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73" r:id="rId5"/>
    <p:sldId id="274" r:id="rId6"/>
    <p:sldId id="270" r:id="rId7"/>
    <p:sldId id="271" r:id="rId8"/>
    <p:sldId id="346" r:id="rId9"/>
    <p:sldId id="327" r:id="rId10"/>
    <p:sldId id="328" r:id="rId11"/>
    <p:sldId id="330" r:id="rId12"/>
    <p:sldId id="331" r:id="rId13"/>
    <p:sldId id="309" r:id="rId14"/>
    <p:sldId id="311" r:id="rId15"/>
    <p:sldId id="313" r:id="rId16"/>
    <p:sldId id="312" r:id="rId17"/>
    <p:sldId id="314" r:id="rId18"/>
    <p:sldId id="315" r:id="rId19"/>
    <p:sldId id="316" r:id="rId20"/>
    <p:sldId id="317" r:id="rId21"/>
    <p:sldId id="318" r:id="rId22"/>
    <p:sldId id="332" r:id="rId23"/>
    <p:sldId id="333" r:id="rId24"/>
    <p:sldId id="334" r:id="rId25"/>
    <p:sldId id="335" r:id="rId26"/>
    <p:sldId id="336" r:id="rId27"/>
    <p:sldId id="337" r:id="rId28"/>
    <p:sldId id="338" r:id="rId29"/>
    <p:sldId id="339" r:id="rId30"/>
    <p:sldId id="340" r:id="rId31"/>
    <p:sldId id="344" r:id="rId32"/>
    <p:sldId id="345" r:id="rId33"/>
    <p:sldId id="341" r:id="rId34"/>
    <p:sldId id="342" r:id="rId35"/>
    <p:sldId id="343" r:id="rId36"/>
    <p:sldId id="329"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9334342-6268-4A53-89F3-9182EFBBE71B}" type="datetimeFigureOut">
              <a:rPr lang="en-US" smtClean="0"/>
              <a:pPr/>
              <a:t>4/7/2020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C4CE6A5-3A4A-4E5A-8044-570E2DDF6921}"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334342-6268-4A53-89F3-9182EFBBE71B}"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CE6A5-3A4A-4E5A-8044-570E2DDF69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334342-6268-4A53-89F3-9182EFBBE71B}"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CE6A5-3A4A-4E5A-8044-570E2DDF69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9334342-6268-4A53-89F3-9182EFBBE71B}" type="datetimeFigureOut">
              <a:rPr lang="en-US" smtClean="0"/>
              <a:pPr/>
              <a:t>4/7/2020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4CE6A5-3A4A-4E5A-8044-570E2DDF6921}"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334342-6268-4A53-89F3-9182EFBBE71B}" type="datetimeFigureOut">
              <a:rPr lang="en-US" smtClean="0"/>
              <a:pPr/>
              <a:t>4/7/2020</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DC4CE6A5-3A4A-4E5A-8044-570E2DDF692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9334342-6268-4A53-89F3-9182EFBBE71B}"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CE6A5-3A4A-4E5A-8044-570E2DDF6921}"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9334342-6268-4A53-89F3-9182EFBBE71B}" type="datetimeFigureOut">
              <a:rPr lang="en-US" smtClean="0"/>
              <a:pPr/>
              <a:t>4/7/2020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4CE6A5-3A4A-4E5A-8044-570E2DDF6921}"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334342-6268-4A53-89F3-9182EFBBE71B}" type="datetimeFigureOut">
              <a:rPr lang="en-US" smtClean="0"/>
              <a:pPr/>
              <a:t>4/7/2020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4CE6A5-3A4A-4E5A-8044-570E2DDF69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334342-6268-4A53-89F3-9182EFBBE71B}" type="datetimeFigureOut">
              <a:rPr lang="en-US" smtClean="0"/>
              <a:pPr/>
              <a:t>4/7/2020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4CE6A5-3A4A-4E5A-8044-570E2DDF69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334342-6268-4A53-89F3-9182EFBBE71B}" type="datetimeFigureOut">
              <a:rPr lang="en-US" smtClean="0"/>
              <a:pPr/>
              <a:t>4/7/2020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4CE6A5-3A4A-4E5A-8044-570E2DDF6921}"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334342-6268-4A53-89F3-9182EFBBE71B}" type="datetimeFigureOut">
              <a:rPr lang="en-US" smtClean="0"/>
              <a:pPr/>
              <a:t>4/7/2020</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DC4CE6A5-3A4A-4E5A-8044-570E2DDF6921}"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59334342-6268-4A53-89F3-9182EFBBE71B}" type="datetimeFigureOut">
              <a:rPr lang="en-US" smtClean="0"/>
              <a:pPr/>
              <a:t>4/7/2020</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C4CE6A5-3A4A-4E5A-8044-570E2DDF69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sz="2300" b="1" dirty="0" smtClean="0"/>
              <a:t>For </a:t>
            </a:r>
            <a:r>
              <a:rPr lang="en-US" sz="2300" b="1" dirty="0" err="1" smtClean="0"/>
              <a:t>M.Phil.</a:t>
            </a:r>
            <a:r>
              <a:rPr lang="en-US" sz="2300" b="1" dirty="0" smtClean="0"/>
              <a:t> 2</a:t>
            </a:r>
            <a:r>
              <a:rPr lang="en-US" sz="2300" b="1" baseline="30000" dirty="0" smtClean="0"/>
              <a:t>nd</a:t>
            </a:r>
            <a:r>
              <a:rPr lang="en-US" sz="2300" b="1" dirty="0" smtClean="0"/>
              <a:t>  Semester (Dept. of Political Science)</a:t>
            </a:r>
          </a:p>
          <a:p>
            <a:r>
              <a:rPr lang="en-US" sz="2300" b="1" dirty="0" smtClean="0"/>
              <a:t>Course No. PLS 124 (A)</a:t>
            </a:r>
          </a:p>
          <a:p>
            <a:r>
              <a:rPr lang="en-US" sz="2300" b="1" dirty="0" smtClean="0"/>
              <a:t>Topic -3</a:t>
            </a:r>
          </a:p>
          <a:p>
            <a:endParaRPr lang="en-US" sz="1600" dirty="0" smtClean="0"/>
          </a:p>
          <a:p>
            <a:r>
              <a:rPr lang="en-US" sz="2200" b="1" dirty="0" smtClean="0"/>
              <a:t>Prepared By: Dr. </a:t>
            </a:r>
            <a:r>
              <a:rPr lang="en-US" sz="2200" b="1" dirty="0" err="1" smtClean="0"/>
              <a:t>Eyasin</a:t>
            </a:r>
            <a:r>
              <a:rPr lang="en-US" sz="2200" b="1" dirty="0" smtClean="0"/>
              <a:t> Khan</a:t>
            </a:r>
          </a:p>
          <a:p>
            <a:r>
              <a:rPr lang="en-US" sz="2200" b="1" dirty="0" smtClean="0"/>
              <a:t>Assistant Professor, Dept. of Political Science</a:t>
            </a:r>
          </a:p>
          <a:p>
            <a:pPr algn="r"/>
            <a:r>
              <a:rPr lang="en-US" dirty="0" smtClean="0"/>
              <a:t>. </a:t>
            </a:r>
            <a:endParaRPr lang="en-US" dirty="0"/>
          </a:p>
        </p:txBody>
      </p:sp>
      <p:sp>
        <p:nvSpPr>
          <p:cNvPr id="2" name="Title 1"/>
          <p:cNvSpPr>
            <a:spLocks noGrp="1"/>
          </p:cNvSpPr>
          <p:nvPr>
            <p:ph type="ctrTitle"/>
          </p:nvPr>
        </p:nvSpPr>
        <p:spPr/>
        <p:txBody>
          <a:bodyPr>
            <a:normAutofit fontScale="90000"/>
          </a:bodyPr>
          <a:lstStyle/>
          <a:p>
            <a:r>
              <a:rPr lang="en-US" sz="1800" b="1" dirty="0" smtClean="0"/>
              <a:t/>
            </a:r>
            <a:br>
              <a:rPr lang="en-US" sz="1800" b="1" dirty="0" smtClean="0"/>
            </a:br>
            <a:r>
              <a:rPr lang="en-US" dirty="0" smtClean="0">
                <a:latin typeface="Baskerville Old Face" panose="02020602080505020303" pitchFamily="18" charset="0"/>
              </a:rPr>
              <a:t>Women’s  Movements in India </a:t>
            </a:r>
            <a:br>
              <a:rPr lang="en-US" dirty="0" smtClean="0">
                <a:latin typeface="Baskerville Old Face" panose="02020602080505020303" pitchFamily="18" charset="0"/>
              </a:rPr>
            </a:br>
            <a:endParaRPr lang="en-US" dirty="0">
              <a:latin typeface="Baskerville Old Face" panose="02020602080505020303" pitchFamily="18" charset="0"/>
            </a:endParaRPr>
          </a:p>
        </p:txBody>
      </p:sp>
    </p:spTree>
    <p:extLst>
      <p:ext uri="{BB962C8B-B14F-4D97-AF65-F5344CB8AC3E}">
        <p14:creationId xmlns="" xmlns:p14="http://schemas.microsoft.com/office/powerpoint/2010/main" val="194696551"/>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Women’s Movement</a:t>
            </a:r>
            <a:endParaRPr lang="en-US" dirty="0"/>
          </a:p>
        </p:txBody>
      </p:sp>
      <p:sp>
        <p:nvSpPr>
          <p:cNvPr id="3" name="Content Placeholder 2"/>
          <p:cNvSpPr>
            <a:spLocks noGrp="1"/>
          </p:cNvSpPr>
          <p:nvPr>
            <p:ph sz="quarter" idx="1"/>
          </p:nvPr>
        </p:nvSpPr>
        <p:spPr/>
        <p:txBody>
          <a:bodyPr/>
          <a:lstStyle/>
          <a:p>
            <a:pPr algn="just"/>
            <a:r>
              <a:rPr lang="en-US" dirty="0" smtClean="0"/>
              <a:t>Among all the developing countries, India has one of the most complex forms of patriarchal system. The contemporary women’s movement in India is one of the most burgeoning movements in developing countries, challenging caste, class, and gender inequalities. The resurgence of the women’s movement in the 1970s in the context of the crisis of the state and the upsurge in social movements against growing inequality marked a significant shift in the analysis and understanding of women’s issues and in redefining feminist politics. The proliferation of women’s action groups and grassroots </a:t>
            </a:r>
            <a:r>
              <a:rPr lang="en-US" dirty="0" err="1" smtClean="0"/>
              <a:t>organisations</a:t>
            </a:r>
            <a:r>
              <a:rPr lang="en-US" dirty="0" smtClean="0"/>
              <a:t> since the 1970s reflects the diversity and complexity of the women’s movement.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The canvas of the contemporary women’s movement is very large. It has moved beyond the traditional concerns with legislation, education and social welfare to a wide range of issues, such as access to land and natural resources, environmental degradation, media, reproductive health and population, gender violence (rape, dowry deaths, sati [widow immolation], alcoholism battering, etc.), communal and caste conflicts, representation of women in the </a:t>
            </a:r>
            <a:r>
              <a:rPr lang="en-US" dirty="0" err="1" smtClean="0"/>
              <a:t>panchayati</a:t>
            </a:r>
            <a:r>
              <a:rPr lang="en-US" dirty="0" smtClean="0"/>
              <a:t> raj institutions (village-level political councils), etc. Movement politics reflect </a:t>
            </a:r>
            <a:r>
              <a:rPr lang="en-US" dirty="0" err="1" smtClean="0"/>
              <a:t>organisational</a:t>
            </a:r>
            <a:r>
              <a:rPr lang="en-US" dirty="0" smtClean="0"/>
              <a:t> and ideological differences in articulation of what women’s issues are and how the movement should proceed to focus on them.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Though there are divisive, sectarian, and </a:t>
            </a:r>
            <a:r>
              <a:rPr lang="en-US" dirty="0" err="1" smtClean="0"/>
              <a:t>vanguardist</a:t>
            </a:r>
            <a:r>
              <a:rPr lang="en-US" dirty="0" smtClean="0"/>
              <a:t> tendencies within the contemporary women’s movement in India, different articulations around the category ‘women’ and their issues could be seen as an expression of the plural Indian society with fragmentation of interests in terms of region, religion, language, ethnicity, caste, class, and gender. The contemporary women’s movement in India has played an important role in confronting the ‘politics of development’ that </a:t>
            </a:r>
            <a:r>
              <a:rPr lang="en-US" dirty="0" err="1" smtClean="0"/>
              <a:t>marginalises</a:t>
            </a:r>
            <a:r>
              <a:rPr lang="en-US" dirty="0" smtClean="0"/>
              <a:t> poor women, and in creating grassroots </a:t>
            </a:r>
            <a:r>
              <a:rPr lang="en-US" dirty="0" err="1" smtClean="0"/>
              <a:t>organisations</a:t>
            </a:r>
            <a:r>
              <a:rPr lang="en-US" dirty="0" smtClean="0"/>
              <a:t> as ‘participatory and </a:t>
            </a:r>
            <a:r>
              <a:rPr lang="en-US" dirty="0" err="1" smtClean="0"/>
              <a:t>mobilising</a:t>
            </a:r>
            <a:r>
              <a:rPr lang="en-US" dirty="0" smtClean="0"/>
              <a:t>’ mechanisms for women’s empowerment.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rPr>
              <a:t>Empowerment …</a:t>
            </a:r>
            <a:endParaRPr lang="en-US" dirty="0"/>
          </a:p>
        </p:txBody>
      </p:sp>
      <p:sp>
        <p:nvSpPr>
          <p:cNvPr id="3" name="Content Placeholder 2"/>
          <p:cNvSpPr>
            <a:spLocks noGrp="1"/>
          </p:cNvSpPr>
          <p:nvPr>
            <p:ph sz="quarter" idx="1"/>
          </p:nvPr>
        </p:nvSpPr>
        <p:spPr/>
        <p:txBody>
          <a:bodyPr>
            <a:normAutofit lnSpcReduction="10000"/>
          </a:bodyPr>
          <a:lstStyle/>
          <a:p>
            <a:r>
              <a:rPr lang="en-US" dirty="0"/>
              <a:t>Empowerment is all about social transformation and it is all about the ordinary people rather than advantaged people. </a:t>
            </a:r>
          </a:p>
          <a:p>
            <a:r>
              <a:rPr lang="en-US" dirty="0"/>
              <a:t>Not only economic but also all round of progress of the human being. </a:t>
            </a:r>
          </a:p>
          <a:p>
            <a:pPr algn="just"/>
            <a:r>
              <a:rPr lang="en-US" dirty="0"/>
              <a:t>The old idea of “growth with social justice” </a:t>
            </a:r>
            <a:r>
              <a:rPr lang="en-US" dirty="0" smtClean="0"/>
              <a:t>--- </a:t>
            </a:r>
            <a:r>
              <a:rPr lang="en-US" dirty="0"/>
              <a:t>now  converted to “</a:t>
            </a:r>
            <a:r>
              <a:rPr lang="en-US" dirty="0">
                <a:solidFill>
                  <a:srgbClr val="00B050"/>
                </a:solidFill>
              </a:rPr>
              <a:t>development with empowerment</a:t>
            </a:r>
            <a:r>
              <a:rPr lang="en-US" dirty="0"/>
              <a:t>.” </a:t>
            </a:r>
          </a:p>
          <a:p>
            <a:pPr algn="just"/>
            <a:r>
              <a:rPr lang="en-US" dirty="0"/>
              <a:t>Empowerment can be understood as simply as ‘strengthening the capacities’ which can be achieved through ‘full  participation of people’. </a:t>
            </a:r>
            <a:endParaRPr lang="en-US" dirty="0" smtClean="0"/>
          </a:p>
          <a:p>
            <a:pPr algn="just"/>
            <a:r>
              <a:rPr lang="en-US" dirty="0" smtClean="0"/>
              <a:t>The idea includes self-strength, control, self-power, self-reliance, own choice, life of dignity in accordance with one’s values, capable of fighting for one’s rights, independence, own decision making, being free, awakening, and capability.</a:t>
            </a:r>
          </a:p>
          <a:p>
            <a:r>
              <a:rPr lang="en-US" dirty="0" smtClean="0"/>
              <a:t>empowerment is the expansion of freedom of choice and action.</a:t>
            </a:r>
          </a:p>
          <a:p>
            <a:pPr algn="just"/>
            <a:endParaRPr lang="en-US" dirty="0"/>
          </a:p>
          <a:p>
            <a:endParaRPr lang="en-US" dirty="0"/>
          </a:p>
        </p:txBody>
      </p:sp>
    </p:spTree>
    <p:extLst>
      <p:ext uri="{BB962C8B-B14F-4D97-AF65-F5344CB8AC3E}">
        <p14:creationId xmlns="" xmlns:p14="http://schemas.microsoft.com/office/powerpoint/2010/main" val="28003196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Continued</a:t>
            </a:r>
            <a:endParaRPr lang="en-US" dirty="0"/>
          </a:p>
        </p:txBody>
      </p:sp>
      <p:sp>
        <p:nvSpPr>
          <p:cNvPr id="3" name="Content Placeholder 2"/>
          <p:cNvSpPr>
            <a:spLocks noGrp="1"/>
          </p:cNvSpPr>
          <p:nvPr>
            <p:ph sz="quarter" idx="1"/>
          </p:nvPr>
        </p:nvSpPr>
        <p:spPr/>
        <p:txBody>
          <a:bodyPr/>
          <a:lstStyle/>
          <a:p>
            <a:r>
              <a:rPr lang="en-US" dirty="0">
                <a:solidFill>
                  <a:srgbClr val="7030A0"/>
                </a:solidFill>
              </a:rPr>
              <a:t>Rights based definition</a:t>
            </a:r>
          </a:p>
          <a:p>
            <a:r>
              <a:rPr lang="en-US" dirty="0">
                <a:solidFill>
                  <a:srgbClr val="7030A0"/>
                </a:solidFill>
              </a:rPr>
              <a:t>Duty based or value based concept</a:t>
            </a:r>
            <a:r>
              <a:rPr lang="en-US" dirty="0"/>
              <a:t>.</a:t>
            </a:r>
          </a:p>
          <a:p>
            <a:pPr algn="just"/>
            <a:r>
              <a:rPr lang="en-US" dirty="0"/>
              <a:t>empowerment is a process of awareness and capacity building leading to </a:t>
            </a:r>
            <a:r>
              <a:rPr lang="en-US" dirty="0">
                <a:solidFill>
                  <a:srgbClr val="00B050"/>
                </a:solidFill>
              </a:rPr>
              <a:t>greater participation</a:t>
            </a:r>
            <a:r>
              <a:rPr lang="en-US" dirty="0"/>
              <a:t>, </a:t>
            </a:r>
            <a:r>
              <a:rPr lang="en-US" dirty="0">
                <a:solidFill>
                  <a:srgbClr val="00B050"/>
                </a:solidFill>
              </a:rPr>
              <a:t>greater decision making power </a:t>
            </a:r>
            <a:r>
              <a:rPr lang="en-US" dirty="0"/>
              <a:t>and control and </a:t>
            </a:r>
            <a:r>
              <a:rPr lang="en-US" dirty="0">
                <a:solidFill>
                  <a:srgbClr val="00B050"/>
                </a:solidFill>
              </a:rPr>
              <a:t>transformative action</a:t>
            </a:r>
            <a:r>
              <a:rPr lang="en-US" dirty="0"/>
              <a:t>. </a:t>
            </a:r>
          </a:p>
          <a:p>
            <a:endParaRPr lang="en-US" dirty="0"/>
          </a:p>
        </p:txBody>
      </p:sp>
    </p:spTree>
    <p:extLst>
      <p:ext uri="{BB962C8B-B14F-4D97-AF65-F5344CB8AC3E}">
        <p14:creationId xmlns="" xmlns:p14="http://schemas.microsoft.com/office/powerpoint/2010/main" val="116839481"/>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a:t>Women empowerment refers to increasing the spiritual, political, social, educational, gender or economic strength of individuals and communities of women. Women’s empowerment in India is heavily dependent on many </a:t>
            </a:r>
            <a:r>
              <a:rPr lang="en-US" dirty="0">
                <a:solidFill>
                  <a:srgbClr val="7030A0"/>
                </a:solidFill>
              </a:rPr>
              <a:t>different variables </a:t>
            </a:r>
            <a:r>
              <a:rPr lang="en-US" dirty="0"/>
              <a:t>that include </a:t>
            </a:r>
            <a:r>
              <a:rPr lang="en-US" dirty="0">
                <a:solidFill>
                  <a:srgbClr val="7030A0"/>
                </a:solidFill>
              </a:rPr>
              <a:t>geographical location</a:t>
            </a:r>
            <a:r>
              <a:rPr lang="en-US" dirty="0"/>
              <a:t> (urban / rural) </a:t>
            </a:r>
            <a:r>
              <a:rPr lang="en-US" dirty="0">
                <a:solidFill>
                  <a:srgbClr val="7030A0"/>
                </a:solidFill>
              </a:rPr>
              <a:t>educational </a:t>
            </a:r>
            <a:r>
              <a:rPr lang="en-US" dirty="0" smtClean="0">
                <a:solidFill>
                  <a:srgbClr val="7030A0"/>
                </a:solidFill>
              </a:rPr>
              <a:t>status, social </a:t>
            </a:r>
            <a:r>
              <a:rPr lang="en-US" dirty="0">
                <a:solidFill>
                  <a:srgbClr val="7030A0"/>
                </a:solidFill>
              </a:rPr>
              <a:t>status </a:t>
            </a:r>
            <a:r>
              <a:rPr lang="en-US" dirty="0"/>
              <a:t>(caste  and class) and </a:t>
            </a:r>
            <a:r>
              <a:rPr lang="en-US" dirty="0">
                <a:solidFill>
                  <a:srgbClr val="7030A0"/>
                </a:solidFill>
              </a:rPr>
              <a:t>age</a:t>
            </a:r>
            <a:r>
              <a:rPr lang="en-US" dirty="0"/>
              <a:t>. Policies on Women’s empowerment exist at the national, state and local (</a:t>
            </a:r>
            <a:r>
              <a:rPr lang="en-US" dirty="0" err="1"/>
              <a:t>Panchayat</a:t>
            </a:r>
            <a:r>
              <a:rPr lang="en-US" dirty="0"/>
              <a:t>) levels in many sectors, including </a:t>
            </a:r>
            <a:r>
              <a:rPr lang="en-US" dirty="0">
                <a:solidFill>
                  <a:schemeClr val="accent6"/>
                </a:solidFill>
              </a:rPr>
              <a:t>health, education, economic opportunities, gender based violence and political participation</a:t>
            </a:r>
            <a:r>
              <a:rPr lang="en-US" dirty="0"/>
              <a:t>. However there are significant gap between policy advancements and actual practice at the community level.</a:t>
            </a:r>
          </a:p>
        </p:txBody>
      </p:sp>
    </p:spTree>
    <p:extLst>
      <p:ext uri="{BB962C8B-B14F-4D97-AF65-F5344CB8AC3E}">
        <p14:creationId xmlns="" xmlns:p14="http://schemas.microsoft.com/office/powerpoint/2010/main" val="560088095"/>
      </p:ext>
    </p:extLst>
  </p:cSld>
  <p:clrMapOvr>
    <a:masterClrMapping/>
  </p:clrMapOvr>
  <mc:AlternateContent xmlns:mc="http://schemas.openxmlformats.org/markup-compatibility/2006">
    <mc:Choice xmlns=""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Colonna MT" panose="04020805060202030203" pitchFamily="82" charset="0"/>
              </a:rPr>
              <a:t>Women empowerment</a:t>
            </a:r>
            <a:r>
              <a:rPr lang="en-US" dirty="0" smtClean="0">
                <a:solidFill>
                  <a:srgbClr val="FF0000"/>
                </a:solidFill>
                <a:latin typeface="Algerian" panose="04020705040A02060702" pitchFamily="82" charset="0"/>
              </a:rPr>
              <a:t>…</a:t>
            </a:r>
            <a:endParaRPr lang="en-US" dirty="0">
              <a:solidFill>
                <a:srgbClr val="FF0000"/>
              </a:solidFill>
              <a:latin typeface="Algerian" panose="04020705040A02060702" pitchFamily="82" charset="0"/>
            </a:endParaRPr>
          </a:p>
        </p:txBody>
      </p:sp>
      <p:sp>
        <p:nvSpPr>
          <p:cNvPr id="3" name="Content Placeholder 2"/>
          <p:cNvSpPr>
            <a:spLocks noGrp="1"/>
          </p:cNvSpPr>
          <p:nvPr>
            <p:ph sz="quarter" idx="1"/>
          </p:nvPr>
        </p:nvSpPr>
        <p:spPr/>
        <p:txBody>
          <a:bodyPr/>
          <a:lstStyle/>
          <a:p>
            <a:r>
              <a:rPr lang="en-US" b="1" dirty="0" smtClean="0"/>
              <a:t>Equality                  </a:t>
            </a:r>
            <a:r>
              <a:rPr lang="en-US" b="1" dirty="0" smtClean="0">
                <a:solidFill>
                  <a:srgbClr val="00B050"/>
                </a:solidFill>
              </a:rPr>
              <a:t>Rights </a:t>
            </a:r>
            <a:r>
              <a:rPr lang="en-US" b="1" dirty="0" smtClean="0"/>
              <a:t>                </a:t>
            </a:r>
            <a:r>
              <a:rPr lang="en-US" b="1" dirty="0" smtClean="0">
                <a:solidFill>
                  <a:srgbClr val="7030A0"/>
                </a:solidFill>
              </a:rPr>
              <a:t>Empowerment</a:t>
            </a:r>
          </a:p>
          <a:p>
            <a:r>
              <a:rPr lang="en-US" b="1" dirty="0" smtClean="0">
                <a:solidFill>
                  <a:srgbClr val="0070C0"/>
                </a:solidFill>
              </a:rPr>
              <a:t>Multidimensional construction</a:t>
            </a:r>
          </a:p>
          <a:p>
            <a:pPr algn="just"/>
            <a:r>
              <a:rPr lang="en-US" dirty="0"/>
              <a:t>Women empowerment is an active, multi-dimensional process which enables women to realize their abilities and powers in all spheres of life. </a:t>
            </a:r>
            <a:endParaRPr lang="en-US" b="1" dirty="0" smtClean="0"/>
          </a:p>
          <a:p>
            <a:endParaRPr lang="en-US" b="1" dirty="0"/>
          </a:p>
        </p:txBody>
      </p:sp>
      <p:sp>
        <p:nvSpPr>
          <p:cNvPr id="4" name="Right Arrow 3"/>
          <p:cNvSpPr/>
          <p:nvPr/>
        </p:nvSpPr>
        <p:spPr>
          <a:xfrm>
            <a:off x="2812419" y="1534061"/>
            <a:ext cx="902208"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5139267" y="1524692"/>
            <a:ext cx="902208"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47521641"/>
      </p:ext>
    </p:extLst>
  </p:cSld>
  <p:clrMapOvr>
    <a:masterClrMapping/>
  </p:clrMapOvr>
  <mc:AlternateContent xmlns:mc="http://schemas.openxmlformats.org/markup-compatibility/2006">
    <mc:Choice xmlns=""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lnSpcReduction="10000"/>
          </a:bodyPr>
          <a:lstStyle/>
          <a:p>
            <a:r>
              <a:rPr lang="en-US" dirty="0"/>
              <a:t>The </a:t>
            </a:r>
            <a:r>
              <a:rPr lang="en-US" dirty="0">
                <a:solidFill>
                  <a:srgbClr val="FF0000"/>
                </a:solidFill>
              </a:rPr>
              <a:t>HDR</a:t>
            </a:r>
            <a:r>
              <a:rPr lang="en-US" dirty="0"/>
              <a:t> of 1995 introduced </a:t>
            </a:r>
            <a:r>
              <a:rPr lang="en-US" dirty="0">
                <a:solidFill>
                  <a:srgbClr val="FF0000"/>
                </a:solidFill>
              </a:rPr>
              <a:t>two new measures </a:t>
            </a:r>
            <a:r>
              <a:rPr lang="en-US" dirty="0"/>
              <a:t>for evaluating the relative situation of women in a given country.</a:t>
            </a:r>
          </a:p>
          <a:p>
            <a:pPr>
              <a:buNone/>
            </a:pPr>
            <a:endParaRPr lang="en-US" dirty="0"/>
          </a:p>
          <a:p>
            <a:pPr algn="just"/>
            <a:r>
              <a:rPr lang="en-US" dirty="0"/>
              <a:t>The first is the </a:t>
            </a:r>
            <a:r>
              <a:rPr lang="en-US" dirty="0">
                <a:solidFill>
                  <a:srgbClr val="FF0000"/>
                </a:solidFill>
              </a:rPr>
              <a:t>Gender Development Index or the GDI</a:t>
            </a:r>
            <a:r>
              <a:rPr lang="en-US" dirty="0"/>
              <a:t>, which is based on the same three indicators as the </a:t>
            </a:r>
            <a:r>
              <a:rPr lang="en-US" dirty="0" smtClean="0"/>
              <a:t>HDI</a:t>
            </a:r>
            <a:r>
              <a:rPr lang="en-US" dirty="0" smtClean="0">
                <a:solidFill>
                  <a:schemeClr val="accent6"/>
                </a:solidFill>
              </a:rPr>
              <a:t>(life expectancy, education and per capita income)</a:t>
            </a:r>
            <a:r>
              <a:rPr lang="en-US" dirty="0" smtClean="0"/>
              <a:t>  </a:t>
            </a:r>
            <a:r>
              <a:rPr lang="en-US" dirty="0"/>
              <a:t>but are differentiated for </a:t>
            </a:r>
            <a:r>
              <a:rPr lang="en-US" dirty="0">
                <a:solidFill>
                  <a:srgbClr val="FF0000"/>
                </a:solidFill>
              </a:rPr>
              <a:t>women and men</a:t>
            </a:r>
            <a:r>
              <a:rPr lang="en-US" dirty="0"/>
              <a:t>, to be converted into a specific score that indicates the extent of gender-based disparities prevailing in a given country. </a:t>
            </a:r>
          </a:p>
          <a:p>
            <a:pPr algn="just"/>
            <a:endParaRPr lang="en-US" dirty="0"/>
          </a:p>
          <a:p>
            <a:pPr algn="just"/>
            <a:r>
              <a:rPr lang="en-US" dirty="0"/>
              <a:t>The second is the </a:t>
            </a:r>
            <a:r>
              <a:rPr lang="en-US" dirty="0">
                <a:solidFill>
                  <a:srgbClr val="FF0000"/>
                </a:solidFill>
              </a:rPr>
              <a:t>Gender Empowerment Measure or GEM</a:t>
            </a:r>
            <a:r>
              <a:rPr lang="en-US" dirty="0"/>
              <a:t>, which computes the extent to which </a:t>
            </a:r>
            <a:r>
              <a:rPr lang="en-US" dirty="0">
                <a:solidFill>
                  <a:srgbClr val="FF0000"/>
                </a:solidFill>
              </a:rPr>
              <a:t>women participate in economic and political decision making </a:t>
            </a:r>
            <a:r>
              <a:rPr lang="en-US" dirty="0"/>
              <a:t>again, on the basis of certain chosen variables.</a:t>
            </a:r>
          </a:p>
          <a:p>
            <a:endParaRPr lang="en-US" dirty="0"/>
          </a:p>
        </p:txBody>
      </p:sp>
    </p:spTree>
    <p:extLst>
      <p:ext uri="{BB962C8B-B14F-4D97-AF65-F5344CB8AC3E}">
        <p14:creationId xmlns="" xmlns:p14="http://schemas.microsoft.com/office/powerpoint/2010/main" val="4049759879"/>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endParaRPr lang="en-US" dirty="0"/>
          </a:p>
        </p:txBody>
      </p:sp>
      <p:sp>
        <p:nvSpPr>
          <p:cNvPr id="3" name="Content Placeholder 2"/>
          <p:cNvSpPr>
            <a:spLocks noGrp="1"/>
          </p:cNvSpPr>
          <p:nvPr>
            <p:ph sz="quarter" idx="1"/>
          </p:nvPr>
        </p:nvSpPr>
        <p:spPr/>
        <p:txBody>
          <a:bodyPr>
            <a:normAutofit/>
          </a:bodyPr>
          <a:lstStyle/>
          <a:p>
            <a:pPr algn="just">
              <a:lnSpc>
                <a:spcPct val="90000"/>
              </a:lnSpc>
              <a:defRPr/>
            </a:pPr>
            <a:r>
              <a:rPr lang="en-US" dirty="0" smtClean="0">
                <a:solidFill>
                  <a:srgbClr val="FF0000"/>
                </a:solidFill>
              </a:rPr>
              <a:t>Women represents 50% of the universe/human being</a:t>
            </a:r>
            <a:r>
              <a:rPr lang="en-US" dirty="0" smtClean="0"/>
              <a:t>.</a:t>
            </a:r>
          </a:p>
          <a:p>
            <a:pPr algn="just">
              <a:lnSpc>
                <a:spcPct val="90000"/>
              </a:lnSpc>
              <a:defRPr/>
            </a:pPr>
            <a:r>
              <a:rPr lang="en-US" dirty="0" smtClean="0"/>
              <a:t>1975 – International Women’s Year.</a:t>
            </a:r>
          </a:p>
          <a:p>
            <a:pPr algn="just">
              <a:lnSpc>
                <a:spcPct val="90000"/>
              </a:lnSpc>
              <a:defRPr/>
            </a:pPr>
            <a:r>
              <a:rPr lang="en-US" b="1" dirty="0"/>
              <a:t>United Nations Decade for Women</a:t>
            </a:r>
            <a:r>
              <a:rPr lang="en-US" dirty="0"/>
              <a:t>, from 1976 to </a:t>
            </a:r>
            <a:r>
              <a:rPr lang="en-US" dirty="0" smtClean="0"/>
              <a:t>1985.</a:t>
            </a:r>
          </a:p>
          <a:p>
            <a:pPr algn="just">
              <a:lnSpc>
                <a:spcPct val="90000"/>
              </a:lnSpc>
              <a:defRPr/>
            </a:pPr>
            <a:r>
              <a:rPr lang="en-US" dirty="0" smtClean="0"/>
              <a:t>The </a:t>
            </a:r>
            <a:r>
              <a:rPr lang="en-US" dirty="0"/>
              <a:t>Government had declared the year 2001 as “</a:t>
            </a:r>
            <a:r>
              <a:rPr lang="en-US" dirty="0">
                <a:solidFill>
                  <a:srgbClr val="7030A0"/>
                </a:solidFill>
              </a:rPr>
              <a:t>women’s empowerment year</a:t>
            </a:r>
            <a:r>
              <a:rPr lang="en-US" dirty="0"/>
              <a:t>” </a:t>
            </a:r>
            <a:r>
              <a:rPr lang="en-US" dirty="0" smtClean="0"/>
              <a:t>[</a:t>
            </a:r>
            <a:r>
              <a:rPr lang="en-US" i="1" dirty="0" err="1" smtClean="0"/>
              <a:t>Swashakti</a:t>
            </a:r>
            <a:r>
              <a:rPr lang="en-US" i="1" dirty="0" smtClean="0"/>
              <a:t>] </a:t>
            </a:r>
            <a:r>
              <a:rPr lang="en-US" dirty="0" smtClean="0"/>
              <a:t>to </a:t>
            </a:r>
            <a:r>
              <a:rPr lang="en-US" dirty="0"/>
              <a:t>focus on vision “where women are equal partners like men</a:t>
            </a:r>
            <a:r>
              <a:rPr lang="en-US" dirty="0" smtClean="0"/>
              <a:t>”.</a:t>
            </a:r>
          </a:p>
          <a:p>
            <a:endParaRPr lang="en-US" dirty="0"/>
          </a:p>
        </p:txBody>
      </p:sp>
    </p:spTree>
    <p:extLst>
      <p:ext uri="{BB962C8B-B14F-4D97-AF65-F5344CB8AC3E}">
        <p14:creationId xmlns="" xmlns:p14="http://schemas.microsoft.com/office/powerpoint/2010/main" val="2164837044"/>
      </p:ext>
    </p:extLst>
  </p:cSld>
  <p:clrMapOvr>
    <a:masterClrMapping/>
  </p:clrMapOvr>
  <p:transition spd="slow">
    <p:split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Schemes for economic empowerment </a:t>
            </a:r>
            <a:r>
              <a:rPr lang="en-US" dirty="0" smtClean="0"/>
              <a:t>….</a:t>
            </a:r>
            <a:endParaRPr lang="en-US" dirty="0"/>
          </a:p>
        </p:txBody>
      </p:sp>
      <p:sp>
        <p:nvSpPr>
          <p:cNvPr id="3" name="Content Placeholder 2"/>
          <p:cNvSpPr>
            <a:spLocks noGrp="1"/>
          </p:cNvSpPr>
          <p:nvPr>
            <p:ph sz="quarter" idx="1"/>
          </p:nvPr>
        </p:nvSpPr>
        <p:spPr/>
        <p:txBody>
          <a:bodyPr>
            <a:normAutofit lnSpcReduction="10000"/>
          </a:bodyPr>
          <a:lstStyle/>
          <a:p>
            <a:r>
              <a:rPr lang="en-US" dirty="0"/>
              <a:t> </a:t>
            </a:r>
            <a:r>
              <a:rPr lang="en-US" dirty="0" err="1"/>
              <a:t>Swa</a:t>
            </a:r>
            <a:r>
              <a:rPr lang="en-US" dirty="0"/>
              <a:t>-Shakti </a:t>
            </a:r>
            <a:r>
              <a:rPr lang="en-US" dirty="0" smtClean="0"/>
              <a:t>(1999/2005 - SHGs)</a:t>
            </a:r>
          </a:p>
          <a:p>
            <a:r>
              <a:rPr lang="en-US" dirty="0"/>
              <a:t> </a:t>
            </a:r>
            <a:r>
              <a:rPr lang="en-US" dirty="0" err="1"/>
              <a:t>Swayamsiddha</a:t>
            </a:r>
            <a:r>
              <a:rPr lang="en-US" dirty="0"/>
              <a:t> </a:t>
            </a:r>
            <a:r>
              <a:rPr lang="en-US" dirty="0" smtClean="0"/>
              <a:t>(2001/ 2007 - SHGs)</a:t>
            </a:r>
          </a:p>
          <a:p>
            <a:r>
              <a:rPr lang="en-US" dirty="0"/>
              <a:t> </a:t>
            </a:r>
            <a:r>
              <a:rPr lang="en-US" dirty="0" err="1"/>
              <a:t>Swawlamban</a:t>
            </a:r>
            <a:r>
              <a:rPr lang="en-US" dirty="0"/>
              <a:t> </a:t>
            </a:r>
            <a:r>
              <a:rPr lang="en-US" dirty="0" err="1" smtClean="0"/>
              <a:t>Programme</a:t>
            </a:r>
            <a:r>
              <a:rPr lang="en-US" dirty="0" smtClean="0"/>
              <a:t> (2006)</a:t>
            </a:r>
          </a:p>
          <a:p>
            <a:r>
              <a:rPr lang="en-US" dirty="0"/>
              <a:t> Rajiv Gandhi Scheme for Empowerment of Adolescent Girls-</a:t>
            </a:r>
            <a:r>
              <a:rPr lang="en-US" dirty="0" err="1"/>
              <a:t>Sabla</a:t>
            </a:r>
            <a:r>
              <a:rPr lang="en-US" dirty="0"/>
              <a:t> </a:t>
            </a:r>
            <a:r>
              <a:rPr lang="en-US" dirty="0" smtClean="0"/>
              <a:t>(KSY) </a:t>
            </a:r>
          </a:p>
          <a:p>
            <a:r>
              <a:rPr lang="en-US" dirty="0"/>
              <a:t> Indira Gandhi </a:t>
            </a:r>
            <a:r>
              <a:rPr lang="en-US" dirty="0" err="1"/>
              <a:t>Matritva</a:t>
            </a:r>
            <a:r>
              <a:rPr lang="en-US" dirty="0"/>
              <a:t> </a:t>
            </a:r>
            <a:r>
              <a:rPr lang="en-US" dirty="0" err="1"/>
              <a:t>Sahyog</a:t>
            </a:r>
            <a:r>
              <a:rPr lang="en-US" dirty="0"/>
              <a:t> </a:t>
            </a:r>
            <a:r>
              <a:rPr lang="en-US" dirty="0" err="1"/>
              <a:t>Yojana</a:t>
            </a:r>
            <a:r>
              <a:rPr lang="en-US" dirty="0"/>
              <a:t> (IGMSY) </a:t>
            </a:r>
            <a:endParaRPr lang="en-US" dirty="0" smtClean="0"/>
          </a:p>
          <a:p>
            <a:r>
              <a:rPr lang="en-US" dirty="0"/>
              <a:t> National Mission for Empowerment of </a:t>
            </a:r>
            <a:r>
              <a:rPr lang="en-US" dirty="0" smtClean="0"/>
              <a:t> Women </a:t>
            </a:r>
            <a:r>
              <a:rPr lang="en-US" dirty="0"/>
              <a:t>(</a:t>
            </a:r>
            <a:r>
              <a:rPr lang="en-US" dirty="0" smtClean="0"/>
              <a:t>NMEW)</a:t>
            </a:r>
          </a:p>
          <a:p>
            <a:r>
              <a:rPr lang="en-US" dirty="0"/>
              <a:t> </a:t>
            </a:r>
            <a:r>
              <a:rPr lang="en-US" dirty="0" err="1"/>
              <a:t>Priyadarshini</a:t>
            </a:r>
            <a:r>
              <a:rPr lang="en-US" dirty="0"/>
              <a:t> </a:t>
            </a:r>
            <a:endParaRPr lang="en-US" dirty="0" smtClean="0"/>
          </a:p>
          <a:p>
            <a:r>
              <a:rPr lang="en-US" dirty="0" err="1" smtClean="0"/>
              <a:t>Ujjawala</a:t>
            </a:r>
            <a:endParaRPr lang="en-US" dirty="0" smtClean="0"/>
          </a:p>
          <a:p>
            <a:r>
              <a:rPr lang="en-US" dirty="0"/>
              <a:t> </a:t>
            </a:r>
            <a:r>
              <a:rPr lang="en-US" dirty="0" err="1"/>
              <a:t>Stree</a:t>
            </a:r>
            <a:r>
              <a:rPr lang="en-US" dirty="0"/>
              <a:t> Shakti </a:t>
            </a:r>
            <a:r>
              <a:rPr lang="en-US" dirty="0" err="1"/>
              <a:t>P</a:t>
            </a:r>
            <a:r>
              <a:rPr lang="en-US" dirty="0" err="1" smtClean="0"/>
              <a:t>uraskar</a:t>
            </a:r>
            <a:r>
              <a:rPr lang="en-US" dirty="0" smtClean="0"/>
              <a:t> </a:t>
            </a:r>
          </a:p>
          <a:p>
            <a:r>
              <a:rPr lang="en-US" dirty="0" err="1" smtClean="0"/>
              <a:t>Kanyashree</a:t>
            </a:r>
            <a:endParaRPr lang="en-US" dirty="0"/>
          </a:p>
        </p:txBody>
      </p:sp>
    </p:spTree>
    <p:extLst>
      <p:ext uri="{BB962C8B-B14F-4D97-AF65-F5344CB8AC3E}">
        <p14:creationId xmlns="" xmlns:p14="http://schemas.microsoft.com/office/powerpoint/2010/main" val="707835200"/>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ctr"/>
            <a:r>
              <a:rPr lang="en-US" b="1" dirty="0">
                <a:solidFill>
                  <a:srgbClr val="FF0000"/>
                </a:solidFill>
              </a:rPr>
              <a:t>“</a:t>
            </a:r>
            <a:r>
              <a:rPr lang="en-US" b="1" i="1" dirty="0">
                <a:solidFill>
                  <a:srgbClr val="FF0000"/>
                </a:solidFill>
              </a:rPr>
              <a:t>It is impossible to think about the welfare of the world unless the condition of women is improved. It is impossible for a bird to fly on only one wing</a:t>
            </a:r>
            <a:r>
              <a:rPr lang="en-US" b="1" dirty="0">
                <a:solidFill>
                  <a:srgbClr val="FF0000"/>
                </a:solidFill>
              </a:rPr>
              <a:t>.” –    		</a:t>
            </a:r>
          </a:p>
          <a:p>
            <a:pPr marL="0" indent="0" algn="ctr">
              <a:buNone/>
            </a:pPr>
            <a:r>
              <a:rPr lang="en-US" b="1" dirty="0">
                <a:solidFill>
                  <a:srgbClr val="FF0000"/>
                </a:solidFill>
              </a:rPr>
              <a:t>			</a:t>
            </a:r>
            <a:r>
              <a:rPr lang="en-US" b="1" dirty="0" smtClean="0">
                <a:solidFill>
                  <a:srgbClr val="FF0000"/>
                </a:solidFill>
              </a:rPr>
              <a:t>                                                        Swami Vivekananda</a:t>
            </a:r>
          </a:p>
          <a:p>
            <a:endParaRPr lang="en-US" dirty="0"/>
          </a:p>
        </p:txBody>
      </p:sp>
    </p:spTree>
    <p:extLst>
      <p:ext uri="{BB962C8B-B14F-4D97-AF65-F5344CB8AC3E}">
        <p14:creationId xmlns="" xmlns:p14="http://schemas.microsoft.com/office/powerpoint/2010/main" val="1853505183"/>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Debates on Reservation of Women in Political Fields</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a:t>The </a:t>
            </a:r>
            <a:r>
              <a:rPr lang="en-US" b="1" dirty="0" smtClean="0"/>
              <a:t>Women’s </a:t>
            </a:r>
            <a:r>
              <a:rPr lang="en-US" b="1" dirty="0"/>
              <a:t>Reservation Bill</a:t>
            </a:r>
            <a:r>
              <a:rPr lang="en-US" dirty="0"/>
              <a:t> or </a:t>
            </a:r>
            <a:r>
              <a:rPr lang="en-US" b="1" dirty="0"/>
              <a:t>The Constitution (</a:t>
            </a:r>
            <a:r>
              <a:rPr lang="en-US" b="1" dirty="0" smtClean="0"/>
              <a:t>108</a:t>
            </a:r>
            <a:r>
              <a:rPr lang="en-US" b="1" baseline="30000" dirty="0" smtClean="0"/>
              <a:t>th</a:t>
            </a:r>
            <a:r>
              <a:rPr lang="en-US" b="1" dirty="0" smtClean="0"/>
              <a:t>  </a:t>
            </a:r>
            <a:r>
              <a:rPr lang="en-US" b="1" dirty="0"/>
              <a:t>Amendment) Bill, 2008</a:t>
            </a:r>
            <a:r>
              <a:rPr lang="en-US" dirty="0"/>
              <a:t>, is a lapsed bill in the </a:t>
            </a:r>
            <a:r>
              <a:rPr lang="en-US" dirty="0" smtClean="0"/>
              <a:t>parliament of India</a:t>
            </a:r>
            <a:r>
              <a:rPr lang="en-US" dirty="0"/>
              <a:t> which proposed to amend </a:t>
            </a:r>
            <a:r>
              <a:rPr lang="en-US" dirty="0" smtClean="0"/>
              <a:t>the Constitution of India</a:t>
            </a:r>
            <a:r>
              <a:rPr lang="en-US" dirty="0"/>
              <a:t> to reserve 33% of all seats in the Lower house of Parliament of India, </a:t>
            </a:r>
            <a:r>
              <a:rPr lang="en-US" dirty="0" smtClean="0"/>
              <a:t>the </a:t>
            </a:r>
            <a:r>
              <a:rPr lang="en-US" dirty="0" err="1" smtClean="0"/>
              <a:t>Lok</a:t>
            </a:r>
            <a:r>
              <a:rPr lang="en-US" dirty="0" smtClean="0"/>
              <a:t> </a:t>
            </a:r>
            <a:r>
              <a:rPr lang="en-US" dirty="0" err="1" smtClean="0"/>
              <a:t>Sabha</a:t>
            </a:r>
            <a:r>
              <a:rPr lang="en-US" dirty="0" smtClean="0"/>
              <a:t>, </a:t>
            </a:r>
            <a:r>
              <a:rPr lang="en-US" dirty="0"/>
              <a:t>and in all </a:t>
            </a:r>
            <a:r>
              <a:rPr lang="en-US" dirty="0" smtClean="0"/>
              <a:t>state legislative assemblies</a:t>
            </a:r>
            <a:r>
              <a:rPr lang="en-US" dirty="0"/>
              <a:t> for women. The seats were proposed to be reserved in rotation and would have been determined by draw of lots in such a way that a seat would be reserved only once in three consecutive general elections.</a:t>
            </a:r>
          </a:p>
          <a:p>
            <a:pPr algn="just"/>
            <a:r>
              <a:rPr lang="en-US" dirty="0"/>
              <a:t>The </a:t>
            </a:r>
            <a:r>
              <a:rPr lang="en-US" dirty="0" err="1" smtClean="0"/>
              <a:t>Rajya</a:t>
            </a:r>
            <a:r>
              <a:rPr lang="en-US" dirty="0" smtClean="0"/>
              <a:t> </a:t>
            </a:r>
            <a:r>
              <a:rPr lang="en-US" dirty="0" err="1" smtClean="0"/>
              <a:t>Sabha</a:t>
            </a:r>
            <a:r>
              <a:rPr lang="en-US" dirty="0" smtClean="0"/>
              <a:t> </a:t>
            </a:r>
            <a:r>
              <a:rPr lang="en-US" dirty="0"/>
              <a:t> passed the bill on 9 March </a:t>
            </a:r>
            <a:r>
              <a:rPr lang="en-US" dirty="0" smtClean="0"/>
              <a:t>2010.</a:t>
            </a:r>
            <a:r>
              <a:rPr lang="en-US" dirty="0"/>
              <a:t> However, the </a:t>
            </a:r>
            <a:r>
              <a:rPr lang="en-US" dirty="0" err="1" smtClean="0"/>
              <a:t>Lok</a:t>
            </a:r>
            <a:r>
              <a:rPr lang="en-US" dirty="0" smtClean="0"/>
              <a:t> </a:t>
            </a:r>
            <a:r>
              <a:rPr lang="en-US" dirty="0" err="1" smtClean="0"/>
              <a:t>Sabha</a:t>
            </a:r>
            <a:r>
              <a:rPr lang="en-US" dirty="0" smtClean="0"/>
              <a:t> </a:t>
            </a:r>
            <a:r>
              <a:rPr lang="en-US" dirty="0"/>
              <a:t> never voted on the </a:t>
            </a:r>
            <a:r>
              <a:rPr lang="en-US" dirty="0" smtClean="0"/>
              <a:t>bill.</a:t>
            </a:r>
            <a:r>
              <a:rPr lang="en-US" dirty="0"/>
              <a:t> The bill lapsed after the dissolution of the </a:t>
            </a:r>
            <a:r>
              <a:rPr lang="en-US" dirty="0" smtClean="0"/>
              <a:t>15</a:t>
            </a:r>
            <a:r>
              <a:rPr lang="en-US" baseline="30000" dirty="0" smtClean="0"/>
              <a:t>th</a:t>
            </a:r>
            <a:r>
              <a:rPr lang="en-US" dirty="0" smtClean="0"/>
              <a:t> </a:t>
            </a:r>
            <a:r>
              <a:rPr lang="en-US" dirty="0" err="1" smtClean="0"/>
              <a:t>Lok</a:t>
            </a:r>
            <a:r>
              <a:rPr lang="en-US" dirty="0" smtClean="0"/>
              <a:t> </a:t>
            </a:r>
            <a:r>
              <a:rPr lang="en-US" dirty="0" err="1" smtClean="0"/>
              <a:t>Sabha</a:t>
            </a:r>
            <a:r>
              <a:rPr lang="en-US" dirty="0" smtClean="0"/>
              <a:t> in 2014.</a:t>
            </a:r>
          </a:p>
          <a:p>
            <a:pPr algn="just"/>
            <a:r>
              <a:rPr lang="en-US" dirty="0"/>
              <a:t>In 1993, a constitutional amendment was passed in India that called for a random one third of village council leader, or </a:t>
            </a:r>
            <a:r>
              <a:rPr lang="en-US" dirty="0" err="1"/>
              <a:t>pradhan</a:t>
            </a:r>
            <a:r>
              <a:rPr lang="en-US" dirty="0"/>
              <a:t>, positions </a:t>
            </a:r>
            <a:r>
              <a:rPr lang="en-US" dirty="0" smtClean="0"/>
              <a:t>in Gram </a:t>
            </a:r>
            <a:r>
              <a:rPr lang="en-US" dirty="0" err="1" smtClean="0"/>
              <a:t>Panchayat</a:t>
            </a:r>
            <a:r>
              <a:rPr lang="en-US" dirty="0" smtClean="0"/>
              <a:t> </a:t>
            </a:r>
            <a:r>
              <a:rPr lang="en-US" dirty="0"/>
              <a:t> to be reserved for </a:t>
            </a:r>
            <a:r>
              <a:rPr lang="en-US" dirty="0" smtClean="0"/>
              <a:t>women. </a:t>
            </a:r>
            <a:endParaRPr lang="en-US" dirty="0"/>
          </a:p>
          <a:p>
            <a:endParaRPr lang="en-US" dirty="0"/>
          </a:p>
        </p:txBody>
      </p:sp>
    </p:spTree>
    <p:extLst>
      <p:ext uri="{BB962C8B-B14F-4D97-AF65-F5344CB8AC3E}">
        <p14:creationId xmlns="" xmlns:p14="http://schemas.microsoft.com/office/powerpoint/2010/main" val="819606534"/>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Continued</a:t>
            </a:r>
            <a:endParaRPr lang="en-US" dirty="0"/>
          </a:p>
        </p:txBody>
      </p:sp>
      <p:sp>
        <p:nvSpPr>
          <p:cNvPr id="3" name="Content Placeholder 2"/>
          <p:cNvSpPr>
            <a:spLocks noGrp="1"/>
          </p:cNvSpPr>
          <p:nvPr>
            <p:ph sz="quarter" idx="1"/>
          </p:nvPr>
        </p:nvSpPr>
        <p:spPr/>
        <p:txBody>
          <a:bodyPr/>
          <a:lstStyle/>
          <a:p>
            <a:r>
              <a:rPr lang="en-US" dirty="0">
                <a:solidFill>
                  <a:srgbClr val="00B050"/>
                </a:solidFill>
              </a:rPr>
              <a:t>GENDER DEVELOPMENT INDEX (GDI) </a:t>
            </a:r>
            <a:r>
              <a:rPr lang="en-US" dirty="0"/>
              <a:t>is progressive but </a:t>
            </a:r>
            <a:r>
              <a:rPr lang="en-US" dirty="0">
                <a:solidFill>
                  <a:srgbClr val="FF0000"/>
                </a:solidFill>
              </a:rPr>
              <a:t>Gender Empowerment Measure ( GEM) is unsatisfactory</a:t>
            </a:r>
            <a:r>
              <a:rPr lang="en-US" dirty="0" smtClean="0">
                <a:solidFill>
                  <a:srgbClr val="FF0000"/>
                </a:solidFill>
              </a:rPr>
              <a:t>.</a:t>
            </a:r>
          </a:p>
          <a:p>
            <a:pPr>
              <a:buNone/>
            </a:pPr>
            <a:endParaRPr lang="en-US" dirty="0" smtClean="0">
              <a:solidFill>
                <a:srgbClr val="FF0000"/>
              </a:solidFill>
            </a:endParaRPr>
          </a:p>
          <a:p>
            <a:pPr>
              <a:buNone/>
            </a:pPr>
            <a:endParaRPr lang="en-US" dirty="0"/>
          </a:p>
          <a:p>
            <a:r>
              <a:rPr lang="en-US" dirty="0"/>
              <a:t>Lack of Proper Implementations of  law</a:t>
            </a:r>
          </a:p>
          <a:p>
            <a:r>
              <a:rPr lang="en-US" dirty="0"/>
              <a:t>Lack of Awareness</a:t>
            </a:r>
          </a:p>
          <a:p>
            <a:r>
              <a:rPr lang="en-US" dirty="0"/>
              <a:t>Bad Mentality  from women side etc.</a:t>
            </a:r>
          </a:p>
          <a:p>
            <a:endParaRPr lang="en-US" dirty="0"/>
          </a:p>
          <a:p>
            <a:endParaRPr lang="en-US" dirty="0"/>
          </a:p>
        </p:txBody>
      </p:sp>
    </p:spTree>
    <p:extLst>
      <p:ext uri="{BB962C8B-B14F-4D97-AF65-F5344CB8AC3E}">
        <p14:creationId xmlns="" xmlns:p14="http://schemas.microsoft.com/office/powerpoint/2010/main" val="2012316557"/>
      </p:ext>
    </p:extLst>
  </p:cSld>
  <p:clrMapOvr>
    <a:masterClrMapping/>
  </p:clrMapOvr>
  <mc:AlternateContent xmlns:mc="http://schemas.openxmlformats.org/markup-compatibility/2006">
    <mc:Choice xmlns=""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Women’s Movement in India</a:t>
            </a:r>
            <a:endParaRPr lang="en-US" dirty="0"/>
          </a:p>
        </p:txBody>
      </p:sp>
      <p:sp>
        <p:nvSpPr>
          <p:cNvPr id="3" name="Content Placeholder 2"/>
          <p:cNvSpPr>
            <a:spLocks noGrp="1"/>
          </p:cNvSpPr>
          <p:nvPr>
            <p:ph sz="quarter" idx="1"/>
          </p:nvPr>
        </p:nvSpPr>
        <p:spPr/>
        <p:txBody>
          <a:bodyPr/>
          <a:lstStyle/>
          <a:p>
            <a:pPr algn="just"/>
            <a:r>
              <a:rPr lang="en-US" dirty="0" smtClean="0"/>
              <a:t>At one level, the women’s movement has contributed to bringing gender issues to the forefront of development planning and pressuring the state to enforce progressive legislation and devise gender-sensitive development policies and </a:t>
            </a:r>
            <a:r>
              <a:rPr lang="en-US" dirty="0" err="1" smtClean="0"/>
              <a:t>programmes</a:t>
            </a:r>
            <a:r>
              <a:rPr lang="en-US" dirty="0" smtClean="0"/>
              <a:t>. At another level, the ‘</a:t>
            </a:r>
            <a:r>
              <a:rPr lang="en-US" dirty="0" err="1" smtClean="0"/>
              <a:t>agitational</a:t>
            </a:r>
            <a:r>
              <a:rPr lang="en-US" dirty="0" smtClean="0"/>
              <a:t> politics’ of the women’s movement that draws from women’s activism has redefined the conventional idea of ‘politics’ that ignores women’s political participation in larger social and political movements and women’s struggles for women’s rights and issues dealing with the ‘private’ sphere.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antecedents</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contemporary women’s movement in India is set against the historical context of the social reform movement and nationalist movement for independence.</a:t>
            </a:r>
          </a:p>
          <a:p>
            <a:pPr algn="just"/>
            <a:r>
              <a:rPr lang="en-US" b="1" dirty="0" smtClean="0"/>
              <a:t>Social Reform Movement</a:t>
            </a:r>
          </a:p>
          <a:p>
            <a:pPr algn="just"/>
            <a:r>
              <a:rPr lang="en-US" dirty="0" smtClean="0"/>
              <a:t>The history of the women’s movement in India can be traced back to the social reform movement in the early 19</a:t>
            </a:r>
            <a:r>
              <a:rPr lang="en-US" baseline="30000" dirty="0" smtClean="0"/>
              <a:t>th</a:t>
            </a:r>
            <a:r>
              <a:rPr lang="en-US" dirty="0" smtClean="0"/>
              <a:t> century that attempted to improve the conditions and status of women, particularly those from higher castes. Social reformers were the first to challenge the traditional subordination women. They fought to give women some degree of dignity and status, but within the framework of Hindu revivalism. They continued to </a:t>
            </a:r>
            <a:r>
              <a:rPr lang="en-US" dirty="0" err="1" smtClean="0"/>
              <a:t>emphasise</a:t>
            </a:r>
            <a:r>
              <a:rPr lang="en-US" dirty="0" smtClean="0"/>
              <a:t> the patriarchal ideals of Hindu women as self-sacrificing, selfless, and submissive wives and mothers.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The basic premise of the social reform movement was that women were oppressed because of social customs and traditions, such as child marriage, sati, </a:t>
            </a:r>
            <a:r>
              <a:rPr lang="en-US" dirty="0" err="1" smtClean="0"/>
              <a:t>purdah</a:t>
            </a:r>
            <a:r>
              <a:rPr lang="en-US" dirty="0" smtClean="0"/>
              <a:t> (physical seclusion) and lack of education. Only a few progressive thinkers, such as </a:t>
            </a:r>
            <a:r>
              <a:rPr lang="en-US" dirty="0" err="1" smtClean="0"/>
              <a:t>Jyotiba</a:t>
            </a:r>
            <a:r>
              <a:rPr lang="en-US" dirty="0" smtClean="0"/>
              <a:t> </a:t>
            </a:r>
            <a:r>
              <a:rPr lang="en-US" dirty="0" err="1" smtClean="0"/>
              <a:t>Phule</a:t>
            </a:r>
            <a:r>
              <a:rPr lang="en-US" dirty="0" smtClean="0"/>
              <a:t> and </a:t>
            </a:r>
            <a:r>
              <a:rPr lang="en-US" dirty="0" err="1" smtClean="0"/>
              <a:t>Ishvarchandra</a:t>
            </a:r>
            <a:r>
              <a:rPr lang="en-US" dirty="0" smtClean="0"/>
              <a:t> </a:t>
            </a:r>
            <a:r>
              <a:rPr lang="en-US" dirty="0" err="1" smtClean="0"/>
              <a:t>Vidyasagar</a:t>
            </a:r>
            <a:r>
              <a:rPr lang="en-US" dirty="0" smtClean="0"/>
              <a:t>, perceived oppression of women as a traditional instrument for maintaining social inequality and the dominance of high castes in Indian society. The first </a:t>
            </a:r>
            <a:r>
              <a:rPr lang="en-US" dirty="0" err="1" smtClean="0"/>
              <a:t>mahila</a:t>
            </a:r>
            <a:r>
              <a:rPr lang="en-US" dirty="0" smtClean="0"/>
              <a:t> </a:t>
            </a:r>
            <a:r>
              <a:rPr lang="en-US" dirty="0" err="1" smtClean="0"/>
              <a:t>mandals</a:t>
            </a:r>
            <a:r>
              <a:rPr lang="en-US" dirty="0" smtClean="0"/>
              <a:t> (women’s groups), organized by the Hindu revivalist and reformist </a:t>
            </a:r>
            <a:r>
              <a:rPr lang="en-US" dirty="0" err="1" smtClean="0"/>
              <a:t>organisations</a:t>
            </a:r>
            <a:r>
              <a:rPr lang="en-US" dirty="0" smtClean="0"/>
              <a:t> - </a:t>
            </a:r>
            <a:r>
              <a:rPr lang="en-US" dirty="0" err="1" smtClean="0"/>
              <a:t>Arya</a:t>
            </a:r>
            <a:r>
              <a:rPr lang="en-US" dirty="0" smtClean="0"/>
              <a:t> </a:t>
            </a:r>
            <a:r>
              <a:rPr lang="en-US" dirty="0" err="1" smtClean="0"/>
              <a:t>Samaj</a:t>
            </a:r>
            <a:r>
              <a:rPr lang="en-US" dirty="0" smtClean="0"/>
              <a:t> and the </a:t>
            </a:r>
            <a:r>
              <a:rPr lang="en-US" dirty="0" err="1" smtClean="0"/>
              <a:t>Brahmo</a:t>
            </a:r>
            <a:r>
              <a:rPr lang="en-US" dirty="0" smtClean="0"/>
              <a:t> </a:t>
            </a:r>
            <a:r>
              <a:rPr lang="en-US" dirty="0" err="1" smtClean="0"/>
              <a:t>Samaj</a:t>
            </a:r>
            <a:r>
              <a:rPr lang="en-US" dirty="0" smtClean="0"/>
              <a:t> - created space for women for socializing and for education.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contribution of the social reform movement in improving women’s education, however, cannot be underestimated. The efforts of social reformers along with the missionaries paved the way for the development of public female education in the early nineteenth century and provided impetus to the emergence of a group of educated women - such as social workers, teachers, academics and doctors - who later on became the vanguard of the early women’s movement .</a:t>
            </a:r>
          </a:p>
          <a:p>
            <a:pPr algn="just"/>
            <a:r>
              <a:rPr lang="en-US" dirty="0" smtClean="0"/>
              <a:t>The social reform movement also became instrumental in the growth of women’s </a:t>
            </a:r>
            <a:r>
              <a:rPr lang="en-US" dirty="0" err="1" smtClean="0"/>
              <a:t>organisations</a:t>
            </a:r>
            <a:r>
              <a:rPr lang="en-US" dirty="0" smtClean="0"/>
              <a:t>, mostly in urban areas, during 1880-1930. The focus of the women’s movement during this period was, however, on improving the status of women within the ideological framework of Hindu revivalists and the emerging class of Western-educated intelligentsia.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nationalist movement </a:t>
            </a:r>
            <a:endParaRPr lang="en-US" dirty="0"/>
          </a:p>
        </p:txBody>
      </p:sp>
      <p:sp>
        <p:nvSpPr>
          <p:cNvPr id="3" name="Content Placeholder 2"/>
          <p:cNvSpPr>
            <a:spLocks noGrp="1"/>
          </p:cNvSpPr>
          <p:nvPr>
            <p:ph sz="quarter" idx="1"/>
          </p:nvPr>
        </p:nvSpPr>
        <p:spPr/>
        <p:txBody>
          <a:bodyPr/>
          <a:lstStyle/>
          <a:p>
            <a:pPr algn="just"/>
            <a:r>
              <a:rPr lang="en-US" dirty="0" smtClean="0"/>
              <a:t>The merging of the social reform movement with the nationalist movement for independence brought a marked shift in the perspective on women’s issues. The democratic ideology of the nationalist movement and the need to broaden the political base of the nationalist struggle contributed to the acceptance of the principles of equality of rights, status, and opportunities for participation in the process of national development. It was the increased political participation of women in the freedom struggle from the 1920s onwards that called for fundamental redefinition of gender.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M. K. Gandhi, the leader of India’s non-violent freedom struggle, played an important role in channeling the energies of the emerging women’s movement into the nationalist movement. Gandhi’s view on women </a:t>
            </a:r>
            <a:r>
              <a:rPr lang="en-US" dirty="0" err="1" smtClean="0"/>
              <a:t>synthesised</a:t>
            </a:r>
            <a:r>
              <a:rPr lang="en-US" dirty="0" smtClean="0"/>
              <a:t> the Hindu ideology on women with liberal Western ideology on ‘equality’ in the public sphere. Like social reformers, Gandhi perceived women as the oppressed group and opposed social customs (early marriage, dowry, </a:t>
            </a:r>
            <a:r>
              <a:rPr lang="en-US" dirty="0" err="1" smtClean="0"/>
              <a:t>purdah</a:t>
            </a:r>
            <a:r>
              <a:rPr lang="en-US" dirty="0" smtClean="0"/>
              <a:t>, etc.) that subordinated them. He envisaged a significant role for women in Indian society and advocated gender equality in legal, educational, social, and political spheres. To expand the mass-base of the nationalist movement, Gandhi made possible the involvement of women in politics. Gandhi reaffirmed their traditional role in the family as wife and mother and did not assign any significance to women’s productive role within the family or the economy. Thus, Gandhi projected women as the potential vanguard of the non-violent process of social and political transformation without questioning fundamental structures of patriarchy. Although Gandhi </a:t>
            </a:r>
            <a:r>
              <a:rPr lang="en-US" dirty="0" err="1" smtClean="0"/>
              <a:t>favoured</a:t>
            </a:r>
            <a:r>
              <a:rPr lang="en-US" dirty="0" smtClean="0"/>
              <a:t> female education for all sections of society, he too advocated women’s education to improve their traditional roles as wives and mothers in the patriarchal family.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early women’s movement in India</a:t>
            </a:r>
            <a:endParaRPr lang="en-US" b="1" dirty="0"/>
          </a:p>
        </p:txBody>
      </p:sp>
      <p:sp>
        <p:nvSpPr>
          <p:cNvPr id="3" name="Content Placeholder 2"/>
          <p:cNvSpPr>
            <a:spLocks noGrp="1"/>
          </p:cNvSpPr>
          <p:nvPr>
            <p:ph sz="quarter" idx="1"/>
          </p:nvPr>
        </p:nvSpPr>
        <p:spPr/>
        <p:txBody>
          <a:bodyPr>
            <a:normAutofit fontScale="85000" lnSpcReduction="20000"/>
          </a:bodyPr>
          <a:lstStyle/>
          <a:p>
            <a:pPr algn="just"/>
            <a:r>
              <a:rPr lang="en-US" dirty="0" smtClean="0"/>
              <a:t>It was within the historical context of the social reform movement and the nationalist movement that the Indian Women’s Association (1917), and the All-India Women’s Conference (1927) - known as the </a:t>
            </a:r>
            <a:r>
              <a:rPr lang="en-US" dirty="0" err="1" smtClean="0"/>
              <a:t>Akhil</a:t>
            </a:r>
            <a:r>
              <a:rPr lang="en-US" dirty="0" smtClean="0"/>
              <a:t> Hind </a:t>
            </a:r>
            <a:r>
              <a:rPr lang="en-US" dirty="0" err="1" smtClean="0"/>
              <a:t>Mahila</a:t>
            </a:r>
            <a:r>
              <a:rPr lang="en-US" dirty="0" smtClean="0"/>
              <a:t> </a:t>
            </a:r>
            <a:r>
              <a:rPr lang="en-US" dirty="0" err="1" smtClean="0"/>
              <a:t>Parishad</a:t>
            </a:r>
            <a:r>
              <a:rPr lang="en-US" dirty="0" smtClean="0"/>
              <a:t> - were established to mobilize women for advancing their status through education, social reform and politics. </a:t>
            </a:r>
          </a:p>
          <a:p>
            <a:pPr algn="just"/>
            <a:r>
              <a:rPr lang="en-US" dirty="0" smtClean="0"/>
              <a:t>The All-India Women’s Conference, an umbrella women’s </a:t>
            </a:r>
            <a:r>
              <a:rPr lang="en-US" dirty="0" err="1" smtClean="0"/>
              <a:t>organisation</a:t>
            </a:r>
            <a:r>
              <a:rPr lang="en-US" dirty="0" smtClean="0"/>
              <a:t>, played an important role in pressuring the colonial government to give women political and legal rights and amendments in Hindu laws pertaining to marriage, divorce, and property. But as it was dominated by Hindu women from upper and middle classes and castes, it lacked the mass-base and refrained from mobilizing the rural women or women from the lower rungs of society in its campaign against the orthodox Hindu laws and practices, the dominant section of the women’s movement during the colonial period shared the views of the social reformers and Gandhi on the status of women and did not question patriarchal social relations within the family and society. Although the communist movement was engaged in organizing women workers on a small scale since the colonial period, its influence on the early women’s movement was very limited because gender issues were subordinated within its broader political agenda of class struggle.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The nationalist movement laid the foundation of the principles of women’s equality and provided some legal rights in social, economic and political spheres for women. Acceptance of the equality principle by the constitution of India following independence broadened the roles that women needed to play in society as citizens and opened up new avenues for women through education. Nevertheless, the ambivalence between the traditional view based on the sharp demarcation of the public and private roles of men and women continued in educational policy even after independence. Changing the school curricula the women’s movement in India has played an important role in drawing attention to gender bias in school curricula. However, sporadic and weak efforts by the women’s movement have not succeeded in bringing significant changes in school curricula or </a:t>
            </a:r>
            <a:r>
              <a:rPr lang="en-US" dirty="0" err="1" smtClean="0"/>
              <a:t>institutionalising</a:t>
            </a:r>
            <a:r>
              <a:rPr lang="en-US" dirty="0" smtClean="0"/>
              <a:t> gender-sensitive curriculum reform. Challenging curricular differentiation following independence in 1947, the liberal state, committed to the constitutional principle of equality of women, rejected the colonial educational policy of differentiated curricula between men and women.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Methodology…</a:t>
            </a:r>
            <a:br>
              <a:rPr lang="en-US" dirty="0"/>
            </a:br>
            <a:endParaRPr lang="en-US" dirty="0"/>
          </a:p>
        </p:txBody>
      </p:sp>
      <p:sp>
        <p:nvSpPr>
          <p:cNvPr id="3" name="Content Placeholder 2"/>
          <p:cNvSpPr>
            <a:spLocks noGrp="1"/>
          </p:cNvSpPr>
          <p:nvPr>
            <p:ph sz="quarter" idx="1"/>
          </p:nvPr>
        </p:nvSpPr>
        <p:spPr/>
        <p:txBody>
          <a:bodyPr/>
          <a:lstStyle/>
          <a:p>
            <a:pPr algn="ctr"/>
            <a:r>
              <a:rPr lang="en-US" sz="4400" dirty="0"/>
              <a:t>Theoretical and conceptual study with the help of </a:t>
            </a:r>
            <a:r>
              <a:rPr lang="en-US" sz="4400" dirty="0">
                <a:solidFill>
                  <a:srgbClr val="00B0F0"/>
                </a:solidFill>
              </a:rPr>
              <a:t>normative approach </a:t>
            </a:r>
            <a:r>
              <a:rPr lang="en-US" sz="4400" dirty="0"/>
              <a:t>and </a:t>
            </a:r>
            <a:r>
              <a:rPr lang="en-US" sz="4400" dirty="0">
                <a:solidFill>
                  <a:srgbClr val="00B0F0"/>
                </a:solidFill>
              </a:rPr>
              <a:t>historical incidents. </a:t>
            </a:r>
            <a:r>
              <a:rPr lang="en-US" sz="4400" dirty="0">
                <a:solidFill>
                  <a:srgbClr val="00B050"/>
                </a:solidFill>
              </a:rPr>
              <a:t>Also survey the relevant literature.</a:t>
            </a:r>
          </a:p>
          <a:p>
            <a:endParaRPr lang="en-US" dirty="0"/>
          </a:p>
        </p:txBody>
      </p:sp>
    </p:spTree>
    <p:extLst>
      <p:ext uri="{BB962C8B-B14F-4D97-AF65-F5344CB8AC3E}">
        <p14:creationId xmlns="" xmlns:p14="http://schemas.microsoft.com/office/powerpoint/2010/main" val="263322604"/>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Contemporary Women’s Movement in India</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US" dirty="0" smtClean="0"/>
              <a:t>The contemporary Indian women’s movement comprises numerous groups and </a:t>
            </a:r>
            <a:r>
              <a:rPr lang="en-US" dirty="0" err="1" smtClean="0"/>
              <a:t>organisations</a:t>
            </a:r>
            <a:r>
              <a:rPr lang="en-US" dirty="0" smtClean="0"/>
              <a:t>, which vary in location, form, and type; groups include urban, rural, small, large, informal, formal, </a:t>
            </a:r>
            <a:r>
              <a:rPr lang="en-US" dirty="0" err="1" smtClean="0"/>
              <a:t>localised</a:t>
            </a:r>
            <a:r>
              <a:rPr lang="en-US" dirty="0" smtClean="0"/>
              <a:t>, national, internationally affiliated, and combinations of all these forms, such as local informal branches of national </a:t>
            </a:r>
            <a:r>
              <a:rPr lang="en-US" dirty="0" err="1" smtClean="0"/>
              <a:t>organisations</a:t>
            </a:r>
            <a:r>
              <a:rPr lang="en-US" dirty="0" smtClean="0"/>
              <a:t>. Locally, women form groups or clubs based on credit programs, community improvement groups (often based on local governance institutions such </a:t>
            </a:r>
            <a:r>
              <a:rPr lang="en-US" dirty="0" err="1" smtClean="0"/>
              <a:t>panchayat</a:t>
            </a:r>
            <a:r>
              <a:rPr lang="en-US" dirty="0" smtClean="0"/>
              <a:t>), and other forms of association, such as nongovernmental organizations (NGOs). These groups often combine key elements of older models of informal self- help organizations with modern </a:t>
            </a:r>
            <a:r>
              <a:rPr lang="en-US" dirty="0" err="1" smtClean="0"/>
              <a:t>organisational</a:t>
            </a:r>
            <a:r>
              <a:rPr lang="en-US" dirty="0" smtClean="0"/>
              <a:t> practices that use formal procedures, a constitution, or by laws. Most of the groups and associations are involved in transforming individual women’s lives, and some of them have established lateral and vertical links with other groups across multiple borders of the community, state, and nation.</a:t>
            </a:r>
          </a:p>
          <a:p>
            <a:pPr algn="just"/>
            <a:r>
              <a:rPr lang="en-US" dirty="0" smtClean="0"/>
              <a:t>The resurgence of the movement in the 1970s was both a response and a reaction to the deepening crisis within society and the state. The declaration of national emergency in 1975 by Prime Minister </a:t>
            </a:r>
            <a:r>
              <a:rPr lang="en-US" dirty="0" err="1" smtClean="0"/>
              <a:t>Indira</a:t>
            </a:r>
            <a:r>
              <a:rPr lang="en-US" dirty="0" smtClean="0"/>
              <a:t> Gandhi, and the struggle for democratic rights and civil liberties altered the political climate. The decade ended in an extraordinary reassertion of democracy with the people’s rejection of an authoritarian regime. People’s movements that emerged around this period demanded significant changes in the functioning of the state, the planning process, and even development strategies. The women’s movement was one of the many efforts to reassert the claims of citizens to participate as equals in the political and development process.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20000"/>
          </a:bodyPr>
          <a:lstStyle/>
          <a:p>
            <a:pPr algn="just">
              <a:buNone/>
            </a:pPr>
            <a:r>
              <a:rPr lang="en-US" dirty="0" smtClean="0"/>
              <a:t>The Committee on the Status of Women was formed in the decades of 1970s.  The committee’s report, </a:t>
            </a:r>
            <a:r>
              <a:rPr lang="en-US" i="1" dirty="0" smtClean="0"/>
              <a:t>Towards Equality</a:t>
            </a:r>
            <a:r>
              <a:rPr lang="en-US" dirty="0" smtClean="0"/>
              <a:t>, presented a grim picture of social reality and trends of change that sharply contrasted with the goals of equality laid down by the Indian Constitution. The guiding principles of the committee are significant; they could well be read as the manifesto of women’s studies in India:</a:t>
            </a:r>
          </a:p>
          <a:p>
            <a:pPr algn="just"/>
            <a:r>
              <a:rPr lang="en-US" dirty="0" smtClean="0"/>
              <a:t>1. Equality of women is necessary as a basic condition of social, economic and political development of the nation; </a:t>
            </a:r>
          </a:p>
          <a:p>
            <a:pPr algn="just"/>
            <a:r>
              <a:rPr lang="en-US" dirty="0" smtClean="0"/>
              <a:t>2. Improvement of employment opportunities and earning power should be given the highest priority in order to release women from their dependent and unequal status; </a:t>
            </a:r>
          </a:p>
          <a:p>
            <a:pPr algn="just"/>
            <a:r>
              <a:rPr lang="en-US" dirty="0" smtClean="0"/>
              <a:t>3. Society owes a special responsibility to women as mothers; safe bearing and rearing of children, therefore, is an obligation that must be shared by the mother, father, and society;</a:t>
            </a:r>
          </a:p>
          <a:p>
            <a:pPr algn="just"/>
            <a:r>
              <a:rPr lang="en-US" dirty="0" smtClean="0"/>
              <a:t> 4. The contribution made by an active housewife to the management of a family should be accepted as economically and socially productive and as essential for national savings and development; </a:t>
            </a:r>
          </a:p>
          <a:p>
            <a:pPr algn="just"/>
            <a:endParaRPr lang="en-US" dirty="0" smtClean="0"/>
          </a:p>
          <a:p>
            <a:pPr algn="just">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5. Marriage and motherhood should not become disabilities, venting women from fulfilling their full and proper role of nation building, in which society, including women themselves, accept their due responsibilities;</a:t>
            </a:r>
          </a:p>
          <a:p>
            <a:pPr algn="just"/>
            <a:r>
              <a:rPr lang="en-US" dirty="0" smtClean="0"/>
              <a:t> 6. Disabilities and inequalities, of which women are victims, be removed for women only: such action must form part movement for the removal of all inequalities and oppressive institutions;</a:t>
            </a:r>
          </a:p>
          <a:p>
            <a:pPr algn="just"/>
            <a:r>
              <a:rPr lang="en-US" dirty="0" smtClean="0"/>
              <a:t> 7. Some special measures will be necessary to move in of the goals set by the Constitution and to transform de-jure into a de-facto.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1980s may be viewed as a period of </a:t>
            </a:r>
            <a:r>
              <a:rPr lang="en-US" dirty="0" err="1" smtClean="0"/>
              <a:t>organisation</a:t>
            </a:r>
            <a:r>
              <a:rPr lang="en-US" dirty="0" smtClean="0"/>
              <a:t> building, attempting alliances and coalitions, and defining the movement’s identity, purposes, and strategies. During this period, there was a growing awareness of the fractionalization of the women’s movement as various groups made considerable effort to define their separate identities. Important ideological positions from grassroots movements on issues of ecology, livelihood and poverty, access to resources, and caste violence clearly showed that existing power relations and institutional practices were structured. All social movement activity has been considerably influenced by the rise of the </a:t>
            </a:r>
            <a:r>
              <a:rPr lang="en-US" dirty="0" err="1" smtClean="0"/>
              <a:t>Hindutva</a:t>
            </a:r>
            <a:r>
              <a:rPr lang="en-US" dirty="0" smtClean="0"/>
              <a:t> forces in the post 1980s, the political restructuring and emergence of </a:t>
            </a:r>
            <a:r>
              <a:rPr lang="en-US" dirty="0" err="1" smtClean="0"/>
              <a:t>castebased</a:t>
            </a:r>
            <a:r>
              <a:rPr lang="en-US" dirty="0" smtClean="0"/>
              <a:t> parties in which </a:t>
            </a:r>
            <a:r>
              <a:rPr lang="en-US" dirty="0" err="1" smtClean="0"/>
              <a:t>dalit</a:t>
            </a:r>
            <a:r>
              <a:rPr lang="en-US" dirty="0" smtClean="0"/>
              <a:t> (lowest caste) men and women occupy positions of power in the political sphere.</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1990s and early twenty-first century have seen debates around the women’s reservation bill (for quotas in state legislatures and national parliament), discussions on reproductive and sexual rights including alternate sexualities, and an increasing attempt to use ‘culture’ as the grounds for policing women’s sexuality. While the rapidly changing political and economic scenario of the 1990s introduced an element of urgency and confusion, the women’s movement has not shown signs of flagging. Globalization and the impact of economic policies on women have been major issues in the agenda of movement organizations. At the national level, India’s embarkation on economic liberalization, its opening the economy to foreign capital investment, and its increasing focus on information technology are expanding the channels for communication with the world outside. </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The Indian women’s movement illustrates the intersection of a multitude of interests: caste, class, ethnicity, religion, and region (rural/urban). The movement currently faces a host of challenges to the efforts to define social change for women, build solidarity, and create new waves of activism in the complex circumstances of the twenty-first century.</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sz="quarter" idx="1"/>
          </p:nvPr>
        </p:nvSpPr>
        <p:spPr/>
        <p:txBody>
          <a:bodyPr/>
          <a:lstStyle/>
          <a:p>
            <a:r>
              <a:rPr lang="en-US" dirty="0" smtClean="0"/>
              <a:t>B. </a:t>
            </a:r>
            <a:r>
              <a:rPr lang="en-US" dirty="0" err="1" smtClean="0"/>
              <a:t>Ramaswamy</a:t>
            </a:r>
            <a:r>
              <a:rPr lang="en-US" dirty="0" smtClean="0"/>
              <a:t> (2013) </a:t>
            </a:r>
            <a:r>
              <a:rPr lang="en-US" i="1" dirty="0" smtClean="0"/>
              <a:t>Women’s Movement in India</a:t>
            </a:r>
            <a:r>
              <a:rPr lang="en-US" dirty="0" smtClean="0"/>
              <a:t>, </a:t>
            </a:r>
            <a:r>
              <a:rPr lang="en-US" dirty="0" err="1" smtClean="0"/>
              <a:t>Isha</a:t>
            </a:r>
            <a:r>
              <a:rPr lang="en-US" dirty="0" smtClean="0"/>
              <a:t> Books</a:t>
            </a:r>
          </a:p>
          <a:p>
            <a:r>
              <a:rPr lang="en-US" dirty="0" err="1" smtClean="0"/>
              <a:t>Raka</a:t>
            </a:r>
            <a:r>
              <a:rPr lang="en-US" dirty="0" smtClean="0"/>
              <a:t> Roy(2010) </a:t>
            </a:r>
            <a:r>
              <a:rPr lang="en-US" i="1" dirty="0" smtClean="0"/>
              <a:t>Fields of Protest: Women’s Movements in India</a:t>
            </a:r>
            <a:r>
              <a:rPr lang="en-US" dirty="0" smtClean="0"/>
              <a:t>, </a:t>
            </a:r>
            <a:r>
              <a:rPr lang="en-US" dirty="0" err="1" smtClean="0"/>
              <a:t>Zubban</a:t>
            </a:r>
            <a:r>
              <a:rPr lang="en-US" dirty="0" smtClean="0"/>
              <a:t> Books</a:t>
            </a:r>
          </a:p>
          <a:p>
            <a:r>
              <a:rPr lang="en-US" dirty="0" err="1" smtClean="0"/>
              <a:t>Supriya</a:t>
            </a:r>
            <a:r>
              <a:rPr lang="en-US" dirty="0" smtClean="0"/>
              <a:t> </a:t>
            </a:r>
            <a:r>
              <a:rPr lang="en-US" dirty="0" err="1" smtClean="0"/>
              <a:t>Akerkar</a:t>
            </a:r>
            <a:r>
              <a:rPr lang="en-US" dirty="0" smtClean="0"/>
              <a:t>( 1995) “Theory and Practices of Women’s Movement in India”, </a:t>
            </a:r>
            <a:r>
              <a:rPr lang="en-US" i="1" dirty="0" smtClean="0"/>
              <a:t>Economic and Political Weekly</a:t>
            </a:r>
            <a:r>
              <a:rPr lang="en-US" dirty="0" smtClean="0"/>
              <a:t>, Vol. 30, No. 17. </a:t>
            </a:r>
          </a:p>
          <a:p>
            <a:pPr algn="just"/>
            <a:r>
              <a:rPr lang="en-US" dirty="0" err="1" smtClean="0"/>
              <a:t>Ila</a:t>
            </a:r>
            <a:r>
              <a:rPr lang="en-US" dirty="0" smtClean="0"/>
              <a:t> Patel (1998) “The Contemporary Women’s Movement and Women’s Education in India”, </a:t>
            </a:r>
            <a:r>
              <a:rPr lang="en-US" i="1" dirty="0" smtClean="0"/>
              <a:t>International Review of Education</a:t>
            </a:r>
            <a:r>
              <a:rPr lang="en-US" dirty="0" smtClean="0"/>
              <a:t>, Vol. 44, No.2-3. </a:t>
            </a:r>
          </a:p>
          <a:p>
            <a:pPr algn="just"/>
            <a:r>
              <a:rPr lang="en-US" dirty="0" err="1" smtClean="0"/>
              <a:t>Vina</a:t>
            </a:r>
            <a:r>
              <a:rPr lang="en-US" dirty="0" smtClean="0"/>
              <a:t> </a:t>
            </a:r>
            <a:r>
              <a:rPr lang="en-US" dirty="0" err="1" smtClean="0"/>
              <a:t>Mazumdar</a:t>
            </a:r>
            <a:r>
              <a:rPr lang="en-US" dirty="0" smtClean="0"/>
              <a:t>(1994) “Women’s Studies and the Women’s Movement in India” </a:t>
            </a:r>
            <a:r>
              <a:rPr lang="en-US" i="1" dirty="0" smtClean="0"/>
              <a:t>Women’s Studies Quarterly</a:t>
            </a:r>
            <a:r>
              <a:rPr lang="en-US" dirty="0" smtClean="0"/>
              <a:t>, Vol.22, No. 3 /4.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Main themes</a:t>
            </a:r>
            <a:br>
              <a:rPr lang="en-US" dirty="0" smtClean="0"/>
            </a:br>
            <a:endParaRPr lang="en-US" dirty="0"/>
          </a:p>
        </p:txBody>
      </p:sp>
      <p:sp>
        <p:nvSpPr>
          <p:cNvPr id="3" name="Content Placeholder 2"/>
          <p:cNvSpPr>
            <a:spLocks noGrp="1"/>
          </p:cNvSpPr>
          <p:nvPr>
            <p:ph sz="quarter" idx="1"/>
          </p:nvPr>
        </p:nvSpPr>
        <p:spPr/>
        <p:txBody>
          <a:bodyPr/>
          <a:lstStyle/>
          <a:p>
            <a:pPr>
              <a:buNone/>
            </a:pPr>
            <a:endParaRPr lang="en-US" dirty="0" smtClean="0">
              <a:solidFill>
                <a:srgbClr val="FF0000"/>
              </a:solidFill>
            </a:endParaRPr>
          </a:p>
          <a:p>
            <a:r>
              <a:rPr lang="en-US" dirty="0" smtClean="0">
                <a:solidFill>
                  <a:srgbClr val="FF0000"/>
                </a:solidFill>
              </a:rPr>
              <a:t>Women</a:t>
            </a:r>
          </a:p>
          <a:p>
            <a:r>
              <a:rPr lang="en-US" dirty="0" smtClean="0">
                <a:solidFill>
                  <a:srgbClr val="FF0000"/>
                </a:solidFill>
              </a:rPr>
              <a:t>Feminism</a:t>
            </a:r>
          </a:p>
          <a:p>
            <a:r>
              <a:rPr lang="en-US" dirty="0" smtClean="0">
                <a:solidFill>
                  <a:srgbClr val="FF0000"/>
                </a:solidFill>
              </a:rPr>
              <a:t>Movement</a:t>
            </a:r>
          </a:p>
          <a:p>
            <a:r>
              <a:rPr lang="en-US" dirty="0" smtClean="0">
                <a:solidFill>
                  <a:srgbClr val="FF0000"/>
                </a:solidFill>
              </a:rPr>
              <a:t>Women’s Movement</a:t>
            </a:r>
          </a:p>
          <a:p>
            <a:r>
              <a:rPr lang="en-US" dirty="0" smtClean="0">
                <a:solidFill>
                  <a:srgbClr val="FF0000"/>
                </a:solidFill>
              </a:rPr>
              <a:t>Empowerment</a:t>
            </a:r>
          </a:p>
          <a:p>
            <a:r>
              <a:rPr lang="en-US" dirty="0" smtClean="0">
                <a:solidFill>
                  <a:srgbClr val="FF0000"/>
                </a:solidFill>
              </a:rPr>
              <a:t>Women’s Movements in India</a:t>
            </a:r>
          </a:p>
          <a:p>
            <a:endParaRPr lang="en-US" dirty="0" smtClean="0">
              <a:solidFill>
                <a:srgbClr val="FF0000"/>
              </a:solidFill>
            </a:endParaRPr>
          </a:p>
          <a:p>
            <a:pPr marL="0" indent="0">
              <a:buNone/>
            </a:pPr>
            <a:endParaRPr lang="en-US" dirty="0" smtClean="0">
              <a:solidFill>
                <a:srgbClr val="FF0000"/>
              </a:solidFill>
            </a:endParaRPr>
          </a:p>
          <a:p>
            <a:endParaRPr lang="en-US" dirty="0" smtClean="0">
              <a:solidFill>
                <a:srgbClr val="7030A0"/>
              </a:solidFill>
            </a:endParaRPr>
          </a:p>
        </p:txBody>
      </p:sp>
    </p:spTree>
    <p:extLst>
      <p:ext uri="{BB962C8B-B14F-4D97-AF65-F5344CB8AC3E}">
        <p14:creationId xmlns="" xmlns:p14="http://schemas.microsoft.com/office/powerpoint/2010/main" val="1042614485"/>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Woman…</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a:t>The spelling of woman in English has progressed over the past millennium from </a:t>
            </a:r>
            <a:r>
              <a:rPr lang="en-US" i="1" dirty="0" err="1" smtClean="0"/>
              <a:t>wīfmann</a:t>
            </a:r>
            <a:r>
              <a:rPr lang="en-US" baseline="30000" dirty="0"/>
              <a:t> </a:t>
            </a:r>
            <a:r>
              <a:rPr lang="en-US" dirty="0" smtClean="0"/>
              <a:t>to</a:t>
            </a:r>
            <a:r>
              <a:rPr lang="en-US" dirty="0"/>
              <a:t> </a:t>
            </a:r>
            <a:r>
              <a:rPr lang="en-US" i="1" dirty="0" err="1"/>
              <a:t>wīmmann</a:t>
            </a:r>
            <a:r>
              <a:rPr lang="en-US" dirty="0"/>
              <a:t> to </a:t>
            </a:r>
            <a:r>
              <a:rPr lang="en-US" i="1" dirty="0" err="1"/>
              <a:t>wumman</a:t>
            </a:r>
            <a:r>
              <a:rPr lang="en-US" dirty="0"/>
              <a:t>, and finally, the modern spelling </a:t>
            </a:r>
            <a:r>
              <a:rPr lang="en-US" i="1" dirty="0"/>
              <a:t>woman</a:t>
            </a:r>
            <a:r>
              <a:rPr lang="en-US" dirty="0" smtClean="0"/>
              <a:t>.</a:t>
            </a:r>
            <a:r>
              <a:rPr lang="bn-IN" dirty="0" smtClean="0"/>
              <a:t> (</a:t>
            </a:r>
            <a:r>
              <a:rPr lang="en-US" dirty="0" smtClean="0"/>
              <a:t>Webster’s New World Dictionary)</a:t>
            </a:r>
            <a:endParaRPr lang="en-US" baseline="30000" dirty="0"/>
          </a:p>
          <a:p>
            <a:pPr algn="just"/>
            <a:r>
              <a:rPr lang="en-US" dirty="0"/>
              <a:t> </a:t>
            </a:r>
            <a:r>
              <a:rPr lang="en-US" dirty="0" smtClean="0"/>
              <a:t>In Old English,</a:t>
            </a:r>
            <a:r>
              <a:rPr lang="en-US" dirty="0"/>
              <a:t> </a:t>
            </a:r>
            <a:r>
              <a:rPr lang="en-US" i="1" dirty="0" err="1"/>
              <a:t>wīfmann</a:t>
            </a:r>
            <a:r>
              <a:rPr lang="en-US" dirty="0"/>
              <a:t> meant </a:t>
            </a:r>
            <a:r>
              <a:rPr lang="en-US" dirty="0" smtClean="0"/>
              <a:t>“female human”, </a:t>
            </a:r>
            <a:r>
              <a:rPr lang="en-US" dirty="0"/>
              <a:t>whereas </a:t>
            </a:r>
            <a:r>
              <a:rPr lang="en-US" i="1" dirty="0" err="1"/>
              <a:t>wēr</a:t>
            </a:r>
            <a:r>
              <a:rPr lang="en-US" dirty="0"/>
              <a:t> meant </a:t>
            </a:r>
            <a:r>
              <a:rPr lang="en-US" dirty="0" smtClean="0"/>
              <a:t>“male human”.</a:t>
            </a:r>
            <a:r>
              <a:rPr lang="en-US" dirty="0"/>
              <a:t> </a:t>
            </a:r>
            <a:r>
              <a:rPr lang="en-US" i="1" dirty="0"/>
              <a:t>Mann</a:t>
            </a:r>
            <a:r>
              <a:rPr lang="en-US" dirty="0"/>
              <a:t> or </a:t>
            </a:r>
            <a:r>
              <a:rPr lang="en-US" i="1" dirty="0" err="1"/>
              <a:t>monn</a:t>
            </a:r>
            <a:r>
              <a:rPr lang="en-US" dirty="0"/>
              <a:t> had a gender-neutral meaning of </a:t>
            </a:r>
            <a:r>
              <a:rPr lang="en-US" dirty="0" smtClean="0"/>
              <a:t>“human”, </a:t>
            </a:r>
            <a:r>
              <a:rPr lang="en-US" dirty="0"/>
              <a:t>corresponding to Modern English </a:t>
            </a:r>
            <a:r>
              <a:rPr lang="en-US" dirty="0" smtClean="0"/>
              <a:t>“person” </a:t>
            </a:r>
            <a:r>
              <a:rPr lang="en-US" dirty="0"/>
              <a:t>or </a:t>
            </a:r>
            <a:r>
              <a:rPr lang="en-US" dirty="0" smtClean="0"/>
              <a:t>“someone”; </a:t>
            </a:r>
            <a:r>
              <a:rPr lang="en-US" dirty="0"/>
              <a:t>however, subsequent to </a:t>
            </a:r>
            <a:r>
              <a:rPr lang="en-US" dirty="0" smtClean="0"/>
              <a:t>the Norman Conquest,</a:t>
            </a:r>
            <a:r>
              <a:rPr lang="en-US" dirty="0"/>
              <a:t> </a:t>
            </a:r>
            <a:r>
              <a:rPr lang="en-US" i="1" dirty="0"/>
              <a:t>man</a:t>
            </a:r>
            <a:r>
              <a:rPr lang="en-US" dirty="0"/>
              <a:t> began to be used more in reference to </a:t>
            </a:r>
            <a:r>
              <a:rPr lang="en-US" dirty="0" smtClean="0"/>
              <a:t>“male human”, </a:t>
            </a:r>
            <a:r>
              <a:rPr lang="en-US" dirty="0"/>
              <a:t>and by the late </a:t>
            </a:r>
            <a:r>
              <a:rPr lang="en-US" dirty="0" smtClean="0"/>
              <a:t>13</a:t>
            </a:r>
            <a:r>
              <a:rPr lang="en-US" baseline="30000" dirty="0" smtClean="0"/>
              <a:t>th</a:t>
            </a:r>
            <a:r>
              <a:rPr lang="en-US" dirty="0" smtClean="0"/>
              <a:t>  </a:t>
            </a:r>
            <a:r>
              <a:rPr lang="en-US" dirty="0"/>
              <a:t>century had begun to eclipse usage of the older term </a:t>
            </a:r>
            <a:r>
              <a:rPr lang="en-US" i="1" dirty="0" err="1"/>
              <a:t>wēr</a:t>
            </a:r>
            <a:r>
              <a:rPr lang="en-US" dirty="0" smtClean="0"/>
              <a:t>.</a:t>
            </a:r>
            <a:endParaRPr lang="en-US" baseline="30000" dirty="0"/>
          </a:p>
          <a:p>
            <a:pPr algn="just"/>
            <a:r>
              <a:rPr lang="en-US" dirty="0"/>
              <a:t> The medial labial consonants f and m in </a:t>
            </a:r>
            <a:r>
              <a:rPr lang="en-US" i="1" dirty="0" err="1"/>
              <a:t>wīfmann</a:t>
            </a:r>
            <a:r>
              <a:rPr lang="en-US" dirty="0"/>
              <a:t> coalesced into the modern form </a:t>
            </a:r>
            <a:r>
              <a:rPr lang="en-US" dirty="0" smtClean="0"/>
              <a:t>“woman”, </a:t>
            </a:r>
            <a:r>
              <a:rPr lang="en-US" dirty="0"/>
              <a:t>while the initial element, which meant </a:t>
            </a:r>
            <a:r>
              <a:rPr lang="en-US" dirty="0" smtClean="0"/>
              <a:t>“female”, </a:t>
            </a:r>
            <a:r>
              <a:rPr lang="en-US" dirty="0"/>
              <a:t>underwent semantic narrowing to the sense of a married woman </a:t>
            </a:r>
            <a:r>
              <a:rPr lang="en-US" dirty="0" smtClean="0"/>
              <a:t>(“wife”). </a:t>
            </a:r>
          </a:p>
        </p:txBody>
      </p:sp>
    </p:spTree>
    <p:extLst>
      <p:ext uri="{BB962C8B-B14F-4D97-AF65-F5344CB8AC3E}">
        <p14:creationId xmlns="" xmlns:p14="http://schemas.microsoft.com/office/powerpoint/2010/main" val="783298465"/>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Feminism</a:t>
            </a:r>
            <a:endParaRPr lang="en-US" dirty="0"/>
          </a:p>
        </p:txBody>
      </p:sp>
      <p:sp>
        <p:nvSpPr>
          <p:cNvPr id="3" name="Content Placeholder 2"/>
          <p:cNvSpPr>
            <a:spLocks noGrp="1"/>
          </p:cNvSpPr>
          <p:nvPr>
            <p:ph sz="quarter" idx="1"/>
          </p:nvPr>
        </p:nvSpPr>
        <p:spPr/>
        <p:txBody>
          <a:bodyPr/>
          <a:lstStyle/>
          <a:p>
            <a:pPr algn="just"/>
            <a:r>
              <a:rPr lang="en-US" b="1" dirty="0" smtClean="0"/>
              <a:t>Feminism</a:t>
            </a:r>
            <a:r>
              <a:rPr lang="en-US" dirty="0" smtClean="0"/>
              <a:t> is a collection of movements and ideologies aimed at defining, establishing, and defending equal  political, economic, cultural, and social rights for women. This includes seeking to establish equal opportunities for women in education and employment. A </a:t>
            </a:r>
            <a:r>
              <a:rPr lang="en-US" b="1" dirty="0" smtClean="0"/>
              <a:t>feminist</a:t>
            </a:r>
            <a:r>
              <a:rPr lang="en-US" dirty="0" smtClean="0"/>
              <a:t> advocates or supports the rights and equality of women.</a:t>
            </a:r>
          </a:p>
          <a:p>
            <a:endParaRPr lang="en-US" dirty="0"/>
          </a:p>
        </p:txBody>
      </p:sp>
    </p:spTree>
    <p:extLst>
      <p:ext uri="{BB962C8B-B14F-4D97-AF65-F5344CB8AC3E}">
        <p14:creationId xmlns="" xmlns:p14="http://schemas.microsoft.com/office/powerpoint/2010/main" val="2818677624"/>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WAVES of Feminism…</a:t>
            </a:r>
            <a:endParaRPr lang="en-US" dirty="0"/>
          </a:p>
        </p:txBody>
      </p:sp>
      <p:sp>
        <p:nvSpPr>
          <p:cNvPr id="3" name="Content Placeholder 2"/>
          <p:cNvSpPr>
            <a:spLocks noGrp="1"/>
          </p:cNvSpPr>
          <p:nvPr>
            <p:ph sz="quarter" idx="1"/>
          </p:nvPr>
        </p:nvSpPr>
        <p:spPr/>
        <p:txBody>
          <a:bodyPr>
            <a:normAutofit fontScale="85000" lnSpcReduction="10000"/>
          </a:bodyPr>
          <a:lstStyle/>
          <a:p>
            <a:pPr algn="just"/>
            <a:r>
              <a:rPr lang="en-US" dirty="0" smtClean="0"/>
              <a:t>First Wave of Feminism was a period of activity during the </a:t>
            </a:r>
            <a:r>
              <a:rPr lang="en-US" dirty="0" smtClean="0">
                <a:solidFill>
                  <a:srgbClr val="FF0000"/>
                </a:solidFill>
              </a:rPr>
              <a:t>nineteenth century and early twentieth century.</a:t>
            </a:r>
            <a:r>
              <a:rPr lang="en-US" dirty="0" smtClean="0"/>
              <a:t> In the UK and US, it focused on the promotion of equal contract, marriage, parenting, and property rights for women. By the end of the nineteenth century, activism focused primarily on gaining </a:t>
            </a:r>
            <a:r>
              <a:rPr lang="en-US" dirty="0" smtClean="0">
                <a:solidFill>
                  <a:srgbClr val="FF0000"/>
                </a:solidFill>
              </a:rPr>
              <a:t>political power</a:t>
            </a:r>
            <a:r>
              <a:rPr lang="en-US" dirty="0" smtClean="0"/>
              <a:t>, particularly the right of women’s suffrage, though some feminists were active in campaigning for women’s sexual, reproductive, and economic rights as well.</a:t>
            </a:r>
          </a:p>
          <a:p>
            <a:pPr algn="just"/>
            <a:endParaRPr lang="en-US" dirty="0" smtClean="0"/>
          </a:p>
          <a:p>
            <a:pPr algn="just"/>
            <a:r>
              <a:rPr lang="en-US" dirty="0" smtClean="0"/>
              <a:t>Second Wave Feminists see women’s cultural and political inequalities as inextricably linked and encourage women to understand aspects of their personal lives as deeply politicized and as reflecting sexist power structures. The feminist activist and author Carl </a:t>
            </a:r>
            <a:r>
              <a:rPr lang="en-US" dirty="0" err="1" smtClean="0"/>
              <a:t>Hanisch</a:t>
            </a:r>
            <a:r>
              <a:rPr lang="en-US" dirty="0" smtClean="0"/>
              <a:t>  coined the slogan “</a:t>
            </a:r>
            <a:r>
              <a:rPr lang="en-US" dirty="0" smtClean="0">
                <a:solidFill>
                  <a:srgbClr val="FF0000"/>
                </a:solidFill>
              </a:rPr>
              <a:t>The Personal is Political”. (</a:t>
            </a:r>
            <a:r>
              <a:rPr lang="en-US" i="1" dirty="0" smtClean="0"/>
              <a:t> Notes from the Second Year: Women’s Liberation</a:t>
            </a:r>
            <a:r>
              <a:rPr lang="en-US" dirty="0" smtClean="0"/>
              <a:t> in 1970)</a:t>
            </a:r>
            <a:endParaRPr lang="en-US" dirty="0" smtClean="0">
              <a:solidFill>
                <a:srgbClr val="FF0000"/>
              </a:solidFill>
            </a:endParaRPr>
          </a:p>
          <a:p>
            <a:pPr marL="0" indent="0" algn="just">
              <a:buNone/>
            </a:pPr>
            <a:endParaRPr lang="en-US" dirty="0" smtClean="0">
              <a:solidFill>
                <a:srgbClr val="FF0000"/>
              </a:solidFill>
            </a:endParaRPr>
          </a:p>
          <a:p>
            <a:pPr algn="just"/>
            <a:r>
              <a:rPr lang="en-US" dirty="0" smtClean="0">
                <a:solidFill>
                  <a:srgbClr val="00B050"/>
                </a:solidFill>
              </a:rPr>
              <a:t>Third Wave Feminism </a:t>
            </a:r>
            <a:r>
              <a:rPr lang="en-US" dirty="0" smtClean="0"/>
              <a:t>distinguished itself from the second wave around issues of sexuality, challenging female heterosexuality and celebrating sexuality as a means of </a:t>
            </a:r>
            <a:r>
              <a:rPr lang="en-US" dirty="0" smtClean="0">
                <a:solidFill>
                  <a:srgbClr val="FF0000"/>
                </a:solidFill>
              </a:rPr>
              <a:t>female empowerment</a:t>
            </a:r>
            <a:r>
              <a:rPr lang="en-US" dirty="0" smtClean="0"/>
              <a:t>.</a:t>
            </a:r>
          </a:p>
          <a:p>
            <a:endParaRPr lang="en-US" dirty="0"/>
          </a:p>
        </p:txBody>
      </p:sp>
    </p:spTree>
    <p:extLst>
      <p:ext uri="{BB962C8B-B14F-4D97-AF65-F5344CB8AC3E}">
        <p14:creationId xmlns="" xmlns:p14="http://schemas.microsoft.com/office/powerpoint/2010/main" val="127288000"/>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Issues related to Feminism</a:t>
            </a:r>
            <a:endParaRPr lang="en-US" dirty="0"/>
          </a:p>
        </p:txBody>
      </p:sp>
      <p:sp>
        <p:nvSpPr>
          <p:cNvPr id="5" name="Content Placeholder 4"/>
          <p:cNvSpPr>
            <a:spLocks noGrp="1"/>
          </p:cNvSpPr>
          <p:nvPr>
            <p:ph sz="quarter" idx="1"/>
          </p:nvPr>
        </p:nvSpPr>
        <p:spPr/>
        <p:txBody>
          <a:bodyPr/>
          <a:lstStyle/>
          <a:p>
            <a:r>
              <a:rPr lang="en-US" b="1" dirty="0" smtClean="0">
                <a:solidFill>
                  <a:srgbClr val="FF0000"/>
                </a:solidFill>
              </a:rPr>
              <a:t>Patriarchy – Male dominant society</a:t>
            </a:r>
            <a:endParaRPr lang="en-US" dirty="0" smtClean="0">
              <a:solidFill>
                <a:srgbClr val="FF0000"/>
              </a:solidFill>
            </a:endParaRPr>
          </a:p>
          <a:p>
            <a:r>
              <a:rPr lang="en-US" b="1" dirty="0" smtClean="0">
                <a:solidFill>
                  <a:srgbClr val="FF0000"/>
                </a:solidFill>
              </a:rPr>
              <a:t>The Public and the Private: The Personal is Political</a:t>
            </a:r>
            <a:endParaRPr lang="en-US" dirty="0" smtClean="0">
              <a:solidFill>
                <a:srgbClr val="FF0000"/>
              </a:solidFill>
            </a:endParaRPr>
          </a:p>
          <a:p>
            <a:r>
              <a:rPr lang="en-US" b="1" dirty="0" smtClean="0">
                <a:solidFill>
                  <a:srgbClr val="FF0000"/>
                </a:solidFill>
              </a:rPr>
              <a:t>Sex and Gender</a:t>
            </a:r>
            <a:endParaRPr lang="en-US" dirty="0" smtClean="0">
              <a:solidFill>
                <a:srgbClr val="FF0000"/>
              </a:solidFill>
            </a:endParaRPr>
          </a:p>
          <a:p>
            <a:endParaRPr lang="en-US" dirty="0"/>
          </a:p>
        </p:txBody>
      </p:sp>
      <p:sp>
        <p:nvSpPr>
          <p:cNvPr id="6" name="Content Placeholder 5"/>
          <p:cNvSpPr>
            <a:spLocks noGrp="1"/>
          </p:cNvSpPr>
          <p:nvPr>
            <p:ph sz="quarter" idx="2"/>
          </p:nvPr>
        </p:nvSpPr>
        <p:spPr/>
        <p:txBody>
          <a:bodyPr/>
          <a:lstStyle/>
          <a:p>
            <a:r>
              <a:rPr lang="en-US" b="1" dirty="0" smtClean="0">
                <a:solidFill>
                  <a:srgbClr val="00B050"/>
                </a:solidFill>
              </a:rPr>
              <a:t>Liberal Feminism</a:t>
            </a:r>
            <a:endParaRPr lang="en-US" dirty="0" smtClean="0">
              <a:solidFill>
                <a:srgbClr val="00B050"/>
              </a:solidFill>
            </a:endParaRPr>
          </a:p>
          <a:p>
            <a:r>
              <a:rPr lang="en-US" b="1" dirty="0" smtClean="0">
                <a:solidFill>
                  <a:srgbClr val="00B050"/>
                </a:solidFill>
              </a:rPr>
              <a:t> Marxist and Socialist Feminism</a:t>
            </a:r>
            <a:endParaRPr lang="en-US" dirty="0" smtClean="0">
              <a:solidFill>
                <a:srgbClr val="00B050"/>
              </a:solidFill>
            </a:endParaRPr>
          </a:p>
          <a:p>
            <a:r>
              <a:rPr lang="en-US" b="1" dirty="0" smtClean="0">
                <a:solidFill>
                  <a:srgbClr val="00B050"/>
                </a:solidFill>
              </a:rPr>
              <a:t> Radical Feminism</a:t>
            </a:r>
            <a:endParaRPr lang="en-US" dirty="0" smtClean="0">
              <a:solidFill>
                <a:srgbClr val="00B050"/>
              </a:solidFill>
            </a:endParaRPr>
          </a:p>
          <a:p>
            <a:r>
              <a:rPr lang="en-US" b="1" dirty="0" smtClean="0">
                <a:solidFill>
                  <a:srgbClr val="00B050"/>
                </a:solidFill>
              </a:rPr>
              <a:t>Black Feminism</a:t>
            </a:r>
          </a:p>
          <a:p>
            <a:r>
              <a:rPr lang="en-US" b="1" dirty="0" smtClean="0">
                <a:solidFill>
                  <a:srgbClr val="00B050"/>
                </a:solidFill>
              </a:rPr>
              <a:t>Eco-Feminism etc.</a:t>
            </a:r>
            <a:endParaRPr lang="en-US" dirty="0" smtClean="0">
              <a:solidFill>
                <a:srgbClr val="00B050"/>
              </a:solidFill>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Movement</a:t>
            </a:r>
            <a:endParaRPr lang="en-US" dirty="0"/>
          </a:p>
        </p:txBody>
      </p:sp>
      <p:sp>
        <p:nvSpPr>
          <p:cNvPr id="3" name="Content Placeholder 2"/>
          <p:cNvSpPr>
            <a:spLocks noGrp="1"/>
          </p:cNvSpPr>
          <p:nvPr>
            <p:ph sz="quarter" idx="1"/>
          </p:nvPr>
        </p:nvSpPr>
        <p:spPr/>
        <p:txBody>
          <a:bodyPr>
            <a:normAutofit fontScale="92500"/>
          </a:bodyPr>
          <a:lstStyle/>
          <a:p>
            <a:endParaRPr lang="en-US" dirty="0" smtClean="0"/>
          </a:p>
          <a:p>
            <a:pPr algn="just"/>
            <a:r>
              <a:rPr lang="en-US" dirty="0" smtClean="0"/>
              <a:t>The English word ‘movement’ derives from the old French verb </a:t>
            </a:r>
            <a:r>
              <a:rPr lang="en-US" dirty="0" err="1" smtClean="0"/>
              <a:t>movior</a:t>
            </a:r>
            <a:r>
              <a:rPr lang="en-US" dirty="0" smtClean="0"/>
              <a:t>, which means to move, stir or impel, and the medieval Latin </a:t>
            </a:r>
            <a:r>
              <a:rPr lang="en-US" i="1" dirty="0" err="1" smtClean="0"/>
              <a:t>movimentum</a:t>
            </a:r>
            <a:r>
              <a:rPr lang="en-US" dirty="0" smtClean="0"/>
              <a:t>.</a:t>
            </a:r>
          </a:p>
          <a:p>
            <a:pPr algn="just"/>
            <a:r>
              <a:rPr lang="en-US" dirty="0" smtClean="0"/>
              <a:t>The general English usage of ‘movement’ to designate ‘ a series of actions and </a:t>
            </a:r>
            <a:r>
              <a:rPr lang="en-US" dirty="0" err="1" smtClean="0"/>
              <a:t>endeavours</a:t>
            </a:r>
            <a:r>
              <a:rPr lang="en-US" dirty="0" smtClean="0"/>
              <a:t> of a body of persons for a special object’. (Oxford Dictionary)</a:t>
            </a:r>
          </a:p>
          <a:p>
            <a:r>
              <a:rPr lang="en-US" dirty="0" smtClean="0"/>
              <a:t>An act of moving.</a:t>
            </a:r>
          </a:p>
          <a:p>
            <a:pPr algn="just"/>
            <a:r>
              <a:rPr lang="en-US" dirty="0" smtClean="0"/>
              <a:t>A group of people working together to advance their shared political, social, or artistic ideas.</a:t>
            </a:r>
          </a:p>
          <a:p>
            <a:pPr algn="just"/>
            <a:r>
              <a:rPr lang="en-US" dirty="0" smtClean="0"/>
              <a:t>Movements, defined by the general process of awakened questioning and claiming, staking and challenging the privileged inertia of a society and of its privileged groups, the state and the authority system, lead to reproduction and renewal of society.</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632</TotalTime>
  <Words>3417</Words>
  <Application>Microsoft Office PowerPoint</Application>
  <PresentationFormat>Custom</PresentationFormat>
  <Paragraphs>150</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Equity</vt:lpstr>
      <vt:lpstr> Women’s  Movements in India  </vt:lpstr>
      <vt:lpstr>Slide 2</vt:lpstr>
      <vt:lpstr>Methodology… </vt:lpstr>
      <vt:lpstr> Main themes </vt:lpstr>
      <vt:lpstr>Woman…</vt:lpstr>
      <vt:lpstr>Feminism</vt:lpstr>
      <vt:lpstr>WAVES of Feminism…</vt:lpstr>
      <vt:lpstr>Issues related to Feminism</vt:lpstr>
      <vt:lpstr>Movement</vt:lpstr>
      <vt:lpstr>Women’s Movement</vt:lpstr>
      <vt:lpstr>Continued</vt:lpstr>
      <vt:lpstr>Continued</vt:lpstr>
      <vt:lpstr>Empowerment …</vt:lpstr>
      <vt:lpstr>Continued</vt:lpstr>
      <vt:lpstr>Continued</vt:lpstr>
      <vt:lpstr>Women empowerment…</vt:lpstr>
      <vt:lpstr>Continued</vt:lpstr>
      <vt:lpstr> </vt:lpstr>
      <vt:lpstr> Schemes for economic empowerment ….</vt:lpstr>
      <vt:lpstr>Debates on Reservation of Women in Political Fields</vt:lpstr>
      <vt:lpstr>Continued</vt:lpstr>
      <vt:lpstr>Women’s Movement in India</vt:lpstr>
      <vt:lpstr>Historical antecedents</vt:lpstr>
      <vt:lpstr>Continued</vt:lpstr>
      <vt:lpstr>Continued</vt:lpstr>
      <vt:lpstr>The nationalist movement </vt:lpstr>
      <vt:lpstr>Continued</vt:lpstr>
      <vt:lpstr>The early women’s movement in India</vt:lpstr>
      <vt:lpstr>Continued</vt:lpstr>
      <vt:lpstr>The Contemporary Women’s Movement in India</vt:lpstr>
      <vt:lpstr>Continued</vt:lpstr>
      <vt:lpstr>Continued</vt:lpstr>
      <vt:lpstr>Continued</vt:lpstr>
      <vt:lpstr>Continued</vt:lpstr>
      <vt:lpstr>Continued</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Pols</dc:creator>
  <cp:lastModifiedBy>EYASIN</cp:lastModifiedBy>
  <cp:revision>132</cp:revision>
  <dcterms:created xsi:type="dcterms:W3CDTF">2020-01-09T06:42:58Z</dcterms:created>
  <dcterms:modified xsi:type="dcterms:W3CDTF">2020-04-07T15:48:27Z</dcterms:modified>
</cp:coreProperties>
</file>