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2" r:id="rId2"/>
    <p:sldId id="283" r:id="rId3"/>
    <p:sldId id="291" r:id="rId4"/>
    <p:sldId id="292" r:id="rId5"/>
    <p:sldId id="293" r:id="rId6"/>
    <p:sldId id="294" r:id="rId7"/>
    <p:sldId id="295"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59" autoAdjust="0"/>
    <p:restoredTop sz="94660"/>
  </p:normalViewPr>
  <p:slideViewPr>
    <p:cSldViewPr snapToGrid="0" snapToObjects="1">
      <p:cViewPr varScale="1">
        <p:scale>
          <a:sx n="96" d="100"/>
          <a:sy n="96" d="100"/>
        </p:scale>
        <p:origin x="156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AD91F07-08DE-C74A-A602-33EE4E92A01F}" type="datetimeFigureOut">
              <a:rPr lang="en-US" smtClean="0"/>
              <a:pPr/>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343140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D91F07-08DE-C74A-A602-33EE4E92A01F}" type="datetimeFigureOut">
              <a:rPr lang="en-US" smtClean="0"/>
              <a:pPr/>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423247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D91F07-08DE-C74A-A602-33EE4E92A01F}" type="datetimeFigureOut">
              <a:rPr lang="en-US" smtClean="0"/>
              <a:pPr/>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64210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AD91F07-08DE-C74A-A602-33EE4E92A01F}" type="datetimeFigureOut">
              <a:rPr lang="en-US" smtClean="0"/>
              <a:pPr/>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216203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91F07-08DE-C74A-A602-33EE4E92A01F}" type="datetimeFigureOut">
              <a:rPr lang="en-US" smtClean="0"/>
              <a:pPr/>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211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AD91F07-08DE-C74A-A602-33EE4E92A01F}" type="datetimeFigureOut">
              <a:rPr lang="en-US" smtClean="0"/>
              <a:pPr/>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38502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AD91F07-08DE-C74A-A602-33EE4E92A01F}" type="datetimeFigureOut">
              <a:rPr lang="en-US" smtClean="0"/>
              <a:pPr/>
              <a:t>3/21/20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219483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AD91F07-08DE-C74A-A602-33EE4E92A01F}" type="datetimeFigureOut">
              <a:rPr lang="en-US" smtClean="0"/>
              <a:pPr/>
              <a:t>3/21/20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31362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91F07-08DE-C74A-A602-33EE4E92A01F}" type="datetimeFigureOut">
              <a:rPr lang="en-US" smtClean="0"/>
              <a:pPr/>
              <a:t>3/21/20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182438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D91F07-08DE-C74A-A602-33EE4E92A01F}" type="datetimeFigureOut">
              <a:rPr lang="en-US" smtClean="0"/>
              <a:pPr/>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29722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D91F07-08DE-C74A-A602-33EE4E92A01F}" type="datetimeFigureOut">
              <a:rPr lang="en-US" smtClean="0"/>
              <a:pPr/>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935CE-5556-4347-951B-A5EAFC06BA80}" type="slidenum">
              <a:rPr lang="en-US" smtClean="0"/>
              <a:pPr/>
              <a:t>‹#›</a:t>
            </a:fld>
            <a:endParaRPr lang="en-US"/>
          </a:p>
        </p:txBody>
      </p:sp>
    </p:spTree>
    <p:extLst>
      <p:ext uri="{BB962C8B-B14F-4D97-AF65-F5344CB8AC3E}">
        <p14:creationId xmlns:p14="http://schemas.microsoft.com/office/powerpoint/2010/main" val="171786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D91F07-08DE-C74A-A602-33EE4E92A01F}" type="datetimeFigureOut">
              <a:rPr lang="en-US" smtClean="0"/>
              <a:pPr/>
              <a:t>3/21/20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D935CE-5556-4347-951B-A5EAFC06BA80}" type="slidenum">
              <a:rPr lang="en-US" smtClean="0"/>
              <a:pPr/>
              <a:t>‹#›</a:t>
            </a:fld>
            <a:endParaRPr lang="en-US"/>
          </a:p>
        </p:txBody>
      </p:sp>
    </p:spTree>
    <p:extLst>
      <p:ext uri="{BB962C8B-B14F-4D97-AF65-F5344CB8AC3E}">
        <p14:creationId xmlns:p14="http://schemas.microsoft.com/office/powerpoint/2010/main" val="27889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Thermal_conductivity" TargetMode="External"/><Relationship Id="rId3" Type="http://schemas.openxmlformats.org/officeDocument/2006/relationships/image" Target="../media/image36.png"/><Relationship Id="rId7" Type="http://schemas.openxmlformats.org/officeDocument/2006/relationships/hyperlink" Target="https://en.wikipedia.org/wiki/Characteristic_length"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https://en.wikipedia.org/wiki/Heat_transfer_coefficient" TargetMode="External"/><Relationship Id="rId5" Type="http://schemas.openxmlformats.org/officeDocument/2006/relationships/hyperlink" Target="https://en.wikipedia.org/wiki/Convective" TargetMode="Externa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72" y="0"/>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analytical/exact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a:xfrm>
            <a:off x="219217" y="1443487"/>
            <a:ext cx="8665476" cy="4351338"/>
          </a:xfrm>
        </p:spPr>
        <p:txBody>
          <a:bodyPr/>
          <a:lstStyle/>
          <a:p>
            <a:r>
              <a:rPr lang="en-IN" dirty="0">
                <a:latin typeface="Times" panose="02020603050405020304" pitchFamily="18" charset="0"/>
                <a:cs typeface="Times" panose="02020603050405020304" pitchFamily="18" charset="0"/>
              </a:rPr>
              <a:t>An  analytical solution is obtained when the governing boundary value problem is integrated using the method of classical differential equations. The result is an algebraic expression giving the dependent variable (s) as a function (s) of the independent variable (s). </a:t>
            </a:r>
          </a:p>
          <a:p>
            <a:pPr marL="0" indent="0">
              <a:buNone/>
            </a:pPr>
            <a:r>
              <a:rPr lang="en-IN" dirty="0">
                <a:latin typeface="Times" panose="02020603050405020304" pitchFamily="18" charset="0"/>
                <a:cs typeface="Times" panose="02020603050405020304" pitchFamily="18" charset="0"/>
              </a:rPr>
              <a:t>We shall discuss two special cases:</a:t>
            </a:r>
          </a:p>
          <a:p>
            <a:r>
              <a:rPr lang="en-IN" b="1" dirty="0" err="1"/>
              <a:t>Couette</a:t>
            </a:r>
            <a:r>
              <a:rPr lang="en-IN" b="1" dirty="0"/>
              <a:t>-flow  and</a:t>
            </a:r>
          </a:p>
          <a:p>
            <a:r>
              <a:rPr lang="en-IN" b="1" dirty="0" err="1">
                <a:latin typeface="Times" panose="02020603050405020304" pitchFamily="18" charset="0"/>
                <a:cs typeface="Times" panose="02020603050405020304" pitchFamily="18" charset="0"/>
              </a:rPr>
              <a:t>Couette-Poisseuille</a:t>
            </a:r>
            <a:r>
              <a:rPr lang="en-IN" b="1" dirty="0">
                <a:latin typeface="Times" panose="02020603050405020304" pitchFamily="18" charset="0"/>
                <a:cs typeface="Times" panose="02020603050405020304" pitchFamily="18" charset="0"/>
              </a:rPr>
              <a:t> flow</a:t>
            </a:r>
            <a:endParaRPr lang="en-IN" dirty="0">
              <a:latin typeface="Times" panose="02020603050405020304" pitchFamily="18" charset="0"/>
              <a:cs typeface="Times" panose="02020603050405020304" pitchFamily="18" charset="0"/>
            </a:endParaRPr>
          </a:p>
          <a:p>
            <a:endParaRPr lang="en-IN" dirty="0">
              <a:latin typeface="Times" panose="02020603050405020304" pitchFamily="18" charset="0"/>
              <a:cs typeface="Times" panose="02020603050405020304" pitchFamily="18" charset="0"/>
            </a:endParaRPr>
          </a:p>
          <a:p>
            <a:endParaRPr lang="en-IN"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5357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GB" b="1" i="1" dirty="0" err="1"/>
              <a:t>Couette</a:t>
            </a:r>
            <a:r>
              <a:rPr lang="en-GB" b="1" i="1" dirty="0"/>
              <a:t>- </a:t>
            </a:r>
            <a:r>
              <a:rPr lang="en-GB" b="1" dirty="0" err="1"/>
              <a:t>Poiseuille</a:t>
            </a:r>
            <a:r>
              <a:rPr lang="en-GB" b="1" dirty="0"/>
              <a:t>-flow</a:t>
            </a:r>
            <a:r>
              <a:rPr lang="en-GB" dirty="0"/>
              <a:t> </a:t>
            </a:r>
            <a:br>
              <a:rPr lang="en-IN" dirty="0"/>
            </a:b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a:xfrm>
            <a:off x="219217" y="1081825"/>
            <a:ext cx="8665476" cy="4522843"/>
          </a:xfrm>
        </p:spPr>
        <p:txBody>
          <a:bodyPr/>
          <a:lstStyle/>
          <a:p>
            <a:r>
              <a:rPr lang="en-GB" dirty="0"/>
              <a:t>Now the general flow given by the equation (4.16) is known as </a:t>
            </a:r>
            <a:r>
              <a:rPr lang="en-GB" b="1" i="1" dirty="0" err="1"/>
              <a:t>Couette</a:t>
            </a:r>
            <a:r>
              <a:rPr lang="en-GB" b="1" i="1" dirty="0"/>
              <a:t>- </a:t>
            </a:r>
            <a:r>
              <a:rPr lang="en-GB" b="1" i="1" dirty="0" err="1"/>
              <a:t>Poiseuille</a:t>
            </a:r>
            <a:r>
              <a:rPr lang="en-GB" dirty="0"/>
              <a:t> flow where the flow is driven by both the pressure gradient P and moving of the upper plate with velocity U, as shown in figure 4.7. Here for P&gt;0, that is, for pressure drop in the direction of motion of the upper plate, the velocity is positive over the whole width of the channel. For P&lt;-1, negative velocity (backflow) can also occur in a part of cross section.</a:t>
            </a:r>
            <a:endParaRPr lang="en-IN" dirty="0"/>
          </a:p>
          <a:p>
            <a:endParaRPr lang="en-IN" dirty="0">
              <a:latin typeface="Times" panose="02020603050405020304" pitchFamily="18" charset="0"/>
              <a:cs typeface="Times" panose="02020603050405020304" pitchFamily="18" charset="0"/>
            </a:endParaRPr>
          </a:p>
        </p:txBody>
      </p:sp>
      <p:pic>
        <p:nvPicPr>
          <p:cNvPr id="6" name="Picture 5"/>
          <p:cNvPicPr/>
          <p:nvPr/>
        </p:nvPicPr>
        <p:blipFill>
          <a:blip r:embed="rId2"/>
          <a:stretch>
            <a:fillRect/>
          </a:stretch>
        </p:blipFill>
        <p:spPr>
          <a:xfrm>
            <a:off x="496712" y="2939602"/>
            <a:ext cx="3665855" cy="3156585"/>
          </a:xfrm>
          <a:prstGeom prst="rect">
            <a:avLst/>
          </a:prstGeom>
        </p:spPr>
      </p:pic>
      <p:sp>
        <p:nvSpPr>
          <p:cNvPr id="2" name="Rectangle 1"/>
          <p:cNvSpPr/>
          <p:nvPr/>
        </p:nvSpPr>
        <p:spPr>
          <a:xfrm>
            <a:off x="4312693" y="2939602"/>
            <a:ext cx="4572000" cy="1754326"/>
          </a:xfrm>
          <a:prstGeom prst="rect">
            <a:avLst/>
          </a:prstGeom>
        </p:spPr>
        <p:txBody>
          <a:bodyPr>
            <a:spAutoFit/>
          </a:bodyPr>
          <a:lstStyle/>
          <a:p>
            <a:pPr>
              <a:lnSpc>
                <a:spcPct val="150000"/>
              </a:lnSpc>
              <a:spcAft>
                <a:spcPts val="0"/>
              </a:spcAft>
            </a:pPr>
            <a:r>
              <a:rPr lang="en-GB" dirty="0">
                <a:latin typeface="Times New Roman" panose="02020603050405020304" pitchFamily="18" charset="0"/>
                <a:ea typeface="Calibri" panose="020F0502020204030204" pitchFamily="34" charset="0"/>
                <a:cs typeface="Vrinda" panose="020B0502040204020203" pitchFamily="34" charset="0"/>
              </a:rPr>
              <a:t>Fig.4.7 </a:t>
            </a:r>
            <a:r>
              <a:rPr lang="en-GB" i="1" dirty="0">
                <a:latin typeface="Times New Roman" panose="02020603050405020304" pitchFamily="18" charset="0"/>
                <a:ea typeface="Calibri" panose="020F0502020204030204" pitchFamily="34" charset="0"/>
                <a:cs typeface="Vrinda" panose="020B0502040204020203" pitchFamily="34" charset="0"/>
              </a:rPr>
              <a:t>Velocity profile for </a:t>
            </a:r>
            <a:r>
              <a:rPr lang="en-GB" i="1" dirty="0" err="1">
                <a:latin typeface="Times New Roman" panose="02020603050405020304" pitchFamily="18" charset="0"/>
                <a:ea typeface="Calibri" panose="020F0502020204030204" pitchFamily="34" charset="0"/>
                <a:cs typeface="Vrinda" panose="020B0502040204020203" pitchFamily="34" charset="0"/>
              </a:rPr>
              <a:t>Couette-Poiseuille</a:t>
            </a:r>
            <a:r>
              <a:rPr lang="en-GB" i="1" dirty="0">
                <a:latin typeface="Times New Roman" panose="02020603050405020304" pitchFamily="18" charset="0"/>
                <a:ea typeface="Calibri" panose="020F0502020204030204" pitchFamily="34" charset="0"/>
                <a:cs typeface="Vrinda" panose="020B0502040204020203" pitchFamily="34" charset="0"/>
              </a:rPr>
              <a:t> flow between two constraining walls at a </a:t>
            </a:r>
            <a:endParaRPr lang="en-IN" dirty="0">
              <a:latin typeface="Calibri" panose="020F0502020204030204" pitchFamily="34" charset="0"/>
              <a:ea typeface="Calibri" panose="020F0502020204030204" pitchFamily="34" charset="0"/>
              <a:cs typeface="Vrinda" panose="020B0502040204020203" pitchFamily="34" charset="0"/>
            </a:endParaRPr>
          </a:p>
          <a:p>
            <a:pPr>
              <a:lnSpc>
                <a:spcPct val="150000"/>
              </a:lnSpc>
              <a:spcAft>
                <a:spcPts val="0"/>
              </a:spcAft>
            </a:pPr>
            <a:r>
              <a:rPr lang="en-GB" i="1" dirty="0">
                <a:latin typeface="Times New Roman" panose="02020603050405020304" pitchFamily="18" charset="0"/>
                <a:ea typeface="Calibri" panose="020F0502020204030204" pitchFamily="34" charset="0"/>
                <a:cs typeface="Vrinda" panose="020B0502040204020203" pitchFamily="34" charset="0"/>
              </a:rPr>
              <a:t>h for different </a:t>
            </a:r>
            <a:r>
              <a:rPr lang="en-GB" i="1" dirty="0" err="1">
                <a:latin typeface="Times New Roman" panose="02020603050405020304" pitchFamily="18" charset="0"/>
                <a:ea typeface="Calibri" panose="020F0502020204030204" pitchFamily="34" charset="0"/>
                <a:cs typeface="Vrinda" panose="020B0502040204020203" pitchFamily="34" charset="0"/>
              </a:rPr>
              <a:t>nondimensional</a:t>
            </a:r>
            <a:r>
              <a:rPr lang="en-GB" i="1" dirty="0">
                <a:latin typeface="Times New Roman" panose="02020603050405020304" pitchFamily="18" charset="0"/>
                <a:ea typeface="Calibri" panose="020F0502020204030204" pitchFamily="34" charset="0"/>
                <a:cs typeface="Vrinda" panose="020B0502040204020203" pitchFamily="34" charset="0"/>
              </a:rPr>
              <a:t> pressure gradient P</a:t>
            </a:r>
            <a:endParaRPr lang="en-IN" dirty="0">
              <a:effectLst/>
              <a:latin typeface="Calibri" panose="020F0502020204030204" pitchFamily="34" charset="0"/>
              <a:ea typeface="Calibri" panose="020F0502020204030204" pitchFamily="34" charset="0"/>
              <a:cs typeface="Vrinda" panose="020B0502040204020203"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462819" y="4693928"/>
                <a:ext cx="4572000" cy="1754326"/>
              </a:xfrm>
              <a:prstGeom prst="rect">
                <a:avLst/>
              </a:prstGeom>
            </p:spPr>
            <p:txBody>
              <a:bodyPr>
                <a:spAutoFit/>
              </a:bodyPr>
              <a:lstStyle/>
              <a:p>
                <a:pPr>
                  <a:lnSpc>
                    <a:spcPct val="150000"/>
                  </a:lnSpc>
                  <a:spcAft>
                    <a:spcPts val="0"/>
                  </a:spcAft>
                </a:pPr>
                <a:r>
                  <a:rPr lang="en-GB" b="1" dirty="0">
                    <a:latin typeface="Times New Roman" panose="02020603050405020304" pitchFamily="18" charset="0"/>
                    <a:ea typeface="Calibri" panose="020F0502020204030204" pitchFamily="34" charset="0"/>
                    <a:cs typeface="Vrinda" panose="020B0502040204020203" pitchFamily="34" charset="0"/>
                  </a:rPr>
                  <a:t>Special case:</a:t>
                </a:r>
                <a:endParaRPr lang="en-IN"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spcAft>
                    <a:spcPts val="0"/>
                  </a:spcAft>
                  <a:buFont typeface="+mj-lt"/>
                  <a:buAutoNum type="arabicPeriod"/>
                </a:pPr>
                <a:r>
                  <a:rPr lang="en-US" dirty="0">
                    <a:effectLst/>
                    <a:latin typeface="Times New Roman" panose="02020603050405020304" pitchFamily="18" charset="0"/>
                    <a:ea typeface="Times New Roman" panose="02020603050405020304" pitchFamily="18" charset="0"/>
                    <a:cs typeface="Vrinda" panose="020B0502040204020203" pitchFamily="34" charset="0"/>
                  </a:rPr>
                  <a:t>When there is no external pressure-drop, </a:t>
                </a:r>
                <a:r>
                  <a:rPr lang="en-US" dirty="0" err="1">
                    <a:effectLst/>
                    <a:latin typeface="Times New Roman" panose="02020603050405020304" pitchFamily="18" charset="0"/>
                    <a:ea typeface="Times New Roman" panose="02020603050405020304" pitchFamily="18" charset="0"/>
                    <a:cs typeface="Vrinda" panose="020B0502040204020203" pitchFamily="34" charset="0"/>
                  </a:rPr>
                  <a:t>i.e</a:t>
                </a:r>
                <a:r>
                  <a:rPr lang="en-US" dirty="0">
                    <a:effectLst/>
                    <a:latin typeface="Times New Roman" panose="02020603050405020304" pitchFamily="18" charset="0"/>
                    <a:ea typeface="Times New Roman" panose="02020603050405020304" pitchFamily="18" charset="0"/>
                    <a:cs typeface="Vrinda" panose="020B0502040204020203" pitchFamily="34"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effectLst/>
                    <a:latin typeface="Times New Roman" panose="02020603050405020304" pitchFamily="18" charset="0"/>
                    <a:ea typeface="Times New Roman" panose="02020603050405020304" pitchFamily="18" charset="0"/>
                    <a:cs typeface="Vrinda" panose="020B0502040204020203" pitchFamily="34" charset="0"/>
                  </a:rPr>
                  <a:t>, the velocity profile given in equation (4.16) leads to </a:t>
                </a:r>
                <a:r>
                  <a:rPr lang="en-US" b="1" i="1" dirty="0" err="1">
                    <a:effectLst/>
                    <a:latin typeface="Times New Roman" panose="02020603050405020304" pitchFamily="18" charset="0"/>
                    <a:ea typeface="Times New Roman" panose="02020603050405020304" pitchFamily="18" charset="0"/>
                    <a:cs typeface="Vrinda" panose="020B0502040204020203" pitchFamily="34" charset="0"/>
                  </a:rPr>
                  <a:t>Couette</a:t>
                </a:r>
                <a:r>
                  <a:rPr lang="en-US" b="1" i="1" dirty="0">
                    <a:effectLst/>
                    <a:latin typeface="Times New Roman" panose="02020603050405020304" pitchFamily="18" charset="0"/>
                    <a:ea typeface="Times New Roman" panose="02020603050405020304" pitchFamily="18" charset="0"/>
                    <a:cs typeface="Vrinda" panose="020B0502040204020203" pitchFamily="34" charset="0"/>
                  </a:rPr>
                  <a:t> flow.</a:t>
                </a:r>
                <a:endParaRPr lang="en-IN" dirty="0">
                  <a:effectLst/>
                  <a:latin typeface="Calibri" panose="020F0502020204030204" pitchFamily="34" charset="0"/>
                  <a:ea typeface="Times New Roman" panose="02020603050405020304" pitchFamily="18" charset="0"/>
                  <a:cs typeface="Vrinda" panose="020B0502040204020203"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62819" y="4693928"/>
                <a:ext cx="4572000" cy="1754326"/>
              </a:xfrm>
              <a:prstGeom prst="rect">
                <a:avLst/>
              </a:prstGeom>
              <a:blipFill rotWithShape="0">
                <a:blip r:embed="rId3"/>
                <a:stretch>
                  <a:fillRect l="-1067" r="-1200" b="-1736"/>
                </a:stretch>
              </a:blipFill>
            </p:spPr>
            <p:txBody>
              <a:bodyPr/>
              <a:lstStyle/>
              <a:p>
                <a:r>
                  <a:rPr lang="en-IN">
                    <a:noFill/>
                  </a:rPr>
                  <a:t> </a:t>
                </a:r>
              </a:p>
            </p:txBody>
          </p:sp>
        </mc:Fallback>
      </mc:AlternateContent>
    </p:spTree>
    <p:extLst>
      <p:ext uri="{BB962C8B-B14F-4D97-AF65-F5344CB8AC3E}">
        <p14:creationId xmlns:p14="http://schemas.microsoft.com/office/powerpoint/2010/main" val="29659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164" y="181751"/>
            <a:ext cx="7507596" cy="595736"/>
          </a:xfrm>
        </p:spPr>
        <p:txBody>
          <a:bodyPr>
            <a:noAutofit/>
          </a:bodyPr>
          <a:lstStyle/>
          <a:p>
            <a:pPr lvl="2"/>
            <a:r>
              <a:rPr lang="en-GB" sz="2500" b="1" dirty="0">
                <a:solidFill>
                  <a:srgbClr val="0070C0"/>
                </a:solidFill>
              </a:rPr>
              <a:t>Flow of a Viscous Fluid with Free Surface on an Inclined Plate </a:t>
            </a:r>
            <a:endParaRPr lang="en-IN" sz="2500" dirty="0">
              <a:solidFill>
                <a:srgbClr val="0070C0"/>
              </a:solidFill>
            </a:endParaRPr>
          </a:p>
        </p:txBody>
      </p:sp>
      <p:sp>
        <p:nvSpPr>
          <p:cNvPr id="4" name="Rectangle 3"/>
          <p:cNvSpPr/>
          <p:nvPr/>
        </p:nvSpPr>
        <p:spPr>
          <a:xfrm>
            <a:off x="442878" y="898371"/>
            <a:ext cx="8323596" cy="1692771"/>
          </a:xfrm>
          <a:prstGeom prst="rect">
            <a:avLst/>
          </a:prstGeom>
        </p:spPr>
        <p:txBody>
          <a:bodyPr wrap="square">
            <a:spAutoFit/>
          </a:bodyPr>
          <a:lstStyle/>
          <a:p>
            <a:pPr algn="just"/>
            <a:r>
              <a:rPr lang="en-US" sz="2600" b="1" dirty="0">
                <a:latin typeface="Times"/>
                <a:cs typeface="Times"/>
              </a:rPr>
              <a:t>Consider flow between two parallel plates separated by a distance 2 H. The fluid is driven between the plates by an applied   pressure gradient in the x-direction.</a:t>
            </a:r>
          </a:p>
        </p:txBody>
      </p:sp>
      <p:sp>
        <p:nvSpPr>
          <p:cNvPr id="5" name="Subtitle 4"/>
          <p:cNvSpPr>
            <a:spLocks noGrp="1"/>
          </p:cNvSpPr>
          <p:nvPr>
            <p:ph type="subTitle" idx="1"/>
          </p:nvPr>
        </p:nvSpPr>
        <p:spPr>
          <a:xfrm>
            <a:off x="767550" y="2832910"/>
            <a:ext cx="6400800" cy="1752600"/>
          </a:xfrm>
        </p:spPr>
        <p:txBody>
          <a:bodyPr>
            <a:normAutofit fontScale="77500" lnSpcReduction="20000"/>
          </a:bodyPr>
          <a:lstStyle/>
          <a:p>
            <a:pPr algn="l"/>
            <a:r>
              <a:rPr lang="en-US" dirty="0"/>
              <a:t>Assumptions:</a:t>
            </a:r>
          </a:p>
          <a:p>
            <a:pPr algn="l"/>
            <a:r>
              <a:rPr lang="en-US" dirty="0"/>
              <a:t>1. steady flow 6. laminar flow</a:t>
            </a:r>
          </a:p>
          <a:p>
            <a:pPr algn="l"/>
            <a:r>
              <a:rPr lang="en-US" dirty="0"/>
              <a:t>2. constant properties 7. fully developed</a:t>
            </a:r>
          </a:p>
          <a:p>
            <a:pPr algn="l"/>
            <a:r>
              <a:rPr lang="en-US" dirty="0"/>
              <a:t>3. Newtonian fluid 8. negligible end effects</a:t>
            </a:r>
          </a:p>
          <a:p>
            <a:pPr algn="l"/>
            <a:r>
              <a:rPr lang="en-US" dirty="0"/>
              <a:t>4. negligible radiation 9. conduction in y-direction much</a:t>
            </a:r>
          </a:p>
          <a:p>
            <a:pPr algn="l"/>
            <a:r>
              <a:rPr lang="en-US" dirty="0"/>
              <a:t>5. negligible gravity effects greater than conduction in x-direction</a:t>
            </a:r>
          </a:p>
          <a:p>
            <a:pPr algn="l"/>
            <a:r>
              <a:rPr lang="en-US" dirty="0"/>
              <a:t>6. negligible viscous dissipation</a:t>
            </a:r>
          </a:p>
        </p:txBody>
      </p:sp>
      <p:pic>
        <p:nvPicPr>
          <p:cNvPr id="6" name="Picture 5"/>
          <p:cNvPicPr>
            <a:picLocks noChangeAspect="1"/>
          </p:cNvPicPr>
          <p:nvPr/>
        </p:nvPicPr>
        <p:blipFill>
          <a:blip r:embed="rId2"/>
          <a:stretch>
            <a:fillRect/>
          </a:stretch>
        </p:blipFill>
        <p:spPr>
          <a:xfrm>
            <a:off x="150620" y="2959522"/>
            <a:ext cx="9144000" cy="3037631"/>
          </a:xfrm>
          <a:prstGeom prst="rect">
            <a:avLst/>
          </a:prstGeom>
        </p:spPr>
      </p:pic>
    </p:spTree>
    <p:extLst>
      <p:ext uri="{BB962C8B-B14F-4D97-AF65-F5344CB8AC3E}">
        <p14:creationId xmlns:p14="http://schemas.microsoft.com/office/powerpoint/2010/main" val="85487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pPr marL="514350" indent="-514350" algn="l">
              <a:buAutoNum type="alphaLcParenBoth"/>
            </a:pPr>
            <a:r>
              <a:rPr lang="en-US" dirty="0">
                <a:solidFill>
                  <a:schemeClr val="tx1"/>
                </a:solidFill>
              </a:rPr>
              <a:t>Determine the fully developed velocity distribution of the fluid as a function of the mean velocity. </a:t>
            </a:r>
          </a:p>
          <a:p>
            <a:pPr marL="514350" indent="-514350" algn="l">
              <a:buAutoNum type="alphaLcParenBoth"/>
            </a:pPr>
            <a:r>
              <a:rPr lang="en-US" dirty="0">
                <a:solidFill>
                  <a:schemeClr val="tx1"/>
                </a:solidFill>
              </a:rPr>
              <a:t> Determine the fully developed temperature distribution as a function of the surface and mean temperatures.</a:t>
            </a:r>
          </a:p>
          <a:p>
            <a:pPr algn="l"/>
            <a:r>
              <a:rPr lang="en-US" dirty="0">
                <a:solidFill>
                  <a:schemeClr val="tx1"/>
                </a:solidFill>
              </a:rPr>
              <a:t>(c) Determine the </a:t>
            </a:r>
            <a:r>
              <a:rPr lang="en-US" dirty="0" err="1">
                <a:solidFill>
                  <a:schemeClr val="tx1"/>
                </a:solidFill>
              </a:rPr>
              <a:t>Nusselt</a:t>
            </a:r>
            <a:r>
              <a:rPr lang="en-US" dirty="0">
                <a:solidFill>
                  <a:schemeClr val="tx1"/>
                </a:solidFill>
              </a:rPr>
              <a:t> number for this flow.</a:t>
            </a:r>
          </a:p>
        </p:txBody>
      </p:sp>
    </p:spTree>
    <p:extLst>
      <p:ext uri="{BB962C8B-B14F-4D97-AF65-F5344CB8AC3E}">
        <p14:creationId xmlns:p14="http://schemas.microsoft.com/office/powerpoint/2010/main" val="106998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pPr marL="514350" indent="-514350" algn="l">
              <a:buAutoNum type="alphaLcParenBoth"/>
            </a:pPr>
            <a:r>
              <a:rPr lang="en-US" dirty="0"/>
              <a:t>Derivation of velocity distribution, u(y), and mean velocity, um</a:t>
            </a:r>
          </a:p>
          <a:p>
            <a:pPr marL="514350" indent="-514350" algn="l">
              <a:buAutoNum type="alphaLcParenBoth"/>
            </a:pPr>
            <a:endParaRPr lang="en-US" dirty="0"/>
          </a:p>
          <a:p>
            <a:pPr algn="l"/>
            <a:r>
              <a:rPr lang="en-US" dirty="0"/>
              <a:t>Conservation of mass for constant property flow:</a:t>
            </a:r>
          </a:p>
          <a:p>
            <a:pPr algn="l"/>
            <a:endParaRPr lang="en-US" dirty="0"/>
          </a:p>
          <a:p>
            <a:pPr algn="l"/>
            <a:endParaRPr lang="en-US" dirty="0"/>
          </a:p>
          <a:p>
            <a:pPr algn="l"/>
            <a:r>
              <a:rPr lang="en-US" dirty="0"/>
              <a:t>For fully developed flow, v = w = 0, thus</a:t>
            </a:r>
          </a:p>
        </p:txBody>
      </p:sp>
      <p:pic>
        <p:nvPicPr>
          <p:cNvPr id="4" name="Picture 3"/>
          <p:cNvPicPr>
            <a:picLocks noChangeAspect="1"/>
          </p:cNvPicPr>
          <p:nvPr/>
        </p:nvPicPr>
        <p:blipFill>
          <a:blip r:embed="rId2"/>
          <a:stretch>
            <a:fillRect/>
          </a:stretch>
        </p:blipFill>
        <p:spPr>
          <a:xfrm>
            <a:off x="1853223" y="3087077"/>
            <a:ext cx="4499668" cy="1288073"/>
          </a:xfrm>
          <a:prstGeom prst="rect">
            <a:avLst/>
          </a:prstGeom>
        </p:spPr>
      </p:pic>
      <p:pic>
        <p:nvPicPr>
          <p:cNvPr id="5" name="Picture 4"/>
          <p:cNvPicPr>
            <a:picLocks noChangeAspect="1"/>
          </p:cNvPicPr>
          <p:nvPr/>
        </p:nvPicPr>
        <p:blipFill>
          <a:blip r:embed="rId3"/>
          <a:stretch>
            <a:fillRect/>
          </a:stretch>
        </p:blipFill>
        <p:spPr>
          <a:xfrm>
            <a:off x="2112107" y="5138615"/>
            <a:ext cx="3311610" cy="957385"/>
          </a:xfrm>
          <a:prstGeom prst="rect">
            <a:avLst/>
          </a:prstGeom>
        </p:spPr>
      </p:pic>
    </p:spTree>
    <p:extLst>
      <p:ext uri="{BB962C8B-B14F-4D97-AF65-F5344CB8AC3E}">
        <p14:creationId xmlns:p14="http://schemas.microsoft.com/office/powerpoint/2010/main" val="131519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78152" y="882905"/>
            <a:ext cx="9339542" cy="4058865"/>
          </a:xfrm>
        </p:spPr>
        <p:txBody>
          <a:bodyPr/>
          <a:lstStyle/>
          <a:p>
            <a:pPr algn="l"/>
            <a:r>
              <a:rPr lang="en-US" dirty="0"/>
              <a:t>Momentum equation for constant property flow of a Newtonian fluid:</a:t>
            </a:r>
          </a:p>
          <a:p>
            <a:pPr algn="l"/>
            <a:endParaRPr lang="en-US" dirty="0"/>
          </a:p>
          <a:p>
            <a:pPr algn="l"/>
            <a:endParaRPr lang="en-US" dirty="0"/>
          </a:p>
          <a:p>
            <a:pPr algn="l"/>
            <a:r>
              <a:rPr lang="en-US" dirty="0"/>
              <a:t>x-component for 2-D steady flow in Cartesian coordinates:</a:t>
            </a:r>
          </a:p>
        </p:txBody>
      </p:sp>
      <p:pic>
        <p:nvPicPr>
          <p:cNvPr id="4" name="Picture 3"/>
          <p:cNvPicPr>
            <a:picLocks noChangeAspect="1"/>
          </p:cNvPicPr>
          <p:nvPr/>
        </p:nvPicPr>
        <p:blipFill>
          <a:blip r:embed="rId2"/>
          <a:stretch>
            <a:fillRect/>
          </a:stretch>
        </p:blipFill>
        <p:spPr>
          <a:xfrm>
            <a:off x="1008185" y="1901093"/>
            <a:ext cx="4965700" cy="1117600"/>
          </a:xfrm>
          <a:prstGeom prst="rect">
            <a:avLst/>
          </a:prstGeom>
        </p:spPr>
      </p:pic>
      <p:pic>
        <p:nvPicPr>
          <p:cNvPr id="5" name="Picture 4"/>
          <p:cNvPicPr>
            <a:picLocks noChangeAspect="1"/>
          </p:cNvPicPr>
          <p:nvPr/>
        </p:nvPicPr>
        <p:blipFill>
          <a:blip r:embed="rId3"/>
          <a:stretch>
            <a:fillRect/>
          </a:stretch>
        </p:blipFill>
        <p:spPr>
          <a:xfrm>
            <a:off x="1350107" y="4160714"/>
            <a:ext cx="6383524" cy="2462823"/>
          </a:xfrm>
          <a:prstGeom prst="rect">
            <a:avLst/>
          </a:prstGeom>
        </p:spPr>
      </p:pic>
    </p:spTree>
    <p:extLst>
      <p:ext uri="{BB962C8B-B14F-4D97-AF65-F5344CB8AC3E}">
        <p14:creationId xmlns:p14="http://schemas.microsoft.com/office/powerpoint/2010/main" val="182585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39520"/>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endParaRPr lang="en-US" dirty="0"/>
          </a:p>
        </p:txBody>
      </p:sp>
      <p:pic>
        <p:nvPicPr>
          <p:cNvPr id="4" name="Picture 3"/>
          <p:cNvPicPr>
            <a:picLocks noChangeAspect="1"/>
          </p:cNvPicPr>
          <p:nvPr/>
        </p:nvPicPr>
        <p:blipFill>
          <a:blip r:embed="rId2"/>
          <a:stretch>
            <a:fillRect/>
          </a:stretch>
        </p:blipFill>
        <p:spPr>
          <a:xfrm>
            <a:off x="406380" y="588454"/>
            <a:ext cx="7523712" cy="1941146"/>
          </a:xfrm>
          <a:prstGeom prst="rect">
            <a:avLst/>
          </a:prstGeom>
        </p:spPr>
      </p:pic>
      <p:pic>
        <p:nvPicPr>
          <p:cNvPr id="5" name="Picture 4"/>
          <p:cNvPicPr>
            <a:picLocks noChangeAspect="1"/>
          </p:cNvPicPr>
          <p:nvPr/>
        </p:nvPicPr>
        <p:blipFill>
          <a:blip r:embed="rId3"/>
          <a:stretch>
            <a:fillRect/>
          </a:stretch>
        </p:blipFill>
        <p:spPr>
          <a:xfrm>
            <a:off x="684823" y="2815985"/>
            <a:ext cx="3619500" cy="1168400"/>
          </a:xfrm>
          <a:prstGeom prst="rect">
            <a:avLst/>
          </a:prstGeom>
        </p:spPr>
      </p:pic>
      <p:pic>
        <p:nvPicPr>
          <p:cNvPr id="6" name="Picture 5"/>
          <p:cNvPicPr>
            <a:picLocks noChangeAspect="1"/>
          </p:cNvPicPr>
          <p:nvPr/>
        </p:nvPicPr>
        <p:blipFill>
          <a:blip r:embed="rId4"/>
          <a:stretch>
            <a:fillRect/>
          </a:stretch>
        </p:blipFill>
        <p:spPr>
          <a:xfrm>
            <a:off x="422496" y="4297001"/>
            <a:ext cx="4229100" cy="2298700"/>
          </a:xfrm>
          <a:prstGeom prst="rect">
            <a:avLst/>
          </a:prstGeom>
        </p:spPr>
      </p:pic>
      <p:sp>
        <p:nvSpPr>
          <p:cNvPr id="7" name="Rectangle 6"/>
          <p:cNvSpPr/>
          <p:nvPr/>
        </p:nvSpPr>
        <p:spPr>
          <a:xfrm>
            <a:off x="295011" y="2569626"/>
            <a:ext cx="3202745" cy="492443"/>
          </a:xfrm>
          <a:prstGeom prst="rect">
            <a:avLst/>
          </a:prstGeom>
        </p:spPr>
        <p:txBody>
          <a:bodyPr wrap="none">
            <a:spAutoFit/>
          </a:bodyPr>
          <a:lstStyle/>
          <a:p>
            <a:r>
              <a:rPr lang="en-US" sz="2600" dirty="0"/>
              <a:t>Integrate twice to get:</a:t>
            </a:r>
          </a:p>
        </p:txBody>
      </p:sp>
      <p:sp>
        <p:nvSpPr>
          <p:cNvPr id="8" name="Rectangle 7"/>
          <p:cNvSpPr/>
          <p:nvPr/>
        </p:nvSpPr>
        <p:spPr>
          <a:xfrm>
            <a:off x="44938" y="3810328"/>
            <a:ext cx="8673143" cy="461665"/>
          </a:xfrm>
          <a:prstGeom prst="rect">
            <a:avLst/>
          </a:prstGeom>
        </p:spPr>
        <p:txBody>
          <a:bodyPr wrap="square">
            <a:spAutoFit/>
          </a:bodyPr>
          <a:lstStyle/>
          <a:p>
            <a:r>
              <a:rPr lang="en-US" sz="2400" dirty="0"/>
              <a:t>Impose boundary conditions: u(−H) = 0 and u(H) = 0 (no-slip at wall):</a:t>
            </a:r>
          </a:p>
        </p:txBody>
      </p:sp>
    </p:spTree>
    <p:extLst>
      <p:ext uri="{BB962C8B-B14F-4D97-AF65-F5344CB8AC3E}">
        <p14:creationId xmlns:p14="http://schemas.microsoft.com/office/powerpoint/2010/main" val="8306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pic>
        <p:nvPicPr>
          <p:cNvPr id="4" name="Picture 3"/>
          <p:cNvPicPr>
            <a:picLocks noChangeAspect="1"/>
          </p:cNvPicPr>
          <p:nvPr/>
        </p:nvPicPr>
        <p:blipFill>
          <a:blip r:embed="rId2"/>
          <a:stretch>
            <a:fillRect/>
          </a:stretch>
        </p:blipFill>
        <p:spPr>
          <a:xfrm>
            <a:off x="422496" y="882906"/>
            <a:ext cx="4864100" cy="2374900"/>
          </a:xfrm>
          <a:prstGeom prst="rect">
            <a:avLst/>
          </a:prstGeom>
        </p:spPr>
      </p:pic>
      <p:sp>
        <p:nvSpPr>
          <p:cNvPr id="6" name="Rectangle 5"/>
          <p:cNvSpPr/>
          <p:nvPr/>
        </p:nvSpPr>
        <p:spPr>
          <a:xfrm>
            <a:off x="961202" y="3257806"/>
            <a:ext cx="4940199" cy="1200329"/>
          </a:xfrm>
          <a:prstGeom prst="rect">
            <a:avLst/>
          </a:prstGeom>
        </p:spPr>
        <p:txBody>
          <a:bodyPr wrap="none">
            <a:spAutoFit/>
          </a:bodyPr>
          <a:lstStyle/>
          <a:p>
            <a:r>
              <a:rPr lang="en-IN" sz="2400" b="1" dirty="0"/>
              <a:t>Thus, the velocity profile is parabolic.</a:t>
            </a:r>
          </a:p>
          <a:p>
            <a:endParaRPr lang="en-IN" sz="2400" b="1" dirty="0"/>
          </a:p>
          <a:p>
            <a:r>
              <a:rPr lang="en-IN" sz="2400" b="1" dirty="0"/>
              <a:t>Discuss the velocity at y=-H, 0 &amp; H</a:t>
            </a:r>
          </a:p>
        </p:txBody>
      </p:sp>
    </p:spTree>
    <p:extLst>
      <p:ext uri="{BB962C8B-B14F-4D97-AF65-F5344CB8AC3E}">
        <p14:creationId xmlns:p14="http://schemas.microsoft.com/office/powerpoint/2010/main" val="159261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1227249"/>
          </a:xfrm>
        </p:spPr>
        <p:txBody>
          <a:bodyPr/>
          <a:lstStyle/>
          <a:p>
            <a:pPr algn="l"/>
            <a:r>
              <a:rPr lang="en-IN" dirty="0"/>
              <a:t>Definition for mean velocity, um, and mass flow rate,  m^. :</a:t>
            </a:r>
            <a:endParaRPr lang="en-US" dirty="0"/>
          </a:p>
        </p:txBody>
      </p:sp>
      <p:pic>
        <p:nvPicPr>
          <p:cNvPr id="1026" name="Picture 2"/>
          <p:cNvPicPr>
            <a:picLocks noChangeAspect="1" noChangeArrowheads="1"/>
          </p:cNvPicPr>
          <p:nvPr/>
        </p:nvPicPr>
        <p:blipFill>
          <a:blip r:embed="rId2"/>
          <a:srcRect/>
          <a:stretch>
            <a:fillRect/>
          </a:stretch>
        </p:blipFill>
        <p:spPr bwMode="auto">
          <a:xfrm>
            <a:off x="2546252" y="1873115"/>
            <a:ext cx="3168748" cy="1729608"/>
          </a:xfrm>
          <a:prstGeom prst="rect">
            <a:avLst/>
          </a:prstGeom>
          <a:noFill/>
          <a:ln w="9525">
            <a:noFill/>
            <a:miter lim="800000"/>
            <a:headEnd/>
            <a:tailEnd/>
          </a:ln>
          <a:effectLst/>
        </p:spPr>
      </p:pic>
      <p:sp>
        <p:nvSpPr>
          <p:cNvPr id="5" name="Rectangle 4"/>
          <p:cNvSpPr/>
          <p:nvPr/>
        </p:nvSpPr>
        <p:spPr>
          <a:xfrm>
            <a:off x="422496" y="3536722"/>
            <a:ext cx="8721504" cy="861774"/>
          </a:xfrm>
          <a:prstGeom prst="rect">
            <a:avLst/>
          </a:prstGeom>
        </p:spPr>
        <p:txBody>
          <a:bodyPr wrap="square">
            <a:spAutoFit/>
          </a:bodyPr>
          <a:lstStyle/>
          <a:p>
            <a:r>
              <a:rPr lang="en-IN" sz="2500" dirty="0"/>
              <a:t>For flat plate example where W is the width of the plate perpendicular to flow:</a:t>
            </a:r>
          </a:p>
        </p:txBody>
      </p:sp>
      <p:pic>
        <p:nvPicPr>
          <p:cNvPr id="1028" name="Picture 4"/>
          <p:cNvPicPr>
            <a:picLocks noChangeAspect="1" noChangeArrowheads="1"/>
          </p:cNvPicPr>
          <p:nvPr/>
        </p:nvPicPr>
        <p:blipFill>
          <a:blip r:embed="rId3"/>
          <a:srcRect/>
          <a:stretch>
            <a:fillRect/>
          </a:stretch>
        </p:blipFill>
        <p:spPr bwMode="auto">
          <a:xfrm>
            <a:off x="1067900" y="4398496"/>
            <a:ext cx="7391199" cy="1369258"/>
          </a:xfrm>
          <a:prstGeom prst="rect">
            <a:avLst/>
          </a:prstGeom>
          <a:noFill/>
          <a:ln w="9525">
            <a:noFill/>
            <a:miter lim="800000"/>
            <a:headEnd/>
            <a:tailEnd/>
          </a:ln>
          <a:effectLst/>
        </p:spPr>
      </p:pic>
    </p:spTree>
    <p:extLst>
      <p:ext uri="{BB962C8B-B14F-4D97-AF65-F5344CB8AC3E}">
        <p14:creationId xmlns:p14="http://schemas.microsoft.com/office/powerpoint/2010/main" val="14865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199869" y="882905"/>
            <a:ext cx="4932108" cy="2961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585913" y="4711429"/>
            <a:ext cx="2704733" cy="1138835"/>
          </a:xfrm>
          <a:prstGeom prst="rect">
            <a:avLst/>
          </a:prstGeom>
          <a:noFill/>
          <a:ln w="9525">
            <a:noFill/>
            <a:miter lim="800000"/>
            <a:headEnd/>
            <a:tailEnd/>
          </a:ln>
          <a:effectLst/>
        </p:spPr>
      </p:pic>
      <p:sp>
        <p:nvSpPr>
          <p:cNvPr id="6" name="Rectangle 5"/>
          <p:cNvSpPr/>
          <p:nvPr/>
        </p:nvSpPr>
        <p:spPr>
          <a:xfrm>
            <a:off x="914401" y="4234375"/>
            <a:ext cx="4416274" cy="477054"/>
          </a:xfrm>
          <a:prstGeom prst="rect">
            <a:avLst/>
          </a:prstGeom>
        </p:spPr>
        <p:txBody>
          <a:bodyPr wrap="none">
            <a:spAutoFit/>
          </a:bodyPr>
          <a:lstStyle/>
          <a:p>
            <a:r>
              <a:rPr lang="en-IN" sz="2500" dirty="0"/>
              <a:t>Substituting into velocity profile:</a:t>
            </a:r>
          </a:p>
        </p:txBody>
      </p:sp>
    </p:spTree>
    <p:extLst>
      <p:ext uri="{BB962C8B-B14F-4D97-AF65-F5344CB8AC3E}">
        <p14:creationId xmlns:p14="http://schemas.microsoft.com/office/powerpoint/2010/main" val="353389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r>
              <a:rPr lang="en-IN" b="1" dirty="0"/>
              <a:t>(b) Derivation of temperature distribution, T(x, y), and mean temperature, Tm</a:t>
            </a:r>
          </a:p>
          <a:p>
            <a:pPr algn="l"/>
            <a:r>
              <a:rPr lang="en-IN" dirty="0"/>
              <a:t>Energy equation for constant property flow of a Newtonian fluid:</a:t>
            </a:r>
            <a:endParaRPr lang="en-US" dirty="0"/>
          </a:p>
        </p:txBody>
      </p:sp>
      <p:pic>
        <p:nvPicPr>
          <p:cNvPr id="3074" name="Picture 2"/>
          <p:cNvPicPr>
            <a:picLocks noChangeAspect="1" noChangeArrowheads="1"/>
          </p:cNvPicPr>
          <p:nvPr/>
        </p:nvPicPr>
        <p:blipFill>
          <a:blip r:embed="rId2"/>
          <a:srcRect/>
          <a:stretch>
            <a:fillRect/>
          </a:stretch>
        </p:blipFill>
        <p:spPr bwMode="auto">
          <a:xfrm>
            <a:off x="1649437" y="3229826"/>
            <a:ext cx="4916348" cy="1141295"/>
          </a:xfrm>
          <a:prstGeom prst="rect">
            <a:avLst/>
          </a:prstGeom>
          <a:noFill/>
          <a:ln w="9525">
            <a:noFill/>
            <a:miter lim="800000"/>
            <a:headEnd/>
            <a:tailEnd/>
          </a:ln>
          <a:effectLst/>
        </p:spPr>
      </p:pic>
    </p:spTree>
    <p:extLst>
      <p:ext uri="{BB962C8B-B14F-4D97-AF65-F5344CB8AC3E}">
        <p14:creationId xmlns:p14="http://schemas.microsoft.com/office/powerpoint/2010/main" val="41063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IN" b="1" dirty="0" err="1"/>
              <a:t>Couette</a:t>
            </a:r>
            <a:r>
              <a:rPr lang="en-IN" b="1" dirty="0"/>
              <a:t>-flow</a:t>
            </a:r>
            <a:r>
              <a:rPr lang="en-IN" b="1" dirty="0">
                <a:solidFill>
                  <a:srgbClr val="0070C0"/>
                </a:solidFill>
                <a:latin typeface="Times" panose="02020603050405020304" pitchFamily="18" charset="0"/>
                <a:cs typeface="Times" panose="02020603050405020304" pitchFamily="18" charset="0"/>
              </a:rPr>
              <a:t>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a:xfrm>
            <a:off x="219217" y="1443487"/>
            <a:ext cx="8665476" cy="4351338"/>
          </a:xfrm>
        </p:spPr>
        <p:txBody>
          <a:bodyPr/>
          <a:lstStyle/>
          <a:p>
            <a:r>
              <a:rPr lang="en-IN" dirty="0">
                <a:latin typeface="Times" panose="02020603050405020304" pitchFamily="18" charset="0"/>
                <a:cs typeface="Times" panose="02020603050405020304" pitchFamily="18" charset="0"/>
              </a:rPr>
              <a:t>Formulation:</a:t>
            </a:r>
          </a:p>
          <a:p>
            <a:r>
              <a:rPr lang="en-IN" dirty="0">
                <a:latin typeface="Times" panose="02020603050405020304" pitchFamily="18" charset="0"/>
                <a:cs typeface="Times" panose="02020603050405020304" pitchFamily="18" charset="0"/>
              </a:rPr>
              <a:t>Consider the steady-state 2D-flow of an incompressible Newtonian fluid in a long horizontal rectangular channel (ref. Figure ). </a:t>
            </a:r>
          </a:p>
          <a:p>
            <a:r>
              <a:rPr lang="en-IN" dirty="0">
                <a:latin typeface="Times" panose="02020603050405020304" pitchFamily="18" charset="0"/>
                <a:cs typeface="Times" panose="02020603050405020304" pitchFamily="18" charset="0"/>
              </a:rPr>
              <a:t>The bottom surface is stationary, whereas the top surface is moved horizontally at the constant velocity U. </a:t>
            </a:r>
          </a:p>
          <a:p>
            <a:endParaRPr lang="en-IN" dirty="0">
              <a:latin typeface="Times" panose="02020603050405020304" pitchFamily="18" charset="0"/>
              <a:cs typeface="Times" panose="02020603050405020304" pitchFamily="18" charset="0"/>
            </a:endParaRPr>
          </a:p>
        </p:txBody>
      </p:sp>
      <p:pic>
        <p:nvPicPr>
          <p:cNvPr id="2" name="Picture 1"/>
          <p:cNvPicPr>
            <a:picLocks noChangeAspect="1"/>
          </p:cNvPicPr>
          <p:nvPr/>
        </p:nvPicPr>
        <p:blipFill>
          <a:blip r:embed="rId2"/>
          <a:stretch>
            <a:fillRect/>
          </a:stretch>
        </p:blipFill>
        <p:spPr>
          <a:xfrm>
            <a:off x="662240" y="3392868"/>
            <a:ext cx="7304364" cy="2210156"/>
          </a:xfrm>
          <a:prstGeom prst="rect">
            <a:avLst/>
          </a:prstGeom>
        </p:spPr>
      </p:pic>
    </p:spTree>
    <p:extLst>
      <p:ext uri="{BB962C8B-B14F-4D97-AF65-F5344CB8AC3E}">
        <p14:creationId xmlns:p14="http://schemas.microsoft.com/office/powerpoint/2010/main" val="75713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926709" y="1730327"/>
            <a:ext cx="6452674" cy="2203352"/>
          </a:xfrm>
          <a:prstGeom prst="rect">
            <a:avLst/>
          </a:prstGeom>
          <a:noFill/>
          <a:ln w="9525">
            <a:noFill/>
            <a:miter lim="800000"/>
            <a:headEnd/>
            <a:tailEnd/>
          </a:ln>
          <a:effectLst/>
        </p:spPr>
      </p:pic>
      <p:sp>
        <p:nvSpPr>
          <p:cNvPr id="5" name="Rectangle 4"/>
          <p:cNvSpPr/>
          <p:nvPr/>
        </p:nvSpPr>
        <p:spPr>
          <a:xfrm>
            <a:off x="194326" y="1069145"/>
            <a:ext cx="5999591" cy="477054"/>
          </a:xfrm>
          <a:prstGeom prst="rect">
            <a:avLst/>
          </a:prstGeom>
        </p:spPr>
        <p:txBody>
          <a:bodyPr wrap="none">
            <a:spAutoFit/>
          </a:bodyPr>
          <a:lstStyle/>
          <a:p>
            <a:r>
              <a:rPr lang="en-IN" sz="2500" dirty="0"/>
              <a:t>For 2-D steady flow in Cartesian coordinates:</a:t>
            </a:r>
          </a:p>
        </p:txBody>
      </p:sp>
      <p:pic>
        <p:nvPicPr>
          <p:cNvPr id="4099" name="Picture 3"/>
          <p:cNvPicPr>
            <a:picLocks noChangeAspect="1" noChangeArrowheads="1"/>
          </p:cNvPicPr>
          <p:nvPr/>
        </p:nvPicPr>
        <p:blipFill>
          <a:blip r:embed="rId3"/>
          <a:srcRect/>
          <a:stretch>
            <a:fillRect/>
          </a:stretch>
        </p:blipFill>
        <p:spPr bwMode="auto">
          <a:xfrm>
            <a:off x="723535" y="3933679"/>
            <a:ext cx="4411174" cy="194575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353721" y="5827584"/>
            <a:ext cx="6200629" cy="613821"/>
          </a:xfrm>
          <a:prstGeom prst="rect">
            <a:avLst/>
          </a:prstGeom>
          <a:noFill/>
          <a:ln w="9525">
            <a:noFill/>
            <a:miter lim="800000"/>
            <a:headEnd/>
            <a:tailEnd/>
          </a:ln>
          <a:effectLst/>
        </p:spPr>
      </p:pic>
    </p:spTree>
    <p:extLst>
      <p:ext uri="{BB962C8B-B14F-4D97-AF65-F5344CB8AC3E}">
        <p14:creationId xmlns:p14="http://schemas.microsoft.com/office/powerpoint/2010/main" val="5760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pPr algn="l"/>
            <a:r>
              <a:rPr lang="en-US" dirty="0"/>
              <a:t>Integrate twice to obtain:</a:t>
            </a:r>
          </a:p>
        </p:txBody>
      </p:sp>
      <p:pic>
        <p:nvPicPr>
          <p:cNvPr id="5122" name="Picture 2"/>
          <p:cNvPicPr>
            <a:picLocks noChangeAspect="1" noChangeArrowheads="1"/>
          </p:cNvPicPr>
          <p:nvPr/>
        </p:nvPicPr>
        <p:blipFill>
          <a:blip r:embed="rId2"/>
          <a:srcRect/>
          <a:stretch>
            <a:fillRect/>
          </a:stretch>
        </p:blipFill>
        <p:spPr bwMode="auto">
          <a:xfrm>
            <a:off x="422496" y="1603717"/>
            <a:ext cx="4757862" cy="93000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533724"/>
            <a:ext cx="8651631" cy="525099"/>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726905" y="3058822"/>
            <a:ext cx="5132179" cy="1882947"/>
          </a:xfrm>
          <a:prstGeom prst="rect">
            <a:avLst/>
          </a:prstGeom>
          <a:noFill/>
          <a:ln w="9525">
            <a:noFill/>
            <a:miter lim="800000"/>
            <a:headEnd/>
            <a:tailEnd/>
          </a:ln>
          <a:effectLst/>
        </p:spPr>
      </p:pic>
      <p:cxnSp>
        <p:nvCxnSpPr>
          <p:cNvPr id="8" name="Straight Arrow Connector 7"/>
          <p:cNvCxnSpPr/>
          <p:nvPr/>
        </p:nvCxnSpPr>
        <p:spPr>
          <a:xfrm flipV="1">
            <a:off x="726905" y="4642338"/>
            <a:ext cx="708000" cy="299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2496" y="4941770"/>
            <a:ext cx="652743" cy="369332"/>
          </a:xfrm>
          <a:prstGeom prst="rect">
            <a:avLst/>
          </a:prstGeom>
          <a:noFill/>
        </p:spPr>
        <p:txBody>
          <a:bodyPr wrap="none" rtlCol="0">
            <a:spAutoFit/>
          </a:bodyPr>
          <a:lstStyle/>
          <a:p>
            <a:r>
              <a:rPr lang="en-IN" dirty="0"/>
              <a:t>T(-H)</a:t>
            </a:r>
          </a:p>
        </p:txBody>
      </p:sp>
      <p:pic>
        <p:nvPicPr>
          <p:cNvPr id="5125" name="Picture 5"/>
          <p:cNvPicPr>
            <a:picLocks noChangeAspect="1" noChangeArrowheads="1"/>
          </p:cNvPicPr>
          <p:nvPr/>
        </p:nvPicPr>
        <p:blipFill>
          <a:blip r:embed="rId5"/>
          <a:srcRect/>
          <a:stretch>
            <a:fillRect/>
          </a:stretch>
        </p:blipFill>
        <p:spPr bwMode="auto">
          <a:xfrm>
            <a:off x="1825722" y="4941770"/>
            <a:ext cx="4673552" cy="943487"/>
          </a:xfrm>
          <a:prstGeom prst="rect">
            <a:avLst/>
          </a:prstGeom>
          <a:noFill/>
          <a:ln w="9525">
            <a:noFill/>
            <a:miter lim="800000"/>
            <a:headEnd/>
            <a:tailEnd/>
          </a:ln>
          <a:effectLst/>
        </p:spPr>
      </p:pic>
    </p:spTree>
    <p:extLst>
      <p:ext uri="{BB962C8B-B14F-4D97-AF65-F5344CB8AC3E}">
        <p14:creationId xmlns:p14="http://schemas.microsoft.com/office/powerpoint/2010/main" val="38141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Effect transition="in" filter="blinds(horizontal)">
                                      <p:cBhvr>
                                        <p:cTn id="15"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r>
              <a:rPr lang="en-US" dirty="0"/>
              <a:t>definition for mean temperature:</a:t>
            </a:r>
          </a:p>
        </p:txBody>
      </p:sp>
      <p:pic>
        <p:nvPicPr>
          <p:cNvPr id="6146" name="Picture 2"/>
          <p:cNvPicPr>
            <a:picLocks noChangeAspect="1" noChangeArrowheads="1"/>
          </p:cNvPicPr>
          <p:nvPr/>
        </p:nvPicPr>
        <p:blipFill>
          <a:blip r:embed="rId2"/>
          <a:srcRect/>
          <a:stretch>
            <a:fillRect/>
          </a:stretch>
        </p:blipFill>
        <p:spPr bwMode="auto">
          <a:xfrm>
            <a:off x="205839" y="882905"/>
            <a:ext cx="8174843" cy="1478866"/>
          </a:xfrm>
          <a:prstGeom prst="rect">
            <a:avLst/>
          </a:prstGeom>
          <a:noFill/>
          <a:ln w="9525">
            <a:noFill/>
            <a:miter lim="800000"/>
            <a:headEnd/>
            <a:tailEnd/>
          </a:ln>
          <a:effectLst/>
        </p:spPr>
      </p:pic>
      <p:sp>
        <p:nvSpPr>
          <p:cNvPr id="5" name="Rectangle 4"/>
          <p:cNvSpPr/>
          <p:nvPr/>
        </p:nvSpPr>
        <p:spPr>
          <a:xfrm>
            <a:off x="422496" y="2361771"/>
            <a:ext cx="5314275" cy="477054"/>
          </a:xfrm>
          <a:prstGeom prst="rect">
            <a:avLst/>
          </a:prstGeom>
        </p:spPr>
        <p:txBody>
          <a:bodyPr wrap="none">
            <a:spAutoFit/>
          </a:bodyPr>
          <a:lstStyle/>
          <a:p>
            <a:r>
              <a:rPr lang="en-IN" sz="2500" dirty="0">
                <a:latin typeface="Times"/>
              </a:rPr>
              <a:t>Definition for mean temperature:</a:t>
            </a:r>
          </a:p>
        </p:txBody>
      </p:sp>
      <p:pic>
        <p:nvPicPr>
          <p:cNvPr id="6147" name="Picture 3"/>
          <p:cNvPicPr>
            <a:picLocks noChangeAspect="1" noChangeArrowheads="1"/>
          </p:cNvPicPr>
          <p:nvPr/>
        </p:nvPicPr>
        <p:blipFill>
          <a:blip r:embed="rId3"/>
          <a:srcRect/>
          <a:stretch>
            <a:fillRect/>
          </a:stretch>
        </p:blipFill>
        <p:spPr bwMode="auto">
          <a:xfrm>
            <a:off x="205839" y="2838825"/>
            <a:ext cx="8479009" cy="214752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3521925" y="4986347"/>
            <a:ext cx="3555389" cy="1654911"/>
          </a:xfrm>
          <a:prstGeom prst="rect">
            <a:avLst/>
          </a:prstGeom>
          <a:noFill/>
          <a:ln w="9525">
            <a:noFill/>
            <a:miter lim="800000"/>
            <a:headEnd/>
            <a:tailEnd/>
          </a:ln>
          <a:effectLst/>
        </p:spPr>
      </p:pic>
      <p:sp>
        <p:nvSpPr>
          <p:cNvPr id="8" name="Rectangle 7"/>
          <p:cNvSpPr/>
          <p:nvPr/>
        </p:nvSpPr>
        <p:spPr>
          <a:xfrm>
            <a:off x="874341" y="4986347"/>
            <a:ext cx="2647584" cy="523220"/>
          </a:xfrm>
          <a:prstGeom prst="rect">
            <a:avLst/>
          </a:prstGeom>
        </p:spPr>
        <p:txBody>
          <a:bodyPr wrap="none">
            <a:spAutoFit/>
          </a:bodyPr>
          <a:lstStyle/>
          <a:p>
            <a:r>
              <a:rPr lang="en-IN" sz="2800" dirty="0"/>
              <a:t>After many steps</a:t>
            </a:r>
          </a:p>
        </p:txBody>
      </p:sp>
    </p:spTree>
    <p:extLst>
      <p:ext uri="{BB962C8B-B14F-4D97-AF65-F5344CB8AC3E}">
        <p14:creationId xmlns:p14="http://schemas.microsoft.com/office/powerpoint/2010/main" val="40526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linds(horizontal)">
                                      <p:cBhvr>
                                        <p:cTn id="15" dur="500"/>
                                        <p:tgtEl>
                                          <p:spTgt spid="614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pPr algn="l"/>
            <a:r>
              <a:rPr lang="en-US" dirty="0"/>
              <a:t>(c) Derivation of Nu: </a:t>
            </a:r>
          </a:p>
          <a:p>
            <a:pPr algn="l"/>
            <a:r>
              <a:rPr lang="en-IN" dirty="0"/>
              <a:t>Definition of heat transfer coefficient</a:t>
            </a:r>
            <a:endParaRPr lang="en-US" dirty="0"/>
          </a:p>
        </p:txBody>
      </p:sp>
      <p:pic>
        <p:nvPicPr>
          <p:cNvPr id="7170" name="Picture 2"/>
          <p:cNvPicPr>
            <a:picLocks noChangeAspect="1" noChangeArrowheads="1"/>
          </p:cNvPicPr>
          <p:nvPr/>
        </p:nvPicPr>
        <p:blipFill>
          <a:blip r:embed="rId2"/>
          <a:srcRect/>
          <a:stretch>
            <a:fillRect/>
          </a:stretch>
        </p:blipFill>
        <p:spPr bwMode="auto">
          <a:xfrm>
            <a:off x="2300680" y="5191216"/>
            <a:ext cx="2637080" cy="97719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23301" y="4211851"/>
            <a:ext cx="5890040" cy="729919"/>
          </a:xfrm>
          <a:prstGeom prst="rect">
            <a:avLst/>
          </a:prstGeom>
          <a:noFill/>
          <a:ln w="9525">
            <a:noFill/>
            <a:miter lim="800000"/>
            <a:headEnd/>
            <a:tailEnd/>
          </a:ln>
          <a:effectLst/>
        </p:spPr>
      </p:pic>
      <p:pic>
        <p:nvPicPr>
          <p:cNvPr id="7173" name="Picture 5" descr="\mathrm{Nu}_L = \frac{\mbox{Total heat transfer }}{\mbox{Conductive heat transfer }} = \frac{hL}{k}"/>
          <p:cNvPicPr>
            <a:picLocks noChangeAspect="1" noChangeArrowheads="1"/>
          </p:cNvPicPr>
          <p:nvPr/>
        </p:nvPicPr>
        <p:blipFill>
          <a:blip r:embed="rId4"/>
          <a:srcRect/>
          <a:stretch>
            <a:fillRect/>
          </a:stretch>
        </p:blipFill>
        <p:spPr bwMode="auto">
          <a:xfrm>
            <a:off x="228407" y="2018766"/>
            <a:ext cx="5454942" cy="677833"/>
          </a:xfrm>
          <a:prstGeom prst="rect">
            <a:avLst/>
          </a:prstGeom>
          <a:noFill/>
        </p:spPr>
      </p:pic>
      <p:sp>
        <p:nvSpPr>
          <p:cNvPr id="7" name="Rectangle 6"/>
          <p:cNvSpPr/>
          <p:nvPr/>
        </p:nvSpPr>
        <p:spPr>
          <a:xfrm>
            <a:off x="1716258" y="2828836"/>
            <a:ext cx="6499274" cy="1246495"/>
          </a:xfrm>
          <a:prstGeom prst="rect">
            <a:avLst/>
          </a:prstGeom>
        </p:spPr>
        <p:txBody>
          <a:bodyPr wrap="square">
            <a:spAutoFit/>
          </a:bodyPr>
          <a:lstStyle/>
          <a:p>
            <a:r>
              <a:rPr lang="en-IN" sz="2500" dirty="0"/>
              <a:t>where </a:t>
            </a:r>
            <a:r>
              <a:rPr lang="en-IN" sz="2500" i="1" dirty="0"/>
              <a:t>h</a:t>
            </a:r>
            <a:r>
              <a:rPr lang="en-IN" sz="2500" dirty="0"/>
              <a:t> is the </a:t>
            </a:r>
            <a:r>
              <a:rPr lang="en-IN" sz="2500" dirty="0">
                <a:hlinkClick r:id="rId5" tooltip="Convective"/>
              </a:rPr>
              <a:t>convective</a:t>
            </a:r>
            <a:r>
              <a:rPr lang="en-IN" sz="2500" dirty="0"/>
              <a:t> </a:t>
            </a:r>
            <a:r>
              <a:rPr lang="en-IN" sz="2500" dirty="0">
                <a:hlinkClick r:id="rId6" tooltip="Heat transfer coefficient"/>
              </a:rPr>
              <a:t>heat transfer coefficient</a:t>
            </a:r>
            <a:r>
              <a:rPr lang="en-IN" sz="2500" dirty="0"/>
              <a:t> of the flow, </a:t>
            </a:r>
            <a:r>
              <a:rPr lang="en-IN" sz="2500" i="1" dirty="0"/>
              <a:t>L</a:t>
            </a:r>
            <a:r>
              <a:rPr lang="en-IN" sz="2500" dirty="0"/>
              <a:t> is the </a:t>
            </a:r>
            <a:r>
              <a:rPr lang="en-IN" sz="2500" dirty="0">
                <a:hlinkClick r:id="rId7" tooltip="Characteristic length"/>
              </a:rPr>
              <a:t>characteristic length</a:t>
            </a:r>
            <a:r>
              <a:rPr lang="en-IN" sz="2500" dirty="0"/>
              <a:t>, </a:t>
            </a:r>
            <a:r>
              <a:rPr lang="en-IN" sz="2500" i="1" dirty="0"/>
              <a:t>k</a:t>
            </a:r>
            <a:r>
              <a:rPr lang="en-IN" sz="2500" dirty="0"/>
              <a:t> is the </a:t>
            </a:r>
            <a:r>
              <a:rPr lang="en-IN" sz="2500" dirty="0">
                <a:hlinkClick r:id="rId8" tooltip="Thermal conductivity"/>
              </a:rPr>
              <a:t>thermal conductivity</a:t>
            </a:r>
            <a:r>
              <a:rPr lang="en-IN" sz="2500" dirty="0"/>
              <a:t> of the fluid.</a:t>
            </a:r>
          </a:p>
        </p:txBody>
      </p:sp>
    </p:spTree>
    <p:extLst>
      <p:ext uri="{BB962C8B-B14F-4D97-AF65-F5344CB8AC3E}">
        <p14:creationId xmlns:p14="http://schemas.microsoft.com/office/powerpoint/2010/main" val="28545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par>
                                <p:cTn id="8" presetID="3" presetClass="entr" presetSubtype="1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linds(horizont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496" y="116784"/>
            <a:ext cx="7507596" cy="595736"/>
          </a:xfrm>
        </p:spPr>
        <p:txBody>
          <a:bodyPr>
            <a:normAutofit fontScale="90000"/>
          </a:bodyPr>
          <a:lstStyle/>
          <a:p>
            <a:r>
              <a:rPr lang="en-US" dirty="0"/>
              <a:t>Flow between two parallel plates</a:t>
            </a:r>
          </a:p>
        </p:txBody>
      </p:sp>
      <p:sp>
        <p:nvSpPr>
          <p:cNvPr id="3" name="Subtitle 2"/>
          <p:cNvSpPr>
            <a:spLocks noGrp="1"/>
          </p:cNvSpPr>
          <p:nvPr>
            <p:ph type="subTitle" idx="1"/>
          </p:nvPr>
        </p:nvSpPr>
        <p:spPr>
          <a:xfrm>
            <a:off x="0" y="882905"/>
            <a:ext cx="9339542" cy="4058865"/>
          </a:xfrm>
        </p:spPr>
        <p:txBody>
          <a:bodyPr/>
          <a:lstStyle/>
          <a:p>
            <a:endParaRPr lang="en-US" dirty="0"/>
          </a:p>
        </p:txBody>
      </p:sp>
      <p:pic>
        <p:nvPicPr>
          <p:cNvPr id="10241" name="Picture 1"/>
          <p:cNvPicPr>
            <a:picLocks noChangeAspect="1" noChangeArrowheads="1"/>
          </p:cNvPicPr>
          <p:nvPr/>
        </p:nvPicPr>
        <p:blipFill>
          <a:blip r:embed="rId2"/>
          <a:srcRect/>
          <a:stretch>
            <a:fillRect/>
          </a:stretch>
        </p:blipFill>
        <p:spPr bwMode="auto">
          <a:xfrm>
            <a:off x="1025214" y="1069145"/>
            <a:ext cx="7248715" cy="2264386"/>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025214" y="3786188"/>
            <a:ext cx="3048000" cy="714375"/>
          </a:xfrm>
          <a:prstGeom prst="rect">
            <a:avLst/>
          </a:prstGeom>
          <a:noFill/>
          <a:ln w="9525">
            <a:noFill/>
            <a:miter lim="800000"/>
            <a:headEnd/>
            <a:tailEnd/>
          </a:ln>
          <a:effectLst/>
        </p:spPr>
      </p:pic>
    </p:spTree>
    <p:extLst>
      <p:ext uri="{BB962C8B-B14F-4D97-AF65-F5344CB8AC3E}">
        <p14:creationId xmlns:p14="http://schemas.microsoft.com/office/powerpoint/2010/main" val="145367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IN" b="1" dirty="0" err="1"/>
              <a:t>Couette</a:t>
            </a:r>
            <a:r>
              <a:rPr lang="en-IN" b="1" dirty="0"/>
              <a:t>-flow</a:t>
            </a:r>
            <a:r>
              <a:rPr lang="en-IN" b="1" dirty="0">
                <a:solidFill>
                  <a:srgbClr val="0070C0"/>
                </a:solidFill>
                <a:latin typeface="Times" panose="02020603050405020304" pitchFamily="18" charset="0"/>
                <a:cs typeface="Times" panose="02020603050405020304" pitchFamily="18" charset="0"/>
              </a:rPr>
              <a:t>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a:xfrm>
            <a:off x="219217" y="1443487"/>
            <a:ext cx="8665476" cy="4351338"/>
          </a:xfrm>
        </p:spPr>
        <p:txBody>
          <a:bodyPr/>
          <a:lstStyle/>
          <a:p>
            <a:r>
              <a:rPr lang="en-IN" b="1" dirty="0"/>
              <a:t>Assumptions: </a:t>
            </a:r>
            <a:endParaRPr lang="en-IN" dirty="0">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2"/>
          <a:stretch>
            <a:fillRect/>
          </a:stretch>
        </p:blipFill>
        <p:spPr>
          <a:xfrm>
            <a:off x="464261" y="1941457"/>
            <a:ext cx="7358157" cy="283660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94326" y="4902465"/>
                <a:ext cx="6407239" cy="1369221"/>
              </a:xfrm>
              <a:prstGeom prst="rect">
                <a:avLst/>
              </a:prstGeom>
            </p:spPr>
            <p:txBody>
              <a:bodyPr wrap="square">
                <a:spAutoFit/>
              </a:bodyPr>
              <a:lstStyle/>
              <a:p>
                <a:pPr marR="1854200" algn="just" hangingPunct="0">
                  <a:lnSpc>
                    <a:spcPct val="150000"/>
                  </a:lnSpc>
                  <a:spcAft>
                    <a:spcPts val="0"/>
                  </a:spcAft>
                </a:pPr>
                <a:r>
                  <a:rPr lang="en-GB" dirty="0">
                    <a:latin typeface="Times New Roman" panose="02020603050405020304" pitchFamily="18" charset="0"/>
                    <a:ea typeface="Calibri" panose="020F0502020204030204" pitchFamily="34" charset="0"/>
                    <a:cs typeface="Vrinda" panose="020B0502040204020203" pitchFamily="34" charset="0"/>
                  </a:rPr>
                  <a:t>Apply continuity: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b="1" i="1">
                        <a:effectLst/>
                        <a:latin typeface="Cambria Math" panose="02040503050406030204" pitchFamily="18" charset="0"/>
                        <a:ea typeface="Calibri" panose="020F0502020204030204" pitchFamily="34" charset="0"/>
                        <a:cs typeface="Times New Roman" panose="02020603050405020304" pitchFamily="18" charset="0"/>
                      </a:rPr>
                      <m:t>𝒖</m:t>
                    </m:r>
                    <m:r>
                      <a:rPr lang="en-GB"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IN" dirty="0">
                  <a:effectLst/>
                  <a:latin typeface="Calibri" panose="020F0502020204030204" pitchFamily="34" charset="0"/>
                  <a:ea typeface="Calibri" panose="020F0502020204030204" pitchFamily="34" charset="0"/>
                  <a:cs typeface="Vrinda" panose="020B0502040204020203" pitchFamily="34" charset="0"/>
                </a:endParaRPr>
              </a:p>
              <a:p>
                <a:pPr marR="1854200" algn="just" hangingPunct="0">
                  <a:lnSpc>
                    <a:spcPct val="150000"/>
                  </a:lnSpc>
                  <a:spcAft>
                    <a:spcPts val="0"/>
                  </a:spcAft>
                </a:pPr>
                <a14:m>
                  <m:oMathPara xmlns:m="http://schemas.openxmlformats.org/officeDocument/2006/math">
                    <m:oMathParaPr>
                      <m:jc m:val="centerGroup"/>
                    </m:oMathParaPr>
                    <m:oMath xmlns:m="http://schemas.openxmlformats.org/officeDocument/2006/math">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GB">
                              <a:effectLst/>
                              <a:latin typeface="Cambria Math" panose="02040503050406030204" pitchFamily="18" charset="0"/>
                              <a:ea typeface="Calibri" panose="020F0502020204030204" pitchFamily="34" charset="0"/>
                              <a:cs typeface="Times New Roman" panose="02020603050405020304" pitchFamily="18" charset="0"/>
                            </a:rPr>
                            <m:t>u</m:t>
                          </m:r>
                        </m:num>
                        <m:den>
                          <m:r>
                            <a:rPr lang="en-GB">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GB">
                              <a:effectLst/>
                              <a:latin typeface="Cambria Math" panose="02040503050406030204" pitchFamily="18" charset="0"/>
                              <a:ea typeface="Calibri" panose="020F0502020204030204" pitchFamily="34" charset="0"/>
                              <a:cs typeface="Times New Roman" panose="02020603050405020304" pitchFamily="18" charset="0"/>
                            </a:rPr>
                            <m:t>x</m:t>
                          </m:r>
                        </m:den>
                      </m:f>
                      <m:r>
                        <a:rPr lang="en-GB">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GB">
                              <a:effectLst/>
                              <a:latin typeface="Cambria Math" panose="02040503050406030204" pitchFamily="18" charset="0"/>
                              <a:ea typeface="Calibri" panose="020F0502020204030204" pitchFamily="34" charset="0"/>
                              <a:cs typeface="Times New Roman" panose="02020603050405020304" pitchFamily="18" charset="0"/>
                            </a:rPr>
                            <m:t>v</m:t>
                          </m:r>
                        </m:num>
                        <m:den>
                          <m:r>
                            <a:rPr lang="en-GB">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GB">
                              <a:effectLst/>
                              <a:latin typeface="Cambria Math" panose="02040503050406030204" pitchFamily="18" charset="0"/>
                              <a:ea typeface="Calibri" panose="020F0502020204030204" pitchFamily="34" charset="0"/>
                              <a:cs typeface="Times New Roman" panose="02020603050405020304" pitchFamily="18" charset="0"/>
                            </a:rPr>
                            <m:t>y</m:t>
                          </m:r>
                        </m:den>
                      </m:f>
                      <m:r>
                        <a:rPr lang="en-GB">
                          <a:effectLst/>
                          <a:latin typeface="Cambria Math" panose="02040503050406030204" pitchFamily="18" charset="0"/>
                          <a:ea typeface="Times New Roman" panose="02020603050405020304" pitchFamily="18" charset="0"/>
                          <a:cs typeface="Times New Roman" panose="02020603050405020304" pitchFamily="18" charset="0"/>
                        </a:rPr>
                        <m:t>=0</m:t>
                      </m:r>
                      <m:r>
                        <a:rPr lang="en-GB" b="1" i="1">
                          <a:effectLst/>
                          <a:latin typeface="Cambria Math" panose="02040503050406030204" pitchFamily="18" charset="0"/>
                          <a:ea typeface="Calibri" panose="020F0502020204030204" pitchFamily="34" charset="0"/>
                          <a:cs typeface="Times New Roman" panose="02020603050405020304" pitchFamily="18" charset="0"/>
                        </a:rPr>
                        <m:t>                </m:t>
                      </m:r>
                      <m:r>
                        <a:rPr lang="en-GB" i="1">
                          <a:effectLst/>
                          <a:latin typeface="Cambria Math" panose="02040503050406030204" pitchFamily="18" charset="0"/>
                          <a:ea typeface="Calibri" panose="020F0502020204030204" pitchFamily="34" charset="0"/>
                          <a:cs typeface="Times New Roman" panose="02020603050405020304" pitchFamily="18" charset="0"/>
                        </a:rPr>
                        <m:t>(4.9)</m:t>
                      </m:r>
                    </m:oMath>
                  </m:oMathPara>
                </a14:m>
                <a:endParaRPr lang="en-IN"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94326" y="4902465"/>
                <a:ext cx="6407239" cy="1369221"/>
              </a:xfrm>
              <a:prstGeom prst="rect">
                <a:avLst/>
              </a:prstGeom>
              <a:blipFill rotWithShape="0">
                <a:blip r:embed="rId3"/>
                <a:stretch>
                  <a:fillRect l="-761"/>
                </a:stretch>
              </a:blipFill>
            </p:spPr>
            <p:txBody>
              <a:bodyPr/>
              <a:lstStyle/>
              <a:p>
                <a:r>
                  <a:rPr lang="en-IN">
                    <a:noFill/>
                  </a:rPr>
                  <a:t> </a:t>
                </a:r>
              </a:p>
            </p:txBody>
          </p:sp>
        </mc:Fallback>
      </mc:AlternateContent>
    </p:spTree>
    <p:extLst>
      <p:ext uri="{BB962C8B-B14F-4D97-AF65-F5344CB8AC3E}">
        <p14:creationId xmlns:p14="http://schemas.microsoft.com/office/powerpoint/2010/main" val="16321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IN" b="1" dirty="0" err="1"/>
              <a:t>Couette</a:t>
            </a:r>
            <a:r>
              <a:rPr lang="en-IN" b="1" dirty="0"/>
              <a:t>-flow</a:t>
            </a:r>
            <a:r>
              <a:rPr lang="en-IN" b="1" dirty="0">
                <a:solidFill>
                  <a:srgbClr val="0070C0"/>
                </a:solidFill>
                <a:latin typeface="Times" panose="02020603050405020304" pitchFamily="18" charset="0"/>
                <a:cs typeface="Times" panose="02020603050405020304" pitchFamily="18" charset="0"/>
              </a:rPr>
              <a:t>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9217" y="1443487"/>
                <a:ext cx="8665476" cy="4351338"/>
              </a:xfrm>
            </p:spPr>
            <p:txBody>
              <a:bodyPr/>
              <a:lstStyle/>
              <a:p>
                <a:r>
                  <a:rPr lang="en-IN" dirty="0">
                    <a:latin typeface="Times" panose="02020603050405020304" pitchFamily="18" charset="0"/>
                    <a:cs typeface="Times" panose="02020603050405020304" pitchFamily="18" charset="0"/>
                  </a:rPr>
                  <a:t>For fully developed flow, first term is zero.</a:t>
                </a:r>
              </a:p>
              <a:p>
                <a:pPr marL="0" indent="0">
                  <a:buNone/>
                </a:pPr>
                <a:r>
                  <a:rPr lang="en-IN" dirty="0">
                    <a:latin typeface="Times" panose="02020603050405020304" pitchFamily="18" charset="0"/>
                    <a:cs typeface="Times" panose="02020603050405020304" pitchFamily="18" charset="0"/>
                  </a:rPr>
                  <a:t>Therefore, equation (4.9)  reduces to </a:t>
                </a:r>
              </a:p>
              <a:p>
                <a:pPr marL="0" indent="0">
                  <a:buNone/>
                </a:pPr>
                <a:r>
                  <a:rPr lang="en-IN" dirty="0">
                    <a:latin typeface="Times" panose="02020603050405020304" pitchFamily="18" charset="0"/>
                    <a:cs typeface="Times" panose="02020603050405020304" pitchFamily="18" charset="0"/>
                  </a:rPr>
                  <a:t>∂v/∂y=0⇨v is constant along y direction.</a:t>
                </a:r>
              </a:p>
              <a:p>
                <a:pPr marL="0" indent="0">
                  <a:buNone/>
                </a:pPr>
                <a:endParaRPr lang="en-IN" dirty="0">
                  <a:latin typeface="Times" panose="02020603050405020304" pitchFamily="18" charset="0"/>
                  <a:cs typeface="Times" panose="02020603050405020304" pitchFamily="18" charset="0"/>
                </a:endParaRPr>
              </a:p>
              <a:p>
                <a:pPr marL="0" indent="0">
                  <a:buNone/>
                </a:pPr>
                <a:r>
                  <a:rPr lang="en-IN" dirty="0">
                    <a:latin typeface="Times" panose="02020603050405020304" pitchFamily="18" charset="0"/>
                    <a:cs typeface="Times" panose="02020603050405020304" pitchFamily="18" charset="0"/>
                  </a:rPr>
                  <a:t>But, v=0 at y=0 and h (no slip condition)</a:t>
                </a:r>
              </a:p>
              <a:p>
                <a:pPr marL="0" indent="0">
                  <a:buNone/>
                </a:pPr>
                <a:r>
                  <a:rPr lang="en-IN" dirty="0">
                    <a:latin typeface="Times" panose="02020603050405020304" pitchFamily="18" charset="0"/>
                    <a:cs typeface="Times" panose="02020603050405020304" pitchFamily="18" charset="0"/>
                  </a:rPr>
                  <a:t>So, v=0 everywhere</a:t>
                </a:r>
              </a:p>
              <a:p>
                <a:pPr marL="0" indent="0">
                  <a:buNone/>
                </a:pPr>
                <a:r>
                  <a:rPr lang="en-IN" dirty="0">
                    <a:latin typeface="Times" panose="02020603050405020304" pitchFamily="18" charset="0"/>
                    <a:cs typeface="Times" panose="02020603050405020304" pitchFamily="18" charset="0"/>
                  </a:rPr>
                  <a:t>Therefore u=u(y)≠0</a:t>
                </a:r>
              </a:p>
              <a:p>
                <a:pPr marL="0" indent="0">
                  <a:buNone/>
                </a:pPr>
                <a:endParaRPr lang="en-IN" dirty="0">
                  <a:latin typeface="Times" panose="02020603050405020304" pitchFamily="18" charset="0"/>
                  <a:cs typeface="Times" panose="02020603050405020304" pitchFamily="18" charset="0"/>
                </a:endParaRPr>
              </a:p>
              <a:p>
                <a:r>
                  <a:rPr lang="en-GB" dirty="0"/>
                  <a:t>Apply </a:t>
                </a:r>
                <a:r>
                  <a:rPr lang="en-GB" dirty="0" err="1"/>
                  <a:t>Navier</a:t>
                </a:r>
                <a:r>
                  <a:rPr lang="en-GB" dirty="0"/>
                  <a:t> stokes equation (4.8) in x-direction:</a:t>
                </a:r>
                <a:endParaRPr lang="en-IN" dirty="0"/>
              </a:p>
              <a:p>
                <a14:m>
                  <m:oMath xmlns:m="http://schemas.openxmlformats.org/officeDocument/2006/math">
                    <m:r>
                      <m:rPr>
                        <m:sty m:val="p"/>
                      </m:rPr>
                      <a:rPr lang="en-GB">
                        <a:latin typeface="Cambria Math" panose="02040503050406030204" pitchFamily="18" charset="0"/>
                      </a:rPr>
                      <m:t>ρ</m:t>
                    </m:r>
                    <m:d>
                      <m:dPr>
                        <m:ctrlPr>
                          <a:rPr lang="en-IN" i="1">
                            <a:latin typeface="Cambria Math" panose="02040503050406030204" pitchFamily="18" charset="0"/>
                          </a:rPr>
                        </m:ctrlPr>
                      </m:dPr>
                      <m:e>
                        <m:f>
                          <m:fPr>
                            <m:ctrlPr>
                              <a:rPr lang="en-IN" i="1">
                                <a:latin typeface="Cambria Math" panose="02040503050406030204" pitchFamily="18" charset="0"/>
                              </a:rPr>
                            </m:ctrlPr>
                          </m:fPr>
                          <m:num>
                            <m:r>
                              <a:rPr lang="en-GB">
                                <a:latin typeface="Cambria Math" panose="02040503050406030204" pitchFamily="18" charset="0"/>
                              </a:rPr>
                              <m:t>𝜕</m:t>
                            </m:r>
                            <m:r>
                              <m:rPr>
                                <m:sty m:val="p"/>
                              </m:rPr>
                              <a:rPr lang="en-GB">
                                <a:latin typeface="Cambria Math" panose="02040503050406030204" pitchFamily="18" charset="0"/>
                              </a:rPr>
                              <m:t>u</m:t>
                            </m:r>
                          </m:num>
                          <m:den>
                            <m:r>
                              <a:rPr lang="en-GB">
                                <a:latin typeface="Cambria Math" panose="02040503050406030204" pitchFamily="18" charset="0"/>
                              </a:rPr>
                              <m:t>𝜕</m:t>
                            </m:r>
                            <m:r>
                              <m:rPr>
                                <m:sty m:val="p"/>
                              </m:rPr>
                              <a:rPr lang="en-GB">
                                <a:latin typeface="Cambria Math" panose="02040503050406030204" pitchFamily="18" charset="0"/>
                              </a:rPr>
                              <m:t>t</m:t>
                            </m:r>
                          </m:den>
                        </m:f>
                        <m:r>
                          <a:rPr lang="en-GB">
                            <a:latin typeface="Cambria Math" panose="02040503050406030204" pitchFamily="18" charset="0"/>
                          </a:rPr>
                          <m:t>+</m:t>
                        </m:r>
                        <m:r>
                          <m:rPr>
                            <m:sty m:val="p"/>
                          </m:rPr>
                          <a:rPr lang="en-GB">
                            <a:latin typeface="Cambria Math" panose="02040503050406030204" pitchFamily="18" charset="0"/>
                          </a:rPr>
                          <m:t>u</m:t>
                        </m:r>
                        <m:f>
                          <m:fPr>
                            <m:ctrlPr>
                              <a:rPr lang="en-IN" i="1">
                                <a:latin typeface="Cambria Math" panose="02040503050406030204" pitchFamily="18" charset="0"/>
                              </a:rPr>
                            </m:ctrlPr>
                          </m:fPr>
                          <m:num>
                            <m:r>
                              <a:rPr lang="en-GB">
                                <a:latin typeface="Cambria Math" panose="02040503050406030204" pitchFamily="18" charset="0"/>
                              </a:rPr>
                              <m:t>𝜕</m:t>
                            </m:r>
                            <m:r>
                              <m:rPr>
                                <m:sty m:val="p"/>
                              </m:rPr>
                              <a:rPr lang="en-GB">
                                <a:latin typeface="Cambria Math" panose="02040503050406030204" pitchFamily="18" charset="0"/>
                              </a:rPr>
                              <m:t>u</m:t>
                            </m:r>
                          </m:num>
                          <m:den>
                            <m:r>
                              <a:rPr lang="en-GB">
                                <a:latin typeface="Cambria Math" panose="02040503050406030204" pitchFamily="18" charset="0"/>
                              </a:rPr>
                              <m:t>𝜕</m:t>
                            </m:r>
                            <m:r>
                              <m:rPr>
                                <m:sty m:val="p"/>
                              </m:rPr>
                              <a:rPr lang="en-GB">
                                <a:latin typeface="Cambria Math" panose="02040503050406030204" pitchFamily="18" charset="0"/>
                              </a:rPr>
                              <m:t>x</m:t>
                            </m:r>
                          </m:den>
                        </m:f>
                        <m:r>
                          <a:rPr lang="en-GB">
                            <a:latin typeface="Cambria Math" panose="02040503050406030204" pitchFamily="18" charset="0"/>
                          </a:rPr>
                          <m:t>+</m:t>
                        </m:r>
                        <m:r>
                          <m:rPr>
                            <m:sty m:val="p"/>
                          </m:rPr>
                          <a:rPr lang="en-GB">
                            <a:latin typeface="Cambria Math" panose="02040503050406030204" pitchFamily="18" charset="0"/>
                          </a:rPr>
                          <m:t>v</m:t>
                        </m:r>
                        <m:f>
                          <m:fPr>
                            <m:ctrlPr>
                              <a:rPr lang="en-IN" i="1">
                                <a:latin typeface="Cambria Math" panose="02040503050406030204" pitchFamily="18" charset="0"/>
                              </a:rPr>
                            </m:ctrlPr>
                          </m:fPr>
                          <m:num>
                            <m:r>
                              <a:rPr lang="en-GB">
                                <a:latin typeface="Cambria Math" panose="02040503050406030204" pitchFamily="18" charset="0"/>
                              </a:rPr>
                              <m:t>𝜕</m:t>
                            </m:r>
                            <m:r>
                              <m:rPr>
                                <m:sty m:val="p"/>
                              </m:rPr>
                              <a:rPr lang="en-GB">
                                <a:latin typeface="Cambria Math" panose="02040503050406030204" pitchFamily="18" charset="0"/>
                              </a:rPr>
                              <m:t>u</m:t>
                            </m:r>
                          </m:num>
                          <m:den>
                            <m:r>
                              <a:rPr lang="en-GB">
                                <a:latin typeface="Cambria Math" panose="02040503050406030204" pitchFamily="18" charset="0"/>
                              </a:rPr>
                              <m:t>𝜕</m:t>
                            </m:r>
                            <m:r>
                              <m:rPr>
                                <m:sty m:val="p"/>
                              </m:rPr>
                              <a:rPr lang="en-GB">
                                <a:latin typeface="Cambria Math" panose="02040503050406030204" pitchFamily="18" charset="0"/>
                              </a:rPr>
                              <m:t>y</m:t>
                            </m:r>
                          </m:den>
                        </m:f>
                      </m:e>
                    </m:d>
                    <m:r>
                      <a:rPr lang="en-GB">
                        <a:latin typeface="Cambria Math" panose="02040503050406030204" pitchFamily="18" charset="0"/>
                      </a:rPr>
                      <m:t>=</m:t>
                    </m:r>
                    <m:r>
                      <a:rPr lang="en-GB" i="1">
                        <a:latin typeface="Cambria Math" panose="02040503050406030204" pitchFamily="18" charset="0"/>
                      </a:rPr>
                      <m:t>−</m:t>
                    </m:r>
                    <m:f>
                      <m:fPr>
                        <m:ctrlPr>
                          <a:rPr lang="en-IN" i="1">
                            <a:latin typeface="Cambria Math" panose="02040503050406030204" pitchFamily="18" charset="0"/>
                          </a:rPr>
                        </m:ctrlPr>
                      </m:fPr>
                      <m:num>
                        <m:r>
                          <a:rPr lang="en-GB">
                            <a:latin typeface="Cambria Math" panose="02040503050406030204" pitchFamily="18" charset="0"/>
                          </a:rPr>
                          <m:t>𝜕</m:t>
                        </m:r>
                        <m:r>
                          <m:rPr>
                            <m:sty m:val="p"/>
                          </m:rPr>
                          <a:rPr lang="en-GB">
                            <a:latin typeface="Cambria Math" panose="02040503050406030204" pitchFamily="18" charset="0"/>
                          </a:rPr>
                          <m:t>p</m:t>
                        </m:r>
                      </m:num>
                      <m:den>
                        <m:r>
                          <a:rPr lang="en-GB">
                            <a:latin typeface="Cambria Math" panose="02040503050406030204" pitchFamily="18" charset="0"/>
                          </a:rPr>
                          <m:t>𝜕</m:t>
                        </m:r>
                        <m:r>
                          <m:rPr>
                            <m:sty m:val="p"/>
                          </m:rPr>
                          <a:rPr lang="en-GB">
                            <a:latin typeface="Cambria Math" panose="02040503050406030204" pitchFamily="18" charset="0"/>
                          </a:rPr>
                          <m:t>x</m:t>
                        </m:r>
                      </m:den>
                    </m:f>
                    <m:r>
                      <a:rPr lang="en-GB">
                        <a:latin typeface="Cambria Math" panose="02040503050406030204" pitchFamily="18" charset="0"/>
                      </a:rPr>
                      <m:t>+</m:t>
                    </m:r>
                    <m:r>
                      <m:rPr>
                        <m:sty m:val="p"/>
                      </m:rPr>
                      <a:rPr lang="en-GB">
                        <a:latin typeface="Cambria Math" panose="02040503050406030204" pitchFamily="18" charset="0"/>
                      </a:rPr>
                      <m:t>ρ</m:t>
                    </m:r>
                    <m:sSub>
                      <m:sSubPr>
                        <m:ctrlPr>
                          <a:rPr lang="en-IN" i="1">
                            <a:latin typeface="Cambria Math" panose="02040503050406030204" pitchFamily="18" charset="0"/>
                          </a:rPr>
                        </m:ctrlPr>
                      </m:sSubPr>
                      <m:e>
                        <m:r>
                          <m:rPr>
                            <m:sty m:val="p"/>
                          </m:rPr>
                          <a:rPr lang="en-GB">
                            <a:latin typeface="Cambria Math" panose="02040503050406030204" pitchFamily="18" charset="0"/>
                          </a:rPr>
                          <m:t>g</m:t>
                        </m:r>
                      </m:e>
                      <m:sub>
                        <m:r>
                          <m:rPr>
                            <m:sty m:val="p"/>
                          </m:rPr>
                          <a:rPr lang="en-GB">
                            <a:latin typeface="Cambria Math" panose="02040503050406030204" pitchFamily="18" charset="0"/>
                          </a:rPr>
                          <m:t>x</m:t>
                        </m:r>
                      </m:sub>
                    </m:sSub>
                    <m:r>
                      <a:rPr lang="en-GB">
                        <a:latin typeface="Cambria Math" panose="02040503050406030204" pitchFamily="18" charset="0"/>
                      </a:rPr>
                      <m:t>+</m:t>
                    </m:r>
                    <m:r>
                      <m:rPr>
                        <m:sty m:val="p"/>
                      </m:rPr>
                      <a:rPr lang="en-GB">
                        <a:latin typeface="Cambria Math" panose="02040503050406030204" pitchFamily="18" charset="0"/>
                      </a:rPr>
                      <m:t>μ</m:t>
                    </m:r>
                    <m:d>
                      <m:dPr>
                        <m:ctrlPr>
                          <a:rPr lang="en-IN" i="1">
                            <a:latin typeface="Cambria Math" panose="02040503050406030204" pitchFamily="18" charset="0"/>
                          </a:rPr>
                        </m:ctrlPr>
                      </m:dPr>
                      <m:e>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a:latin typeface="Cambria Math" panose="02040503050406030204" pitchFamily="18" charset="0"/>
                                  </a:rPr>
                                  <m:t>𝜕</m:t>
                                </m:r>
                              </m:e>
                              <m:sup>
                                <m:r>
                                  <a:rPr lang="en-GB">
                                    <a:latin typeface="Cambria Math" panose="02040503050406030204" pitchFamily="18" charset="0"/>
                                  </a:rPr>
                                  <m:t>2</m:t>
                                </m:r>
                              </m:sup>
                            </m:sSup>
                            <m:r>
                              <m:rPr>
                                <m:sty m:val="p"/>
                              </m:rPr>
                              <a:rPr lang="en-GB">
                                <a:latin typeface="Cambria Math" panose="02040503050406030204" pitchFamily="18" charset="0"/>
                              </a:rPr>
                              <m:t>u</m:t>
                            </m:r>
                          </m:num>
                          <m:den>
                            <m:r>
                              <a:rPr lang="en-GB">
                                <a:latin typeface="Cambria Math" panose="02040503050406030204" pitchFamily="18" charset="0"/>
                              </a:rPr>
                              <m:t>𝜕</m:t>
                            </m:r>
                            <m:sSup>
                              <m:sSupPr>
                                <m:ctrlPr>
                                  <a:rPr lang="en-IN" i="1">
                                    <a:latin typeface="Cambria Math" panose="02040503050406030204" pitchFamily="18" charset="0"/>
                                  </a:rPr>
                                </m:ctrlPr>
                              </m:sSupPr>
                              <m:e>
                                <m:r>
                                  <m:rPr>
                                    <m:sty m:val="p"/>
                                  </m:rPr>
                                  <a:rPr lang="en-GB">
                                    <a:latin typeface="Cambria Math" panose="02040503050406030204" pitchFamily="18" charset="0"/>
                                  </a:rPr>
                                  <m:t>x</m:t>
                                </m:r>
                              </m:e>
                              <m:sup>
                                <m:r>
                                  <a:rPr lang="en-GB">
                                    <a:latin typeface="Cambria Math" panose="02040503050406030204" pitchFamily="18" charset="0"/>
                                  </a:rPr>
                                  <m:t>2</m:t>
                                </m:r>
                              </m:sup>
                            </m:sSup>
                          </m:den>
                        </m:f>
                        <m:r>
                          <a:rPr lang="en-GB">
                            <a:latin typeface="Cambria Math" panose="02040503050406030204" pitchFamily="18" charset="0"/>
                          </a:rPr>
                          <m:t>+</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a:latin typeface="Cambria Math" panose="02040503050406030204" pitchFamily="18" charset="0"/>
                                  </a:rPr>
                                  <m:t>𝜕</m:t>
                                </m:r>
                              </m:e>
                              <m:sup>
                                <m:r>
                                  <a:rPr lang="en-GB">
                                    <a:latin typeface="Cambria Math" panose="02040503050406030204" pitchFamily="18" charset="0"/>
                                  </a:rPr>
                                  <m:t>2</m:t>
                                </m:r>
                              </m:sup>
                            </m:sSup>
                            <m:r>
                              <m:rPr>
                                <m:sty m:val="p"/>
                              </m:rPr>
                              <a:rPr lang="en-GB">
                                <a:latin typeface="Cambria Math" panose="02040503050406030204" pitchFamily="18" charset="0"/>
                              </a:rPr>
                              <m:t>u</m:t>
                            </m:r>
                          </m:num>
                          <m:den>
                            <m:r>
                              <a:rPr lang="en-GB">
                                <a:latin typeface="Cambria Math" panose="02040503050406030204" pitchFamily="18" charset="0"/>
                              </a:rPr>
                              <m:t>𝜕</m:t>
                            </m:r>
                            <m:sSup>
                              <m:sSupPr>
                                <m:ctrlPr>
                                  <a:rPr lang="en-IN" i="1">
                                    <a:latin typeface="Cambria Math" panose="02040503050406030204" pitchFamily="18" charset="0"/>
                                  </a:rPr>
                                </m:ctrlPr>
                              </m:sSupPr>
                              <m:e>
                                <m:r>
                                  <m:rPr>
                                    <m:sty m:val="p"/>
                                  </m:rPr>
                                  <a:rPr lang="en-GB">
                                    <a:latin typeface="Cambria Math" panose="02040503050406030204" pitchFamily="18" charset="0"/>
                                  </a:rPr>
                                  <m:t>y</m:t>
                                </m:r>
                              </m:e>
                              <m:sup>
                                <m:r>
                                  <a:rPr lang="en-GB">
                                    <a:latin typeface="Cambria Math" panose="02040503050406030204" pitchFamily="18" charset="0"/>
                                  </a:rPr>
                                  <m:t>2</m:t>
                                </m:r>
                              </m:sup>
                            </m:sSup>
                          </m:den>
                        </m:f>
                      </m:e>
                    </m:d>
                    <m:r>
                      <a:rPr lang="en-GB" b="1" i="1">
                        <a:latin typeface="Cambria Math" panose="02040503050406030204" pitchFamily="18" charset="0"/>
                      </a:rPr>
                      <m:t>                </m:t>
                    </m:r>
                    <m:r>
                      <a:rPr lang="en-GB" i="1">
                        <a:latin typeface="Cambria Math" panose="02040503050406030204" pitchFamily="18" charset="0"/>
                      </a:rPr>
                      <m:t>(4.10)</m:t>
                    </m:r>
                  </m:oMath>
                </a14:m>
                <a:endParaRPr lang="en-IN" dirty="0"/>
              </a:p>
              <a:p>
                <a:pPr marL="0" indent="0">
                  <a:buNone/>
                </a:pPr>
                <a:endParaRPr lang="en-IN" dirty="0">
                  <a:latin typeface="Times" panose="02020603050405020304" pitchFamily="18" charset="0"/>
                  <a:cs typeface="Times"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9217" y="1443487"/>
                <a:ext cx="8665476" cy="4351338"/>
              </a:xfrm>
              <a:blipFill rotWithShape="0">
                <a:blip r:embed="rId2"/>
                <a:stretch>
                  <a:fillRect l="-844" t="-1541"/>
                </a:stretch>
              </a:blipFill>
            </p:spPr>
            <p:txBody>
              <a:bodyPr/>
              <a:lstStyle/>
              <a:p>
                <a:r>
                  <a:rPr lang="en-IN">
                    <a:noFill/>
                  </a:rPr>
                  <a:t> </a:t>
                </a:r>
              </a:p>
            </p:txBody>
          </p:sp>
        </mc:Fallback>
      </mc:AlternateContent>
    </p:spTree>
    <p:extLst>
      <p:ext uri="{BB962C8B-B14F-4D97-AF65-F5344CB8AC3E}">
        <p14:creationId xmlns:p14="http://schemas.microsoft.com/office/powerpoint/2010/main" val="595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IN" b="1" dirty="0" err="1"/>
              <a:t>Couette</a:t>
            </a:r>
            <a:r>
              <a:rPr lang="en-IN" b="1" dirty="0"/>
              <a:t>-flow</a:t>
            </a:r>
            <a:r>
              <a:rPr lang="en-IN" b="1" dirty="0">
                <a:solidFill>
                  <a:srgbClr val="0070C0"/>
                </a:solidFill>
                <a:latin typeface="Times" panose="02020603050405020304" pitchFamily="18" charset="0"/>
                <a:cs typeface="Times" panose="02020603050405020304" pitchFamily="18" charset="0"/>
              </a:rPr>
              <a:t>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9217" y="1443486"/>
                <a:ext cx="8665476" cy="5227769"/>
              </a:xfrm>
            </p:spPr>
            <p:txBody>
              <a:bodyPr>
                <a:normAutofit lnSpcReduction="10000"/>
              </a:bodyPr>
              <a:lstStyle/>
              <a:p>
                <a:pPr marL="0" indent="0">
                  <a:buNone/>
                </a:pPr>
                <a:r>
                  <a:rPr lang="en-GB" dirty="0"/>
                  <a:t>Now the first term is zero because of steady state: </a:t>
                </a:r>
                <a14:m>
                  <m:oMath xmlns:m="http://schemas.openxmlformats.org/officeDocument/2006/math">
                    <m:f>
                      <m:fPr>
                        <m:ctrlPr>
                          <a:rPr lang="en-IN" b="1" i="1">
                            <a:latin typeface="Cambria Math" panose="02040503050406030204" pitchFamily="18" charset="0"/>
                          </a:rPr>
                        </m:ctrlPr>
                      </m:fPr>
                      <m:num>
                        <m:r>
                          <a:rPr lang="en-GB" b="1" i="1">
                            <a:latin typeface="Cambria Math" panose="02040503050406030204" pitchFamily="18" charset="0"/>
                          </a:rPr>
                          <m:t>𝝏</m:t>
                        </m:r>
                        <m:r>
                          <a:rPr lang="en-GB" i="1">
                            <a:latin typeface="Cambria Math" panose="02040503050406030204" pitchFamily="18" charset="0"/>
                          </a:rPr>
                          <m:t>𝑢</m:t>
                        </m:r>
                      </m:num>
                      <m:den>
                        <m:r>
                          <a:rPr lang="en-GB" i="1">
                            <a:latin typeface="Cambria Math" panose="02040503050406030204" pitchFamily="18" charset="0"/>
                          </a:rPr>
                          <m:t>𝜕</m:t>
                        </m:r>
                        <m:r>
                          <a:rPr lang="en-GB" i="1">
                            <a:latin typeface="Cambria Math" panose="02040503050406030204" pitchFamily="18" charset="0"/>
                          </a:rPr>
                          <m:t>𝑡</m:t>
                        </m:r>
                      </m:den>
                    </m:f>
                    <m:r>
                      <a:rPr lang="en-GB" b="1" i="1">
                        <a:latin typeface="Cambria Math" panose="02040503050406030204" pitchFamily="18" charset="0"/>
                      </a:rPr>
                      <m:t>=</m:t>
                    </m:r>
                    <m:r>
                      <a:rPr lang="en-GB" i="1">
                        <a:latin typeface="Cambria Math" panose="02040503050406030204" pitchFamily="18" charset="0"/>
                      </a:rPr>
                      <m:t>0,</m:t>
                    </m:r>
                  </m:oMath>
                </a14:m>
                <a:endParaRPr lang="en-IN" dirty="0"/>
              </a:p>
              <a:p>
                <a:pPr marL="0" indent="0">
                  <a:buNone/>
                </a:pPr>
                <a:r>
                  <a:rPr lang="en-GB" dirty="0"/>
                  <a:t>for fully developed flow:</a:t>
                </a:r>
                <a14:m>
                  <m:oMath xmlns:m="http://schemas.openxmlformats.org/officeDocument/2006/math">
                    <m:r>
                      <a:rPr lang="en-GB" i="1">
                        <a:latin typeface="Cambria Math" panose="02040503050406030204" pitchFamily="18" charset="0"/>
                      </a:rPr>
                      <m:t> </m:t>
                    </m:r>
                    <m:r>
                      <a:rPr lang="en-GB" i="1">
                        <a:latin typeface="Cambria Math" panose="02040503050406030204" pitchFamily="18" charset="0"/>
                      </a:rPr>
                      <m:t>𝑣</m:t>
                    </m:r>
                    <m:r>
                      <a:rPr lang="en-GB" i="1">
                        <a:latin typeface="Cambria Math" panose="02040503050406030204" pitchFamily="18" charset="0"/>
                      </a:rPr>
                      <m:t>=0</m:t>
                    </m:r>
                  </m:oMath>
                </a14:m>
                <a:r>
                  <a:rPr lang="en-GB" dirty="0"/>
                  <a:t>, and </a:t>
                </a:r>
                <a:endParaRPr lang="en-IN" dirty="0"/>
              </a:p>
              <a:p>
                <a:pPr marL="0" indent="0">
                  <a:buNone/>
                </a:pPr>
                <a:r>
                  <a:rPr lang="en-GB" dirty="0"/>
                  <a:t>horizontal component of g: </a:t>
                </a:r>
                <a14:m>
                  <m:oMath xmlns:m="http://schemas.openxmlformats.org/officeDocument/2006/math">
                    <m:sSub>
                      <m:sSubPr>
                        <m:ctrlPr>
                          <a:rPr lang="en-IN" i="1">
                            <a:latin typeface="Cambria Math" panose="02040503050406030204" pitchFamily="18" charset="0"/>
                          </a:rPr>
                        </m:ctrlPr>
                      </m:sSubPr>
                      <m:e>
                        <m:r>
                          <a:rPr lang="en-GB" i="1">
                            <a:latin typeface="Cambria Math" panose="02040503050406030204" pitchFamily="18" charset="0"/>
                          </a:rPr>
                          <m:t>𝑔</m:t>
                        </m:r>
                      </m:e>
                      <m:sub>
                        <m:r>
                          <a:rPr lang="en-GB" i="1">
                            <a:latin typeface="Cambria Math" panose="02040503050406030204" pitchFamily="18" charset="0"/>
                          </a:rPr>
                          <m:t>𝑥</m:t>
                        </m:r>
                      </m:sub>
                    </m:sSub>
                    <m:r>
                      <a:rPr lang="en-GB" i="1">
                        <a:latin typeface="Cambria Math" panose="02040503050406030204" pitchFamily="18" charset="0"/>
                      </a:rPr>
                      <m:t>=0.</m:t>
                    </m:r>
                  </m:oMath>
                </a14:m>
                <a:endParaRPr lang="en-IN" dirty="0"/>
              </a:p>
              <a:p>
                <a:pPr marL="0" indent="0">
                  <a:buNone/>
                </a:pPr>
                <a:r>
                  <a:rPr lang="en-GB" dirty="0"/>
                  <a:t>Therefore the equation (4.10) simplified to </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0=−</m:t>
                      </m:r>
                      <m:f>
                        <m:fPr>
                          <m:ctrlPr>
                            <a:rPr lang="en-IN"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𝑝</m:t>
                          </m:r>
                        </m:num>
                        <m:den>
                          <m:r>
                            <a:rPr lang="en-GB" i="1">
                              <a:latin typeface="Cambria Math" panose="02040503050406030204" pitchFamily="18" charset="0"/>
                            </a:rPr>
                            <m:t>𝜕</m:t>
                          </m:r>
                          <m:r>
                            <a:rPr lang="en-GB" i="1">
                              <a:latin typeface="Cambria Math" panose="02040503050406030204" pitchFamily="18" charset="0"/>
                            </a:rPr>
                            <m:t>𝑥</m:t>
                          </m:r>
                        </m:den>
                      </m:f>
                      <m:r>
                        <a:rPr lang="en-GB" i="1">
                          <a:latin typeface="Cambria Math" panose="02040503050406030204" pitchFamily="18" charset="0"/>
                        </a:rPr>
                        <m:t>+</m:t>
                      </m:r>
                      <m:r>
                        <a:rPr lang="en-GB" i="1">
                          <a:latin typeface="Cambria Math" panose="02040503050406030204" pitchFamily="18" charset="0"/>
                        </a:rPr>
                        <m:t>𝜇</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𝑑</m:t>
                              </m:r>
                            </m:e>
                            <m:sup>
                              <m:r>
                                <a:rPr lang="en-GB" i="1">
                                  <a:latin typeface="Cambria Math" panose="02040503050406030204" pitchFamily="18" charset="0"/>
                                </a:rPr>
                                <m:t>2</m:t>
                              </m:r>
                            </m:sup>
                          </m:sSup>
                          <m:r>
                            <a:rPr lang="en-GB" i="1">
                              <a:latin typeface="Cambria Math" panose="02040503050406030204" pitchFamily="18" charset="0"/>
                            </a:rPr>
                            <m:t>𝑢</m:t>
                          </m:r>
                        </m:num>
                        <m:den>
                          <m:r>
                            <a:rPr lang="en-GB" i="1">
                              <a:latin typeface="Cambria Math" panose="02040503050406030204" pitchFamily="18" charset="0"/>
                            </a:rPr>
                            <m:t>𝑑</m:t>
                          </m:r>
                          <m:sSup>
                            <m:sSupPr>
                              <m:ctrlPr>
                                <a:rPr lang="en-IN"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den>
                      </m:f>
                      <m:r>
                        <a:rPr lang="en-GB" b="1" i="1">
                          <a:latin typeface="Cambria Math" panose="02040503050406030204" pitchFamily="18" charset="0"/>
                        </a:rPr>
                        <m:t>                </m:t>
                      </m:r>
                      <m:r>
                        <a:rPr lang="en-GB" i="1">
                          <a:latin typeface="Cambria Math" panose="02040503050406030204" pitchFamily="18" charset="0"/>
                        </a:rPr>
                        <m:t>(4.11)</m:t>
                      </m:r>
                    </m:oMath>
                  </m:oMathPara>
                </a14:m>
                <a:endParaRPr lang="en-IN" dirty="0"/>
              </a:p>
              <a:p>
                <a:r>
                  <a:rPr lang="en-GB" dirty="0"/>
                  <a:t>No external pressure was applied and in addition, it is a long plate</a:t>
                </a:r>
                <a14:m>
                  <m:oMath xmlns:m="http://schemas.openxmlformats.org/officeDocument/2006/math">
                    <m:r>
                      <a:rPr lang="en-GB" i="1">
                        <a:latin typeface="Cambria Math" panose="02040503050406030204" pitchFamily="18" charset="0"/>
                      </a:rPr>
                      <m:t>, </m:t>
                    </m:r>
                    <m:r>
                      <m:rPr>
                        <m:sty m:val="p"/>
                      </m:rPr>
                      <a:rPr lang="en-GB">
                        <a:latin typeface="Cambria Math" panose="02040503050406030204" pitchFamily="18" charset="0"/>
                      </a:rPr>
                      <m:t>implies</m:t>
                    </m:r>
                    <m:r>
                      <a:rPr lang="en-GB">
                        <a:latin typeface="Cambria Math" panose="02040503050406030204" pitchFamily="18" charset="0"/>
                      </a:rPr>
                      <m:t> </m:t>
                    </m:r>
                    <m:r>
                      <m:rPr>
                        <m:sty m:val="p"/>
                      </m:rPr>
                      <a:rPr lang="en-GB">
                        <a:latin typeface="Cambria Math" panose="02040503050406030204" pitchFamily="18" charset="0"/>
                      </a:rPr>
                      <m:t>that</m:t>
                    </m:r>
                    <m:r>
                      <a:rPr lang="en-GB" i="1">
                        <a:latin typeface="Cambria Math" panose="02040503050406030204" pitchFamily="18" charset="0"/>
                      </a:rPr>
                      <m:t> </m:t>
                    </m:r>
                    <m:f>
                      <m:fPr>
                        <m:ctrlPr>
                          <a:rPr lang="en-IN"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𝑝</m:t>
                        </m:r>
                      </m:num>
                      <m:den>
                        <m:r>
                          <a:rPr lang="en-GB" i="1">
                            <a:latin typeface="Cambria Math" panose="02040503050406030204" pitchFamily="18" charset="0"/>
                          </a:rPr>
                          <m:t>𝜕</m:t>
                        </m:r>
                        <m:r>
                          <a:rPr lang="en-GB" i="1">
                            <a:latin typeface="Cambria Math" panose="02040503050406030204" pitchFamily="18" charset="0"/>
                          </a:rPr>
                          <m:t>𝑥</m:t>
                        </m:r>
                      </m:den>
                    </m:f>
                    <m:r>
                      <a:rPr lang="en-GB" i="1">
                        <a:latin typeface="Cambria Math" panose="02040503050406030204" pitchFamily="18" charset="0"/>
                      </a:rPr>
                      <m:t>=0</m:t>
                    </m:r>
                  </m:oMath>
                </a14:m>
                <a:r>
                  <a:rPr lang="en-GB" dirty="0"/>
                  <a:t>. Equation (4.11) yields</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𝑑</m:t>
                              </m:r>
                            </m:e>
                            <m:sup>
                              <m:r>
                                <a:rPr lang="en-GB" i="1">
                                  <a:latin typeface="Cambria Math" panose="02040503050406030204" pitchFamily="18" charset="0"/>
                                </a:rPr>
                                <m:t>2</m:t>
                              </m:r>
                            </m:sup>
                          </m:sSup>
                          <m:r>
                            <a:rPr lang="en-GB" i="1">
                              <a:latin typeface="Cambria Math" panose="02040503050406030204" pitchFamily="18" charset="0"/>
                            </a:rPr>
                            <m:t>𝑢</m:t>
                          </m:r>
                        </m:num>
                        <m:den>
                          <m:r>
                            <a:rPr lang="en-GB" i="1">
                              <a:latin typeface="Cambria Math" panose="02040503050406030204" pitchFamily="18" charset="0"/>
                            </a:rPr>
                            <m:t>𝑑</m:t>
                          </m:r>
                          <m:sSup>
                            <m:sSupPr>
                              <m:ctrlPr>
                                <a:rPr lang="en-IN"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den>
                      </m:f>
                      <m:r>
                        <a:rPr lang="en-GB" i="1">
                          <a:latin typeface="Cambria Math" panose="02040503050406030204" pitchFamily="18" charset="0"/>
                        </a:rPr>
                        <m:t>=0</m:t>
                      </m:r>
                      <m:r>
                        <a:rPr lang="en-GB" b="1" i="1">
                          <a:latin typeface="Cambria Math" panose="02040503050406030204" pitchFamily="18" charset="0"/>
                        </a:rPr>
                        <m:t>                </m:t>
                      </m:r>
                      <m:r>
                        <a:rPr lang="en-GB" i="1">
                          <a:latin typeface="Cambria Math" panose="02040503050406030204" pitchFamily="18" charset="0"/>
                        </a:rPr>
                        <m:t>(4.12)</m:t>
                      </m:r>
                    </m:oMath>
                  </m:oMathPara>
                </a14:m>
                <a:endParaRPr lang="en-IN" dirty="0"/>
              </a:p>
              <a:p>
                <a:pPr marL="0" indent="0">
                  <a:buNone/>
                </a:pPr>
                <a:r>
                  <a:rPr lang="en-GB" dirty="0"/>
                  <a:t>Integrate the above equation twice: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𝑢</m:t>
                    </m:r>
                    <m:r>
                      <a:rPr lang="en-GB" i="1">
                        <a:latin typeface="Cambria Math" panose="02040503050406030204" pitchFamily="18" charset="0"/>
                      </a:rPr>
                      <m:t>=</m:t>
                    </m:r>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1</m:t>
                        </m:r>
                      </m:sub>
                    </m:sSub>
                    <m:r>
                      <a:rPr lang="en-GB" i="1">
                        <a:latin typeface="Cambria Math" panose="02040503050406030204" pitchFamily="18" charset="0"/>
                      </a:rPr>
                      <m:t>𝑦</m:t>
                    </m:r>
                    <m:r>
                      <a:rPr lang="en-GB" i="1">
                        <a:latin typeface="Cambria Math" panose="02040503050406030204" pitchFamily="18" charset="0"/>
                      </a:rPr>
                      <m:t>+</m:t>
                    </m:r>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2</m:t>
                        </m:r>
                      </m:sub>
                    </m:sSub>
                  </m:oMath>
                </a14:m>
                <a:r>
                  <a:rPr lang="en-GB" dirty="0"/>
                  <a:t> with two arbitrary constants </a:t>
                </a:r>
                <a14:m>
                  <m:oMath xmlns:m="http://schemas.openxmlformats.org/officeDocument/2006/math">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1</m:t>
                        </m:r>
                      </m:sub>
                    </m:sSub>
                    <m:r>
                      <a:rPr lang="en-GB" i="1">
                        <a:latin typeface="Cambria Math" panose="02040503050406030204" pitchFamily="18" charset="0"/>
                      </a:rPr>
                      <m:t> </m:t>
                    </m:r>
                    <m:r>
                      <m:rPr>
                        <m:sty m:val="p"/>
                      </m:rPr>
                      <a:rPr lang="en-GB">
                        <a:latin typeface="Cambria Math" panose="02040503050406030204" pitchFamily="18" charset="0"/>
                      </a:rPr>
                      <m:t>and</m:t>
                    </m:r>
                    <m:r>
                      <a:rPr lang="en-GB" i="1">
                        <a:latin typeface="Cambria Math" panose="02040503050406030204" pitchFamily="18" charset="0"/>
                      </a:rPr>
                      <m:t> </m:t>
                    </m:r>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2</m:t>
                        </m:r>
                      </m:sub>
                    </m:sSub>
                    <m:r>
                      <a:rPr lang="en-GB" i="1">
                        <a:latin typeface="Cambria Math" panose="02040503050406030204" pitchFamily="18" charset="0"/>
                      </a:rPr>
                      <m:t>.</m:t>
                    </m:r>
                  </m:oMath>
                </a14:m>
                <a:endParaRPr lang="en-IN" dirty="0"/>
              </a:p>
              <a:p>
                <a:pPr marL="0" indent="0">
                  <a:buNone/>
                </a:pPr>
                <a:r>
                  <a:rPr lang="en-GB" dirty="0"/>
                  <a:t>Apply BC: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=0,</m:t>
                    </m:r>
                    <m:r>
                      <a:rPr lang="en-GB" i="1">
                        <a:latin typeface="Cambria Math" panose="02040503050406030204" pitchFamily="18" charset="0"/>
                      </a:rPr>
                      <m:t>𝑢</m:t>
                    </m:r>
                    <m:r>
                      <a:rPr lang="en-GB" i="1">
                        <a:latin typeface="Cambria Math" panose="02040503050406030204" pitchFamily="18" charset="0"/>
                      </a:rPr>
                      <m:t>=0</m:t>
                    </m:r>
                  </m:oMath>
                </a14:m>
                <a:r>
                  <a:rPr lang="en-GB" dirty="0"/>
                  <a:t> (no slip condition) and </a:t>
                </a:r>
                <a14:m>
                  <m:oMath xmlns:m="http://schemas.openxmlformats.org/officeDocument/2006/math">
                    <m:r>
                      <a:rPr lang="en-GB" i="1">
                        <a:latin typeface="Cambria Math" panose="02040503050406030204" pitchFamily="18" charset="0"/>
                      </a:rPr>
                      <m:t> </m:t>
                    </m:r>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𝑢</m:t>
                    </m:r>
                    <m:r>
                      <a:rPr lang="en-GB" i="1">
                        <a:latin typeface="Cambria Math" panose="02040503050406030204" pitchFamily="18" charset="0"/>
                      </a:rPr>
                      <m:t>=</m:t>
                    </m:r>
                    <m:r>
                      <a:rPr lang="en-GB" i="1">
                        <a:latin typeface="Cambria Math" panose="02040503050406030204" pitchFamily="18" charset="0"/>
                      </a:rPr>
                      <m:t>𝑈</m:t>
                    </m:r>
                  </m:oMath>
                </a14:m>
                <a:r>
                  <a:rPr lang="en-GB" dirty="0"/>
                  <a:t> and solving for  </a:t>
                </a:r>
                <a14:m>
                  <m:oMath xmlns:m="http://schemas.openxmlformats.org/officeDocument/2006/math">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2</m:t>
                        </m:r>
                      </m:sub>
                    </m:sSub>
                  </m:oMath>
                </a14:m>
                <a:r>
                  <a:rPr lang="en-GB" dirty="0"/>
                  <a:t> we obtain</a:t>
                </a:r>
                <a14:m>
                  <m:oMath xmlns:m="http://schemas.openxmlformats.org/officeDocument/2006/math">
                    <m:r>
                      <a:rPr lang="en-IN" b="0" i="0" smtClean="0">
                        <a:latin typeface="Cambria Math" panose="02040503050406030204" pitchFamily="18" charset="0"/>
                      </a:rPr>
                      <m:t>     </m:t>
                    </m:r>
                    <m:r>
                      <a:rPr lang="en-GB" i="1">
                        <a:latin typeface="Cambria Math" panose="02040503050406030204" pitchFamily="18" charset="0"/>
                      </a:rPr>
                      <m:t>𝑢</m:t>
                    </m:r>
                    <m:r>
                      <a:rPr lang="en-GB" i="1">
                        <a:latin typeface="Cambria Math" panose="02040503050406030204" pitchFamily="18" charset="0"/>
                      </a:rPr>
                      <m:t>=</m:t>
                    </m:r>
                    <m:r>
                      <a:rPr lang="en-GB" i="1">
                        <a:latin typeface="Cambria Math" panose="02040503050406030204" pitchFamily="18" charset="0"/>
                      </a:rPr>
                      <m:t>𝑢</m:t>
                    </m:r>
                    <m:r>
                      <a:rPr lang="en-GB" i="1">
                        <a:latin typeface="Cambria Math" panose="02040503050406030204" pitchFamily="18" charset="0"/>
                      </a:rPr>
                      <m:t>(</m:t>
                    </m:r>
                    <m:r>
                      <a:rPr lang="en-GB" i="1">
                        <a:latin typeface="Cambria Math" panose="02040503050406030204" pitchFamily="18" charset="0"/>
                      </a:rPr>
                      <m:t>𝑦</m:t>
                    </m:r>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r>
                      <a:rPr lang="en-GB" i="1">
                        <a:latin typeface="Cambria Math" panose="02040503050406030204" pitchFamily="18" charset="0"/>
                      </a:rPr>
                      <m:t>𝑈</m:t>
                    </m:r>
                    <m:r>
                      <a:rPr lang="en-GB" b="1" i="1">
                        <a:latin typeface="Cambria Math" panose="02040503050406030204" pitchFamily="18" charset="0"/>
                      </a:rPr>
                      <m:t>                </m:t>
                    </m:r>
                    <m:r>
                      <a:rPr lang="en-GB" i="1">
                        <a:latin typeface="Cambria Math" panose="02040503050406030204" pitchFamily="18" charset="0"/>
                      </a:rPr>
                      <m:t>(4.13)</m:t>
                    </m:r>
                  </m:oMath>
                </a14:m>
                <a:endParaRPr lang="en-IN" dirty="0"/>
              </a:p>
              <a:p>
                <a:pPr marL="0" indent="0">
                  <a:buNone/>
                </a:pPr>
                <a:endParaRPr lang="en-IN" dirty="0"/>
              </a:p>
              <a:p>
                <a:pPr marL="0" indent="0">
                  <a:buNone/>
                </a:pPr>
                <a:endParaRPr lang="en-IN" dirty="0">
                  <a:latin typeface="Times" panose="02020603050405020304" pitchFamily="18" charset="0"/>
                  <a:cs typeface="Times"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9217" y="1443486"/>
                <a:ext cx="8665476" cy="5227769"/>
              </a:xfrm>
              <a:blipFill rotWithShape="0">
                <a:blip r:embed="rId2"/>
                <a:stretch>
                  <a:fillRect l="-844" t="-467"/>
                </a:stretch>
              </a:blipFill>
            </p:spPr>
            <p:txBody>
              <a:bodyPr/>
              <a:lstStyle/>
              <a:p>
                <a:r>
                  <a:rPr lang="en-IN">
                    <a:noFill/>
                  </a:rPr>
                  <a:t> </a:t>
                </a:r>
              </a:p>
            </p:txBody>
          </p:sp>
        </mc:Fallback>
      </mc:AlternateContent>
    </p:spTree>
    <p:extLst>
      <p:ext uri="{BB962C8B-B14F-4D97-AF65-F5344CB8AC3E}">
        <p14:creationId xmlns:p14="http://schemas.microsoft.com/office/powerpoint/2010/main" val="18085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IN" b="1" dirty="0" err="1"/>
              <a:t>Couette</a:t>
            </a:r>
            <a:r>
              <a:rPr lang="en-IN" b="1" dirty="0"/>
              <a:t>-flow</a:t>
            </a:r>
            <a:r>
              <a:rPr lang="en-IN" b="1" dirty="0">
                <a:solidFill>
                  <a:srgbClr val="0070C0"/>
                </a:solidFill>
                <a:latin typeface="Times" panose="02020603050405020304" pitchFamily="18" charset="0"/>
                <a:cs typeface="Times" panose="02020603050405020304" pitchFamily="18" charset="0"/>
              </a:rPr>
              <a:t> </a:t>
            </a: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22248" y="1443487"/>
                <a:ext cx="8665476" cy="4351338"/>
              </a:xfrm>
            </p:spPr>
            <p:txBody>
              <a:bodyPr/>
              <a:lstStyle/>
              <a:p>
                <a:r>
                  <a:rPr lang="en-GB" dirty="0"/>
                  <a:t>This is the expression for velocity profiles in a </a:t>
                </a:r>
                <a:r>
                  <a:rPr lang="en-GB" b="1" i="1" dirty="0" err="1"/>
                  <a:t>Couette</a:t>
                </a:r>
                <a:r>
                  <a:rPr lang="en-GB" b="1" i="1" dirty="0"/>
                  <a:t> flow.</a:t>
                </a:r>
                <a:r>
                  <a:rPr lang="en-GB" dirty="0"/>
                  <a:t> The velocity profile </a:t>
                </a:r>
                <a:r>
                  <a:rPr lang="en-GB" i="1" dirty="0"/>
                  <a:t>u(y)</a:t>
                </a:r>
                <a:r>
                  <a:rPr lang="en-GB" dirty="0"/>
                  <a:t> from equation (4.13) is plotted in Fig.4.5. As seen in the figure, the velocity </a:t>
                </a:r>
                <a:r>
                  <a:rPr lang="en-GB" i="1" dirty="0"/>
                  <a:t>u(y)</a:t>
                </a:r>
                <a:r>
                  <a:rPr lang="en-GB" dirty="0"/>
                  <a:t> is linearly varying with </a:t>
                </a:r>
                <a:r>
                  <a:rPr lang="en-GB" i="1" dirty="0"/>
                  <a:t>y</a:t>
                </a:r>
                <a:r>
                  <a:rPr lang="en-GB" dirty="0"/>
                  <a:t>. This flow is also known as </a:t>
                </a:r>
                <a:r>
                  <a:rPr lang="en-GB" b="1" i="1" dirty="0"/>
                  <a:t>linear shear flow</a:t>
                </a:r>
                <a:r>
                  <a:rPr lang="en-GB" dirty="0"/>
                  <a:t>. It may be noted that 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=0,</m:t>
                    </m:r>
                    <m:f>
                      <m:fPr>
                        <m:ctrlPr>
                          <a:rPr lang="en-IN" b="1" i="1">
                            <a:latin typeface="Cambria Math" panose="02040503050406030204" pitchFamily="18" charset="0"/>
                          </a:rPr>
                        </m:ctrlPr>
                      </m:fPr>
                      <m:num>
                        <m:r>
                          <a:rPr lang="en-GB" b="1" i="1">
                            <a:latin typeface="Cambria Math" panose="02040503050406030204" pitchFamily="18" charset="0"/>
                          </a:rPr>
                          <m:t>𝝏</m:t>
                        </m:r>
                        <m:r>
                          <a:rPr lang="en-GB" i="1">
                            <a:latin typeface="Cambria Math" panose="02040503050406030204" pitchFamily="18" charset="0"/>
                          </a:rPr>
                          <m:t>𝑢</m:t>
                        </m:r>
                      </m:num>
                      <m:den>
                        <m:r>
                          <a:rPr lang="en-GB" b="1" i="1">
                            <a:latin typeface="Cambria Math" panose="02040503050406030204" pitchFamily="18" charset="0"/>
                          </a:rPr>
                          <m:t>𝝏</m:t>
                        </m:r>
                        <m:r>
                          <a:rPr lang="en-GB" b="1" i="1">
                            <a:latin typeface="Cambria Math" panose="02040503050406030204" pitchFamily="18" charset="0"/>
                          </a:rPr>
                          <m:t>𝒚</m:t>
                        </m:r>
                      </m:den>
                    </m:f>
                    <m:r>
                      <a:rPr lang="en-GB" b="1" i="1">
                        <a:latin typeface="Cambria Math" panose="02040503050406030204" pitchFamily="18" charset="0"/>
                      </a:rPr>
                      <m:t>=</m:t>
                    </m:r>
                    <m:f>
                      <m:fPr>
                        <m:ctrlPr>
                          <a:rPr lang="en-IN" b="1" i="1">
                            <a:latin typeface="Cambria Math" panose="02040503050406030204" pitchFamily="18" charset="0"/>
                          </a:rPr>
                        </m:ctrlPr>
                      </m:fPr>
                      <m:num>
                        <m:r>
                          <a:rPr lang="en-GB" i="1">
                            <a:latin typeface="Cambria Math" panose="02040503050406030204" pitchFamily="18" charset="0"/>
                          </a:rPr>
                          <m:t>𝑈</m:t>
                        </m:r>
                      </m:num>
                      <m:den>
                        <m:r>
                          <a:rPr lang="en-GB" b="1" i="1">
                            <a:latin typeface="Cambria Math" panose="02040503050406030204" pitchFamily="18" charset="0"/>
                          </a:rPr>
                          <m:t>𝒉</m:t>
                        </m:r>
                      </m:den>
                    </m:f>
                    <m:r>
                      <a:rPr lang="en-GB" b="1" i="1">
                        <a:latin typeface="Cambria Math" panose="02040503050406030204" pitchFamily="18" charset="0"/>
                      </a:rPr>
                      <m:t>≠</m:t>
                    </m:r>
                    <m:r>
                      <a:rPr lang="en-GB" i="1">
                        <a:latin typeface="Cambria Math" panose="02040503050406030204" pitchFamily="18" charset="0"/>
                      </a:rPr>
                      <m:t>0.</m:t>
                    </m:r>
                  </m:oMath>
                </a14:m>
                <a:endParaRPr lang="en-IN" dirty="0"/>
              </a:p>
              <a:p>
                <a:endParaRPr lang="en-IN"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22248" y="1443487"/>
                <a:ext cx="8665476" cy="4351338"/>
              </a:xfrm>
              <a:blipFill rotWithShape="0">
                <a:blip r:embed="rId2"/>
                <a:stretch>
                  <a:fillRect l="-704" t="-1541"/>
                </a:stretch>
              </a:blipFill>
            </p:spPr>
            <p:txBody>
              <a:bodyPr/>
              <a:lstStyle/>
              <a:p>
                <a:r>
                  <a:rPr lang="en-IN">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796690" y="3336111"/>
            <a:ext cx="2755265" cy="1988820"/>
          </a:xfrm>
          <a:prstGeom prst="rect">
            <a:avLst/>
          </a:prstGeom>
        </p:spPr>
      </p:pic>
      <p:sp>
        <p:nvSpPr>
          <p:cNvPr id="2" name="Rectangle 1"/>
          <p:cNvSpPr/>
          <p:nvPr/>
        </p:nvSpPr>
        <p:spPr>
          <a:xfrm>
            <a:off x="1301293" y="5540909"/>
            <a:ext cx="3965637" cy="507831"/>
          </a:xfrm>
          <a:prstGeom prst="rect">
            <a:avLst/>
          </a:prstGeom>
        </p:spPr>
        <p:txBody>
          <a:bodyPr wrap="none">
            <a:spAutoFit/>
          </a:bodyPr>
          <a:lstStyle/>
          <a:p>
            <a:pPr algn="ctr" hangingPunct="0">
              <a:lnSpc>
                <a:spcPct val="150000"/>
              </a:lnSpc>
              <a:spcAft>
                <a:spcPts val="0"/>
              </a:spcAft>
            </a:pPr>
            <a:r>
              <a:rPr lang="en-GB" dirty="0">
                <a:latin typeface="Times New Roman" panose="02020603050405020304" pitchFamily="18" charset="0"/>
                <a:ea typeface="Calibri" panose="020F0502020204030204" pitchFamily="34" charset="0"/>
                <a:cs typeface="Vrinda" panose="020B0502040204020203" pitchFamily="34" charset="0"/>
              </a:rPr>
              <a:t>Fig.4.5   </a:t>
            </a:r>
            <a:r>
              <a:rPr lang="en-GB" i="1" dirty="0">
                <a:latin typeface="Times New Roman" panose="02020603050405020304" pitchFamily="18" charset="0"/>
                <a:ea typeface="Calibri" panose="020F0502020204030204" pitchFamily="34" charset="0"/>
                <a:cs typeface="Vrinda" panose="020B0502040204020203" pitchFamily="34" charset="0"/>
              </a:rPr>
              <a:t>Velocity profile for </a:t>
            </a:r>
            <a:r>
              <a:rPr lang="en-GB" i="1" dirty="0" err="1">
                <a:latin typeface="Times New Roman" panose="02020603050405020304" pitchFamily="18" charset="0"/>
                <a:ea typeface="Calibri" panose="020F0502020204030204" pitchFamily="34" charset="0"/>
                <a:cs typeface="Vrinda" panose="020B0502040204020203" pitchFamily="34" charset="0"/>
              </a:rPr>
              <a:t>Couette</a:t>
            </a:r>
            <a:r>
              <a:rPr lang="en-GB" i="1" dirty="0">
                <a:latin typeface="Times New Roman" panose="02020603050405020304" pitchFamily="18" charset="0"/>
                <a:ea typeface="Calibri" panose="020F0502020204030204" pitchFamily="34" charset="0"/>
                <a:cs typeface="Vrinda" panose="020B0502040204020203" pitchFamily="34" charset="0"/>
              </a:rPr>
              <a:t> flow</a:t>
            </a:r>
            <a:endParaRPr lang="en-IN"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98187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GB" b="1" dirty="0" err="1"/>
              <a:t>Poiseuille</a:t>
            </a:r>
            <a:r>
              <a:rPr lang="en-GB" b="1" dirty="0"/>
              <a:t>-flow</a:t>
            </a:r>
            <a:r>
              <a:rPr lang="en-GB" dirty="0"/>
              <a:t> </a:t>
            </a:r>
            <a:br>
              <a:rPr lang="en-IN" dirty="0"/>
            </a:b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80857" y="1134393"/>
                <a:ext cx="8665476" cy="5601257"/>
              </a:xfrm>
            </p:spPr>
            <p:txBody>
              <a:bodyPr>
                <a:normAutofit lnSpcReduction="10000"/>
              </a:bodyPr>
              <a:lstStyle/>
              <a:p>
                <a:pPr marL="0" indent="0" hangingPunct="0">
                  <a:buNone/>
                </a:pPr>
                <a:r>
                  <a:rPr lang="en-GB" dirty="0"/>
                  <a:t>Suppose that an external pressure-drop along x-direction is applied across thechannel,     </a:t>
                </a:r>
                <a:endParaRPr lang="en-IN" dirty="0"/>
              </a:p>
              <a:p>
                <a:pPr marL="0" indent="0" hangingPunct="0">
                  <a:buNone/>
                </a:pPr>
                <a:r>
                  <a:rPr lang="en-GB" dirty="0"/>
                  <a:t>in addition to the conditions mentioned in </a:t>
                </a:r>
                <a:r>
                  <a:rPr lang="en-GB" i="1" dirty="0" err="1"/>
                  <a:t>Couette</a:t>
                </a:r>
                <a:r>
                  <a:rPr lang="en-GB" i="1" dirty="0"/>
                  <a:t> flow</a:t>
                </a:r>
                <a:r>
                  <a:rPr lang="en-GB" b="1" i="1" dirty="0"/>
                  <a:t>.</a:t>
                </a:r>
                <a:endParaRPr lang="en-IN" dirty="0"/>
              </a:p>
              <a:p>
                <a:pPr marL="0" indent="0">
                  <a:buNone/>
                </a:pPr>
                <a:r>
                  <a:rPr lang="en-GB" dirty="0"/>
                  <a:t>x- momentum equation (4.12) is now modified to</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0=−</m:t>
                      </m:r>
                      <m:f>
                        <m:fPr>
                          <m:ctrlPr>
                            <a:rPr lang="en-IN"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𝑝</m:t>
                          </m:r>
                        </m:num>
                        <m:den>
                          <m:r>
                            <a:rPr lang="en-GB" i="1">
                              <a:latin typeface="Cambria Math" panose="02040503050406030204" pitchFamily="18" charset="0"/>
                            </a:rPr>
                            <m:t>𝜕</m:t>
                          </m:r>
                          <m:r>
                            <a:rPr lang="en-GB" i="1">
                              <a:latin typeface="Cambria Math" panose="02040503050406030204" pitchFamily="18" charset="0"/>
                            </a:rPr>
                            <m:t>𝑥</m:t>
                          </m:r>
                        </m:den>
                      </m:f>
                      <m:r>
                        <a:rPr lang="en-GB" i="1">
                          <a:latin typeface="Cambria Math" panose="02040503050406030204" pitchFamily="18" charset="0"/>
                        </a:rPr>
                        <m:t>+</m:t>
                      </m:r>
                      <m:r>
                        <a:rPr lang="en-GB" i="1">
                          <a:latin typeface="Cambria Math" panose="02040503050406030204" pitchFamily="18" charset="0"/>
                        </a:rPr>
                        <m:t>𝜇</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𝑑</m:t>
                              </m:r>
                            </m:e>
                            <m:sup>
                              <m:r>
                                <a:rPr lang="en-GB" i="1">
                                  <a:latin typeface="Cambria Math" panose="02040503050406030204" pitchFamily="18" charset="0"/>
                                </a:rPr>
                                <m:t>2</m:t>
                              </m:r>
                            </m:sup>
                          </m:sSup>
                          <m:r>
                            <a:rPr lang="en-GB" i="1">
                              <a:latin typeface="Cambria Math" panose="02040503050406030204" pitchFamily="18" charset="0"/>
                            </a:rPr>
                            <m:t>𝑢</m:t>
                          </m:r>
                        </m:num>
                        <m:den>
                          <m:r>
                            <a:rPr lang="en-GB" i="1">
                              <a:latin typeface="Cambria Math" panose="02040503050406030204" pitchFamily="18" charset="0"/>
                            </a:rPr>
                            <m:t>𝑑</m:t>
                          </m:r>
                          <m:sSup>
                            <m:sSupPr>
                              <m:ctrlPr>
                                <a:rPr lang="en-IN"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den>
                      </m:f>
                      <m:r>
                        <a:rPr lang="en-GB" b="1" i="1">
                          <a:latin typeface="Cambria Math" panose="02040503050406030204" pitchFamily="18" charset="0"/>
                        </a:rPr>
                        <m:t>                     </m:t>
                      </m:r>
                      <m:r>
                        <a:rPr lang="en-GB" i="1">
                          <a:latin typeface="Cambria Math" panose="02040503050406030204" pitchFamily="18" charset="0"/>
                        </a:rPr>
                        <m:t>(4.14)</m:t>
                      </m:r>
                    </m:oMath>
                  </m:oMathPara>
                </a14:m>
                <a:endParaRPr lang="en-IN" dirty="0"/>
              </a:p>
              <a:p>
                <a:pPr marL="0" indent="0">
                  <a:buNone/>
                </a:pP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oMath>
                </a14:m>
                <a:r>
                  <a:rPr lang="en-GB" dirty="0"/>
                  <a:t>momentum </a:t>
                </a:r>
                <a:r>
                  <a:rPr lang="en-GB" dirty="0" err="1"/>
                  <a:t>belance</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0=−</m:t>
                      </m:r>
                      <m:f>
                        <m:fPr>
                          <m:ctrlPr>
                            <a:rPr lang="en-IN"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𝑝</m:t>
                          </m:r>
                        </m:num>
                        <m:den>
                          <m:r>
                            <a:rPr lang="en-GB" i="1">
                              <a:latin typeface="Cambria Math" panose="02040503050406030204" pitchFamily="18" charset="0"/>
                            </a:rPr>
                            <m:t>𝜕</m:t>
                          </m:r>
                          <m:r>
                            <a:rPr lang="en-GB" i="1">
                              <a:latin typeface="Cambria Math" panose="02040503050406030204" pitchFamily="18" charset="0"/>
                            </a:rPr>
                            <m:t>𝑦</m:t>
                          </m:r>
                        </m:den>
                      </m:f>
                      <m:r>
                        <a:rPr lang="en-GB" i="1">
                          <a:latin typeface="Cambria Math" panose="02040503050406030204" pitchFamily="18" charset="0"/>
                        </a:rPr>
                        <m:t>      </m:t>
                      </m:r>
                      <m:d>
                        <m:dPr>
                          <m:ctrlPr>
                            <a:rPr lang="en-IN" i="1">
                              <a:latin typeface="Cambria Math" panose="02040503050406030204" pitchFamily="18" charset="0"/>
                            </a:rPr>
                          </m:ctrlPr>
                        </m:dPr>
                        <m:e>
                          <m:r>
                            <a:rPr lang="en-GB" i="1">
                              <a:latin typeface="Cambria Math" panose="02040503050406030204" pitchFamily="18" charset="0"/>
                            </a:rPr>
                            <m:t>𝑣</m:t>
                          </m:r>
                          <m:r>
                            <a:rPr lang="en-GB" b="1" i="1">
                              <a:latin typeface="Cambria Math" panose="02040503050406030204" pitchFamily="18" charset="0"/>
                            </a:rPr>
                            <m:t>=</m:t>
                          </m:r>
                          <m:r>
                            <a:rPr lang="en-GB" i="1">
                              <a:latin typeface="Cambria Math" panose="02040503050406030204" pitchFamily="18" charset="0"/>
                            </a:rPr>
                            <m:t>0</m:t>
                          </m:r>
                        </m:e>
                      </m:d>
                    </m:oMath>
                  </m:oMathPara>
                </a14:m>
                <a:endParaRPr lang="en-IN" dirty="0"/>
              </a:p>
              <a:p>
                <a:pPr marL="0" indent="0">
                  <a:buNone/>
                </a:pPr>
                <a:r>
                  <a:rPr lang="en-GB" dirty="0"/>
                  <a:t>That is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m:t>
                    </m:r>
                    <m:r>
                      <a:rPr lang="en-GB" i="1">
                        <a:latin typeface="Cambria Math" panose="02040503050406030204" pitchFamily="18" charset="0"/>
                      </a:rPr>
                      <m:t>𝑓</m:t>
                    </m:r>
                    <m:d>
                      <m:dPr>
                        <m:ctrlPr>
                          <a:rPr lang="en-IN" i="1">
                            <a:latin typeface="Cambria Math" panose="02040503050406030204" pitchFamily="18" charset="0"/>
                          </a:rPr>
                        </m:ctrlPr>
                      </m:dPr>
                      <m:e>
                        <m:r>
                          <a:rPr lang="en-GB" i="1">
                            <a:latin typeface="Cambria Math" panose="02040503050406030204" pitchFamily="18" charset="0"/>
                          </a:rPr>
                          <m:t>𝑦</m:t>
                        </m:r>
                      </m:e>
                    </m:d>
                  </m:oMath>
                </a14:m>
                <a:r>
                  <a:rPr lang="en-GB" dirty="0"/>
                  <a:t>  and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m:t>
                    </m:r>
                    <m:r>
                      <a:rPr lang="en-GB" i="1">
                        <a:latin typeface="Cambria Math" panose="02040503050406030204" pitchFamily="18" charset="0"/>
                      </a:rPr>
                      <m:t>𝑝</m:t>
                    </m:r>
                    <m:d>
                      <m:dPr>
                        <m:ctrlPr>
                          <a:rPr lang="en-IN"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only</m:t>
                    </m:r>
                  </m:oMath>
                </a14:m>
                <a:r>
                  <a:rPr lang="en-GB" dirty="0"/>
                  <a:t>, as a results  </a:t>
                </a:r>
                <a14:m>
                  <m:oMath xmlns:m="http://schemas.openxmlformats.org/officeDocument/2006/math">
                    <m:f>
                      <m:fPr>
                        <m:ctrlPr>
                          <a:rPr lang="en-IN"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𝑝</m:t>
                        </m:r>
                      </m:num>
                      <m:den>
                        <m:r>
                          <a:rPr lang="en-GB" i="1">
                            <a:latin typeface="Cambria Math" panose="02040503050406030204" pitchFamily="18" charset="0"/>
                          </a:rPr>
                          <m:t>𝜕</m:t>
                        </m:r>
                        <m:r>
                          <a:rPr lang="en-GB" i="1">
                            <a:latin typeface="Cambria Math" panose="02040503050406030204" pitchFamily="18" charset="0"/>
                          </a:rPr>
                          <m:t>𝑥</m:t>
                        </m:r>
                      </m:den>
                    </m:f>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𝑑𝑝</m:t>
                        </m:r>
                      </m:num>
                      <m:den>
                        <m:r>
                          <a:rPr lang="en-GB" i="1">
                            <a:latin typeface="Cambria Math" panose="02040503050406030204" pitchFamily="18" charset="0"/>
                          </a:rPr>
                          <m:t>𝑑𝑥</m:t>
                        </m:r>
                      </m:den>
                    </m:f>
                    <m:r>
                      <a:rPr lang="en-GB" i="1">
                        <a:latin typeface="Cambria Math" panose="02040503050406030204" pitchFamily="18" charset="0"/>
                      </a:rPr>
                      <m:t> .  </m:t>
                    </m:r>
                  </m:oMath>
                </a14:m>
                <a:r>
                  <a:rPr lang="en-GB" dirty="0"/>
                  <a:t>But </a:t>
                </a:r>
                <a14:m>
                  <m:oMath xmlns:m="http://schemas.openxmlformats.org/officeDocument/2006/math">
                    <m:r>
                      <a:rPr lang="en-GB" i="1">
                        <a:latin typeface="Cambria Math" panose="02040503050406030204" pitchFamily="18" charset="0"/>
                      </a:rPr>
                      <m:t>𝑢</m:t>
                    </m:r>
                  </m:oMath>
                </a14:m>
                <a:r>
                  <a:rPr lang="en-GB" dirty="0"/>
                  <a:t> is a function of y only. This implies that </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𝑑</m:t>
                              </m:r>
                            </m:e>
                            <m:sup>
                              <m:r>
                                <a:rPr lang="en-GB" i="1">
                                  <a:latin typeface="Cambria Math" panose="02040503050406030204" pitchFamily="18" charset="0"/>
                                </a:rPr>
                                <m:t>2</m:t>
                              </m:r>
                            </m:sup>
                          </m:sSup>
                          <m:r>
                            <a:rPr lang="en-GB" i="1">
                              <a:latin typeface="Cambria Math" panose="02040503050406030204" pitchFamily="18" charset="0"/>
                            </a:rPr>
                            <m:t>𝑢</m:t>
                          </m:r>
                        </m:num>
                        <m:den>
                          <m:r>
                            <a:rPr lang="en-GB" i="1">
                              <a:latin typeface="Cambria Math" panose="02040503050406030204" pitchFamily="18" charset="0"/>
                            </a:rPr>
                            <m:t>𝑑</m:t>
                          </m:r>
                          <m:sSup>
                            <m:sSupPr>
                              <m:ctrlPr>
                                <a:rPr lang="en-IN"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den>
                      </m:f>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𝑑𝑝</m:t>
                          </m:r>
                        </m:num>
                        <m:den>
                          <m:r>
                            <a:rPr lang="en-GB" i="1">
                              <a:latin typeface="Cambria Math" panose="02040503050406030204" pitchFamily="18" charset="0"/>
                            </a:rPr>
                            <m:t>𝑑𝑥</m:t>
                          </m:r>
                        </m:den>
                      </m:f>
                      <m:r>
                        <a:rPr lang="en-GB" i="1">
                          <a:latin typeface="Cambria Math" panose="02040503050406030204" pitchFamily="18" charset="0"/>
                        </a:rPr>
                        <m:t>=</m:t>
                      </m:r>
                      <m:r>
                        <a:rPr lang="en-GB" i="1">
                          <a:latin typeface="Cambria Math" panose="02040503050406030204" pitchFamily="18" charset="0"/>
                        </a:rPr>
                        <m:t>𝑐𝑜𝑛𝑠𝑡𝑎𝑛𝑡</m:t>
                      </m:r>
                      <m:r>
                        <a:rPr lang="en-GB" i="1">
                          <a:latin typeface="Cambria Math" panose="02040503050406030204" pitchFamily="18" charset="0"/>
                        </a:rPr>
                        <m:t>=</m:t>
                      </m:r>
                      <m:r>
                        <a:rPr lang="en-GB" i="1">
                          <a:latin typeface="Cambria Math" panose="02040503050406030204" pitchFamily="18" charset="0"/>
                        </a:rPr>
                        <m:t>𝐶</m:t>
                      </m:r>
                      <m:r>
                        <a:rPr lang="en-GB" b="1" i="1">
                          <a:latin typeface="Cambria Math" panose="02040503050406030204" pitchFamily="18" charset="0"/>
                        </a:rPr>
                        <m:t>                   </m:t>
                      </m:r>
                      <m:r>
                        <a:rPr lang="en-GB" i="1">
                          <a:latin typeface="Cambria Math" panose="02040503050406030204" pitchFamily="18" charset="0"/>
                        </a:rPr>
                        <m:t>(4.15)</m:t>
                      </m:r>
                      <m:r>
                        <a:rPr lang="en-GB" b="1" i="1">
                          <a:latin typeface="Cambria Math" panose="02040503050406030204" pitchFamily="18" charset="0"/>
                        </a:rPr>
                        <m:t> </m:t>
                      </m:r>
                    </m:oMath>
                  </m:oMathPara>
                </a14:m>
                <a:endParaRPr lang="en-IN" dirty="0"/>
              </a:p>
              <a:p>
                <a:pPr marL="0" indent="0">
                  <a:buNone/>
                </a:pPr>
                <a:r>
                  <a:rPr lang="en-GB" dirty="0"/>
                  <a:t>Integrating twice,</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𝑢</m:t>
                      </m:r>
                      <m:r>
                        <a:rPr lang="en-GB" b="1" i="1">
                          <a:latin typeface="Cambria Math" panose="02040503050406030204" pitchFamily="18" charset="0"/>
                        </a:rPr>
                        <m:t>=</m:t>
                      </m:r>
                      <m:sSub>
                        <m:sSubPr>
                          <m:ctrlPr>
                            <a:rPr lang="en-IN" i="1">
                              <a:latin typeface="Cambria Math" panose="02040503050406030204" pitchFamily="18" charset="0"/>
                            </a:rPr>
                          </m:ctrlPr>
                        </m:sSubPr>
                        <m:e>
                          <m:f>
                            <m:fPr>
                              <m:ctrlPr>
                                <a:rPr lang="en-IN" i="1">
                                  <a:latin typeface="Cambria Math" panose="02040503050406030204" pitchFamily="18" charset="0"/>
                                </a:rPr>
                              </m:ctrlPr>
                            </m:fPr>
                            <m:num>
                              <m:r>
                                <a:rPr lang="en-GB" i="1">
                                  <a:latin typeface="Cambria Math" panose="02040503050406030204" pitchFamily="18" charset="0"/>
                                </a:rPr>
                                <m:t>𝐶</m:t>
                              </m:r>
                            </m:num>
                            <m:den>
                              <m:r>
                                <a:rPr lang="en-GB" i="1">
                                  <a:latin typeface="Cambria Math" panose="02040503050406030204" pitchFamily="18" charset="0"/>
                                </a:rPr>
                                <m:t>𝜇</m:t>
                              </m:r>
                            </m:den>
                          </m:f>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num>
                            <m:den>
                              <m:r>
                                <a:rPr lang="en-GB" i="1">
                                  <a:latin typeface="Cambria Math" panose="02040503050406030204" pitchFamily="18" charset="0"/>
                                </a:rPr>
                                <m:t>2</m:t>
                              </m:r>
                            </m:den>
                          </m:f>
                          <m:r>
                            <a:rPr lang="en-GB" i="1">
                              <a:latin typeface="Cambria Math" panose="02040503050406030204" pitchFamily="18" charset="0"/>
                            </a:rPr>
                            <m:t>+</m:t>
                          </m:r>
                          <m:r>
                            <a:rPr lang="en-GB" i="1">
                              <a:latin typeface="Cambria Math" panose="02040503050406030204" pitchFamily="18" charset="0"/>
                            </a:rPr>
                            <m:t>𝑐</m:t>
                          </m:r>
                        </m:e>
                        <m:sub>
                          <m:r>
                            <a:rPr lang="en-GB" i="1">
                              <a:latin typeface="Cambria Math" panose="02040503050406030204" pitchFamily="18" charset="0"/>
                            </a:rPr>
                            <m:t>1</m:t>
                          </m:r>
                        </m:sub>
                      </m:sSub>
                      <m:r>
                        <a:rPr lang="en-GB" i="1">
                          <a:latin typeface="Cambria Math" panose="02040503050406030204" pitchFamily="18" charset="0"/>
                        </a:rPr>
                        <m:t>𝑦</m:t>
                      </m:r>
                      <m:r>
                        <a:rPr lang="en-GB" i="1">
                          <a:latin typeface="Cambria Math" panose="02040503050406030204" pitchFamily="18" charset="0"/>
                        </a:rPr>
                        <m:t>+</m:t>
                      </m:r>
                      <m:sSub>
                        <m:sSubPr>
                          <m:ctrlPr>
                            <a:rPr lang="en-IN" i="1">
                              <a:latin typeface="Cambria Math" panose="02040503050406030204" pitchFamily="18" charset="0"/>
                            </a:rPr>
                          </m:ctrlPr>
                        </m:sSubPr>
                        <m:e>
                          <m:r>
                            <a:rPr lang="en-GB" i="1">
                              <a:latin typeface="Cambria Math" panose="02040503050406030204" pitchFamily="18" charset="0"/>
                            </a:rPr>
                            <m:t>𝑐</m:t>
                          </m:r>
                        </m:e>
                        <m:sub>
                          <m:r>
                            <a:rPr lang="en-GB" i="1">
                              <a:latin typeface="Cambria Math" panose="02040503050406030204" pitchFamily="18" charset="0"/>
                            </a:rPr>
                            <m:t>2</m:t>
                          </m:r>
                        </m:sub>
                      </m:sSub>
                    </m:oMath>
                  </m:oMathPara>
                </a14:m>
                <a:endParaRPr lang="en-IN" dirty="0"/>
              </a:p>
              <a:p>
                <a:pPr marL="0" indent="0">
                  <a:buNone/>
                </a:pPr>
                <a:endParaRPr lang="en-IN" dirty="0">
                  <a:latin typeface="Times" panose="02020603050405020304" pitchFamily="18" charset="0"/>
                  <a:cs typeface="Times"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80857" y="1134393"/>
                <a:ext cx="8665476" cy="5601257"/>
              </a:xfrm>
              <a:blipFill rotWithShape="0">
                <a:blip r:embed="rId2"/>
                <a:stretch>
                  <a:fillRect l="-844" t="-1632" r="-211"/>
                </a:stretch>
              </a:blipFill>
            </p:spPr>
            <p:txBody>
              <a:bodyPr/>
              <a:lstStyle/>
              <a:p>
                <a:r>
                  <a:rPr lang="en-IN">
                    <a:noFill/>
                  </a:rPr>
                  <a:t> </a:t>
                </a:r>
              </a:p>
            </p:txBody>
          </p:sp>
        </mc:Fallback>
      </mc:AlternateContent>
    </p:spTree>
    <p:extLst>
      <p:ext uri="{BB962C8B-B14F-4D97-AF65-F5344CB8AC3E}">
        <p14:creationId xmlns:p14="http://schemas.microsoft.com/office/powerpoint/2010/main" val="15505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GB" b="1" dirty="0" err="1"/>
              <a:t>Poiseuille</a:t>
            </a:r>
            <a:r>
              <a:rPr lang="en-GB" b="1" dirty="0"/>
              <a:t>-flow</a:t>
            </a:r>
            <a:r>
              <a:rPr lang="en-GB" dirty="0"/>
              <a:t> </a:t>
            </a:r>
            <a:br>
              <a:rPr lang="en-IN" dirty="0"/>
            </a:b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9217" y="1018483"/>
                <a:ext cx="8665476" cy="5098981"/>
              </a:xfrm>
            </p:spPr>
            <p:txBody>
              <a:bodyPr/>
              <a:lstStyle/>
              <a:p>
                <a:pPr marL="0" indent="0">
                  <a:buNone/>
                </a:pPr>
                <a:r>
                  <a:rPr lang="en-GB" dirty="0"/>
                  <a:t>Apply BCs (u=0 at y=0 and u=U at y=h) to obtain </a:t>
                </a:r>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𝑢</m:t>
                      </m:r>
                      <m:d>
                        <m:dPr>
                          <m:ctrlPr>
                            <a:rPr lang="en-IN"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r>
                        <a:rPr lang="en-GB" i="1">
                          <a:latin typeface="Cambria Math" panose="02040503050406030204" pitchFamily="18" charset="0"/>
                        </a:rPr>
                        <m:t>𝑈</m:t>
                      </m:r>
                      <m:r>
                        <a:rPr lang="en-GB" i="1">
                          <a:latin typeface="Cambria Math" panose="02040503050406030204" pitchFamily="18" charset="0"/>
                        </a:rPr>
                        <m:t>−</m:t>
                      </m:r>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num>
                        <m:den>
                          <m:r>
                            <a:rPr lang="en-GB" i="1">
                              <a:latin typeface="Cambria Math" panose="02040503050406030204" pitchFamily="18" charset="0"/>
                            </a:rPr>
                            <m:t>2</m:t>
                          </m:r>
                          <m:r>
                            <a:rPr lang="en-GB" i="1">
                              <a:latin typeface="Cambria Math" panose="02040503050406030204" pitchFamily="18" charset="0"/>
                            </a:rPr>
                            <m:t>𝜇</m:t>
                          </m:r>
                        </m:den>
                      </m:f>
                      <m:f>
                        <m:fPr>
                          <m:ctrlPr>
                            <a:rPr lang="en-IN" i="1">
                              <a:latin typeface="Cambria Math" panose="02040503050406030204" pitchFamily="18" charset="0"/>
                            </a:rPr>
                          </m:ctrlPr>
                        </m:fPr>
                        <m:num>
                          <m:r>
                            <a:rPr lang="en-GB" i="1">
                              <a:latin typeface="Cambria Math" panose="02040503050406030204" pitchFamily="18" charset="0"/>
                            </a:rPr>
                            <m:t>𝑑𝑝</m:t>
                          </m:r>
                        </m:num>
                        <m:den>
                          <m:r>
                            <a:rPr lang="en-GB" i="1">
                              <a:latin typeface="Cambria Math" panose="02040503050406030204" pitchFamily="18" charset="0"/>
                            </a:rPr>
                            <m:t>𝑑𝑥</m:t>
                          </m:r>
                        </m:den>
                      </m:f>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d>
                        <m:dPr>
                          <m:ctrlPr>
                            <a:rPr lang="en-IN" i="1">
                              <a:latin typeface="Cambria Math" panose="02040503050406030204" pitchFamily="18" charset="0"/>
                            </a:rPr>
                          </m:ctrlPr>
                        </m:dPr>
                        <m:e>
                          <m:r>
                            <a:rPr lang="en-GB" i="1">
                              <a:latin typeface="Cambria Math" panose="02040503050406030204" pitchFamily="18" charset="0"/>
                            </a:rPr>
                            <m:t>1−</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e>
                      </m:d>
                    </m:oMath>
                  </m:oMathPara>
                </a14:m>
                <a:endParaRPr lang="en-IN"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𝑜𝑟</m:t>
                      </m:r>
                      <m:r>
                        <a:rPr lang="en-GB" i="1">
                          <a:latin typeface="Cambria Math" panose="02040503050406030204" pitchFamily="18" charset="0"/>
                        </a:rPr>
                        <m:t>,  </m:t>
                      </m:r>
                      <m:f>
                        <m:fPr>
                          <m:ctrlPr>
                            <a:rPr lang="en-IN" i="1">
                              <a:latin typeface="Cambria Math" panose="02040503050406030204" pitchFamily="18" charset="0"/>
                            </a:rPr>
                          </m:ctrlPr>
                        </m:fPr>
                        <m:num>
                          <m:r>
                            <a:rPr lang="en-GB" i="1">
                              <a:latin typeface="Cambria Math" panose="02040503050406030204" pitchFamily="18" charset="0"/>
                            </a:rPr>
                            <m:t>𝑢</m:t>
                          </m:r>
                          <m:d>
                            <m:dPr>
                              <m:ctrlPr>
                                <a:rPr lang="en-IN" i="1">
                                  <a:latin typeface="Cambria Math" panose="02040503050406030204" pitchFamily="18" charset="0"/>
                                </a:rPr>
                              </m:ctrlPr>
                            </m:dPr>
                            <m:e>
                              <m:r>
                                <a:rPr lang="en-GB" i="1">
                                  <a:latin typeface="Cambria Math" panose="02040503050406030204" pitchFamily="18" charset="0"/>
                                </a:rPr>
                                <m:t>𝑦</m:t>
                              </m:r>
                            </m:e>
                          </m:d>
                        </m:num>
                        <m:den>
                          <m:r>
                            <a:rPr lang="en-GB" i="1">
                              <a:latin typeface="Cambria Math" panose="02040503050406030204" pitchFamily="18" charset="0"/>
                            </a:rPr>
                            <m:t>𝑈</m:t>
                          </m:r>
                        </m:den>
                      </m:f>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r>
                        <a:rPr lang="en-GB" i="1">
                          <a:latin typeface="Cambria Math" panose="02040503050406030204" pitchFamily="18" charset="0"/>
                        </a:rPr>
                        <m:t>+</m:t>
                      </m:r>
                      <m:r>
                        <a:rPr lang="en-GB" i="1">
                          <a:latin typeface="Cambria Math" panose="02040503050406030204" pitchFamily="18" charset="0"/>
                        </a:rPr>
                        <m:t>𝑃</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d>
                        <m:dPr>
                          <m:ctrlPr>
                            <a:rPr lang="en-IN" i="1">
                              <a:latin typeface="Cambria Math" panose="02040503050406030204" pitchFamily="18" charset="0"/>
                            </a:rPr>
                          </m:ctrlPr>
                        </m:dPr>
                        <m:e>
                          <m:r>
                            <a:rPr lang="en-GB" i="1">
                              <a:latin typeface="Cambria Math" panose="02040503050406030204" pitchFamily="18" charset="0"/>
                            </a:rPr>
                            <m:t>1−</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e>
                      </m:d>
                      <m:r>
                        <a:rPr lang="en-GB" b="1" i="1">
                          <a:latin typeface="Cambria Math" panose="02040503050406030204" pitchFamily="18" charset="0"/>
                        </a:rPr>
                        <m:t>                        </m:t>
                      </m:r>
                      <m:r>
                        <a:rPr lang="en-GB" i="1">
                          <a:latin typeface="Cambria Math" panose="02040503050406030204" pitchFamily="18" charset="0"/>
                        </a:rPr>
                        <m:t>(4.16)</m:t>
                      </m:r>
                    </m:oMath>
                  </m:oMathPara>
                </a14:m>
                <a:endParaRPr lang="en-IN" dirty="0"/>
              </a:p>
              <a:p>
                <a:pPr marL="0" indent="0">
                  <a:buNone/>
                </a:pPr>
                <a:r>
                  <a:rPr lang="en-GB" dirty="0"/>
                  <a:t>with </a:t>
                </a:r>
                <a:r>
                  <a:rPr lang="en-GB" dirty="0" err="1"/>
                  <a:t>nondimensional</a:t>
                </a:r>
                <a:r>
                  <a:rPr lang="en-GB" dirty="0"/>
                  <a:t> pressure gradient P=</a:t>
                </a:r>
                <a14:m>
                  <m:oMath xmlns:m="http://schemas.openxmlformats.org/officeDocument/2006/math">
                    <m:f>
                      <m:fPr>
                        <m:ctrlPr>
                          <a:rPr lang="en-IN" i="1">
                            <a:latin typeface="Cambria Math" panose="02040503050406030204" pitchFamily="18" charset="0"/>
                          </a:rPr>
                        </m:ctrlPr>
                      </m:fPr>
                      <m:num>
                        <m:sSup>
                          <m:sSupPr>
                            <m:ctrlPr>
                              <a:rPr lang="en-IN" i="1">
                                <a:latin typeface="Cambria Math" panose="02040503050406030204" pitchFamily="18" charset="0"/>
                              </a:rPr>
                            </m:ctrlPr>
                          </m:sSupPr>
                          <m:e>
                            <m:r>
                              <a:rPr lang="en-GB" i="1">
                                <a:latin typeface="Cambria Math" panose="02040503050406030204" pitchFamily="18" charset="0"/>
                              </a:rPr>
                              <m:t>h</m:t>
                            </m:r>
                          </m:e>
                          <m:sup>
                            <m:r>
                              <a:rPr lang="en-GB" i="1">
                                <a:latin typeface="Cambria Math" panose="02040503050406030204" pitchFamily="18" charset="0"/>
                              </a:rPr>
                              <m:t>2</m:t>
                            </m:r>
                          </m:sup>
                        </m:sSup>
                      </m:num>
                      <m:den>
                        <m:r>
                          <a:rPr lang="en-GB" i="1">
                            <a:latin typeface="Cambria Math" panose="02040503050406030204" pitchFamily="18" charset="0"/>
                          </a:rPr>
                          <m:t>2</m:t>
                        </m:r>
                        <m:r>
                          <a:rPr lang="en-GB" i="1">
                            <a:latin typeface="Cambria Math" panose="02040503050406030204" pitchFamily="18" charset="0"/>
                          </a:rPr>
                          <m:t>𝜇</m:t>
                        </m:r>
                        <m:r>
                          <a:rPr lang="en-GB" i="1">
                            <a:latin typeface="Cambria Math" panose="02040503050406030204" pitchFamily="18" charset="0"/>
                          </a:rPr>
                          <m:t>𝑈</m:t>
                        </m:r>
                      </m:den>
                    </m:f>
                    <m:d>
                      <m:dPr>
                        <m:ctrlPr>
                          <a:rPr lang="en-IN" i="1">
                            <a:latin typeface="Cambria Math" panose="02040503050406030204" pitchFamily="18" charset="0"/>
                          </a:rPr>
                        </m:ctrlPr>
                      </m:dPr>
                      <m:e>
                        <m:r>
                          <a:rPr lang="en-GB" i="1">
                            <a:latin typeface="Cambria Math" panose="02040503050406030204" pitchFamily="18" charset="0"/>
                          </a:rPr>
                          <m:t>−</m:t>
                        </m:r>
                        <m:f>
                          <m:fPr>
                            <m:ctrlPr>
                              <a:rPr lang="en-IN" i="1">
                                <a:latin typeface="Cambria Math" panose="02040503050406030204" pitchFamily="18" charset="0"/>
                              </a:rPr>
                            </m:ctrlPr>
                          </m:fPr>
                          <m:num>
                            <m:r>
                              <a:rPr lang="en-GB" i="1">
                                <a:latin typeface="Cambria Math" panose="02040503050406030204" pitchFamily="18" charset="0"/>
                              </a:rPr>
                              <m:t>𝑑𝑝</m:t>
                            </m:r>
                          </m:num>
                          <m:den>
                            <m:r>
                              <a:rPr lang="en-GB" i="1">
                                <a:latin typeface="Cambria Math" panose="02040503050406030204" pitchFamily="18" charset="0"/>
                              </a:rPr>
                              <m:t>𝑑𝑥</m:t>
                            </m:r>
                          </m:den>
                        </m:f>
                      </m:e>
                    </m:d>
                  </m:oMath>
                </a14:m>
                <a:endParaRPr lang="en-IN" dirty="0"/>
              </a:p>
              <a:p>
                <a:r>
                  <a:rPr lang="en-GB" dirty="0"/>
                  <a:t>When the upper plate is fixed, i.e.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=0</m:t>
                    </m:r>
                  </m:oMath>
                </a14:m>
                <a:r>
                  <a:rPr lang="en-GB" dirty="0"/>
                  <a:t>, the above velocity profile takes the form </a:t>
                </a:r>
                <a:endParaRPr lang="en-IN" dirty="0"/>
              </a:p>
              <a:p>
                <a14:m>
                  <m:oMath xmlns:m="http://schemas.openxmlformats.org/officeDocument/2006/math">
                    <m:r>
                      <a:rPr lang="en-GB" i="1">
                        <a:latin typeface="Cambria Math" panose="02040503050406030204" pitchFamily="18" charset="0"/>
                      </a:rPr>
                      <m:t>𝑢</m:t>
                    </m:r>
                    <m:d>
                      <m:dPr>
                        <m:ctrlPr>
                          <a:rPr lang="en-IN" i="1">
                            <a:latin typeface="Cambria Math" panose="02040503050406030204" pitchFamily="18" charset="0"/>
                          </a:rPr>
                        </m:ctrlPr>
                      </m:dPr>
                      <m:e>
                        <m:r>
                          <a:rPr lang="en-GB" i="1">
                            <a:latin typeface="Cambria Math" panose="02040503050406030204" pitchFamily="18" charset="0"/>
                          </a:rPr>
                          <m:t>𝑦</m:t>
                        </m:r>
                      </m:e>
                    </m:d>
                    <m:r>
                      <a:rPr lang="en-GB" i="1">
                        <a:latin typeface="Cambria Math" panose="02040503050406030204" pitchFamily="18" charset="0"/>
                      </a:rPr>
                      <m:t>=</m:t>
                    </m:r>
                    <m:r>
                      <a:rPr lang="en-GB" i="1">
                        <a:latin typeface="Cambria Math" panose="02040503050406030204" pitchFamily="18" charset="0"/>
                      </a:rPr>
                      <m:t>𝑃𝑈</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d>
                      <m:dPr>
                        <m:ctrlPr>
                          <a:rPr lang="en-IN" i="1">
                            <a:latin typeface="Cambria Math" panose="02040503050406030204" pitchFamily="18" charset="0"/>
                          </a:rPr>
                        </m:ctrlPr>
                      </m:dPr>
                      <m:e>
                        <m:r>
                          <a:rPr lang="en-GB" i="1">
                            <a:latin typeface="Cambria Math" panose="02040503050406030204" pitchFamily="18" charset="0"/>
                          </a:rPr>
                          <m:t>1−</m:t>
                        </m:r>
                        <m:f>
                          <m:fPr>
                            <m:ctrlPr>
                              <a:rPr lang="en-IN" i="1">
                                <a:latin typeface="Cambria Math" panose="02040503050406030204" pitchFamily="18" charset="0"/>
                              </a:rPr>
                            </m:ctrlPr>
                          </m:fPr>
                          <m:num>
                            <m:r>
                              <a:rPr lang="en-GB" i="1">
                                <a:latin typeface="Cambria Math" panose="02040503050406030204" pitchFamily="18" charset="0"/>
                              </a:rPr>
                              <m:t>𝑦</m:t>
                            </m:r>
                          </m:num>
                          <m:den>
                            <m:r>
                              <a:rPr lang="en-GB" i="1">
                                <a:latin typeface="Cambria Math" panose="02040503050406030204" pitchFamily="18" charset="0"/>
                              </a:rPr>
                              <m:t>h</m:t>
                            </m:r>
                          </m:den>
                        </m:f>
                      </m:e>
                    </m:d>
                    <m:r>
                      <a:rPr lang="en-GB" b="1" i="1">
                        <a:latin typeface="Cambria Math" panose="02040503050406030204" pitchFamily="18" charset="0"/>
                      </a:rPr>
                      <m:t>                       </m:t>
                    </m:r>
                    <m:r>
                      <a:rPr lang="en-GB" i="1">
                        <a:latin typeface="Cambria Math" panose="02040503050406030204" pitchFamily="18" charset="0"/>
                      </a:rPr>
                      <m:t>(4.17) </m:t>
                    </m:r>
                  </m:oMath>
                </a14:m>
                <a:endParaRPr lang="en-IN" dirty="0"/>
              </a:p>
              <a:p>
                <a:r>
                  <a:rPr lang="en-GB" dirty="0"/>
                  <a:t>This is called </a:t>
                </a:r>
                <a:r>
                  <a:rPr lang="en-GB" b="1" i="1" dirty="0" err="1"/>
                  <a:t>Poiseuille</a:t>
                </a:r>
                <a:r>
                  <a:rPr lang="en-GB" dirty="0"/>
                  <a:t>-flow where the velocity profile takes parabolic form, as shown in figure 4.6.</a:t>
                </a:r>
                <a:endParaRPr lang="en-IN" dirty="0"/>
              </a:p>
              <a:p>
                <a:pPr marL="0" indent="0">
                  <a:buNone/>
                </a:pPr>
                <a:endParaRPr lang="en-IN" dirty="0">
                  <a:latin typeface="Times" panose="02020603050405020304" pitchFamily="18" charset="0"/>
                  <a:cs typeface="Times"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9217" y="1018483"/>
                <a:ext cx="8665476" cy="5098981"/>
              </a:xfrm>
              <a:blipFill rotWithShape="0">
                <a:blip r:embed="rId2"/>
                <a:stretch>
                  <a:fillRect l="-844" t="-1314" r="-211"/>
                </a:stretch>
              </a:blipFill>
            </p:spPr>
            <p:txBody>
              <a:bodyPr/>
              <a:lstStyle/>
              <a:p>
                <a:r>
                  <a:rPr lang="en-IN">
                    <a:noFill/>
                  </a:rPr>
                  <a:t> </a:t>
                </a:r>
              </a:p>
            </p:txBody>
          </p:sp>
        </mc:Fallback>
      </mc:AlternateContent>
    </p:spTree>
    <p:extLst>
      <p:ext uri="{BB962C8B-B14F-4D97-AF65-F5344CB8AC3E}">
        <p14:creationId xmlns:p14="http://schemas.microsoft.com/office/powerpoint/2010/main" val="19565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217" y="130803"/>
            <a:ext cx="7886700" cy="1325563"/>
          </a:xfrm>
        </p:spPr>
        <p:txBody>
          <a:bodyPr>
            <a:normAutofit fontScale="90000"/>
          </a:bodyPr>
          <a:lstStyle/>
          <a:p>
            <a:br>
              <a:rPr lang="en-IN" dirty="0">
                <a:latin typeface="Times" panose="02020603050405020304" pitchFamily="18" charset="0"/>
                <a:cs typeface="Times" panose="02020603050405020304" pitchFamily="18" charset="0"/>
              </a:rPr>
            </a:br>
            <a:r>
              <a:rPr lang="en-IN" b="1" dirty="0">
                <a:solidFill>
                  <a:srgbClr val="0070C0"/>
                </a:solidFill>
                <a:latin typeface="Times" panose="02020603050405020304" pitchFamily="18" charset="0"/>
                <a:cs typeface="Times" panose="02020603050405020304" pitchFamily="18" charset="0"/>
              </a:rPr>
              <a:t>Exact  Solution of </a:t>
            </a:r>
            <a:r>
              <a:rPr lang="en-IN" b="1" dirty="0" err="1">
                <a:solidFill>
                  <a:srgbClr val="0070C0"/>
                </a:solidFill>
                <a:latin typeface="Times" panose="02020603050405020304" pitchFamily="18" charset="0"/>
                <a:cs typeface="Times" panose="02020603050405020304" pitchFamily="18" charset="0"/>
              </a:rPr>
              <a:t>Navier</a:t>
            </a:r>
            <a:r>
              <a:rPr lang="en-IN" b="1" dirty="0">
                <a:solidFill>
                  <a:srgbClr val="0070C0"/>
                </a:solidFill>
                <a:latin typeface="Times" panose="02020603050405020304" pitchFamily="18" charset="0"/>
                <a:cs typeface="Times" panose="02020603050405020304" pitchFamily="18" charset="0"/>
              </a:rPr>
              <a:t>-Stokes Equation: </a:t>
            </a:r>
            <a:r>
              <a:rPr lang="en-GB" b="1" dirty="0" err="1"/>
              <a:t>Poiseuille</a:t>
            </a:r>
            <a:r>
              <a:rPr lang="en-GB" b="1" dirty="0"/>
              <a:t>-flow</a:t>
            </a:r>
            <a:r>
              <a:rPr lang="en-GB" dirty="0"/>
              <a:t> </a:t>
            </a:r>
            <a:br>
              <a:rPr lang="en-IN" dirty="0"/>
            </a:br>
            <a:br>
              <a:rPr lang="en-IN" b="1" dirty="0">
                <a:solidFill>
                  <a:srgbClr val="0070C0"/>
                </a:solidFill>
                <a:latin typeface="Times" panose="02020603050405020304" pitchFamily="18" charset="0"/>
                <a:cs typeface="Times" panose="02020603050405020304" pitchFamily="18" charset="0"/>
              </a:rPr>
            </a:br>
            <a:endParaRPr lang="en-IN" b="1" dirty="0">
              <a:solidFill>
                <a:srgbClr val="0070C0"/>
              </a:solidFill>
              <a:latin typeface="Times" panose="02020603050405020304" pitchFamily="18" charset="0"/>
              <a:cs typeface="Times" panose="02020603050405020304" pitchFamily="18" charset="0"/>
            </a:endParaRPr>
          </a:p>
        </p:txBody>
      </p:sp>
      <p:sp>
        <p:nvSpPr>
          <p:cNvPr id="5" name="Content Placeholder 4"/>
          <p:cNvSpPr>
            <a:spLocks noGrp="1"/>
          </p:cNvSpPr>
          <p:nvPr>
            <p:ph idx="1"/>
          </p:nvPr>
        </p:nvSpPr>
        <p:spPr>
          <a:xfrm>
            <a:off x="219217" y="1443487"/>
            <a:ext cx="8665476" cy="4351338"/>
          </a:xfrm>
        </p:spPr>
        <p:txBody>
          <a:bodyPr/>
          <a:lstStyle/>
          <a:p>
            <a:endParaRPr lang="en-IN" dirty="0">
              <a:latin typeface="Times" panose="02020603050405020304" pitchFamily="18" charset="0"/>
              <a:cs typeface="Times" panose="02020603050405020304" pitchFamily="18" charset="0"/>
            </a:endParaRPr>
          </a:p>
        </p:txBody>
      </p:sp>
      <p:pic>
        <p:nvPicPr>
          <p:cNvPr id="6" name="Picture 5" descr="../../../../../../Downloads/Poiseuille%20flow.png"/>
          <p:cNvPicPr/>
          <p:nvPr/>
        </p:nvPicPr>
        <p:blipFill>
          <a:blip r:embed="rId2">
            <a:extLst>
              <a:ext uri="{28A0092B-C50C-407E-A947-70E740481C1C}">
                <a14:useLocalDpi xmlns:a14="http://schemas.microsoft.com/office/drawing/2010/main" val="0"/>
              </a:ext>
            </a:extLst>
          </a:blip>
          <a:srcRect/>
          <a:stretch>
            <a:fillRect/>
          </a:stretch>
        </p:blipFill>
        <p:spPr bwMode="auto">
          <a:xfrm>
            <a:off x="514631" y="1443487"/>
            <a:ext cx="2988945" cy="2120900"/>
          </a:xfrm>
          <a:prstGeom prst="rect">
            <a:avLst/>
          </a:prstGeom>
          <a:noFill/>
          <a:ln>
            <a:noFill/>
          </a:ln>
        </p:spPr>
      </p:pic>
      <p:sp>
        <p:nvSpPr>
          <p:cNvPr id="2" name="Rectangle 1"/>
          <p:cNvSpPr/>
          <p:nvPr/>
        </p:nvSpPr>
        <p:spPr>
          <a:xfrm>
            <a:off x="3938475" y="1423165"/>
            <a:ext cx="4572000" cy="1754326"/>
          </a:xfrm>
          <a:prstGeom prst="rect">
            <a:avLst/>
          </a:prstGeom>
        </p:spPr>
        <p:txBody>
          <a:bodyPr>
            <a:spAutoFit/>
          </a:bodyPr>
          <a:lstStyle/>
          <a:p>
            <a:pPr algn="just">
              <a:lnSpc>
                <a:spcPct val="150000"/>
              </a:lnSpc>
              <a:spcAft>
                <a:spcPts val="0"/>
              </a:spcAft>
            </a:pPr>
            <a:r>
              <a:rPr lang="en-GB" dirty="0">
                <a:latin typeface="Times New Roman" panose="02020603050405020304" pitchFamily="18" charset="0"/>
                <a:ea typeface="Times New Roman" panose="02020603050405020304" pitchFamily="18" charset="0"/>
                <a:cs typeface="Vrinda" panose="020B0502040204020203" pitchFamily="34" charset="0"/>
              </a:rPr>
              <a:t>Fig.4.6 </a:t>
            </a:r>
            <a:r>
              <a:rPr lang="en-GB" i="1" dirty="0">
                <a:latin typeface="Times New Roman" panose="02020603050405020304" pitchFamily="18" charset="0"/>
                <a:ea typeface="Times New Roman" panose="02020603050405020304" pitchFamily="18" charset="0"/>
                <a:cs typeface="Vrinda" panose="020B0502040204020203" pitchFamily="34" charset="0"/>
              </a:rPr>
              <a:t>Non-dimensional velocity profile for </a:t>
            </a:r>
            <a:r>
              <a:rPr lang="en-GB" i="1" dirty="0" err="1">
                <a:latin typeface="Times New Roman" panose="02020603050405020304" pitchFamily="18" charset="0"/>
                <a:ea typeface="Calibri" panose="020F0502020204030204" pitchFamily="34" charset="0"/>
                <a:cs typeface="Vrinda" panose="020B0502040204020203" pitchFamily="34" charset="0"/>
              </a:rPr>
              <a:t>Poiseuille</a:t>
            </a:r>
            <a:r>
              <a:rPr lang="en-GB" i="1" dirty="0">
                <a:latin typeface="Times New Roman" panose="02020603050405020304" pitchFamily="18" charset="0"/>
                <a:ea typeface="Calibri" panose="020F0502020204030204" pitchFamily="34" charset="0"/>
                <a:cs typeface="Vrinda" panose="020B0502040204020203" pitchFamily="34" charset="0"/>
              </a:rPr>
              <a:t>-flow in a channel where lower plate is placed at y=-1 and upper plate is placed at y=1</a:t>
            </a:r>
            <a:endParaRPr lang="en-IN"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464695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1231</Words>
  <Application>Microsoft Macintosh PowerPoint</Application>
  <PresentationFormat>On-screen Show (4:3)</PresentationFormat>
  <Paragraphs>118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Cambria Math</vt:lpstr>
      <vt:lpstr>Times</vt:lpstr>
      <vt:lpstr>Times New Roman</vt:lpstr>
      <vt:lpstr>Vrinda</vt:lpstr>
      <vt:lpstr>Office Theme</vt:lpstr>
      <vt:lpstr> analytical/exact  Solution of Navier-Stokes Equation  </vt:lpstr>
      <vt:lpstr> Exact  Solution of Navier-Stokes Equation: Couette-flow  </vt:lpstr>
      <vt:lpstr> Exact  Solution of Navier-Stokes Equation: Couette-flow  </vt:lpstr>
      <vt:lpstr> Exact  Solution of Navier-Stokes Equation: Couette-flow  </vt:lpstr>
      <vt:lpstr> Exact  Solution of Navier-Stokes Equation: Couette-flow  </vt:lpstr>
      <vt:lpstr> Exact  Solution of Navier-Stokes Equation: Couette-flow  </vt:lpstr>
      <vt:lpstr> Exact  Solution of Navier-Stokes Equation: Poiseuille-flow   </vt:lpstr>
      <vt:lpstr> Exact  Solution of Navier-Stokes Equation: Poiseuille-flow   </vt:lpstr>
      <vt:lpstr> Exact  Solution of Navier-Stokes Equation: Poiseuille-flow   </vt:lpstr>
      <vt:lpstr> Exact  Solution of Navier-Stokes Equation: Couette- Poiseuille-flow   </vt:lpstr>
      <vt:lpstr>Flow of a Viscous Fluid with Free Surface on an Inclined Plate </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lpstr>Flow between two parallel plates</vt:lpstr>
    </vt:vector>
  </TitlesOfParts>
  <Company>BITS Pilani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Dilip Kumar Maiti</dc:creator>
  <cp:lastModifiedBy>Microsoft Office User</cp:lastModifiedBy>
  <cp:revision>14</cp:revision>
  <dcterms:created xsi:type="dcterms:W3CDTF">2016-03-23T10:46:24Z</dcterms:created>
  <dcterms:modified xsi:type="dcterms:W3CDTF">2020-03-21T06:20:32Z</dcterms:modified>
</cp:coreProperties>
</file>