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1" r:id="rId26"/>
    <p:sldId id="282" r:id="rId27"/>
    <p:sldId id="283" r:id="rId28"/>
    <p:sldId id="285" r:id="rId29"/>
    <p:sldId id="284" r:id="rId30"/>
    <p:sldId id="286" r:id="rId31"/>
    <p:sldId id="287" r:id="rId32"/>
    <p:sldId id="288" r:id="rId33"/>
    <p:sldId id="289" r:id="rId34"/>
    <p:sldId id="291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B5AA4-A6E9-4BE8-828D-76BB671DA6BB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B0855-C5A8-4CF4-ACDE-272EF143A5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B0855-C5A8-4CF4-ACDE-272EF143A53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D796B-6CB2-475C-B516-59BA8184DF94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22087-5286-484F-98E9-0468F4990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rop.oii.ox.ac.uk/wp-content/uploads/sites/93/2019/09/CyberTroop-Report19.pd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Political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 Second Semester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&amp; Democracy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 is an inalienable part of democratic living</a:t>
            </a:r>
          </a:p>
          <a:p>
            <a:r>
              <a:rPr lang="en-US" dirty="0" smtClean="0"/>
              <a:t>It provides citizens the space to voice their opinion</a:t>
            </a:r>
          </a:p>
          <a:p>
            <a:r>
              <a:rPr lang="en-US" dirty="0" smtClean="0"/>
              <a:t>Many countries, such as the UK, Germany, Canada, Australia had declared media as a public good –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a commodity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Service Media (PSM)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They are known as the Public Service Media (PSM).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Some PSMs like the BBC, enjoy worldwide reputation for their news content &amp; production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are able to attract the best talents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PSMs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Till 1990s, PSMs largely dominated the media sector – they claimed to represent the society’s opinion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mainly produced news items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In addition, they also offered coverage on affordable sports and other entertainments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PSMs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Traditional PSMs also involved participation of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Trade Union leaders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Politicians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Scientists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Academicians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smtClean="0"/>
              <a:t>Cultural sector &amp; like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 of the Traditional PSMs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‘representativeness’ of the Traditional PSMs were later questioned – how to represent every section &amp; shades of opinion in one platform?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were accused of ‘timidity’ in reporting &amp; discussing issues like conflict, violence and sexuality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 of Traditional PSMs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GB" dirty="0" smtClean="0"/>
              <a:t>Their somewhat cosy relationship with the government was seen to be violating the principles of Western liberalism &amp; enhancing state’s power &amp; domination on society </a:t>
            </a:r>
          </a:p>
          <a:p>
            <a:pPr algn="just">
              <a:lnSpc>
                <a:spcPct val="150000"/>
              </a:lnSpc>
            </a:pPr>
            <a:r>
              <a:rPr lang="en-GB" dirty="0" smtClean="0"/>
              <a:t>Above all, they seemed to be incapable of adjusting with the rapid technological changes that occurred in the 1990s</a:t>
            </a:r>
          </a:p>
          <a:p>
            <a:pPr algn="just">
              <a:lnSpc>
                <a:spcPct val="150000"/>
              </a:lnSpc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steps 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Market aggressively entered the news-producing media sector since the 1990s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They promised diversification, efficiency and vitality in the media sector, with the help of new technology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Diversification meant representing various shades of opinion, particularly those not represented adequately till now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That way it sought to break the monopoly of opinion commanded by agencies like state, religious </a:t>
            </a:r>
            <a:r>
              <a:rPr lang="en-US" dirty="0" err="1" smtClean="0"/>
              <a:t>organisations</a:t>
            </a:r>
            <a:r>
              <a:rPr lang="en-US" dirty="0" smtClean="0"/>
              <a:t> or professional bodies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Yet, there are dangers on dependence on market – they have their own agenda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Of </a:t>
            </a:r>
            <a:r>
              <a:rPr lang="en-US" dirty="0" err="1" smtClean="0"/>
              <a:t>monopolising</a:t>
            </a:r>
            <a:r>
              <a:rPr lang="en-US" dirty="0" smtClean="0"/>
              <a:t> public opinion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Large media companies now dominate much of the space of public opinion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With global economic recession, media’s dependence on monopoly capital had grown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It means hardly any chance of upholding the plurality of public opinion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Modern State &amp; Its Contemporary Challenges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PLS </a:t>
            </a:r>
            <a:r>
              <a:rPr lang="en-US" smtClean="0">
                <a:solidFill>
                  <a:srgbClr val="FF0000"/>
                </a:solidFill>
              </a:rPr>
              <a:t>205 </a:t>
            </a:r>
            <a:r>
              <a:rPr lang="en-US" smtClean="0">
                <a:solidFill>
                  <a:srgbClr val="FF0000"/>
                </a:solidFill>
              </a:rPr>
              <a:t>B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Corporatisation</a:t>
            </a:r>
            <a:r>
              <a:rPr lang="en-US" dirty="0" smtClean="0"/>
              <a:t> of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In India for instance, flow of money from various sources dried up with the 2008 meltdown</a:t>
            </a:r>
          </a:p>
          <a:p>
            <a:pPr algn="just"/>
            <a:r>
              <a:rPr lang="en-US" dirty="0" smtClean="0"/>
              <a:t>As a result, the source of advertisement was hard hit – many media companies sold their brand to larger industrial houses</a:t>
            </a:r>
          </a:p>
          <a:p>
            <a:pPr algn="just"/>
            <a:r>
              <a:rPr lang="en-US" dirty="0" smtClean="0"/>
              <a:t>This is known as the </a:t>
            </a:r>
            <a:r>
              <a:rPr lang="en-US" dirty="0" err="1" smtClean="0">
                <a:solidFill>
                  <a:srgbClr val="FF0000"/>
                </a:solidFill>
              </a:rPr>
              <a:t>Corporatisation</a:t>
            </a:r>
            <a:r>
              <a:rPr lang="en-US" dirty="0" smtClean="0">
                <a:solidFill>
                  <a:srgbClr val="FF0000"/>
                </a:solidFill>
              </a:rPr>
              <a:t> of Media. </a:t>
            </a:r>
            <a:r>
              <a:rPr lang="en-US" dirty="0" smtClean="0"/>
              <a:t>Media sector came under the control of politically influential business elites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Globally, the stranglehold of big business over media thwarts the free dissemination of public opinion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The danger is much acute than the traditional PSM era – the present media appears to be more docile and timid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Globally, the environment is under massive threat due to exhaustion of natural resources, pollution and unpredictable climate changes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Much of these occur due to rampant corporate greed and exploitation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Yet, the critical perspectives, such as the dissenting voices of scientists are poorly represented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Democracy thus, is under threat from the contemporary </a:t>
            </a:r>
            <a:r>
              <a:rPr lang="en-US" dirty="0" err="1" smtClean="0"/>
              <a:t>monoploisation</a:t>
            </a:r>
            <a:r>
              <a:rPr lang="en-US" dirty="0" smtClean="0"/>
              <a:t> of media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challenge therefore, is to vigorously uphold freedom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This requires representation of the plurality of opinion, such as dissenting voices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to Uphold 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Revive the PSMs, attune them to new challenges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Promote local, small-scale media to uphold the plurality of public opinion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Social media may counter the hegemony of corporate media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Can Social Media counteract the hegemony of monopolistic corporate media?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Apparently </a:t>
            </a:r>
            <a:r>
              <a:rPr lang="en-US" dirty="0" smtClean="0">
                <a:solidFill>
                  <a:srgbClr val="FF0000"/>
                </a:solidFill>
              </a:rPr>
              <a:t>yes</a:t>
            </a:r>
            <a:r>
              <a:rPr lang="en-US" dirty="0" smtClean="0"/>
              <a:t>, because every citizens would have his/her space to ventilate opinion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Social Media played a prominent role in </a:t>
            </a:r>
            <a:r>
              <a:rPr lang="en-US" dirty="0" err="1" smtClean="0"/>
              <a:t>publicising</a:t>
            </a:r>
            <a:r>
              <a:rPr lang="en-US" dirty="0" smtClean="0"/>
              <a:t> the Arab Spring of 2011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</a:t>
            </a:r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!….</a:t>
            </a:r>
            <a:r>
              <a:rPr lang="en-US" dirty="0" smtClean="0">
                <a:solidFill>
                  <a:srgbClr val="FF0066"/>
                </a:solidFill>
              </a:rPr>
              <a:t>Not</a:t>
            </a:r>
            <a:r>
              <a:rPr lang="en-US" dirty="0" smtClean="0"/>
              <a:t> so Rosy…!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Yet, the trustworthiness of social media has been questioned since the beginning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It has been accused of irresponsible, false, ill-informed and malicious propaganda since the beginning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Anybody can write on social media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Manipulation of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Governments and Politicians across the globe, are </a:t>
            </a:r>
            <a:r>
              <a:rPr lang="en-US" dirty="0" smtClean="0">
                <a:solidFill>
                  <a:srgbClr val="FF0000"/>
                </a:solidFill>
              </a:rPr>
              <a:t>increasingly</a:t>
            </a:r>
            <a:r>
              <a:rPr lang="en-US" dirty="0" smtClean="0"/>
              <a:t> using social media manipulation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People tasked to do these jobs are called as ‘</a:t>
            </a:r>
            <a:r>
              <a:rPr lang="en-US" dirty="0" smtClean="0">
                <a:solidFill>
                  <a:srgbClr val="FF0000"/>
                </a:solidFill>
              </a:rPr>
              <a:t>cyber troops</a:t>
            </a:r>
            <a:r>
              <a:rPr lang="en-US" dirty="0" smtClean="0"/>
              <a:t>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 in Cyber Troop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50000"/>
              </a:lnSpc>
            </a:pPr>
            <a:r>
              <a:rPr lang="en-US" dirty="0" smtClean="0"/>
              <a:t>Bradshaw &amp; Howard (2019) reports, there had been 150% increase of Cyber Troop activities over previous three years (</a:t>
            </a:r>
            <a:r>
              <a:rPr lang="en-US" dirty="0" smtClean="0">
                <a:solidFill>
                  <a:srgbClr val="FF0000"/>
                </a:solidFill>
              </a:rPr>
              <a:t>see Next Slide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Cyber Troop Activities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52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Cases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State, Media and Democracy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7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Cyber Troop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/>
              <a:t>Controlling the information flow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/>
              <a:t>Suppressing Human Rights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/>
              <a:t>Discrediting political dissent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/>
              <a:t>Suppressing dissenting voice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smtClean="0"/>
              <a:t>Influencing global audiences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Facebook</a:t>
            </a:r>
            <a:r>
              <a:rPr lang="en-US" dirty="0" smtClean="0"/>
              <a:t> is the most popular social media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Troop techniques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en-US" dirty="0" smtClean="0"/>
              <a:t>Spreading or inflating disinformation</a:t>
            </a:r>
          </a:p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en-US" dirty="0" smtClean="0"/>
              <a:t>Creating Fake accounts</a:t>
            </a:r>
          </a:p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Bot</a:t>
            </a:r>
            <a:r>
              <a:rPr lang="en-US" dirty="0" smtClean="0"/>
              <a:t> Accounts – ‘highly automated accounts designed to mimic human </a:t>
            </a:r>
            <a:r>
              <a:rPr lang="en-US" dirty="0" err="1" smtClean="0"/>
              <a:t>behaviour</a:t>
            </a:r>
            <a:r>
              <a:rPr lang="en-US" dirty="0" smtClean="0"/>
              <a:t> online’ (Bradshaw &amp; Howard 2019) </a:t>
            </a:r>
          </a:p>
          <a:p>
            <a:pPr marL="514350" indent="-514350" algn="just">
              <a:lnSpc>
                <a:spcPct val="200000"/>
              </a:lnSpc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Troop techniques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4. </a:t>
            </a:r>
            <a:r>
              <a:rPr lang="en-US" dirty="0" smtClean="0">
                <a:solidFill>
                  <a:srgbClr val="FF0000"/>
                </a:solidFill>
              </a:rPr>
              <a:t>Human</a:t>
            </a:r>
            <a:r>
              <a:rPr lang="en-US" dirty="0" smtClean="0"/>
              <a:t> Accounts – ran by original human beings</a:t>
            </a:r>
          </a:p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5. </a:t>
            </a:r>
            <a:r>
              <a:rPr lang="en-US" dirty="0" err="1" smtClean="0">
                <a:solidFill>
                  <a:srgbClr val="FF0000"/>
                </a:solidFill>
              </a:rPr>
              <a:t>Cyborg</a:t>
            </a:r>
            <a:r>
              <a:rPr lang="en-US" dirty="0" smtClean="0"/>
              <a:t> accounts – combo of </a:t>
            </a:r>
            <a:r>
              <a:rPr lang="en-US" dirty="0" err="1" smtClean="0"/>
              <a:t>Bot</a:t>
            </a:r>
            <a:r>
              <a:rPr lang="en-US" dirty="0" smtClean="0"/>
              <a:t> &amp; Human accounts</a:t>
            </a:r>
          </a:p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6. Stealing others’ account is another technique</a:t>
            </a:r>
          </a:p>
          <a:p>
            <a:pPr algn="just">
              <a:lnSpc>
                <a:spcPct val="200000"/>
              </a:lnSpc>
              <a:buNone/>
            </a:pPr>
            <a:r>
              <a:rPr lang="en-US" dirty="0" smtClean="0"/>
              <a:t>7. </a:t>
            </a:r>
            <a:r>
              <a:rPr lang="en-US" dirty="0" smtClean="0">
                <a:solidFill>
                  <a:srgbClr val="FF0000"/>
                </a:solidFill>
              </a:rPr>
              <a:t>Trolling</a:t>
            </a:r>
            <a:r>
              <a:rPr lang="en-US" dirty="0" smtClean="0"/>
              <a:t> – bullying or harassing political dissidents </a:t>
            </a:r>
          </a:p>
          <a:p>
            <a:pPr algn="just">
              <a:lnSpc>
                <a:spcPct val="200000"/>
              </a:lnSpc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Both mainstream and social media have their merits and demerits</a:t>
            </a:r>
          </a:p>
          <a:p>
            <a:pPr algn="just"/>
            <a:r>
              <a:rPr lang="en-US" dirty="0" smtClean="0"/>
              <a:t>Mainstream media introduces us to the larger world as it commands larger and varied chunks of information</a:t>
            </a:r>
          </a:p>
          <a:p>
            <a:pPr algn="just"/>
            <a:r>
              <a:rPr lang="en-US" dirty="0" smtClean="0"/>
              <a:t>Social media enables people to express their voices; </a:t>
            </a:r>
            <a:r>
              <a:rPr lang="en-US" smtClean="0"/>
              <a:t>provide information </a:t>
            </a:r>
            <a:r>
              <a:rPr lang="en-US" dirty="0" smtClean="0"/>
              <a:t>on local issues</a:t>
            </a:r>
          </a:p>
          <a:p>
            <a:pPr algn="just"/>
            <a:r>
              <a:rPr lang="en-US" dirty="0" smtClean="0"/>
              <a:t>Yet, both of them can be manipulated, hence citizens need to be cautious for safeguarding democracy, freedom and liberty 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&amp;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Keane, John</a:t>
            </a:r>
            <a:r>
              <a:rPr lang="en-US" dirty="0" smtClean="0"/>
              <a:t> “Democracy and the Media- Without Foundations”, in David Held (ed.) </a:t>
            </a:r>
            <a:r>
              <a:rPr lang="en-US" i="1" dirty="0" smtClean="0"/>
              <a:t>Prospects for Democracy: North, South, East, West</a:t>
            </a:r>
            <a:r>
              <a:rPr lang="en-US" dirty="0" smtClean="0"/>
              <a:t> (Cambridge: Polity), pp. 235-253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Bradshaw. Samantha and Philip N. Howard </a:t>
            </a:r>
            <a:r>
              <a:rPr lang="en-GB" i="1" dirty="0" smtClean="0"/>
              <a:t>The Global Disinformation Order 2019 Global Inventory of Organised Social Media Manipulation</a:t>
            </a:r>
            <a:r>
              <a:rPr lang="en-GB" dirty="0" smtClean="0"/>
              <a:t>, in: </a:t>
            </a:r>
            <a:r>
              <a:rPr lang="en-GB" u="sng" dirty="0" smtClean="0">
                <a:hlinkClick r:id="rId2"/>
              </a:rPr>
              <a:t>https://comprop.oii.ox.ac.uk/wp-content/uploads/sites/93/2019/09/CyberTroop-Report19.pdf</a:t>
            </a:r>
            <a:r>
              <a:rPr lang="en-GB" dirty="0" smtClean="0"/>
              <a:t> (accessed 30 September 2019). </a:t>
            </a:r>
            <a:endParaRPr lang="en-US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solidFill>
                  <a:srgbClr val="FF0066"/>
                </a:solidFill>
              </a:rPr>
              <a:t>Freedom </a:t>
            </a:r>
            <a:endParaRPr lang="en-US" sz="2400" dirty="0">
              <a:solidFill>
                <a:srgbClr val="FF0066"/>
              </a:solidFill>
            </a:endParaRPr>
          </a:p>
        </p:txBody>
      </p:sp>
      <p:pic>
        <p:nvPicPr>
          <p:cNvPr id="5" name="Picture Placeholder 4" descr="HK_Vancu 15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The ultimate goal of Media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Communication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Media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State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Freedom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Democracy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Communication?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It is a natural impulse for every social animal to communicate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To communicate means exchanging ideas, emotion and experiences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This holds true for human beings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and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Human beings too, communicate in a variety of ways: words, symbols and gestures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For face-to-face communication, they make direct contact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Media?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For large scale communication, they use suitable mediums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That is the time when media arises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Media is an important part of our contemporary life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Newspapers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Radio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Television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Cinema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Internet  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Yet, another type of media has become extremely important in recent times: </a:t>
            </a:r>
            <a:r>
              <a:rPr lang="en-US" dirty="0" smtClean="0">
                <a:solidFill>
                  <a:srgbClr val="FF0000"/>
                </a:solidFill>
              </a:rPr>
              <a:t>Social Media</a:t>
            </a:r>
            <a:r>
              <a:rPr lang="en-US" dirty="0" smtClean="0"/>
              <a:t>, such as:</a:t>
            </a:r>
          </a:p>
          <a:p>
            <a:pPr algn="just">
              <a:buFontTx/>
              <a:buChar char="-"/>
            </a:pPr>
            <a:r>
              <a:rPr lang="en-US" dirty="0" err="1" smtClean="0"/>
              <a:t>Facebook</a:t>
            </a:r>
            <a:endParaRPr lang="en-US" dirty="0" smtClean="0"/>
          </a:p>
          <a:p>
            <a:pPr algn="just">
              <a:buFontTx/>
              <a:buChar char="-"/>
            </a:pPr>
            <a:r>
              <a:rPr lang="en-US" dirty="0" smtClean="0"/>
              <a:t>Twitter</a:t>
            </a:r>
          </a:p>
          <a:p>
            <a:pPr algn="just">
              <a:buFontTx/>
              <a:buChar char="-"/>
            </a:pPr>
            <a:r>
              <a:rPr lang="en-US" dirty="0" err="1" smtClean="0"/>
              <a:t>WhatsApp</a:t>
            </a:r>
            <a:endParaRPr lang="en-US" dirty="0" smtClean="0"/>
          </a:p>
          <a:p>
            <a:pPr algn="just">
              <a:buFontTx/>
              <a:buChar char="-"/>
            </a:pPr>
            <a:r>
              <a:rPr lang="en-US" dirty="0" err="1" smtClean="0"/>
              <a:t>Youtube</a:t>
            </a:r>
            <a:r>
              <a:rPr lang="en-US" dirty="0" smtClean="0"/>
              <a:t> </a:t>
            </a:r>
          </a:p>
          <a:p>
            <a:pPr algn="just">
              <a:buFontTx/>
              <a:buChar char="-"/>
            </a:pPr>
            <a:r>
              <a:rPr lang="en-US" dirty="0" err="1" smtClean="0"/>
              <a:t>Instagram</a:t>
            </a:r>
            <a:r>
              <a:rPr lang="en-US" dirty="0" smtClean="0"/>
              <a:t> &amp; like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1131</Words>
  <Application>Microsoft Office PowerPoint</Application>
  <PresentationFormat>On-screen Show (4:3)</PresentationFormat>
  <Paragraphs>144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Political Science</vt:lpstr>
      <vt:lpstr>Modern State &amp; Its Contemporary Challenges </vt:lpstr>
      <vt:lpstr>State, Media and Democracy</vt:lpstr>
      <vt:lpstr>Keywords </vt:lpstr>
      <vt:lpstr>Why Communication?</vt:lpstr>
      <vt:lpstr>Communication and Society</vt:lpstr>
      <vt:lpstr>Why Media?</vt:lpstr>
      <vt:lpstr>Types of Media</vt:lpstr>
      <vt:lpstr>Social Media</vt:lpstr>
      <vt:lpstr>Media &amp; Democracy</vt:lpstr>
      <vt:lpstr>Public Service Media (PSM)</vt:lpstr>
      <vt:lpstr>Traditional PSMs</vt:lpstr>
      <vt:lpstr>Traditional PSMs</vt:lpstr>
      <vt:lpstr>Critique of the Traditional PSMs</vt:lpstr>
      <vt:lpstr>Critique of Traditional PSMs 2</vt:lpstr>
      <vt:lpstr>Market steps in…</vt:lpstr>
      <vt:lpstr>Diversification </vt:lpstr>
      <vt:lpstr>Dangers of Market</vt:lpstr>
      <vt:lpstr>Dangers of Market</vt:lpstr>
      <vt:lpstr>Corporatisation of Media</vt:lpstr>
      <vt:lpstr>Present Scenario</vt:lpstr>
      <vt:lpstr>Example </vt:lpstr>
      <vt:lpstr>Challenges Ahead</vt:lpstr>
      <vt:lpstr>Challenges to Uphold Freedom</vt:lpstr>
      <vt:lpstr>Social Media</vt:lpstr>
      <vt:lpstr>!….Not so Rosy…!</vt:lpstr>
      <vt:lpstr>Manipulation of Social Media</vt:lpstr>
      <vt:lpstr>Increase in Cyber Troop Activities</vt:lpstr>
      <vt:lpstr>Cyber Troop Activities</vt:lpstr>
      <vt:lpstr>Objectives of Cyber Troop Activities</vt:lpstr>
      <vt:lpstr>Cyber Troop techniques 1</vt:lpstr>
      <vt:lpstr>Cyber Troop techniques 2</vt:lpstr>
      <vt:lpstr>Conclusion </vt:lpstr>
      <vt:lpstr>References &amp; Readings</vt:lpstr>
      <vt:lpstr>Freedom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</dc:title>
  <dc:creator>Sijoy</dc:creator>
  <cp:lastModifiedBy>Sijoy</cp:lastModifiedBy>
  <cp:revision>76</cp:revision>
  <dcterms:created xsi:type="dcterms:W3CDTF">2020-04-06T03:29:37Z</dcterms:created>
  <dcterms:modified xsi:type="dcterms:W3CDTF">2020-04-07T07:16:24Z</dcterms:modified>
</cp:coreProperties>
</file>