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3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1" r:id="rId27"/>
    <p:sldId id="282" r:id="rId28"/>
    <p:sldId id="280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2C8D2-2125-4385-BC86-5BDA93864DDF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17188-B335-4183-88FD-78E8BA7851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0993F-CCE7-414C-A02C-8D1FFC038D9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0993F-CCE7-414C-A02C-8D1FFC038D9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0993F-CCE7-414C-A02C-8D1FFC038D9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0993F-CCE7-414C-A02C-8D1FFC038D9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0993F-CCE7-414C-A02C-8D1FFC038D9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0993F-CCE7-414C-A02C-8D1FFC038D9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0993F-CCE7-414C-A02C-8D1FFC038D9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2743200"/>
          </a:xfrm>
        </p:spPr>
        <p:txBody>
          <a:bodyPr>
            <a:normAutofit/>
          </a:bodyPr>
          <a:lstStyle/>
          <a:p>
            <a:r>
              <a:rPr lang="en-US" i="1" dirty="0" err="1" smtClean="0">
                <a:solidFill>
                  <a:srgbClr val="0000FF"/>
                </a:solidFill>
              </a:rPr>
              <a:t>Rajmohan’s</a:t>
            </a:r>
            <a:r>
              <a:rPr lang="en-US" i="1" dirty="0" smtClean="0">
                <a:solidFill>
                  <a:srgbClr val="0000FF"/>
                </a:solidFill>
              </a:rPr>
              <a:t> Wife</a:t>
            </a:r>
            <a:br>
              <a:rPr lang="en-US" i="1" dirty="0" smtClean="0">
                <a:solidFill>
                  <a:srgbClr val="0000FF"/>
                </a:solidFill>
              </a:rPr>
            </a:br>
            <a:r>
              <a:rPr lang="en-US" i="1" dirty="0" smtClean="0">
                <a:solidFill>
                  <a:srgbClr val="0000FF"/>
                </a:solidFill>
              </a:rPr>
              <a:t/>
            </a:r>
            <a:br>
              <a:rPr lang="en-US" i="1" dirty="0" smtClean="0">
                <a:solidFill>
                  <a:srgbClr val="0000FF"/>
                </a:solidFill>
              </a:rPr>
            </a:br>
            <a:r>
              <a:rPr lang="en-US" sz="3200" dirty="0" err="1" smtClean="0">
                <a:solidFill>
                  <a:srgbClr val="0000FF"/>
                </a:solidFill>
              </a:rPr>
              <a:t>Bankimchandra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Chattopadhyay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981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Jolly Das</a:t>
            </a:r>
          </a:p>
          <a:p>
            <a:r>
              <a:rPr lang="en-US" sz="2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Associate Professor</a:t>
            </a:r>
          </a:p>
          <a:p>
            <a:r>
              <a:rPr lang="en-US" sz="2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Department of English</a:t>
            </a:r>
          </a:p>
          <a:p>
            <a:r>
              <a:rPr lang="en-US" sz="2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Vidyasagar University</a:t>
            </a:r>
          </a:p>
          <a:p>
            <a:r>
              <a:rPr lang="en-US" sz="2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Midnapore</a:t>
            </a:r>
            <a:endParaRPr lang="en-US" sz="2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458200" cy="53641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Learning Material</a:t>
            </a:r>
            <a:r>
              <a:rPr lang="en-US" sz="2400" dirty="0" smtClean="0">
                <a:solidFill>
                  <a:srgbClr val="0000FF"/>
                </a:solidFill>
              </a:rPr>
              <a:t>: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On the biographical  elements which are of significance for an understanding of </a:t>
            </a:r>
            <a:r>
              <a:rPr lang="en-US" sz="2400" i="1" dirty="0" err="1" smtClean="0">
                <a:solidFill>
                  <a:srgbClr val="0000FF"/>
                </a:solidFill>
              </a:rPr>
              <a:t>Rajmohan’s</a:t>
            </a:r>
            <a:r>
              <a:rPr lang="en-US" sz="2400" i="1" dirty="0" smtClean="0">
                <a:solidFill>
                  <a:srgbClr val="0000FF"/>
                </a:solidFill>
              </a:rPr>
              <a:t> Wife.</a:t>
            </a:r>
          </a:p>
          <a:p>
            <a:pPr algn="just">
              <a:lnSpc>
                <a:spcPct val="150000"/>
              </a:lnSpc>
            </a:pPr>
            <a:r>
              <a:rPr lang="en-US" sz="2400" i="1" dirty="0" err="1" smtClean="0">
                <a:solidFill>
                  <a:srgbClr val="0000FF"/>
                </a:solidFill>
              </a:rPr>
              <a:t>Bankim</a:t>
            </a:r>
            <a:r>
              <a:rPr lang="en-US" sz="2400" i="1" dirty="0" smtClean="0">
                <a:solidFill>
                  <a:srgbClr val="0000FF"/>
                </a:solidFill>
              </a:rPr>
              <a:t> Chandra </a:t>
            </a:r>
            <a:r>
              <a:rPr lang="en-US" sz="2400" i="1" dirty="0" err="1" smtClean="0">
                <a:solidFill>
                  <a:srgbClr val="0000FF"/>
                </a:solidFill>
              </a:rPr>
              <a:t>Chatterjee</a:t>
            </a:r>
            <a:r>
              <a:rPr lang="en-US" sz="2400" i="1" dirty="0" smtClean="0">
                <a:solidFill>
                  <a:srgbClr val="0000FF"/>
                </a:solidFill>
              </a:rPr>
              <a:t>. </a:t>
            </a:r>
            <a:r>
              <a:rPr lang="en-US" sz="2400" i="1" dirty="0" err="1" smtClean="0">
                <a:solidFill>
                  <a:srgbClr val="0000FF"/>
                </a:solidFill>
              </a:rPr>
              <a:t>Encyclopaedia</a:t>
            </a:r>
            <a:r>
              <a:rPr lang="en-US" sz="2400" i="1" dirty="0" smtClean="0">
                <a:solidFill>
                  <a:srgbClr val="0000FF"/>
                </a:solidFill>
              </a:rPr>
              <a:t> Britannica</a:t>
            </a:r>
            <a:r>
              <a:rPr lang="en-US" sz="2400" dirty="0" smtClean="0">
                <a:solidFill>
                  <a:srgbClr val="0000FF"/>
                </a:solidFill>
              </a:rPr>
              <a:t>. 							[available online]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algn="ctr">
              <a:buNone/>
            </a:pPr>
            <a:r>
              <a:rPr lang="en-US" sz="4000" b="1" i="1" dirty="0" err="1" smtClean="0">
                <a:solidFill>
                  <a:srgbClr val="0000FF"/>
                </a:solidFill>
              </a:rPr>
              <a:t>Rajmohan’s</a:t>
            </a:r>
            <a:r>
              <a:rPr lang="en-US" sz="4000" b="1" i="1" dirty="0" smtClean="0">
                <a:solidFill>
                  <a:srgbClr val="0000FF"/>
                </a:solidFill>
              </a:rPr>
              <a:t>  Wife</a:t>
            </a:r>
          </a:p>
          <a:p>
            <a:pPr algn="ctr">
              <a:buNone/>
            </a:pPr>
            <a:endParaRPr lang="en-US" sz="2400" b="1" dirty="0" smtClean="0">
              <a:solidFill>
                <a:srgbClr val="0000FF"/>
              </a:solidFill>
            </a:endParaRPr>
          </a:p>
          <a:p>
            <a:pPr algn="ctr"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(1864)</a:t>
            </a:r>
          </a:p>
          <a:p>
            <a:pPr algn="ctr">
              <a:buNone/>
            </a:pPr>
            <a:endParaRPr lang="en-US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Audio-Text is also Available</a:t>
            </a: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n separate chapters</a:t>
            </a: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or making the text available to the</a:t>
            </a: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>
                <a:solidFill>
                  <a:srgbClr val="FF0000"/>
                </a:solidFill>
              </a:rPr>
              <a:t>tudents  who may not have been able to</a:t>
            </a: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g</a:t>
            </a:r>
            <a:r>
              <a:rPr lang="en-US" dirty="0" smtClean="0">
                <a:solidFill>
                  <a:srgbClr val="FF0000"/>
                </a:solidFill>
              </a:rPr>
              <a:t>et a copy of the text </a:t>
            </a: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o</a:t>
            </a:r>
            <a:r>
              <a:rPr lang="en-US" dirty="0" smtClean="0">
                <a:solidFill>
                  <a:srgbClr val="FF0000"/>
                </a:solidFill>
              </a:rPr>
              <a:t>wing to the lockdown across </a:t>
            </a:r>
            <a:r>
              <a:rPr lang="en-US" smtClean="0">
                <a:solidFill>
                  <a:srgbClr val="FF0000"/>
                </a:solidFill>
              </a:rPr>
              <a:t>the nation</a:t>
            </a:r>
          </a:p>
          <a:p>
            <a:pPr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en-US" b="1" dirty="0" smtClean="0">
              <a:solidFill>
                <a:srgbClr val="0000FF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rgbClr val="0000FF"/>
                </a:solidFill>
              </a:rPr>
              <a:t>The first novel to be written in English, which bears all the characteristic features of Indian Writing in English.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Learning Material</a:t>
            </a:r>
            <a:r>
              <a:rPr lang="en-US" sz="2000" dirty="0" smtClean="0">
                <a:solidFill>
                  <a:srgbClr val="0000FF"/>
                </a:solidFill>
              </a:rPr>
              <a:t>: Preface to </a:t>
            </a:r>
            <a:r>
              <a:rPr lang="en-US" sz="2000" i="1" dirty="0" err="1" smtClean="0">
                <a:solidFill>
                  <a:srgbClr val="0000FF"/>
                </a:solidFill>
              </a:rPr>
              <a:t>Kanthapura</a:t>
            </a:r>
            <a:r>
              <a:rPr lang="en-US" sz="2000" dirty="0" smtClean="0">
                <a:solidFill>
                  <a:srgbClr val="0000FF"/>
                </a:solidFill>
              </a:rPr>
              <a:t>, written by Raja </a:t>
            </a:r>
            <a:r>
              <a:rPr lang="en-US" sz="2000" dirty="0" err="1" smtClean="0">
                <a:solidFill>
                  <a:srgbClr val="0000FF"/>
                </a:solidFill>
              </a:rPr>
              <a:t>Rao</a:t>
            </a:r>
            <a:r>
              <a:rPr lang="en-US" sz="2000" dirty="0" smtClean="0">
                <a:solidFill>
                  <a:srgbClr val="0000FF"/>
                </a:solidFill>
              </a:rPr>
              <a:t>. [This is acknowledged by most scholars as the manifesto of Indian writing in English]</a:t>
            </a:r>
          </a:p>
          <a:p>
            <a:pPr algn="just">
              <a:lnSpc>
                <a:spcPct val="150000"/>
              </a:lnSpc>
            </a:pPr>
            <a:endParaRPr lang="en-US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rgbClr val="0000FF"/>
                </a:solidFill>
              </a:rPr>
              <a:t>This novel has interesting features, a few of which are:</a:t>
            </a:r>
          </a:p>
          <a:p>
            <a:pPr algn="just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2000" dirty="0" smtClean="0">
                <a:solidFill>
                  <a:srgbClr val="0000FF"/>
                </a:solidFill>
              </a:rPr>
              <a:t>It was </a:t>
            </a:r>
            <a:r>
              <a:rPr lang="en-US" sz="2000" dirty="0" err="1" smtClean="0">
                <a:solidFill>
                  <a:srgbClr val="0000FF"/>
                </a:solidFill>
              </a:rPr>
              <a:t>Chattopadhyay’s</a:t>
            </a:r>
            <a:r>
              <a:rPr lang="en-US" sz="2000" dirty="0" smtClean="0">
                <a:solidFill>
                  <a:srgbClr val="0000FF"/>
                </a:solidFill>
              </a:rPr>
              <a:t> first attempt at writing fiction.</a:t>
            </a:r>
          </a:p>
          <a:p>
            <a:pPr algn="just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2000" dirty="0" smtClean="0">
                <a:solidFill>
                  <a:srgbClr val="0000FF"/>
                </a:solidFill>
              </a:rPr>
              <a:t>It was the only novel he wrote in English.</a:t>
            </a:r>
          </a:p>
          <a:p>
            <a:pPr algn="just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2000" dirty="0" smtClean="0">
                <a:solidFill>
                  <a:srgbClr val="0000FF"/>
                </a:solidFill>
              </a:rPr>
              <a:t>It looked forward to all his subsequent novels—most of the important elements in his later novels have been dealt with in </a:t>
            </a:r>
            <a:r>
              <a:rPr lang="en-US" sz="2000" i="1" dirty="0" err="1" smtClean="0">
                <a:solidFill>
                  <a:srgbClr val="0000FF"/>
                </a:solidFill>
              </a:rPr>
              <a:t>Rajmohan’s</a:t>
            </a:r>
            <a:r>
              <a:rPr lang="en-US" sz="2000" i="1" dirty="0" smtClean="0">
                <a:solidFill>
                  <a:srgbClr val="0000FF"/>
                </a:solidFill>
              </a:rPr>
              <a:t> Wife. 			</a:t>
            </a:r>
            <a:r>
              <a:rPr lang="en-US" sz="2000" dirty="0" smtClean="0">
                <a:solidFill>
                  <a:srgbClr val="0000FF"/>
                </a:solidFill>
              </a:rPr>
              <a:t>[</a:t>
            </a:r>
            <a:r>
              <a:rPr lang="en-US" sz="2000" dirty="0" smtClean="0">
                <a:solidFill>
                  <a:srgbClr val="FF0000"/>
                </a:solidFill>
              </a:rPr>
              <a:t>Learning Material</a:t>
            </a:r>
            <a:r>
              <a:rPr lang="en-US" sz="2000" dirty="0" smtClean="0">
                <a:solidFill>
                  <a:srgbClr val="0000FF"/>
                </a:solidFill>
              </a:rPr>
              <a:t>: Introduction. </a:t>
            </a:r>
            <a:r>
              <a:rPr lang="en-US" sz="2000" dirty="0" err="1" smtClean="0">
                <a:solidFill>
                  <a:srgbClr val="0000FF"/>
                </a:solidFill>
              </a:rPr>
              <a:t>Meenakshi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Mukherjee</a:t>
            </a:r>
            <a:r>
              <a:rPr lang="en-US" sz="2000" dirty="0" smtClean="0">
                <a:solidFill>
                  <a:srgbClr val="0000FF"/>
                </a:solidFill>
              </a:rPr>
              <a:t>. P. viii]</a:t>
            </a:r>
          </a:p>
          <a:p>
            <a:pPr algn="just">
              <a:lnSpc>
                <a:spcPct val="150000"/>
              </a:lnSpc>
            </a:pPr>
            <a:endParaRPr lang="en-US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50000"/>
              </a:lnSpc>
            </a:pPr>
            <a:endParaRPr lang="en-US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50000"/>
              </a:lnSpc>
            </a:pPr>
            <a:endParaRPr lang="en-US" sz="2000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 smtClean="0">
                <a:solidFill>
                  <a:srgbClr val="0000FF"/>
                </a:solidFill>
              </a:rPr>
              <a:t>The Protagonist</a:t>
            </a:r>
            <a:endParaRPr lang="en-US" sz="44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IN" sz="2400" dirty="0" err="1" smtClean="0">
                <a:solidFill>
                  <a:srgbClr val="0000FF"/>
                </a:solidFill>
              </a:rPr>
              <a:t>Rajmohan’s</a:t>
            </a:r>
            <a:r>
              <a:rPr lang="en-IN" sz="2400" dirty="0" smtClean="0">
                <a:solidFill>
                  <a:srgbClr val="0000FF"/>
                </a:solidFill>
              </a:rPr>
              <a:t> Wife is the title of the novel, not ‘</a:t>
            </a:r>
            <a:r>
              <a:rPr lang="en-IN" sz="2400" dirty="0" err="1" smtClean="0">
                <a:solidFill>
                  <a:srgbClr val="0000FF"/>
                </a:solidFill>
              </a:rPr>
              <a:t>Matangini</a:t>
            </a:r>
            <a:r>
              <a:rPr lang="en-IN" sz="2400" dirty="0" smtClean="0">
                <a:solidFill>
                  <a:srgbClr val="0000FF"/>
                </a:solidFill>
              </a:rPr>
              <a:t>’, although the two are the same person.</a:t>
            </a: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But, the novelist, </a:t>
            </a:r>
            <a:r>
              <a:rPr lang="en-IN" sz="2400" dirty="0" err="1" smtClean="0">
                <a:solidFill>
                  <a:srgbClr val="0000FF"/>
                </a:solidFill>
              </a:rPr>
              <a:t>Bankimchandra</a:t>
            </a:r>
            <a:r>
              <a:rPr lang="en-IN" sz="2400" dirty="0" smtClean="0">
                <a:solidFill>
                  <a:srgbClr val="0000FF"/>
                </a:solidFill>
              </a:rPr>
              <a:t> </a:t>
            </a:r>
            <a:r>
              <a:rPr lang="en-IN" sz="2400" dirty="0" err="1" smtClean="0">
                <a:solidFill>
                  <a:srgbClr val="0000FF"/>
                </a:solidFill>
              </a:rPr>
              <a:t>Chattopadhyay</a:t>
            </a:r>
            <a:r>
              <a:rPr lang="en-IN" sz="2400" dirty="0" smtClean="0">
                <a:solidFill>
                  <a:srgbClr val="0000FF"/>
                </a:solidFill>
              </a:rPr>
              <a:t>, did have a definite purpose in giving this particular title to his debut novel in English.</a:t>
            </a:r>
          </a:p>
          <a:p>
            <a:pPr algn="just">
              <a:lnSpc>
                <a:spcPct val="160000"/>
              </a:lnSpc>
            </a:pPr>
            <a:r>
              <a:rPr lang="en-IN" sz="2400" dirty="0" err="1" smtClean="0">
                <a:solidFill>
                  <a:srgbClr val="0000FF"/>
                </a:solidFill>
              </a:rPr>
              <a:t>Matangini</a:t>
            </a:r>
            <a:r>
              <a:rPr lang="en-IN" sz="2400" dirty="0" smtClean="0">
                <a:solidFill>
                  <a:srgbClr val="0000FF"/>
                </a:solidFill>
              </a:rPr>
              <a:t> was just another ordinary girl who was extremely beautiful, graceful and brought up in keeping with the social and familial expectations of late nineteenth century Bengal.</a:t>
            </a: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Her first presentation anticipates </a:t>
            </a:r>
            <a:r>
              <a:rPr lang="en-IN" sz="2400" dirty="0" err="1" smtClean="0">
                <a:solidFill>
                  <a:srgbClr val="0000FF"/>
                </a:solidFill>
              </a:rPr>
              <a:t>Chattopadhyay’s</a:t>
            </a:r>
            <a:r>
              <a:rPr lang="en-IN" sz="2400" dirty="0" smtClean="0">
                <a:solidFill>
                  <a:srgbClr val="0000FF"/>
                </a:solidFill>
              </a:rPr>
              <a:t> method in his subsequent Bengali novels.</a:t>
            </a:r>
          </a:p>
          <a:p>
            <a:pPr algn="just">
              <a:lnSpc>
                <a:spcPct val="160000"/>
              </a:lnSpc>
              <a:buNone/>
            </a:pPr>
            <a:r>
              <a:rPr lang="en-IN" sz="2400" dirty="0" smtClean="0">
                <a:solidFill>
                  <a:srgbClr val="0000FF"/>
                </a:solidFill>
              </a:rPr>
              <a:t>		[</a:t>
            </a:r>
            <a:r>
              <a:rPr lang="en-IN" sz="2400" dirty="0" smtClean="0">
                <a:solidFill>
                  <a:srgbClr val="FF0000"/>
                </a:solidFill>
              </a:rPr>
              <a:t>Learning Material</a:t>
            </a:r>
            <a:r>
              <a:rPr lang="en-IN" sz="2400" dirty="0" smtClean="0">
                <a:solidFill>
                  <a:srgbClr val="0000FF"/>
                </a:solidFill>
              </a:rPr>
              <a:t>: audio-text –</a:t>
            </a:r>
            <a:r>
              <a:rPr lang="en-IN" sz="2400" i="1" dirty="0" err="1" smtClean="0">
                <a:solidFill>
                  <a:srgbClr val="0000FF"/>
                </a:solidFill>
              </a:rPr>
              <a:t>Rajmohan’s</a:t>
            </a:r>
            <a:r>
              <a:rPr lang="en-IN" sz="2400" i="1" dirty="0" smtClean="0">
                <a:solidFill>
                  <a:srgbClr val="0000FF"/>
                </a:solidFill>
              </a:rPr>
              <a:t> Wife </a:t>
            </a:r>
            <a:r>
              <a:rPr lang="en-IN" sz="2400" dirty="0" smtClean="0">
                <a:solidFill>
                  <a:srgbClr val="0000FF"/>
                </a:solidFill>
              </a:rPr>
              <a:t>LM 2]</a:t>
            </a: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Besides, as in the case of most Brahmin families, her father was a poor man with two daughters. This meant that he would have to find suitable groom for them, which was very difficult for a poor man like him.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Therefore, </a:t>
            </a:r>
            <a:r>
              <a:rPr lang="en-IN" sz="2400" dirty="0" err="1" smtClean="0">
                <a:solidFill>
                  <a:srgbClr val="0000FF"/>
                </a:solidFill>
              </a:rPr>
              <a:t>Matangini’s</a:t>
            </a:r>
            <a:r>
              <a:rPr lang="en-IN" sz="2400" dirty="0" smtClean="0">
                <a:solidFill>
                  <a:srgbClr val="0000FF"/>
                </a:solidFill>
              </a:rPr>
              <a:t> father was compelled to marry her to </a:t>
            </a:r>
            <a:r>
              <a:rPr lang="en-IN" sz="2400" dirty="0" err="1" smtClean="0">
                <a:solidFill>
                  <a:srgbClr val="0000FF"/>
                </a:solidFill>
              </a:rPr>
              <a:t>Rajmohan</a:t>
            </a:r>
            <a:r>
              <a:rPr lang="en-IN" sz="2400" dirty="0" smtClean="0">
                <a:solidFill>
                  <a:srgbClr val="0000FF"/>
                </a:solidFill>
              </a:rPr>
              <a:t> who was actually waiting for such an opportunity.</a:t>
            </a:r>
          </a:p>
          <a:p>
            <a:pPr algn="just">
              <a:lnSpc>
                <a:spcPct val="160000"/>
              </a:lnSpc>
              <a:buNone/>
            </a:pPr>
            <a:r>
              <a:rPr lang="en-IN" sz="2400" dirty="0" smtClean="0">
                <a:solidFill>
                  <a:srgbClr val="0000FF"/>
                </a:solidFill>
              </a:rPr>
              <a:t>		[</a:t>
            </a:r>
            <a:r>
              <a:rPr lang="en-IN" sz="2400" dirty="0" smtClean="0">
                <a:solidFill>
                  <a:srgbClr val="FF0000"/>
                </a:solidFill>
              </a:rPr>
              <a:t>Learning Material</a:t>
            </a:r>
            <a:r>
              <a:rPr lang="en-IN" sz="2400" dirty="0" smtClean="0">
                <a:solidFill>
                  <a:srgbClr val="0000FF"/>
                </a:solidFill>
              </a:rPr>
              <a:t>: audio-text –</a:t>
            </a:r>
            <a:r>
              <a:rPr lang="en-IN" sz="2400" i="1" dirty="0" err="1" smtClean="0">
                <a:solidFill>
                  <a:srgbClr val="0000FF"/>
                </a:solidFill>
              </a:rPr>
              <a:t>Rajmohan’s</a:t>
            </a:r>
            <a:r>
              <a:rPr lang="en-IN" sz="2400" i="1" dirty="0" smtClean="0">
                <a:solidFill>
                  <a:srgbClr val="0000FF"/>
                </a:solidFill>
              </a:rPr>
              <a:t> Wife </a:t>
            </a:r>
            <a:r>
              <a:rPr lang="en-IN" sz="2400" dirty="0" smtClean="0">
                <a:solidFill>
                  <a:srgbClr val="0000FF"/>
                </a:solidFill>
              </a:rPr>
              <a:t>LM 5, 7 &amp; 11]</a:t>
            </a:r>
            <a:endParaRPr lang="en-US" sz="24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From </a:t>
            </a:r>
            <a:r>
              <a:rPr lang="en-US" sz="2400" dirty="0" err="1" smtClean="0">
                <a:solidFill>
                  <a:srgbClr val="0000FF"/>
                </a:solidFill>
              </a:rPr>
              <a:t>Mukherjee’s</a:t>
            </a:r>
            <a:r>
              <a:rPr lang="en-US" sz="2400" dirty="0" smtClean="0">
                <a:solidFill>
                  <a:srgbClr val="0000FF"/>
                </a:solidFill>
              </a:rPr>
              <a:t> Introduction:</a:t>
            </a:r>
          </a:p>
          <a:p>
            <a:pPr algn="just">
              <a:lnSpc>
                <a:spcPct val="160000"/>
              </a:lnSpc>
              <a:buNone/>
            </a:pPr>
            <a:r>
              <a:rPr lang="en-IN" sz="2400" dirty="0" smtClean="0">
                <a:solidFill>
                  <a:srgbClr val="0000FF"/>
                </a:solidFill>
              </a:rPr>
              <a:t>		“Inscribed in the text we also find an early statement about the helplessness and 	claustrophobia of women in incompatible marriages.” (viii)</a:t>
            </a:r>
          </a:p>
          <a:p>
            <a:pPr algn="just">
              <a:lnSpc>
                <a:spcPct val="160000"/>
              </a:lnSpc>
            </a:pPr>
            <a:r>
              <a:rPr lang="en-IN" sz="2400" dirty="0" err="1" smtClean="0">
                <a:solidFill>
                  <a:srgbClr val="0000FF"/>
                </a:solidFill>
              </a:rPr>
              <a:t>Mukherjee</a:t>
            </a:r>
            <a:r>
              <a:rPr lang="en-IN" sz="2400" dirty="0" smtClean="0">
                <a:solidFill>
                  <a:srgbClr val="0000FF"/>
                </a:solidFill>
              </a:rPr>
              <a:t> points out that this would be the staple of many future Indian English fiction.</a:t>
            </a:r>
          </a:p>
          <a:p>
            <a:pPr algn="just">
              <a:lnSpc>
                <a:spcPct val="160000"/>
              </a:lnSpc>
            </a:pPr>
            <a:endParaRPr lang="en-IN" sz="24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endParaRPr lang="en-IN" sz="24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endParaRPr lang="en-IN" sz="24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  <a:buNone/>
            </a:pPr>
            <a:endParaRPr lang="en-IN" sz="24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But </a:t>
            </a:r>
            <a:r>
              <a:rPr lang="en-IN" sz="2400" dirty="0" err="1" smtClean="0">
                <a:solidFill>
                  <a:srgbClr val="0000FF"/>
                </a:solidFill>
              </a:rPr>
              <a:t>Bankimchandra</a:t>
            </a:r>
            <a:r>
              <a:rPr lang="en-IN" sz="2400" dirty="0" smtClean="0">
                <a:solidFill>
                  <a:srgbClr val="0000FF"/>
                </a:solidFill>
              </a:rPr>
              <a:t> </a:t>
            </a:r>
            <a:r>
              <a:rPr lang="en-IN" sz="2400" dirty="0" err="1" smtClean="0">
                <a:solidFill>
                  <a:srgbClr val="0000FF"/>
                </a:solidFill>
              </a:rPr>
              <a:t>Chattopadhyay</a:t>
            </a:r>
            <a:r>
              <a:rPr lang="en-IN" sz="2400" dirty="0" smtClean="0">
                <a:solidFill>
                  <a:srgbClr val="0000FF"/>
                </a:solidFill>
              </a:rPr>
              <a:t> made her different.</a:t>
            </a: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This marriage changes </a:t>
            </a:r>
            <a:r>
              <a:rPr lang="en-IN" sz="2400" dirty="0" err="1" smtClean="0">
                <a:solidFill>
                  <a:srgbClr val="0000FF"/>
                </a:solidFill>
              </a:rPr>
              <a:t>Matangini</a:t>
            </a:r>
            <a:r>
              <a:rPr lang="en-IN" sz="2400" dirty="0" smtClean="0">
                <a:solidFill>
                  <a:srgbClr val="0000FF"/>
                </a:solidFill>
              </a:rPr>
              <a:t> who was groomed to be a submissive and docile wife.</a:t>
            </a: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But, </a:t>
            </a:r>
            <a:r>
              <a:rPr lang="en-IN" sz="2400" dirty="0" err="1" smtClean="0">
                <a:solidFill>
                  <a:srgbClr val="0000FF"/>
                </a:solidFill>
              </a:rPr>
              <a:t>Rajmohan</a:t>
            </a:r>
            <a:r>
              <a:rPr lang="en-IN" sz="2400" dirty="0" smtClean="0">
                <a:solidFill>
                  <a:srgbClr val="0000FF"/>
                </a:solidFill>
              </a:rPr>
              <a:t> was an out and out villain.</a:t>
            </a:r>
          </a:p>
          <a:p>
            <a:pPr algn="just">
              <a:lnSpc>
                <a:spcPct val="160000"/>
              </a:lnSpc>
              <a:buNone/>
            </a:pPr>
            <a:r>
              <a:rPr lang="en-IN" sz="2400" dirty="0" smtClean="0">
                <a:solidFill>
                  <a:srgbClr val="0000FF"/>
                </a:solidFill>
              </a:rPr>
              <a:t>			[</a:t>
            </a:r>
            <a:r>
              <a:rPr lang="en-IN" sz="2400" dirty="0" smtClean="0">
                <a:solidFill>
                  <a:srgbClr val="FF0000"/>
                </a:solidFill>
              </a:rPr>
              <a:t>Learning Material</a:t>
            </a:r>
            <a:r>
              <a:rPr lang="en-IN" sz="2400" dirty="0" smtClean="0">
                <a:solidFill>
                  <a:srgbClr val="0000FF"/>
                </a:solidFill>
              </a:rPr>
              <a:t>: audio-text –</a:t>
            </a:r>
            <a:r>
              <a:rPr lang="en-IN" sz="2400" i="1" dirty="0" err="1" smtClean="0">
                <a:solidFill>
                  <a:srgbClr val="0000FF"/>
                </a:solidFill>
              </a:rPr>
              <a:t>Rajmohan’s</a:t>
            </a:r>
            <a:r>
              <a:rPr lang="en-IN" sz="2400" i="1" dirty="0" smtClean="0">
                <a:solidFill>
                  <a:srgbClr val="0000FF"/>
                </a:solidFill>
              </a:rPr>
              <a:t> Wife </a:t>
            </a:r>
            <a:r>
              <a:rPr lang="en-IN" sz="2400" dirty="0" smtClean="0">
                <a:solidFill>
                  <a:srgbClr val="0000FF"/>
                </a:solidFill>
              </a:rPr>
              <a:t>LM 5]</a:t>
            </a: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Being </a:t>
            </a:r>
            <a:r>
              <a:rPr lang="en-IN" sz="2400" b="1" u="sng" dirty="0" err="1" smtClean="0">
                <a:solidFill>
                  <a:srgbClr val="0000FF"/>
                </a:solidFill>
              </a:rPr>
              <a:t>Rajmohan’s</a:t>
            </a:r>
            <a:r>
              <a:rPr lang="en-IN" sz="2400" b="1" u="sng" dirty="0" smtClean="0">
                <a:solidFill>
                  <a:srgbClr val="0000FF"/>
                </a:solidFill>
              </a:rPr>
              <a:t> Wife </a:t>
            </a:r>
            <a:r>
              <a:rPr lang="en-IN" sz="2400" dirty="0" smtClean="0">
                <a:solidFill>
                  <a:srgbClr val="0000FF"/>
                </a:solidFill>
              </a:rPr>
              <a:t>made all the difference.</a:t>
            </a:r>
          </a:p>
          <a:p>
            <a:pPr algn="just">
              <a:lnSpc>
                <a:spcPct val="160000"/>
              </a:lnSpc>
            </a:pPr>
            <a:endParaRPr lang="en-IN" sz="24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Being a very intelligent woman, she knows what family and society expect from her.</a:t>
            </a:r>
          </a:p>
          <a:p>
            <a:pPr algn="just">
              <a:lnSpc>
                <a:spcPct val="160000"/>
              </a:lnSpc>
            </a:pPr>
            <a:endParaRPr lang="en-IN" sz="24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She knows how to respect others.</a:t>
            </a:r>
          </a:p>
          <a:p>
            <a:pPr algn="just">
              <a:lnSpc>
                <a:spcPct val="160000"/>
              </a:lnSpc>
            </a:pPr>
            <a:endParaRPr lang="en-IN" sz="24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She also knows that she should not allow wrong-doing and unjust practices, particularly  where the well-being of her sister, </a:t>
            </a:r>
            <a:r>
              <a:rPr lang="en-IN" sz="2400" dirty="0" err="1" smtClean="0">
                <a:solidFill>
                  <a:srgbClr val="0000FF"/>
                </a:solidFill>
              </a:rPr>
              <a:t>Hemangini</a:t>
            </a:r>
            <a:r>
              <a:rPr lang="en-IN" sz="2400" dirty="0" smtClean="0">
                <a:solidFill>
                  <a:srgbClr val="0000FF"/>
                </a:solidFill>
              </a:rPr>
              <a:t>, and her husband, </a:t>
            </a:r>
            <a:r>
              <a:rPr lang="en-IN" sz="2400" dirty="0" err="1" smtClean="0">
                <a:solidFill>
                  <a:srgbClr val="0000FF"/>
                </a:solidFill>
              </a:rPr>
              <a:t>Madhav</a:t>
            </a:r>
            <a:r>
              <a:rPr lang="en-IN" sz="2400" dirty="0" smtClean="0">
                <a:solidFill>
                  <a:srgbClr val="0000FF"/>
                </a:solidFill>
              </a:rPr>
              <a:t> (with whom she had a youthful affair before she was married to </a:t>
            </a:r>
            <a:r>
              <a:rPr lang="en-IN" sz="2400" dirty="0" err="1" smtClean="0">
                <a:solidFill>
                  <a:srgbClr val="0000FF"/>
                </a:solidFill>
              </a:rPr>
              <a:t>Rajmohan</a:t>
            </a:r>
            <a:r>
              <a:rPr lang="en-IN" sz="2400" dirty="0" smtClean="0">
                <a:solidFill>
                  <a:srgbClr val="0000FF"/>
                </a:solidFill>
              </a:rPr>
              <a:t>), are concerned.</a:t>
            </a:r>
          </a:p>
          <a:p>
            <a:pPr algn="just">
              <a:lnSpc>
                <a:spcPct val="160000"/>
              </a:lnSpc>
            </a:pPr>
            <a:endParaRPr lang="en-IN" sz="24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The way in which </a:t>
            </a:r>
            <a:r>
              <a:rPr lang="en-IN" sz="2400" dirty="0" err="1" smtClean="0">
                <a:solidFill>
                  <a:srgbClr val="0000FF"/>
                </a:solidFill>
              </a:rPr>
              <a:t>Rajmohan</a:t>
            </a:r>
            <a:r>
              <a:rPr lang="en-IN" sz="2400" dirty="0" smtClean="0">
                <a:solidFill>
                  <a:srgbClr val="0000FF"/>
                </a:solidFill>
              </a:rPr>
              <a:t> behaves with her and how she responds.</a:t>
            </a:r>
          </a:p>
          <a:p>
            <a:pPr algn="just">
              <a:lnSpc>
                <a:spcPct val="160000"/>
              </a:lnSpc>
              <a:buNone/>
            </a:pPr>
            <a:r>
              <a:rPr lang="en-IN" sz="2400" dirty="0" smtClean="0">
                <a:solidFill>
                  <a:srgbClr val="0000FF"/>
                </a:solidFill>
              </a:rPr>
              <a:t>		[</a:t>
            </a:r>
            <a:r>
              <a:rPr lang="en-IN" sz="2400" dirty="0" smtClean="0">
                <a:solidFill>
                  <a:srgbClr val="FF0000"/>
                </a:solidFill>
              </a:rPr>
              <a:t>Learning Material</a:t>
            </a:r>
            <a:r>
              <a:rPr lang="en-IN" sz="2400" dirty="0" smtClean="0">
                <a:solidFill>
                  <a:srgbClr val="0000FF"/>
                </a:solidFill>
              </a:rPr>
              <a:t>: audio-text –</a:t>
            </a:r>
            <a:r>
              <a:rPr lang="en-IN" sz="2400" i="1" dirty="0" err="1" smtClean="0">
                <a:solidFill>
                  <a:srgbClr val="0000FF"/>
                </a:solidFill>
              </a:rPr>
              <a:t>Rajmohan’s</a:t>
            </a:r>
            <a:r>
              <a:rPr lang="en-IN" sz="2400" i="1" dirty="0" smtClean="0">
                <a:solidFill>
                  <a:srgbClr val="0000FF"/>
                </a:solidFill>
              </a:rPr>
              <a:t> Wife </a:t>
            </a:r>
            <a:r>
              <a:rPr lang="en-IN" sz="2400" dirty="0" smtClean="0">
                <a:solidFill>
                  <a:srgbClr val="0000FF"/>
                </a:solidFill>
              </a:rPr>
              <a:t>LM 4]</a:t>
            </a: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Her practical sense and intelligence are revealed in the tension-packed eavesdropping episode.</a:t>
            </a:r>
          </a:p>
          <a:p>
            <a:pPr algn="just">
              <a:lnSpc>
                <a:spcPct val="160000"/>
              </a:lnSpc>
              <a:buNone/>
            </a:pPr>
            <a:r>
              <a:rPr lang="en-IN" sz="2400" dirty="0" smtClean="0">
                <a:solidFill>
                  <a:srgbClr val="0000FF"/>
                </a:solidFill>
              </a:rPr>
              <a:t>		[</a:t>
            </a:r>
            <a:r>
              <a:rPr lang="en-IN" sz="2400" dirty="0" smtClean="0">
                <a:solidFill>
                  <a:srgbClr val="FF0000"/>
                </a:solidFill>
              </a:rPr>
              <a:t>Learning Material</a:t>
            </a:r>
            <a:r>
              <a:rPr lang="en-IN" sz="2400" dirty="0" smtClean="0">
                <a:solidFill>
                  <a:srgbClr val="0000FF"/>
                </a:solidFill>
              </a:rPr>
              <a:t>: audio-text –</a:t>
            </a:r>
            <a:r>
              <a:rPr lang="en-IN" sz="2400" i="1" dirty="0" err="1" smtClean="0">
                <a:solidFill>
                  <a:srgbClr val="0000FF"/>
                </a:solidFill>
              </a:rPr>
              <a:t>Rajmohan’s</a:t>
            </a:r>
            <a:r>
              <a:rPr lang="en-IN" sz="2400" i="1" dirty="0" smtClean="0">
                <a:solidFill>
                  <a:srgbClr val="0000FF"/>
                </a:solidFill>
              </a:rPr>
              <a:t> Wife </a:t>
            </a:r>
            <a:r>
              <a:rPr lang="en-IN" sz="2400" dirty="0" smtClean="0">
                <a:solidFill>
                  <a:srgbClr val="0000FF"/>
                </a:solidFill>
              </a:rPr>
              <a:t>LM 7]</a:t>
            </a:r>
            <a:endParaRPr lang="en-US" sz="24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Thus, she does what would be considered outrageous for a woman of her social status in the nineteenth century in Bengal.</a:t>
            </a:r>
          </a:p>
          <a:p>
            <a:pPr algn="just">
              <a:lnSpc>
                <a:spcPct val="160000"/>
              </a:lnSpc>
              <a:buNone/>
            </a:pPr>
            <a:r>
              <a:rPr lang="en-IN" sz="2400" dirty="0" smtClean="0">
                <a:solidFill>
                  <a:srgbClr val="0000FF"/>
                </a:solidFill>
              </a:rPr>
              <a:t>		[</a:t>
            </a:r>
            <a:r>
              <a:rPr lang="en-IN" sz="2400" dirty="0" smtClean="0">
                <a:solidFill>
                  <a:srgbClr val="FF0000"/>
                </a:solidFill>
              </a:rPr>
              <a:t>Learning Material</a:t>
            </a:r>
            <a:r>
              <a:rPr lang="en-IN" sz="2400" dirty="0" smtClean="0">
                <a:solidFill>
                  <a:srgbClr val="0000FF"/>
                </a:solidFill>
              </a:rPr>
              <a:t>: audio-text –</a:t>
            </a:r>
            <a:r>
              <a:rPr lang="en-IN" sz="2400" i="1" dirty="0" err="1" smtClean="0">
                <a:solidFill>
                  <a:srgbClr val="0000FF"/>
                </a:solidFill>
              </a:rPr>
              <a:t>Rajmohan’s</a:t>
            </a:r>
            <a:r>
              <a:rPr lang="en-IN" sz="2400" i="1" dirty="0" smtClean="0">
                <a:solidFill>
                  <a:srgbClr val="0000FF"/>
                </a:solidFill>
              </a:rPr>
              <a:t> Wife </a:t>
            </a:r>
            <a:r>
              <a:rPr lang="en-IN" sz="2400" dirty="0" smtClean="0">
                <a:solidFill>
                  <a:srgbClr val="0000FF"/>
                </a:solidFill>
              </a:rPr>
              <a:t>LM 7, 8, 9 &amp; 11]</a:t>
            </a:r>
          </a:p>
          <a:p>
            <a:pPr algn="just">
              <a:lnSpc>
                <a:spcPct val="160000"/>
              </a:lnSpc>
              <a:buNone/>
            </a:pPr>
            <a:endParaRPr lang="en-IN" sz="24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Her vital role in averting the </a:t>
            </a:r>
            <a:r>
              <a:rPr lang="en-IN" sz="2400" dirty="0" err="1" smtClean="0">
                <a:solidFill>
                  <a:srgbClr val="0000FF"/>
                </a:solidFill>
              </a:rPr>
              <a:t>dacoity</a:t>
            </a:r>
            <a:r>
              <a:rPr lang="en-IN" sz="2400" dirty="0" smtClean="0">
                <a:solidFill>
                  <a:srgbClr val="0000FF"/>
                </a:solidFill>
              </a:rPr>
              <a:t> in </a:t>
            </a:r>
            <a:r>
              <a:rPr lang="en-IN" sz="2400" dirty="0" err="1" smtClean="0">
                <a:solidFill>
                  <a:srgbClr val="0000FF"/>
                </a:solidFill>
              </a:rPr>
              <a:t>Madhav’s</a:t>
            </a:r>
            <a:r>
              <a:rPr lang="en-IN" sz="2400" dirty="0" smtClean="0">
                <a:solidFill>
                  <a:srgbClr val="0000FF"/>
                </a:solidFill>
              </a:rPr>
              <a:t> house, specially the robbing of the important document.</a:t>
            </a: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[</a:t>
            </a:r>
            <a:r>
              <a:rPr lang="en-IN" sz="2400" dirty="0" smtClean="0">
                <a:solidFill>
                  <a:srgbClr val="FF0000"/>
                </a:solidFill>
              </a:rPr>
              <a:t>Learning Material</a:t>
            </a:r>
            <a:r>
              <a:rPr lang="en-IN" sz="2400" dirty="0" smtClean="0">
                <a:solidFill>
                  <a:srgbClr val="0000FF"/>
                </a:solidFill>
              </a:rPr>
              <a:t>: audio-text –</a:t>
            </a:r>
            <a:r>
              <a:rPr lang="en-IN" sz="2400" i="1" dirty="0" err="1" smtClean="0">
                <a:solidFill>
                  <a:srgbClr val="0000FF"/>
                </a:solidFill>
              </a:rPr>
              <a:t>Rajmohan’s</a:t>
            </a:r>
            <a:r>
              <a:rPr lang="en-IN" sz="2400" i="1" dirty="0" smtClean="0">
                <a:solidFill>
                  <a:srgbClr val="0000FF"/>
                </a:solidFill>
              </a:rPr>
              <a:t> Wife </a:t>
            </a:r>
            <a:r>
              <a:rPr lang="en-IN" sz="2400" dirty="0" smtClean="0">
                <a:solidFill>
                  <a:srgbClr val="0000FF"/>
                </a:solidFill>
              </a:rPr>
              <a:t>LM 9]</a:t>
            </a: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Her exceptional courage and commonsense which enable her to escape certain death.</a:t>
            </a: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[</a:t>
            </a:r>
            <a:r>
              <a:rPr lang="en-IN" sz="2400" dirty="0" smtClean="0">
                <a:solidFill>
                  <a:srgbClr val="FF0000"/>
                </a:solidFill>
              </a:rPr>
              <a:t>Learning Material</a:t>
            </a:r>
            <a:r>
              <a:rPr lang="en-IN" sz="2400" dirty="0" smtClean="0">
                <a:solidFill>
                  <a:srgbClr val="0000FF"/>
                </a:solidFill>
              </a:rPr>
              <a:t>: audio-text –</a:t>
            </a:r>
            <a:r>
              <a:rPr lang="en-IN" sz="2400" i="1" dirty="0" err="1" smtClean="0">
                <a:solidFill>
                  <a:srgbClr val="0000FF"/>
                </a:solidFill>
              </a:rPr>
              <a:t>Rajmohan’s</a:t>
            </a:r>
            <a:r>
              <a:rPr lang="en-IN" sz="2400" i="1" dirty="0" smtClean="0">
                <a:solidFill>
                  <a:srgbClr val="0000FF"/>
                </a:solidFill>
              </a:rPr>
              <a:t> Wife </a:t>
            </a:r>
            <a:r>
              <a:rPr lang="en-IN" sz="2400" dirty="0" smtClean="0">
                <a:solidFill>
                  <a:srgbClr val="0000FF"/>
                </a:solidFill>
              </a:rPr>
              <a:t>LM 12]</a:t>
            </a: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She is given shelter by Tara, the elder of </a:t>
            </a:r>
            <a:r>
              <a:rPr lang="en-IN" sz="2400" dirty="0" err="1" smtClean="0">
                <a:solidFill>
                  <a:srgbClr val="0000FF"/>
                </a:solidFill>
              </a:rPr>
              <a:t>Mathur’s</a:t>
            </a:r>
            <a:r>
              <a:rPr lang="en-IN" sz="2400" dirty="0" smtClean="0">
                <a:solidFill>
                  <a:srgbClr val="0000FF"/>
                </a:solidFill>
              </a:rPr>
              <a:t> two wives.</a:t>
            </a: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[</a:t>
            </a:r>
            <a:r>
              <a:rPr lang="en-IN" sz="2400" dirty="0" smtClean="0">
                <a:solidFill>
                  <a:srgbClr val="FF0000"/>
                </a:solidFill>
              </a:rPr>
              <a:t>Learning Material</a:t>
            </a:r>
            <a:r>
              <a:rPr lang="en-IN" sz="2400" dirty="0" smtClean="0">
                <a:solidFill>
                  <a:srgbClr val="0000FF"/>
                </a:solidFill>
              </a:rPr>
              <a:t>: audio-text –</a:t>
            </a:r>
            <a:r>
              <a:rPr lang="en-IN" sz="2400" i="1" dirty="0" err="1" smtClean="0">
                <a:solidFill>
                  <a:srgbClr val="0000FF"/>
                </a:solidFill>
              </a:rPr>
              <a:t>Rajmohan’s</a:t>
            </a:r>
            <a:r>
              <a:rPr lang="en-IN" sz="2400" i="1" dirty="0" smtClean="0">
                <a:solidFill>
                  <a:srgbClr val="0000FF"/>
                </a:solidFill>
              </a:rPr>
              <a:t> Wife </a:t>
            </a:r>
            <a:r>
              <a:rPr lang="en-IN" sz="2400" dirty="0" smtClean="0">
                <a:solidFill>
                  <a:srgbClr val="0000FF"/>
                </a:solidFill>
              </a:rPr>
              <a:t>LM 14 &amp; 15]</a:t>
            </a: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But her inability to see through </a:t>
            </a:r>
            <a:r>
              <a:rPr lang="en-IN" sz="2400" dirty="0" err="1" smtClean="0">
                <a:solidFill>
                  <a:srgbClr val="0000FF"/>
                </a:solidFill>
              </a:rPr>
              <a:t>Suki’s</a:t>
            </a:r>
            <a:r>
              <a:rPr lang="en-IN" sz="2400" dirty="0" smtClean="0">
                <a:solidFill>
                  <a:srgbClr val="0000FF"/>
                </a:solidFill>
              </a:rPr>
              <a:t> mother’s cunning and its consequences. She escapes </a:t>
            </a:r>
            <a:r>
              <a:rPr lang="en-IN" sz="2400" dirty="0" err="1" smtClean="0">
                <a:solidFill>
                  <a:srgbClr val="0000FF"/>
                </a:solidFill>
              </a:rPr>
              <a:t>Rajmohan</a:t>
            </a:r>
            <a:r>
              <a:rPr lang="en-IN" sz="2400" dirty="0" smtClean="0">
                <a:solidFill>
                  <a:srgbClr val="0000FF"/>
                </a:solidFill>
              </a:rPr>
              <a:t> only to fall a prey to the trap laid by </a:t>
            </a:r>
            <a:r>
              <a:rPr lang="en-IN" sz="2400" dirty="0" err="1" smtClean="0">
                <a:solidFill>
                  <a:srgbClr val="0000FF"/>
                </a:solidFill>
              </a:rPr>
              <a:t>Mathur</a:t>
            </a:r>
            <a:r>
              <a:rPr lang="en-IN" sz="2400" dirty="0" smtClean="0">
                <a:solidFill>
                  <a:srgbClr val="0000FF"/>
                </a:solidFill>
              </a:rPr>
              <a:t> (which is revealed later In the narrative)</a:t>
            </a:r>
          </a:p>
          <a:p>
            <a:pPr algn="just">
              <a:lnSpc>
                <a:spcPct val="160000"/>
              </a:lnSpc>
              <a:buNone/>
            </a:pPr>
            <a:r>
              <a:rPr lang="en-IN" sz="2200" dirty="0" smtClean="0">
                <a:solidFill>
                  <a:srgbClr val="0000FF"/>
                </a:solidFill>
              </a:rPr>
              <a:t>		[</a:t>
            </a:r>
            <a:r>
              <a:rPr lang="en-IN" sz="2200" dirty="0" smtClean="0">
                <a:solidFill>
                  <a:srgbClr val="FF0000"/>
                </a:solidFill>
              </a:rPr>
              <a:t>Learning Material</a:t>
            </a:r>
            <a:r>
              <a:rPr lang="en-IN" sz="2200" dirty="0" smtClean="0">
                <a:solidFill>
                  <a:srgbClr val="0000FF"/>
                </a:solidFill>
              </a:rPr>
              <a:t>: audio-text –</a:t>
            </a:r>
            <a:r>
              <a:rPr lang="en-IN" sz="2200" i="1" dirty="0" err="1" smtClean="0">
                <a:solidFill>
                  <a:srgbClr val="0000FF"/>
                </a:solidFill>
              </a:rPr>
              <a:t>Rajmohan’s</a:t>
            </a:r>
            <a:r>
              <a:rPr lang="en-IN" sz="2200" i="1" dirty="0" smtClean="0">
                <a:solidFill>
                  <a:srgbClr val="0000FF"/>
                </a:solidFill>
              </a:rPr>
              <a:t> Wife </a:t>
            </a:r>
            <a:r>
              <a:rPr lang="en-IN" sz="2200" dirty="0" smtClean="0">
                <a:solidFill>
                  <a:srgbClr val="0000FF"/>
                </a:solidFill>
              </a:rPr>
              <a:t>LM 15, 19, 20 &amp; 21]</a:t>
            </a:r>
            <a:endParaRPr lang="en-US" sz="22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endParaRPr lang="en-US" sz="24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Instructions</a:t>
            </a:r>
            <a:br>
              <a:rPr lang="en-US" dirty="0" smtClean="0">
                <a:solidFill>
                  <a:srgbClr val="0000FF"/>
                </a:solidFill>
              </a:rPr>
            </a:b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rgbClr val="0000FF"/>
                </a:solidFill>
              </a:rPr>
              <a:t>The contents of this presentation are the exclusive property of Vidyasagar University, Midnapore. They must not be used without seeking prior permission of the University authorities.</a:t>
            </a:r>
          </a:p>
          <a:p>
            <a:pPr algn="just">
              <a:lnSpc>
                <a:spcPct val="150000"/>
              </a:lnSpc>
            </a:pPr>
            <a:endParaRPr lang="en-US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rgbClr val="0000FF"/>
                </a:solidFill>
              </a:rPr>
              <a:t>The contents are not answers to questions. They are lecture notes serving as guidelines for further study.</a:t>
            </a:r>
          </a:p>
          <a:p>
            <a:pPr algn="just">
              <a:lnSpc>
                <a:spcPct val="150000"/>
              </a:lnSpc>
            </a:pPr>
            <a:endParaRPr lang="en-US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rgbClr val="0000FF"/>
                </a:solidFill>
              </a:rPr>
              <a:t>This presentation is in consonance with the Registrar’s Notification No. VU/R/</a:t>
            </a:r>
            <a:r>
              <a:rPr lang="en-US" sz="2000" dirty="0" err="1" smtClean="0">
                <a:solidFill>
                  <a:srgbClr val="0000FF"/>
                </a:solidFill>
              </a:rPr>
              <a:t>Noti</a:t>
            </a:r>
            <a:r>
              <a:rPr lang="en-US" sz="2000" dirty="0" smtClean="0">
                <a:solidFill>
                  <a:srgbClr val="0000FF"/>
                </a:solidFill>
              </a:rPr>
              <a:t>./366/2020 dated 19.03.2020.</a:t>
            </a:r>
          </a:p>
          <a:p>
            <a:pPr algn="just">
              <a:lnSpc>
                <a:spcPct val="150000"/>
              </a:lnSpc>
            </a:pPr>
            <a:endParaRPr lang="en-US" sz="2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en-IN" sz="2400" dirty="0" err="1" smtClean="0">
                <a:solidFill>
                  <a:srgbClr val="0000FF"/>
                </a:solidFill>
              </a:rPr>
              <a:t>Mukherjee</a:t>
            </a:r>
            <a:r>
              <a:rPr lang="en-IN" sz="2400" dirty="0" smtClean="0">
                <a:solidFill>
                  <a:srgbClr val="0000FF"/>
                </a:solidFill>
              </a:rPr>
              <a:t>:</a:t>
            </a: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“Given the rigidness of the power structure within the family among upper-caste Bengalis in the nineteenth century, it seems surprising that the first Indian novel in a contemporary setting should have focused on a woman of uncommon vitality who refused to be completely subjugated either by her brutal husband or by the expectations of society.” (viii)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6248400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en-IN" sz="2400" dirty="0" err="1" smtClean="0">
                <a:solidFill>
                  <a:srgbClr val="0000FF"/>
                </a:solidFill>
              </a:rPr>
              <a:t>Matangini’s</a:t>
            </a:r>
            <a:r>
              <a:rPr lang="en-IN" sz="2400" dirty="0" smtClean="0">
                <a:solidFill>
                  <a:srgbClr val="0000FF"/>
                </a:solidFill>
              </a:rPr>
              <a:t> unrequited love for her own sister’s husband is presented with authorial sympathy, . . .” (Introduction viii-ix)</a:t>
            </a:r>
          </a:p>
          <a:p>
            <a:pPr algn="just">
              <a:lnSpc>
                <a:spcPct val="160000"/>
              </a:lnSpc>
              <a:buNone/>
            </a:pPr>
            <a:r>
              <a:rPr lang="en-IN" sz="2400" dirty="0" smtClean="0">
                <a:solidFill>
                  <a:srgbClr val="0000FF"/>
                </a:solidFill>
              </a:rPr>
              <a:t>		</a:t>
            </a:r>
            <a:r>
              <a:rPr lang="en-IN" sz="2000" dirty="0" smtClean="0">
                <a:solidFill>
                  <a:srgbClr val="0000FF"/>
                </a:solidFill>
              </a:rPr>
              <a:t>[</a:t>
            </a:r>
            <a:r>
              <a:rPr lang="en-IN" sz="2000" dirty="0" smtClean="0">
                <a:solidFill>
                  <a:srgbClr val="FF0000"/>
                </a:solidFill>
              </a:rPr>
              <a:t>Learning Material</a:t>
            </a:r>
            <a:r>
              <a:rPr lang="en-IN" sz="2000" dirty="0" smtClean="0">
                <a:solidFill>
                  <a:srgbClr val="0000FF"/>
                </a:solidFill>
              </a:rPr>
              <a:t>: audio-text –</a:t>
            </a:r>
            <a:r>
              <a:rPr lang="en-IN" sz="2000" i="1" dirty="0" err="1" smtClean="0">
                <a:solidFill>
                  <a:srgbClr val="0000FF"/>
                </a:solidFill>
              </a:rPr>
              <a:t>Rajmohan’s</a:t>
            </a:r>
            <a:r>
              <a:rPr lang="en-IN" sz="2000" i="1" dirty="0" smtClean="0">
                <a:solidFill>
                  <a:srgbClr val="0000FF"/>
                </a:solidFill>
              </a:rPr>
              <a:t> Wife </a:t>
            </a:r>
            <a:r>
              <a:rPr lang="en-IN" sz="2000" dirty="0" smtClean="0">
                <a:solidFill>
                  <a:srgbClr val="0000FF"/>
                </a:solidFill>
              </a:rPr>
              <a:t>LM 9, 10 &amp; 11]</a:t>
            </a:r>
            <a:r>
              <a:rPr lang="en-IN" sz="2400" dirty="0" smtClean="0">
                <a:solidFill>
                  <a:srgbClr val="0000FF"/>
                </a:solidFill>
              </a:rPr>
              <a:t> </a:t>
            </a:r>
          </a:p>
          <a:p>
            <a:pPr algn="just">
              <a:lnSpc>
                <a:spcPct val="160000"/>
              </a:lnSpc>
            </a:pPr>
            <a:endParaRPr lang="en-IN" sz="24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r>
              <a:rPr lang="en-IN" sz="2400" dirty="0" smtClean="0">
                <a:solidFill>
                  <a:srgbClr val="0000FF"/>
                </a:solidFill>
              </a:rPr>
              <a:t>“ . . . but the abruptness and the ambivalence of the ending may be the result of an anxiety such women of energy generated, by posing a threat to the social order and creating a moral dilemma for the author.” (Introduction ix)</a:t>
            </a:r>
          </a:p>
          <a:p>
            <a:pPr algn="just">
              <a:lnSpc>
                <a:spcPct val="160000"/>
              </a:lnSpc>
              <a:buNone/>
            </a:pPr>
            <a:r>
              <a:rPr lang="en-IN" sz="2400" dirty="0" smtClean="0">
                <a:solidFill>
                  <a:srgbClr val="0000FF"/>
                </a:solidFill>
              </a:rPr>
              <a:t>		</a:t>
            </a:r>
            <a:r>
              <a:rPr lang="en-IN" sz="2000" dirty="0" smtClean="0">
                <a:solidFill>
                  <a:srgbClr val="0000FF"/>
                </a:solidFill>
              </a:rPr>
              <a:t>[</a:t>
            </a:r>
            <a:r>
              <a:rPr lang="en-IN" sz="2000" dirty="0" smtClean="0">
                <a:solidFill>
                  <a:srgbClr val="FF0000"/>
                </a:solidFill>
              </a:rPr>
              <a:t>Learning Material</a:t>
            </a:r>
            <a:r>
              <a:rPr lang="en-IN" sz="2000" dirty="0" smtClean="0">
                <a:solidFill>
                  <a:srgbClr val="0000FF"/>
                </a:solidFill>
              </a:rPr>
              <a:t>: audio-text –</a:t>
            </a:r>
            <a:r>
              <a:rPr lang="en-IN" sz="2000" i="1" dirty="0" err="1" smtClean="0">
                <a:solidFill>
                  <a:srgbClr val="0000FF"/>
                </a:solidFill>
              </a:rPr>
              <a:t>Rajmohan’s</a:t>
            </a:r>
            <a:r>
              <a:rPr lang="en-IN" sz="2000" i="1" dirty="0" smtClean="0">
                <a:solidFill>
                  <a:srgbClr val="0000FF"/>
                </a:solidFill>
              </a:rPr>
              <a:t> Wife </a:t>
            </a:r>
            <a:r>
              <a:rPr lang="en-IN" sz="2000" dirty="0" smtClean="0">
                <a:solidFill>
                  <a:srgbClr val="0000FF"/>
                </a:solidFill>
              </a:rPr>
              <a:t>LM 23] </a:t>
            </a:r>
          </a:p>
          <a:p>
            <a:pPr algn="just">
              <a:lnSpc>
                <a:spcPct val="160000"/>
              </a:lnSpc>
            </a:pP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/>
          </a:bodyPr>
          <a:lstStyle/>
          <a:p>
            <a:pPr algn="ctr">
              <a:lnSpc>
                <a:spcPct val="160000"/>
              </a:lnSpc>
              <a:buNone/>
            </a:pPr>
            <a:endParaRPr lang="en-IN" b="1" dirty="0" smtClean="0">
              <a:solidFill>
                <a:srgbClr val="0000FF"/>
              </a:solidFill>
            </a:endParaRPr>
          </a:p>
          <a:p>
            <a:pPr algn="ctr">
              <a:lnSpc>
                <a:spcPct val="160000"/>
              </a:lnSpc>
              <a:buNone/>
            </a:pPr>
            <a:endParaRPr lang="en-IN" b="1" dirty="0" smtClean="0">
              <a:solidFill>
                <a:srgbClr val="0000FF"/>
              </a:solidFill>
            </a:endParaRPr>
          </a:p>
          <a:p>
            <a:pPr algn="ctr">
              <a:lnSpc>
                <a:spcPct val="160000"/>
              </a:lnSpc>
              <a:buNone/>
            </a:pPr>
            <a:r>
              <a:rPr lang="en-IN" b="1" dirty="0" smtClean="0">
                <a:solidFill>
                  <a:srgbClr val="0000FF"/>
                </a:solidFill>
              </a:rPr>
              <a:t>The other women in the novel</a:t>
            </a:r>
            <a:endParaRPr lang="en-US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533400"/>
            <a:ext cx="6629400" cy="6324600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en-US" sz="2000" dirty="0" err="1" smtClean="0">
                <a:solidFill>
                  <a:srgbClr val="0000FF"/>
                </a:solidFill>
              </a:rPr>
              <a:t>Kanak</a:t>
            </a:r>
            <a:endParaRPr lang="en-US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r>
              <a:rPr lang="en-IN" sz="2000" dirty="0" err="1" smtClean="0">
                <a:solidFill>
                  <a:srgbClr val="0000FF"/>
                </a:solidFill>
              </a:rPr>
              <a:t>Rajmohan’s</a:t>
            </a:r>
            <a:r>
              <a:rPr lang="en-IN" sz="2000" dirty="0" smtClean="0">
                <a:solidFill>
                  <a:srgbClr val="0000FF"/>
                </a:solidFill>
              </a:rPr>
              <a:t> aunt</a:t>
            </a:r>
          </a:p>
          <a:p>
            <a:pPr algn="just">
              <a:lnSpc>
                <a:spcPct val="160000"/>
              </a:lnSpc>
            </a:pPr>
            <a:r>
              <a:rPr lang="en-IN" sz="2000" dirty="0" err="1" smtClean="0">
                <a:solidFill>
                  <a:srgbClr val="0000FF"/>
                </a:solidFill>
              </a:rPr>
              <a:t>Hemangini</a:t>
            </a:r>
            <a:endParaRPr lang="en-IN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r>
              <a:rPr lang="en-IN" sz="2000" dirty="0" err="1" smtClean="0">
                <a:solidFill>
                  <a:srgbClr val="0000FF"/>
                </a:solidFill>
              </a:rPr>
              <a:t>Madhav’s</a:t>
            </a:r>
            <a:r>
              <a:rPr lang="en-IN" sz="2000" dirty="0" smtClean="0">
                <a:solidFill>
                  <a:srgbClr val="0000FF"/>
                </a:solidFill>
              </a:rPr>
              <a:t> maternal aunt</a:t>
            </a:r>
          </a:p>
          <a:p>
            <a:pPr algn="just">
              <a:lnSpc>
                <a:spcPct val="160000"/>
              </a:lnSpc>
            </a:pPr>
            <a:r>
              <a:rPr lang="en-IN" sz="2000" dirty="0" err="1" smtClean="0">
                <a:solidFill>
                  <a:srgbClr val="0000FF"/>
                </a:solidFill>
              </a:rPr>
              <a:t>Ambika</a:t>
            </a:r>
            <a:r>
              <a:rPr lang="en-IN" sz="2000" dirty="0" smtClean="0">
                <a:solidFill>
                  <a:srgbClr val="0000FF"/>
                </a:solidFill>
              </a:rPr>
              <a:t>		 [A Letter—A Visit to the </a:t>
            </a:r>
            <a:r>
              <a:rPr lang="en-IN" sz="2000" dirty="0" err="1" smtClean="0">
                <a:solidFill>
                  <a:srgbClr val="0000FF"/>
                </a:solidFill>
              </a:rPr>
              <a:t>Zenana</a:t>
            </a:r>
            <a:r>
              <a:rPr lang="en-IN" sz="2000" dirty="0" smtClean="0">
                <a:solidFill>
                  <a:srgbClr val="0000FF"/>
                </a:solidFill>
              </a:rPr>
              <a:t>]</a:t>
            </a:r>
          </a:p>
          <a:p>
            <a:pPr algn="just">
              <a:lnSpc>
                <a:spcPct val="160000"/>
              </a:lnSpc>
            </a:pPr>
            <a:r>
              <a:rPr lang="en-IN" sz="2000" dirty="0" err="1" smtClean="0">
                <a:solidFill>
                  <a:srgbClr val="0000FF"/>
                </a:solidFill>
              </a:rPr>
              <a:t>Srimati</a:t>
            </a:r>
            <a:r>
              <a:rPr lang="en-IN" sz="2000" dirty="0" smtClean="0">
                <a:solidFill>
                  <a:srgbClr val="0000FF"/>
                </a:solidFill>
              </a:rPr>
              <a:t>		 [A Letter—A Visit to the </a:t>
            </a:r>
            <a:r>
              <a:rPr lang="en-IN" sz="2000" dirty="0" err="1" smtClean="0">
                <a:solidFill>
                  <a:srgbClr val="0000FF"/>
                </a:solidFill>
              </a:rPr>
              <a:t>Zenana</a:t>
            </a:r>
            <a:r>
              <a:rPr lang="en-IN" sz="2000" dirty="0" smtClean="0">
                <a:solidFill>
                  <a:srgbClr val="0000FF"/>
                </a:solidFill>
              </a:rPr>
              <a:t>]</a:t>
            </a:r>
          </a:p>
          <a:p>
            <a:pPr algn="just">
              <a:lnSpc>
                <a:spcPct val="160000"/>
              </a:lnSpc>
            </a:pPr>
            <a:r>
              <a:rPr lang="en-IN" sz="2000" dirty="0" err="1" smtClean="0">
                <a:solidFill>
                  <a:srgbClr val="0000FF"/>
                </a:solidFill>
              </a:rPr>
              <a:t>Karuna</a:t>
            </a:r>
            <a:endParaRPr lang="en-IN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r>
              <a:rPr lang="en-IN" sz="2000" dirty="0" err="1" smtClean="0">
                <a:solidFill>
                  <a:srgbClr val="0000FF"/>
                </a:solidFill>
              </a:rPr>
              <a:t>Suki’s</a:t>
            </a:r>
            <a:r>
              <a:rPr lang="en-IN" sz="2000" dirty="0" smtClean="0">
                <a:solidFill>
                  <a:srgbClr val="0000FF"/>
                </a:solidFill>
              </a:rPr>
              <a:t> mother</a:t>
            </a:r>
          </a:p>
          <a:p>
            <a:pPr algn="just">
              <a:lnSpc>
                <a:spcPct val="160000"/>
              </a:lnSpc>
            </a:pPr>
            <a:r>
              <a:rPr lang="en-IN" sz="2000" dirty="0" smtClean="0">
                <a:solidFill>
                  <a:srgbClr val="0000FF"/>
                </a:solidFill>
              </a:rPr>
              <a:t>Tara</a:t>
            </a:r>
          </a:p>
          <a:p>
            <a:pPr algn="just">
              <a:lnSpc>
                <a:spcPct val="160000"/>
              </a:lnSpc>
            </a:pPr>
            <a:r>
              <a:rPr lang="en-IN" sz="2000" dirty="0" smtClean="0">
                <a:solidFill>
                  <a:srgbClr val="0000FF"/>
                </a:solidFill>
              </a:rPr>
              <a:t>Champak </a:t>
            </a:r>
          </a:p>
          <a:p>
            <a:pPr algn="just">
              <a:lnSpc>
                <a:spcPct val="160000"/>
              </a:lnSpc>
            </a:pPr>
            <a:endParaRPr lang="en-US" sz="20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/>
          </a:bodyPr>
          <a:lstStyle/>
          <a:p>
            <a:pPr algn="ctr">
              <a:lnSpc>
                <a:spcPct val="160000"/>
              </a:lnSpc>
              <a:buNone/>
            </a:pPr>
            <a:endParaRPr lang="en-IN" b="1" dirty="0" smtClean="0">
              <a:solidFill>
                <a:srgbClr val="0000FF"/>
              </a:solidFill>
            </a:endParaRPr>
          </a:p>
          <a:p>
            <a:pPr algn="ctr">
              <a:lnSpc>
                <a:spcPct val="160000"/>
              </a:lnSpc>
              <a:buNone/>
            </a:pPr>
            <a:endParaRPr lang="en-IN" b="1" dirty="0" smtClean="0">
              <a:solidFill>
                <a:srgbClr val="0000FF"/>
              </a:solidFill>
            </a:endParaRPr>
          </a:p>
          <a:p>
            <a:pPr algn="ctr">
              <a:lnSpc>
                <a:spcPct val="160000"/>
              </a:lnSpc>
              <a:buNone/>
            </a:pPr>
            <a:r>
              <a:rPr lang="en-IN" b="1" dirty="0" smtClean="0">
                <a:solidFill>
                  <a:srgbClr val="0000FF"/>
                </a:solidFill>
              </a:rPr>
              <a:t>For preparing for</a:t>
            </a:r>
          </a:p>
          <a:p>
            <a:pPr algn="ctr">
              <a:lnSpc>
                <a:spcPct val="160000"/>
              </a:lnSpc>
              <a:buNone/>
            </a:pPr>
            <a:r>
              <a:rPr lang="en-IN" b="1" dirty="0" smtClean="0">
                <a:solidFill>
                  <a:srgbClr val="0000FF"/>
                </a:solidFill>
              </a:rPr>
              <a:t>the forthcoming examination . . .</a:t>
            </a:r>
            <a:endParaRPr lang="en-US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5000"/>
            <a:ext cx="7848600" cy="4953000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en-US" sz="2000" b="1" dirty="0" smtClean="0">
                <a:solidFill>
                  <a:srgbClr val="0000FF"/>
                </a:solidFill>
              </a:rPr>
              <a:t>For  long answers:</a:t>
            </a:r>
          </a:p>
          <a:p>
            <a:pPr algn="just">
              <a:lnSpc>
                <a:spcPct val="160000"/>
              </a:lnSpc>
            </a:pPr>
            <a:r>
              <a:rPr lang="en-IN" sz="2000" dirty="0" err="1" smtClean="0">
                <a:solidFill>
                  <a:srgbClr val="0000FF"/>
                </a:solidFill>
              </a:rPr>
              <a:t>Bankimchandra</a:t>
            </a:r>
            <a:r>
              <a:rPr lang="en-IN" sz="2000" dirty="0" smtClean="0">
                <a:solidFill>
                  <a:srgbClr val="0000FF"/>
                </a:solidFill>
              </a:rPr>
              <a:t> </a:t>
            </a:r>
            <a:r>
              <a:rPr lang="en-IN" sz="2000" dirty="0" err="1" smtClean="0">
                <a:solidFill>
                  <a:srgbClr val="0000FF"/>
                </a:solidFill>
              </a:rPr>
              <a:t>Chattopadhyay’s</a:t>
            </a:r>
            <a:r>
              <a:rPr lang="en-IN" sz="2000" dirty="0" smtClean="0">
                <a:solidFill>
                  <a:srgbClr val="0000FF"/>
                </a:solidFill>
              </a:rPr>
              <a:t> depiction </a:t>
            </a:r>
            <a:r>
              <a:rPr lang="en-IN" sz="2000" dirty="0" err="1" smtClean="0">
                <a:solidFill>
                  <a:srgbClr val="0000FF"/>
                </a:solidFill>
              </a:rPr>
              <a:t>Matangini’s</a:t>
            </a:r>
            <a:r>
              <a:rPr lang="en-IN" sz="2000" dirty="0" smtClean="0">
                <a:solidFill>
                  <a:srgbClr val="0000FF"/>
                </a:solidFill>
              </a:rPr>
              <a:t> character</a:t>
            </a:r>
          </a:p>
          <a:p>
            <a:pPr algn="just">
              <a:lnSpc>
                <a:spcPct val="160000"/>
              </a:lnSpc>
            </a:pPr>
            <a:r>
              <a:rPr lang="en-IN" sz="2000" dirty="0" smtClean="0">
                <a:solidFill>
                  <a:srgbClr val="0000FF"/>
                </a:solidFill>
              </a:rPr>
              <a:t>Any two women other then </a:t>
            </a:r>
            <a:r>
              <a:rPr lang="en-IN" sz="2000" dirty="0" err="1" smtClean="0">
                <a:solidFill>
                  <a:srgbClr val="0000FF"/>
                </a:solidFill>
              </a:rPr>
              <a:t>Matangini</a:t>
            </a:r>
            <a:endParaRPr lang="en-IN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r>
              <a:rPr lang="en-IN" sz="2000" dirty="0" err="1" smtClean="0">
                <a:solidFill>
                  <a:srgbClr val="0000FF"/>
                </a:solidFill>
              </a:rPr>
              <a:t>Madhav’s</a:t>
            </a:r>
            <a:r>
              <a:rPr lang="en-IN" sz="2000" dirty="0" smtClean="0">
                <a:solidFill>
                  <a:srgbClr val="0000FF"/>
                </a:solidFill>
              </a:rPr>
              <a:t> character</a:t>
            </a:r>
          </a:p>
          <a:p>
            <a:pPr algn="just">
              <a:lnSpc>
                <a:spcPct val="160000"/>
              </a:lnSpc>
              <a:buNone/>
            </a:pPr>
            <a:endParaRPr lang="en-IN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endParaRPr lang="en-IN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endParaRPr lang="en-US" sz="20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76400"/>
            <a:ext cx="7696200" cy="5181600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en-IN" sz="2000" b="1" dirty="0" smtClean="0">
                <a:solidFill>
                  <a:srgbClr val="0000FF"/>
                </a:solidFill>
              </a:rPr>
              <a:t>For comments:</a:t>
            </a:r>
          </a:p>
          <a:p>
            <a:pPr algn="just">
              <a:lnSpc>
                <a:spcPct val="160000"/>
              </a:lnSpc>
            </a:pPr>
            <a:r>
              <a:rPr lang="en-IN" sz="2000" dirty="0" smtClean="0">
                <a:solidFill>
                  <a:srgbClr val="0000FF"/>
                </a:solidFill>
              </a:rPr>
              <a:t>The role of </a:t>
            </a:r>
            <a:r>
              <a:rPr lang="en-IN" sz="2000" dirty="0" err="1" smtClean="0">
                <a:solidFill>
                  <a:srgbClr val="0000FF"/>
                </a:solidFill>
              </a:rPr>
              <a:t>Karuna</a:t>
            </a:r>
            <a:endParaRPr lang="en-IN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r>
              <a:rPr lang="en-IN" sz="2000" dirty="0" smtClean="0">
                <a:solidFill>
                  <a:srgbClr val="0000FF"/>
                </a:solidFill>
              </a:rPr>
              <a:t>The role of </a:t>
            </a:r>
            <a:r>
              <a:rPr lang="en-IN" sz="2000" dirty="0" err="1" smtClean="0">
                <a:solidFill>
                  <a:srgbClr val="0000FF"/>
                </a:solidFill>
              </a:rPr>
              <a:t>Suki’s</a:t>
            </a:r>
            <a:r>
              <a:rPr lang="en-IN" sz="2000" dirty="0" smtClean="0">
                <a:solidFill>
                  <a:srgbClr val="0000FF"/>
                </a:solidFill>
              </a:rPr>
              <a:t> mother</a:t>
            </a:r>
          </a:p>
          <a:p>
            <a:pPr algn="just">
              <a:lnSpc>
                <a:spcPct val="160000"/>
              </a:lnSpc>
            </a:pPr>
            <a:r>
              <a:rPr lang="en-IN" sz="2000" dirty="0" smtClean="0">
                <a:solidFill>
                  <a:srgbClr val="0000FF"/>
                </a:solidFill>
              </a:rPr>
              <a:t>The role of </a:t>
            </a:r>
            <a:r>
              <a:rPr lang="en-IN" sz="2000" dirty="0" err="1" smtClean="0">
                <a:solidFill>
                  <a:srgbClr val="0000FF"/>
                </a:solidFill>
              </a:rPr>
              <a:t>Bhiku</a:t>
            </a:r>
            <a:endParaRPr lang="en-IN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r>
              <a:rPr lang="en-IN" sz="2000" dirty="0" err="1" smtClean="0">
                <a:solidFill>
                  <a:srgbClr val="0000FF"/>
                </a:solidFill>
              </a:rPr>
              <a:t>Matangini’s</a:t>
            </a:r>
            <a:r>
              <a:rPr lang="en-IN" sz="2000" dirty="0" smtClean="0">
                <a:solidFill>
                  <a:srgbClr val="0000FF"/>
                </a:solidFill>
              </a:rPr>
              <a:t> escape from her chamber, as the men fought </a:t>
            </a:r>
          </a:p>
          <a:p>
            <a:pPr algn="just">
              <a:lnSpc>
                <a:spcPct val="160000"/>
              </a:lnSpc>
              <a:buNone/>
            </a:pPr>
            <a:endParaRPr lang="en-IN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endParaRPr lang="en-IN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endParaRPr lang="en-US" sz="20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05800" cy="5410200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en-IN" sz="2000" b="1" dirty="0" smtClean="0">
                <a:solidFill>
                  <a:srgbClr val="0000FF"/>
                </a:solidFill>
              </a:rPr>
              <a:t>For short questions: </a:t>
            </a:r>
          </a:p>
          <a:p>
            <a:pPr algn="just">
              <a:lnSpc>
                <a:spcPct val="160000"/>
              </a:lnSpc>
            </a:pPr>
            <a:r>
              <a:rPr lang="en-IN" sz="2000" dirty="0" smtClean="0">
                <a:solidFill>
                  <a:srgbClr val="0000FF"/>
                </a:solidFill>
              </a:rPr>
              <a:t>Names of the two rivers mentioned in </a:t>
            </a:r>
            <a:r>
              <a:rPr lang="en-IN" sz="2000" i="1" dirty="0" err="1" smtClean="0">
                <a:solidFill>
                  <a:srgbClr val="0000FF"/>
                </a:solidFill>
              </a:rPr>
              <a:t>Rajmohan’s</a:t>
            </a:r>
            <a:r>
              <a:rPr lang="en-IN" sz="2000" i="1" dirty="0" smtClean="0">
                <a:solidFill>
                  <a:srgbClr val="0000FF"/>
                </a:solidFill>
              </a:rPr>
              <a:t> Wife.</a:t>
            </a:r>
          </a:p>
          <a:p>
            <a:pPr algn="just">
              <a:lnSpc>
                <a:spcPct val="160000"/>
              </a:lnSpc>
            </a:pPr>
            <a:r>
              <a:rPr lang="en-IN" sz="2000" dirty="0" smtClean="0">
                <a:solidFill>
                  <a:srgbClr val="0000FF"/>
                </a:solidFill>
              </a:rPr>
              <a:t>The pictures which adorned the walls of </a:t>
            </a:r>
            <a:r>
              <a:rPr lang="en-IN" sz="2000" dirty="0" err="1" smtClean="0">
                <a:solidFill>
                  <a:srgbClr val="0000FF"/>
                </a:solidFill>
              </a:rPr>
              <a:t>Mathur’s</a:t>
            </a:r>
            <a:r>
              <a:rPr lang="en-IN" sz="2000" dirty="0" smtClean="0">
                <a:solidFill>
                  <a:srgbClr val="0000FF"/>
                </a:solidFill>
              </a:rPr>
              <a:t> bedchamber. </a:t>
            </a:r>
          </a:p>
          <a:p>
            <a:pPr algn="just">
              <a:lnSpc>
                <a:spcPct val="160000"/>
              </a:lnSpc>
              <a:buNone/>
            </a:pPr>
            <a:r>
              <a:rPr lang="en-IN" sz="2000" dirty="0" smtClean="0">
                <a:solidFill>
                  <a:srgbClr val="0000FF"/>
                </a:solidFill>
              </a:rPr>
              <a:t>							[RW LM 14]</a:t>
            </a:r>
          </a:p>
          <a:p>
            <a:pPr algn="just">
              <a:lnSpc>
                <a:spcPct val="160000"/>
              </a:lnSpc>
            </a:pPr>
            <a:r>
              <a:rPr lang="en-IN" sz="2000" dirty="0" smtClean="0">
                <a:solidFill>
                  <a:srgbClr val="0000FF"/>
                </a:solidFill>
              </a:rPr>
              <a:t>The name of the pool  by which the women met. The names of the women who met there.				 [RW LM 14] </a:t>
            </a:r>
          </a:p>
          <a:p>
            <a:pPr algn="just">
              <a:lnSpc>
                <a:spcPct val="160000"/>
              </a:lnSpc>
            </a:pPr>
            <a:r>
              <a:rPr lang="en-IN" sz="2000" dirty="0" smtClean="0">
                <a:solidFill>
                  <a:srgbClr val="0000FF"/>
                </a:solidFill>
              </a:rPr>
              <a:t>What happened to </a:t>
            </a:r>
            <a:r>
              <a:rPr lang="en-IN" sz="2000" dirty="0" err="1" smtClean="0">
                <a:solidFill>
                  <a:srgbClr val="0000FF"/>
                </a:solidFill>
              </a:rPr>
              <a:t>Mathur</a:t>
            </a:r>
            <a:r>
              <a:rPr lang="en-IN" sz="2000" dirty="0" smtClean="0">
                <a:solidFill>
                  <a:srgbClr val="0000FF"/>
                </a:solidFill>
              </a:rPr>
              <a:t> and </a:t>
            </a:r>
            <a:r>
              <a:rPr lang="en-IN" sz="2000" dirty="0" err="1" smtClean="0">
                <a:solidFill>
                  <a:srgbClr val="0000FF"/>
                </a:solidFill>
              </a:rPr>
              <a:t>Madhav</a:t>
            </a:r>
            <a:r>
              <a:rPr lang="en-IN" sz="2000" dirty="0" smtClean="0">
                <a:solidFill>
                  <a:srgbClr val="0000FF"/>
                </a:solidFill>
              </a:rPr>
              <a:t> in the end.	</a:t>
            </a:r>
          </a:p>
          <a:p>
            <a:pPr algn="just">
              <a:lnSpc>
                <a:spcPct val="160000"/>
              </a:lnSpc>
              <a:buNone/>
            </a:pPr>
            <a:endParaRPr lang="en-IN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endParaRPr lang="en-IN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endParaRPr lang="en-US" sz="20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181600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	Creative Writing</a:t>
            </a:r>
          </a:p>
          <a:p>
            <a:pPr algn="just">
              <a:lnSpc>
                <a:spcPct val="160000"/>
              </a:lnSpc>
            </a:pPr>
            <a:endParaRPr lang="en-US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60000"/>
              </a:lnSpc>
            </a:pPr>
            <a:r>
              <a:rPr lang="en-US" sz="2000" dirty="0" smtClean="0">
                <a:solidFill>
                  <a:srgbClr val="0000FF"/>
                </a:solidFill>
              </a:rPr>
              <a:t>You could write a skit on any one episode (of your choice) in </a:t>
            </a:r>
            <a:r>
              <a:rPr lang="en-US" sz="2000" i="1" dirty="0" err="1" smtClean="0">
                <a:solidFill>
                  <a:srgbClr val="0000FF"/>
                </a:solidFill>
              </a:rPr>
              <a:t>Rajmohan’s</a:t>
            </a:r>
            <a:r>
              <a:rPr lang="en-US" sz="2000" i="1" dirty="0" smtClean="0">
                <a:solidFill>
                  <a:srgbClr val="0000FF"/>
                </a:solidFill>
              </a:rPr>
              <a:t> Wife </a:t>
            </a:r>
            <a:r>
              <a:rPr lang="en-US" sz="2000" dirty="0" smtClean="0">
                <a:solidFill>
                  <a:srgbClr val="0000FF"/>
                </a:solidFill>
              </a:rPr>
              <a:t> for performance in the Department’s cultural </a:t>
            </a:r>
            <a:r>
              <a:rPr lang="en-US" sz="2000" dirty="0" err="1" smtClean="0">
                <a:solidFill>
                  <a:srgbClr val="0000FF"/>
                </a:solidFill>
              </a:rPr>
              <a:t>programme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1295400"/>
            <a:ext cx="339447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2973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A </a:t>
            </a:r>
            <a:r>
              <a:rPr lang="en-US" sz="2400" b="1" dirty="0" smtClean="0">
                <a:solidFill>
                  <a:srgbClr val="0000FF"/>
                </a:solidFill>
              </a:rPr>
              <a:t>General Introduction </a:t>
            </a:r>
            <a:r>
              <a:rPr lang="en-US" sz="2400" dirty="0" smtClean="0">
                <a:solidFill>
                  <a:srgbClr val="0000FF"/>
                </a:solidFill>
              </a:rPr>
              <a:t>has already been made in detail in the classes in which I could meet the students before classes were suspended owing to the threat posed by the COVID-19 pandemic.</a:t>
            </a:r>
          </a:p>
          <a:p>
            <a:pPr algn="just">
              <a:lnSpc>
                <a:spcPct val="150000"/>
              </a:lnSpc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pPr algn="just">
              <a:lnSpc>
                <a:spcPct val="150000"/>
              </a:lnSpc>
              <a:buNone/>
            </a:pPr>
            <a:r>
              <a:rPr lang="en-US" sz="1600" dirty="0" smtClean="0">
                <a:solidFill>
                  <a:srgbClr val="0000FF"/>
                </a:solidFill>
              </a:rPr>
              <a:t>			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1600" dirty="0" smtClean="0">
                <a:solidFill>
                  <a:srgbClr val="0000FF"/>
                </a:solidFill>
              </a:rPr>
              <a:t>			[Reference: Notification No. VU/R/</a:t>
            </a:r>
            <a:r>
              <a:rPr lang="en-US" sz="1600" dirty="0" err="1" smtClean="0">
                <a:solidFill>
                  <a:srgbClr val="0000FF"/>
                </a:solidFill>
              </a:rPr>
              <a:t>Noti</a:t>
            </a:r>
            <a:r>
              <a:rPr lang="en-US" sz="1600" dirty="0" smtClean="0">
                <a:solidFill>
                  <a:srgbClr val="0000FF"/>
                </a:solidFill>
              </a:rPr>
              <a:t>./355/2020 dated 14.03.2020]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00FF"/>
                </a:solidFill>
              </a:rPr>
              <a:t>Acknowledgement</a:t>
            </a:r>
          </a:p>
          <a:p>
            <a:pPr>
              <a:buNone/>
            </a:pPr>
            <a:endParaRPr lang="en-US" b="1" dirty="0" smtClean="0">
              <a:solidFill>
                <a:srgbClr val="0000FF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rgbClr val="0000FF"/>
                </a:solidFill>
              </a:rPr>
              <a:t>All the pictures / images have been borrowed from various available sources in the internet.</a:t>
            </a:r>
          </a:p>
          <a:p>
            <a:pPr algn="just">
              <a:lnSpc>
                <a:spcPct val="150000"/>
              </a:lnSpc>
            </a:pPr>
            <a:endParaRPr lang="en-US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rgbClr val="0000FF"/>
                </a:solidFill>
              </a:rPr>
              <a:t>This is to humbly acknowledge my gratitude to all of them for facilitating the preparation of this presentation.</a:t>
            </a:r>
          </a:p>
          <a:p>
            <a:pPr algn="just">
              <a:lnSpc>
                <a:spcPct val="150000"/>
              </a:lnSpc>
            </a:pPr>
            <a:endParaRPr lang="en-US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rgbClr val="0000FF"/>
                </a:solidFill>
              </a:rPr>
              <a:t>A special thanks to Wikipedia for information on the author and the text.</a:t>
            </a:r>
          </a:p>
          <a:p>
            <a:pPr algn="just">
              <a:lnSpc>
                <a:spcPct val="150000"/>
              </a:lnSpc>
            </a:pPr>
            <a:endParaRPr lang="en-US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rgbClr val="0000FF"/>
                </a:solidFill>
              </a:rPr>
              <a:t>This presentation depends heavily on the Introduction and the Afterword, by </a:t>
            </a:r>
            <a:r>
              <a:rPr lang="en-US" sz="2000" dirty="0" err="1" smtClean="0">
                <a:solidFill>
                  <a:srgbClr val="0000FF"/>
                </a:solidFill>
              </a:rPr>
              <a:t>Meenakshi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Mukherjee</a:t>
            </a:r>
            <a:r>
              <a:rPr lang="en-US" sz="2000" dirty="0" smtClean="0">
                <a:solidFill>
                  <a:srgbClr val="0000FF"/>
                </a:solidFill>
              </a:rPr>
              <a:t>, to the Penguin Classics edition (2009) of </a:t>
            </a:r>
            <a:r>
              <a:rPr lang="en-US" sz="2000" i="1" dirty="0" err="1" smtClean="0">
                <a:solidFill>
                  <a:srgbClr val="0000FF"/>
                </a:solidFill>
              </a:rPr>
              <a:t>Rajmohan’s</a:t>
            </a:r>
            <a:r>
              <a:rPr lang="en-US" sz="2000" i="1" dirty="0" smtClean="0">
                <a:solidFill>
                  <a:srgbClr val="0000FF"/>
                </a:solidFill>
              </a:rPr>
              <a:t> Wife</a:t>
            </a:r>
            <a:r>
              <a:rPr lang="en-US" sz="2000" dirty="0" smtClean="0">
                <a:solidFill>
                  <a:srgbClr val="0000FF"/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50000"/>
              </a:lnSpc>
            </a:pPr>
            <a:endParaRPr lang="en-US" sz="2000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00FF"/>
                </a:solidFill>
              </a:rPr>
              <a:t>Further Reading:</a:t>
            </a:r>
          </a:p>
          <a:p>
            <a:pPr>
              <a:buNone/>
            </a:pPr>
            <a:endParaRPr lang="en-US" b="1" dirty="0" smtClean="0">
              <a:solidFill>
                <a:srgbClr val="0000FF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i="1" dirty="0" err="1" smtClean="0">
                <a:solidFill>
                  <a:srgbClr val="0000FF"/>
                </a:solidFill>
              </a:rPr>
              <a:t>Rajmohan’s</a:t>
            </a:r>
            <a:r>
              <a:rPr lang="en-US" sz="2000" i="1" dirty="0" smtClean="0">
                <a:solidFill>
                  <a:srgbClr val="0000FF"/>
                </a:solidFill>
              </a:rPr>
              <a:t> Wife. </a:t>
            </a:r>
            <a:r>
              <a:rPr lang="en-US" sz="2000" dirty="0" err="1" smtClean="0">
                <a:solidFill>
                  <a:srgbClr val="0000FF"/>
                </a:solidFill>
              </a:rPr>
              <a:t>Bankimchandra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Chattopadhyay</a:t>
            </a:r>
            <a:r>
              <a:rPr lang="en-US" sz="2000" dirty="0" smtClean="0">
                <a:solidFill>
                  <a:srgbClr val="0000FF"/>
                </a:solidFill>
              </a:rPr>
              <a:t>. Introduction and Afterword. By </a:t>
            </a:r>
            <a:r>
              <a:rPr lang="en-US" sz="2000" dirty="0" err="1" smtClean="0">
                <a:solidFill>
                  <a:srgbClr val="0000FF"/>
                </a:solidFill>
              </a:rPr>
              <a:t>Meenakshi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Mukherjee</a:t>
            </a:r>
            <a:r>
              <a:rPr lang="en-US" sz="2000" dirty="0" smtClean="0">
                <a:solidFill>
                  <a:srgbClr val="0000FF"/>
                </a:solidFill>
              </a:rPr>
              <a:t>. New Delhi: Ravi </a:t>
            </a:r>
            <a:r>
              <a:rPr lang="en-US" sz="2000" dirty="0" err="1" smtClean="0">
                <a:solidFill>
                  <a:srgbClr val="0000FF"/>
                </a:solidFill>
              </a:rPr>
              <a:t>Dayal</a:t>
            </a:r>
            <a:r>
              <a:rPr lang="en-US" sz="2000" dirty="0" smtClean="0">
                <a:solidFill>
                  <a:srgbClr val="0000FF"/>
                </a:solidFill>
              </a:rPr>
              <a:t>, 1996.</a:t>
            </a:r>
            <a:endParaRPr lang="en-US" sz="2000" i="1" dirty="0" smtClean="0">
              <a:solidFill>
                <a:srgbClr val="0000FF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rgbClr val="0000FF"/>
                </a:solidFill>
              </a:rPr>
              <a:t>Introduction. Raja </a:t>
            </a:r>
            <a:r>
              <a:rPr lang="en-US" sz="2000" dirty="0" err="1" smtClean="0">
                <a:solidFill>
                  <a:srgbClr val="0000FF"/>
                </a:solidFill>
              </a:rPr>
              <a:t>Rao</a:t>
            </a:r>
            <a:r>
              <a:rPr lang="en-US" sz="2000" dirty="0" smtClean="0">
                <a:solidFill>
                  <a:srgbClr val="0000FF"/>
                </a:solidFill>
              </a:rPr>
              <a:t>. </a:t>
            </a:r>
            <a:r>
              <a:rPr lang="en-US" sz="2000" i="1" dirty="0" err="1" smtClean="0">
                <a:solidFill>
                  <a:srgbClr val="0000FF"/>
                </a:solidFill>
              </a:rPr>
              <a:t>Kanthapura</a:t>
            </a:r>
            <a:r>
              <a:rPr lang="en-US" sz="2000" i="1" dirty="0" smtClean="0">
                <a:solidFill>
                  <a:srgbClr val="0000FF"/>
                </a:solidFill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 smtClean="0">
                <a:solidFill>
                  <a:srgbClr val="0000FF"/>
                </a:solidFill>
              </a:rPr>
              <a:t>Bankim</a:t>
            </a:r>
            <a:r>
              <a:rPr lang="en-US" sz="2000" dirty="0" smtClean="0">
                <a:solidFill>
                  <a:srgbClr val="0000FF"/>
                </a:solidFill>
              </a:rPr>
              <a:t> Chandra: A Study of His Craft. Sunil Kumar </a:t>
            </a:r>
            <a:r>
              <a:rPr lang="en-US" sz="2000" dirty="0" err="1" smtClean="0">
                <a:solidFill>
                  <a:srgbClr val="0000FF"/>
                </a:solidFill>
              </a:rPr>
              <a:t>Banerji</a:t>
            </a:r>
            <a:r>
              <a:rPr lang="en-US" sz="2000" dirty="0" smtClean="0">
                <a:solidFill>
                  <a:srgbClr val="0000FF"/>
                </a:solidFill>
              </a:rPr>
              <a:t>. Calcutta: Firma KLM, 1968.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rgbClr val="0000FF"/>
                </a:solidFill>
              </a:rPr>
              <a:t>A History of the Indian Novel in English. </a:t>
            </a:r>
            <a:r>
              <a:rPr lang="en-US" sz="2000" dirty="0" err="1" smtClean="0">
                <a:solidFill>
                  <a:srgbClr val="0000FF"/>
                </a:solidFill>
              </a:rPr>
              <a:t>Ulka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Anjaria</a:t>
            </a:r>
            <a:r>
              <a:rPr lang="en-US" sz="2000" dirty="0" smtClean="0">
                <a:solidFill>
                  <a:srgbClr val="0000FF"/>
                </a:solidFill>
              </a:rPr>
              <a:t>. Cambridge: Cambridge University Press, 2015. [Chapter 6. The Beginnings of the Indian Novel. </a:t>
            </a:r>
            <a:r>
              <a:rPr lang="en-US" sz="2000" dirty="0" err="1" smtClean="0">
                <a:solidFill>
                  <a:srgbClr val="0000FF"/>
                </a:solidFill>
              </a:rPr>
              <a:t>Meenakshi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Mukherjee</a:t>
            </a:r>
            <a:r>
              <a:rPr lang="en-US" sz="2000" dirty="0" smtClean="0">
                <a:solidFill>
                  <a:srgbClr val="0000FF"/>
                </a:solidFill>
              </a:rPr>
              <a:t>]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rgbClr val="0000FF"/>
                </a:solidFill>
              </a:rPr>
              <a:t>“The Allegory of </a:t>
            </a:r>
            <a:r>
              <a:rPr lang="en-US" sz="2000" i="1" dirty="0" err="1" smtClean="0">
                <a:solidFill>
                  <a:srgbClr val="0000FF"/>
                </a:solidFill>
              </a:rPr>
              <a:t>Rajmohan’s</a:t>
            </a:r>
            <a:r>
              <a:rPr lang="en-US" sz="2000" i="1" dirty="0" smtClean="0">
                <a:solidFill>
                  <a:srgbClr val="0000FF"/>
                </a:solidFill>
              </a:rPr>
              <a:t> Wife </a:t>
            </a:r>
            <a:r>
              <a:rPr lang="en-US" sz="2000" dirty="0" smtClean="0">
                <a:solidFill>
                  <a:srgbClr val="0000FF"/>
                </a:solidFill>
              </a:rPr>
              <a:t>(1864): National Culture and Colonialism in Asia’s First English Novel”. </a:t>
            </a:r>
            <a:r>
              <a:rPr lang="en-US" sz="2000" dirty="0" err="1" smtClean="0">
                <a:solidFill>
                  <a:srgbClr val="0000FF"/>
                </a:solidFill>
              </a:rPr>
              <a:t>Makarand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Paranjape</a:t>
            </a:r>
            <a:r>
              <a:rPr lang="en-US" sz="2000" dirty="0" smtClean="0">
                <a:solidFill>
                  <a:srgbClr val="0000FF"/>
                </a:solidFill>
              </a:rPr>
              <a:t>. 							[makarand.com]</a:t>
            </a:r>
          </a:p>
          <a:p>
            <a:pPr algn="just">
              <a:lnSpc>
                <a:spcPct val="150000"/>
              </a:lnSpc>
            </a:pPr>
            <a:endParaRPr lang="en-US" sz="2000" i="1" dirty="0" smtClean="0">
              <a:solidFill>
                <a:srgbClr val="0000FF"/>
              </a:solidFill>
            </a:endParaRPr>
          </a:p>
          <a:p>
            <a:pPr algn="just">
              <a:lnSpc>
                <a:spcPct val="150000"/>
              </a:lnSpc>
            </a:pPr>
            <a:endParaRPr lang="en-US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50000"/>
              </a:lnSpc>
            </a:pPr>
            <a:endParaRPr lang="en-US" sz="2000" dirty="0" smtClean="0">
              <a:solidFill>
                <a:srgbClr val="0000FF"/>
              </a:solidFill>
            </a:endParaRPr>
          </a:p>
          <a:p>
            <a:pPr algn="just">
              <a:lnSpc>
                <a:spcPct val="150000"/>
              </a:lnSpc>
            </a:pPr>
            <a:endParaRPr lang="en-US" sz="2000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algn="ctr">
              <a:buNone/>
            </a:pPr>
            <a:r>
              <a:rPr lang="en-US" sz="4000" b="1" dirty="0" smtClean="0">
                <a:solidFill>
                  <a:srgbClr val="0000FF"/>
                </a:solidFill>
              </a:rPr>
              <a:t>General Introduction</a:t>
            </a:r>
          </a:p>
          <a:p>
            <a:pPr algn="ctr">
              <a:buNone/>
            </a:pPr>
            <a:endParaRPr lang="en-US" sz="2400" b="1" dirty="0" smtClean="0">
              <a:solidFill>
                <a:srgbClr val="0000FF"/>
              </a:solidFill>
            </a:endParaRPr>
          </a:p>
          <a:p>
            <a:pPr algn="ctr"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Continued  from what has already been done in class . . .</a:t>
            </a:r>
          </a:p>
          <a:p>
            <a:pPr algn="ctr">
              <a:buNone/>
            </a:pPr>
            <a:endParaRPr lang="en-US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Learning Material</a:t>
            </a:r>
            <a:r>
              <a:rPr lang="en-US" sz="2400" dirty="0" smtClean="0">
                <a:solidFill>
                  <a:srgbClr val="0000FF"/>
                </a:solidFill>
              </a:rPr>
              <a:t>: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On the chronological development of Indian fiction in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English.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The History of Indian English Literature.  </a:t>
            </a:r>
            <a:r>
              <a:rPr lang="en-US" sz="2400" dirty="0" err="1" smtClean="0">
                <a:solidFill>
                  <a:srgbClr val="0000FF"/>
                </a:solidFill>
              </a:rPr>
              <a:t>Shodhganga</a:t>
            </a:r>
            <a:endParaRPr lang="en-US" sz="24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algn="ctr">
              <a:buNone/>
            </a:pPr>
            <a:r>
              <a:rPr lang="en-US" sz="4000" b="1" dirty="0" smtClean="0">
                <a:solidFill>
                  <a:srgbClr val="0000FF"/>
                </a:solidFill>
              </a:rPr>
              <a:t>Introduction to the Author</a:t>
            </a:r>
          </a:p>
          <a:p>
            <a:pPr algn="ctr">
              <a:buNone/>
            </a:pPr>
            <a:endParaRPr lang="en-US" sz="4000" b="1" dirty="0" smtClean="0">
              <a:solidFill>
                <a:srgbClr val="0000FF"/>
              </a:solidFill>
            </a:endParaRPr>
          </a:p>
          <a:p>
            <a:pPr algn="ctr">
              <a:buNone/>
            </a:pPr>
            <a:r>
              <a:rPr lang="en-US" sz="2400" b="1" dirty="0" err="1" smtClean="0">
                <a:solidFill>
                  <a:srgbClr val="0000FF"/>
                </a:solidFill>
              </a:rPr>
              <a:t>Bankimchandra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Chattopadhyay</a:t>
            </a:r>
            <a:endParaRPr lang="en-US" sz="2400" b="1" dirty="0" smtClean="0">
              <a:solidFill>
                <a:srgbClr val="0000FF"/>
              </a:solidFill>
            </a:endParaRPr>
          </a:p>
          <a:p>
            <a:pPr algn="ctr"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(1838 – 1894)</a:t>
            </a:r>
          </a:p>
          <a:p>
            <a:pPr algn="ctr">
              <a:buNone/>
            </a:pPr>
            <a:endParaRPr lang="en-US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905</Words>
  <Application>Microsoft Office PowerPoint</Application>
  <PresentationFormat>On-screen Show (4:3)</PresentationFormat>
  <Paragraphs>161</Paragraphs>
  <Slides>28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Rajmohan’s Wife  Bankimchandra Chattopadhyay</vt:lpstr>
      <vt:lpstr>Instructions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Rajmohan’s Wife  Bankimchandra Chattopadhyay</dc:title>
  <dc:creator>pc</dc:creator>
  <cp:lastModifiedBy>pc</cp:lastModifiedBy>
  <cp:revision>14</cp:revision>
  <dcterms:created xsi:type="dcterms:W3CDTF">2006-08-16T00:00:00Z</dcterms:created>
  <dcterms:modified xsi:type="dcterms:W3CDTF">2020-04-01T15:03:18Z</dcterms:modified>
</cp:coreProperties>
</file>