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2"/>
  </p:notesMasterIdLst>
  <p:sldIdLst>
    <p:sldId id="281" r:id="rId2"/>
    <p:sldId id="256" r:id="rId3"/>
    <p:sldId id="257" r:id="rId4"/>
    <p:sldId id="275" r:id="rId5"/>
    <p:sldId id="258" r:id="rId6"/>
    <p:sldId id="259" r:id="rId7"/>
    <p:sldId id="261" r:id="rId8"/>
    <p:sldId id="271" r:id="rId9"/>
    <p:sldId id="262" r:id="rId10"/>
    <p:sldId id="264" r:id="rId11"/>
    <p:sldId id="280" r:id="rId12"/>
    <p:sldId id="265" r:id="rId13"/>
    <p:sldId id="279" r:id="rId14"/>
    <p:sldId id="266" r:id="rId15"/>
    <p:sldId id="278" r:id="rId16"/>
    <p:sldId id="272" r:id="rId17"/>
    <p:sldId id="273" r:id="rId18"/>
    <p:sldId id="274" r:id="rId19"/>
    <p:sldId id="270"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6"/>
    <p:penClr>
      <a:srgbClr val="FF0000"/>
    </p:penClr>
  </p:showPr>
  <p:clrMru>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AF5B60-25CC-4389-8D46-12F803620D41}" type="datetimeFigureOut">
              <a:rPr lang="en-US" smtClean="0"/>
              <a:pPr/>
              <a:t>4/4/2020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5BC9E-0D55-446D-8FAA-2C384BC67A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latin typeface="Elephant" pitchFamily="18" charset="0"/>
            </a:endParaRPr>
          </a:p>
        </p:txBody>
      </p:sp>
      <p:sp>
        <p:nvSpPr>
          <p:cNvPr id="4" name="Slide Number Placeholder 3"/>
          <p:cNvSpPr>
            <a:spLocks noGrp="1"/>
          </p:cNvSpPr>
          <p:nvPr>
            <p:ph type="sldNum" sz="quarter" idx="10"/>
          </p:nvPr>
        </p:nvSpPr>
        <p:spPr/>
        <p:txBody>
          <a:bodyPr/>
          <a:lstStyle/>
          <a:p>
            <a:fld id="{6305BC9E-0D55-446D-8FAA-2C384BC67A1E}"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6801FAF-12B9-4639-B98E-5990C2F03CFE}" type="datetimeFigureOut">
              <a:rPr lang="en-US" smtClean="0"/>
              <a:pPr/>
              <a:t>4/4/2020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BA92383-7002-4132-8FB9-36C15EB9F74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comb dir="vert"/>
    <p:sndAc>
      <p:stSnd>
        <p:snd r:embed="rId1" name="applause.wav" builtIn="1"/>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801FAF-12B9-4639-B98E-5990C2F03CFE}"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92383-7002-4132-8FB9-36C15EB9F74A}" type="slidenum">
              <a:rPr lang="en-US" smtClean="0"/>
              <a:pPr/>
              <a:t>‹#›</a:t>
            </a:fld>
            <a:endParaRPr lang="en-US"/>
          </a:p>
        </p:txBody>
      </p:sp>
    </p:spTree>
  </p:cSld>
  <p:clrMapOvr>
    <a:masterClrMapping/>
  </p:clrMapOvr>
  <p:transition spd="slow">
    <p:comb dir="vert"/>
    <p:sndAc>
      <p:stSnd>
        <p:snd r:embed="rId1" name="applause.wav" builtIn="1"/>
      </p:stSnd>
    </p:sndAc>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801FAF-12B9-4639-B98E-5990C2F03CFE}"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92383-7002-4132-8FB9-36C15EB9F74A}" type="slidenum">
              <a:rPr lang="en-US" smtClean="0"/>
              <a:pPr/>
              <a:t>‹#›</a:t>
            </a:fld>
            <a:endParaRPr lang="en-US"/>
          </a:p>
        </p:txBody>
      </p:sp>
    </p:spTree>
  </p:cSld>
  <p:clrMapOvr>
    <a:masterClrMapping/>
  </p:clrMapOvr>
  <p:transition spd="slow">
    <p:comb dir="vert"/>
    <p:sndAc>
      <p:stSnd>
        <p:snd r:embed="rId1" name="applause.wav" builtIn="1"/>
      </p:stSnd>
    </p:sndAc>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801FAF-12B9-4639-B98E-5990C2F03CFE}"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92383-7002-4132-8FB9-36C15EB9F74A}" type="slidenum">
              <a:rPr lang="en-US" smtClean="0"/>
              <a:pPr/>
              <a:t>‹#›</a:t>
            </a:fld>
            <a:endParaRPr lang="en-US"/>
          </a:p>
        </p:txBody>
      </p:sp>
    </p:spTree>
  </p:cSld>
  <p:clrMapOvr>
    <a:masterClrMapping/>
  </p:clrMapOvr>
  <p:transition spd="slow">
    <p:comb dir="vert"/>
    <p:sndAc>
      <p:stSnd>
        <p:snd r:embed="rId1" name="applause.wav" builtIn="1"/>
      </p:stSnd>
    </p:sndAc>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6801FAF-12B9-4639-B98E-5990C2F03CFE}"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92383-7002-4132-8FB9-36C15EB9F74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comb dir="vert"/>
    <p:sndAc>
      <p:stSnd>
        <p:snd r:embed="rId1" name="applause.wav" builtIn="1"/>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801FAF-12B9-4639-B98E-5990C2F03CFE}"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92383-7002-4132-8FB9-36C15EB9F74A}" type="slidenum">
              <a:rPr lang="en-US" smtClean="0"/>
              <a:pPr/>
              <a:t>‹#›</a:t>
            </a:fld>
            <a:endParaRPr lang="en-US"/>
          </a:p>
        </p:txBody>
      </p:sp>
    </p:spTree>
  </p:cSld>
  <p:clrMapOvr>
    <a:masterClrMapping/>
  </p:clrMapOvr>
  <p:transition spd="slow">
    <p:comb dir="vert"/>
    <p:sndAc>
      <p:stSnd>
        <p:snd r:embed="rId1" name="applause.wav" builtIn="1"/>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6801FAF-12B9-4639-B98E-5990C2F03CFE}" type="datetimeFigureOut">
              <a:rPr lang="en-US" smtClean="0"/>
              <a:pPr/>
              <a:t>4/4/2020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A92383-7002-4132-8FB9-36C15EB9F74A}" type="slidenum">
              <a:rPr lang="en-US" smtClean="0"/>
              <a:pPr/>
              <a:t>‹#›</a:t>
            </a:fld>
            <a:endParaRPr lang="en-US"/>
          </a:p>
        </p:txBody>
      </p:sp>
    </p:spTree>
  </p:cSld>
  <p:clrMapOvr>
    <a:masterClrMapping/>
  </p:clrMapOvr>
  <p:transition spd="slow">
    <p:comb dir="vert"/>
    <p:sndAc>
      <p:stSnd>
        <p:snd r:embed="rId1" name="applause.wav" builtIn="1"/>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6801FAF-12B9-4639-B98E-5990C2F03CFE}" type="datetimeFigureOut">
              <a:rPr lang="en-US" smtClean="0"/>
              <a:pPr/>
              <a:t>4/4/2020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A92383-7002-4132-8FB9-36C15EB9F74A}" type="slidenum">
              <a:rPr lang="en-US" smtClean="0"/>
              <a:pPr/>
              <a:t>‹#›</a:t>
            </a:fld>
            <a:endParaRPr lang="en-US"/>
          </a:p>
        </p:txBody>
      </p:sp>
    </p:spTree>
  </p:cSld>
  <p:clrMapOvr>
    <a:masterClrMapping/>
  </p:clrMapOvr>
  <p:transition spd="slow">
    <p:comb dir="vert"/>
    <p:sndAc>
      <p:stSnd>
        <p:snd r:embed="rId1" name="applause.wav" builtIn="1"/>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01FAF-12B9-4639-B98E-5990C2F03CFE}" type="datetimeFigureOut">
              <a:rPr lang="en-US" smtClean="0"/>
              <a:pPr/>
              <a:t>4/4/2020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A92383-7002-4132-8FB9-36C15EB9F74A}" type="slidenum">
              <a:rPr lang="en-US" smtClean="0"/>
              <a:pPr/>
              <a:t>‹#›</a:t>
            </a:fld>
            <a:endParaRPr lang="en-US"/>
          </a:p>
        </p:txBody>
      </p:sp>
    </p:spTree>
  </p:cSld>
  <p:clrMapOvr>
    <a:masterClrMapping/>
  </p:clrMapOvr>
  <p:transition spd="slow">
    <p:comb dir="vert"/>
    <p:sndAc>
      <p:stSnd>
        <p:snd r:embed="rId1" name="applause.wav" builtIn="1"/>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801FAF-12B9-4639-B98E-5990C2F03CFE}"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92383-7002-4132-8FB9-36C15EB9F74A}" type="slidenum">
              <a:rPr lang="en-US" smtClean="0"/>
              <a:pPr/>
              <a:t>‹#›</a:t>
            </a:fld>
            <a:endParaRPr lang="en-US"/>
          </a:p>
        </p:txBody>
      </p:sp>
    </p:spTree>
  </p:cSld>
  <p:clrMapOvr>
    <a:masterClrMapping/>
  </p:clrMapOvr>
  <p:transition spd="slow">
    <p:comb dir="vert"/>
    <p:sndAc>
      <p:stSnd>
        <p:snd r:embed="rId1" name="applause.wav" builtIn="1"/>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6801FAF-12B9-4639-B98E-5990C2F03CFE}"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BA92383-7002-4132-8FB9-36C15EB9F74A}"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comb dir="vert"/>
    <p:sndAc>
      <p:stSnd>
        <p:snd r:embed="rId1" name="applause.wav" builtIn="1"/>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6801FAF-12B9-4639-B98E-5990C2F03CFE}" type="datetimeFigureOut">
              <a:rPr lang="en-US" smtClean="0"/>
              <a:pPr/>
              <a:t>4/4/2020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BA92383-7002-4132-8FB9-36C15EB9F74A}"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ransition spd="slow">
    <p:comb dir="vert"/>
    <p:sndAc>
      <p:stSnd>
        <p:snd r:embed="rId13" name="applause.wav" builtIn="1"/>
      </p:stSnd>
    </p:sndAc>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4600" y="1295400"/>
            <a:ext cx="4648200" cy="2554545"/>
          </a:xfrm>
          <a:prstGeom prst="rect">
            <a:avLst/>
          </a:prstGeom>
          <a:noFill/>
        </p:spPr>
        <p:txBody>
          <a:bodyPr wrap="square" rtlCol="0">
            <a:spAutoFit/>
          </a:bodyPr>
          <a:lstStyle/>
          <a:p>
            <a:pPr algn="ctr"/>
            <a:r>
              <a:rPr lang="en-US" sz="2000" dirty="0" smtClean="0"/>
              <a:t>Course – Biomedical Laboratory Science &amp; Management</a:t>
            </a:r>
          </a:p>
          <a:p>
            <a:pPr algn="ctr"/>
            <a:r>
              <a:rPr lang="en-US" sz="2000" dirty="0" smtClean="0"/>
              <a:t>4</a:t>
            </a:r>
            <a:r>
              <a:rPr lang="en-US" sz="2000" baseline="30000" dirty="0" smtClean="0"/>
              <a:t>th</a:t>
            </a:r>
            <a:r>
              <a:rPr lang="en-US" sz="2000" dirty="0" smtClean="0"/>
              <a:t> Semester </a:t>
            </a:r>
          </a:p>
          <a:p>
            <a:pPr algn="ctr"/>
            <a:r>
              <a:rPr lang="en-US" sz="2000" dirty="0" smtClean="0"/>
              <a:t>Paper-BLM-401</a:t>
            </a:r>
          </a:p>
          <a:p>
            <a:pPr algn="ctr"/>
            <a:r>
              <a:rPr lang="en-US" sz="2000" dirty="0" smtClean="0"/>
              <a:t>Advance techniques in Laboratory Science</a:t>
            </a:r>
            <a:endParaRPr lang="en-US" sz="2000" dirty="0" smtClean="0"/>
          </a:p>
          <a:p>
            <a:pPr algn="ctr"/>
            <a:r>
              <a:rPr lang="en-US" sz="2000" dirty="0" smtClean="0"/>
              <a:t>Topic- Centrifuge (ordinary, ultra, cold)</a:t>
            </a:r>
          </a:p>
          <a:p>
            <a:pPr algn="ctr"/>
            <a:r>
              <a:rPr lang="en-US" sz="2000" dirty="0" smtClean="0"/>
              <a:t>Material No. 1</a:t>
            </a:r>
            <a:endParaRPr lang="en-IN" sz="2000" dirty="0"/>
          </a:p>
        </p:txBody>
      </p:sp>
    </p:spTree>
  </p:cSld>
  <p:clrMapOvr>
    <a:masterClrMapping/>
  </p:clrMapOvr>
  <p:transition spd="slow">
    <p:comb dir="vert"/>
    <p:sndAc>
      <p:stSnd>
        <p:snd r:embed="rId2" name="applause.wav" builtIn="1"/>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p:cNvSpPr>
            <a:spLocks noGrp="1"/>
          </p:cNvSpPr>
          <p:nvPr>
            <p:ph type="title"/>
          </p:nvPr>
        </p:nvSpPr>
        <p:spPr/>
        <p:txBody>
          <a:bodyPr>
            <a:normAutofit fontScale="90000"/>
          </a:bodyPr>
          <a:lstStyle/>
          <a:p>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l</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a:t>
            </a:r>
            <a:br>
              <a:rPr lang="en-US" sz="2800" dirty="0" smtClean="0"/>
            </a:br>
            <a:endParaRPr lang="en-US" sz="2800" dirty="0"/>
          </a:p>
        </p:txBody>
      </p:sp>
      <p:sp>
        <p:nvSpPr>
          <p:cNvPr id="4" name="Title 4"/>
          <p:cNvSpPr txBox="1">
            <a:spLocks/>
          </p:cNvSpPr>
          <p:nvPr/>
        </p:nvSpPr>
        <p:spPr>
          <a:xfrm>
            <a:off x="0" y="304800"/>
            <a:ext cx="9144000" cy="6553200"/>
          </a:xfrm>
          <a:prstGeom prst="rect">
            <a:avLst/>
          </a:prstGeom>
        </p:spPr>
        <p:txBody>
          <a:bodyPr vert="horz" lIns="0" tIns="45720" rIns="0" bIns="0" anchor="b">
            <a:normAutofit fontScale="82500" lnSpcReduction="20000"/>
            <a:scene3d>
              <a:camera prst="orthographicFront"/>
              <a:lightRig rig="freezing" dir="t">
                <a:rot lat="0" lon="0" rev="5640000"/>
              </a:lightRig>
            </a:scene3d>
            <a:sp3d prstMaterial="flat">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i="0" u="none" strike="noStrike" kern="1200" cap="none" spc="0" normalizeH="0" baseline="0" noProof="0" dirty="0" smtClean="0">
                <a:ln>
                  <a:noFill/>
                </a:ln>
                <a:solidFill>
                  <a:schemeClr val="bg1">
                    <a:lumMod val="95000"/>
                    <a:lumOff val="5000"/>
                  </a:schemeClr>
                </a:solidFill>
                <a:effectLst/>
                <a:uLnTx/>
                <a:uFillTx/>
                <a:latin typeface="+mj-lt"/>
                <a:ea typeface="+mj-ea"/>
                <a:cs typeface="+mj-cs"/>
              </a:rPr>
              <a:t/>
            </a:r>
            <a:br>
              <a:rPr kumimoji="0" lang="en-US" sz="2800" i="0" u="none" strike="noStrike" kern="1200" cap="none" spc="0" normalizeH="0" baseline="0" noProof="0" dirty="0" smtClean="0">
                <a:ln>
                  <a:noFill/>
                </a:ln>
                <a:solidFill>
                  <a:schemeClr val="bg1">
                    <a:lumMod val="95000"/>
                    <a:lumOff val="5000"/>
                  </a:schemeClr>
                </a:solidFill>
                <a:effectLst/>
                <a:uLnTx/>
                <a:uFillTx/>
                <a:latin typeface="+mj-lt"/>
                <a:ea typeface="+mj-ea"/>
                <a:cs typeface="+mj-cs"/>
              </a:rPr>
            </a:br>
            <a:r>
              <a:rPr kumimoji="0" lang="en-US" sz="2800" b="1" i="0" u="none" strike="noStrike" kern="1200" cap="none" spc="0" normalizeH="0" baseline="0" noProof="0" dirty="0" smtClean="0">
                <a:ln>
                  <a:noFill/>
                </a:ln>
                <a:effectLst/>
                <a:uLnTx/>
                <a:uFillTx/>
                <a:latin typeface="+mj-lt"/>
                <a:ea typeface="+mj-ea"/>
                <a:cs typeface="+mj-cs"/>
              </a:rPr>
              <a:t>PREPARATIVE  CENTRIFUGE</a:t>
            </a:r>
            <a:r>
              <a:rPr kumimoji="0" lang="en-US" sz="2800" b="0" i="0" u="none" strike="noStrike" kern="1200" cap="none" spc="0" normalizeH="0" baseline="0" noProof="0" dirty="0" smtClean="0">
                <a:ln>
                  <a:noFill/>
                </a:ln>
                <a:solidFill>
                  <a:schemeClr val="tx2"/>
                </a:solidFill>
                <a:effectLst/>
                <a:uLnTx/>
                <a:uFillTx/>
                <a:latin typeface="+mj-lt"/>
                <a:ea typeface="+mj-ea"/>
                <a:cs typeface="+mj-cs"/>
              </a:rPr>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tx2"/>
                </a:solidFill>
                <a:effectLst/>
                <a:uLnTx/>
                <a:uFillTx/>
                <a:latin typeface="+mj-lt"/>
                <a:ea typeface="+mj-ea"/>
                <a:cs typeface="+mj-cs"/>
              </a:rPr>
              <a:t>preparative  centrifuge  are  of  two  types-</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tx2"/>
                </a:solidFill>
                <a:effectLst/>
                <a:uLnTx/>
                <a:uFillTx/>
                <a:latin typeface="+mj-lt"/>
                <a:ea typeface="+mj-ea"/>
                <a:cs typeface="+mj-cs"/>
              </a:rPr>
              <a:t>1] DIFFERENTIAL ULTRACENTRIFUGE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tx2"/>
                </a:solidFill>
                <a:effectLst/>
                <a:uLnTx/>
                <a:uFillTx/>
                <a:latin typeface="+mj-lt"/>
                <a:ea typeface="+mj-ea"/>
                <a:cs typeface="+mj-cs"/>
              </a:rPr>
              <a:t>2]DENSITY  GRADIENT  CENTRIFUGE</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accent5">
                    <a:lumMod val="75000"/>
                  </a:schemeClr>
                </a:solidFill>
                <a:effectLst/>
                <a:uLnTx/>
                <a:uFillTx/>
                <a:latin typeface="+mj-lt"/>
                <a:ea typeface="+mj-ea"/>
                <a:cs typeface="+mj-cs"/>
              </a:rPr>
              <a:t>1] </a:t>
            </a:r>
            <a:r>
              <a:rPr kumimoji="0" lang="en-US" sz="2800" b="1" i="0" u="none" strike="noStrike" kern="1200" cap="none" spc="0" normalizeH="0" baseline="0" noProof="0" dirty="0" smtClean="0">
                <a:ln>
                  <a:noFill/>
                </a:ln>
                <a:solidFill>
                  <a:schemeClr val="accent5">
                    <a:lumMod val="75000"/>
                  </a:schemeClr>
                </a:solidFill>
                <a:effectLst/>
                <a:uLnTx/>
                <a:uFillTx/>
                <a:latin typeface="+mj-lt"/>
                <a:ea typeface="+mj-ea"/>
                <a:cs typeface="+mj-cs"/>
              </a:rPr>
              <a:t>Differential ultracentrifuge- </a:t>
            </a:r>
            <a:r>
              <a:rPr lang="en-US" sz="2800" dirty="0" smtClean="0">
                <a:solidFill>
                  <a:schemeClr val="tx2"/>
                </a:solidFill>
                <a:latin typeface="+mj-lt"/>
                <a:ea typeface="+mj-ea"/>
                <a:cs typeface="+mj-cs"/>
              </a:rPr>
              <a:t>I</a:t>
            </a:r>
            <a:r>
              <a:rPr kumimoji="0" lang="en-US" sz="2800" b="0" i="0" u="none" strike="noStrike" kern="1200" cap="none" spc="0" normalizeH="0" baseline="0" noProof="0" dirty="0" smtClean="0">
                <a:ln>
                  <a:noFill/>
                </a:ln>
                <a:solidFill>
                  <a:schemeClr val="tx2"/>
                </a:solidFill>
                <a:effectLst/>
                <a:uLnTx/>
                <a:uFillTx/>
                <a:latin typeface="+mj-lt"/>
                <a:ea typeface="+mj-ea"/>
                <a:cs typeface="+mj-cs"/>
              </a:rPr>
              <a:t>n this  type  of  centrifuge  separation  is  carried out in a suspending medium which is homogenous are known as differential centrifugation.</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tx2"/>
                </a:solidFill>
                <a:effectLst/>
                <a:uLnTx/>
                <a:uFillTx/>
                <a:latin typeface="+mj-lt"/>
                <a:ea typeface="+mj-ea"/>
                <a:cs typeface="+mj-cs"/>
              </a:rPr>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accent5">
                    <a:lumMod val="75000"/>
                  </a:schemeClr>
                </a:solidFill>
                <a:effectLst/>
                <a:uLnTx/>
                <a:uFillTx/>
                <a:latin typeface="+mj-lt"/>
                <a:ea typeface="+mj-ea"/>
                <a:cs typeface="+mj-cs"/>
              </a:rPr>
              <a:t/>
            </a:r>
            <a:br>
              <a:rPr kumimoji="0" lang="en-US" sz="2800" b="0" i="0" u="none" strike="noStrike" kern="1200" cap="none" spc="0" normalizeH="0" baseline="0" noProof="0" dirty="0" smtClean="0">
                <a:ln>
                  <a:noFill/>
                </a:ln>
                <a:solidFill>
                  <a:schemeClr val="accent5">
                    <a:lumMod val="75000"/>
                  </a:schemeClr>
                </a:solidFill>
                <a:effectLst/>
                <a:uLnTx/>
                <a:uFillTx/>
                <a:latin typeface="+mj-lt"/>
                <a:ea typeface="+mj-ea"/>
                <a:cs typeface="+mj-cs"/>
              </a:rPr>
            </a:br>
            <a:r>
              <a:rPr kumimoji="0" lang="en-US" sz="2800" b="1" i="0" u="none" strike="noStrike" kern="1200" cap="none" spc="0" normalizeH="0" baseline="0" noProof="0" dirty="0" smtClean="0">
                <a:ln>
                  <a:noFill/>
                </a:ln>
                <a:solidFill>
                  <a:schemeClr val="accent5">
                    <a:lumMod val="75000"/>
                  </a:schemeClr>
                </a:solidFill>
                <a:effectLst/>
                <a:uLnTx/>
                <a:uFillTx/>
                <a:latin typeface="+mj-lt"/>
                <a:ea typeface="+mj-ea"/>
                <a:cs typeface="+mj-cs"/>
              </a:rPr>
              <a:t>2]Density</a:t>
            </a:r>
            <a:r>
              <a:rPr kumimoji="0" lang="en-US" sz="2800" b="1" i="0" u="none" strike="noStrike" kern="1200" cap="none" spc="0" normalizeH="0" noProof="0" dirty="0" smtClean="0">
                <a:ln>
                  <a:noFill/>
                </a:ln>
                <a:solidFill>
                  <a:schemeClr val="accent5">
                    <a:lumMod val="75000"/>
                  </a:schemeClr>
                </a:solidFill>
                <a:effectLst/>
                <a:uLnTx/>
                <a:uFillTx/>
                <a:latin typeface="+mj-lt"/>
                <a:ea typeface="+mj-ea"/>
                <a:cs typeface="+mj-cs"/>
              </a:rPr>
              <a:t> gradient centrifuge</a:t>
            </a:r>
            <a:r>
              <a:rPr kumimoji="0" lang="en-US" sz="2800" b="1" i="0" u="none" strike="noStrike" kern="1200" cap="none" spc="0" normalizeH="0" noProof="0" dirty="0" smtClean="0">
                <a:ln>
                  <a:noFill/>
                </a:ln>
                <a:solidFill>
                  <a:schemeClr val="accent3"/>
                </a:solidFill>
                <a:effectLst/>
                <a:uLnTx/>
                <a:uFillTx/>
                <a:latin typeface="+mj-lt"/>
                <a:ea typeface="+mj-ea"/>
                <a:cs typeface="+mj-cs"/>
              </a:rPr>
              <a:t>-In</a:t>
            </a:r>
            <a:r>
              <a:rPr kumimoji="0" lang="en-US" sz="2800" b="1" i="0" u="none" strike="noStrike" kern="1200" cap="none" spc="0" normalizeH="0" noProof="0" dirty="0" smtClean="0">
                <a:ln>
                  <a:noFill/>
                </a:ln>
                <a:solidFill>
                  <a:schemeClr val="accent5">
                    <a:lumMod val="75000"/>
                  </a:schemeClr>
                </a:solidFill>
                <a:effectLst/>
                <a:uLnTx/>
                <a:uFillTx/>
                <a:latin typeface="+mj-lt"/>
                <a:ea typeface="+mj-ea"/>
                <a:cs typeface="+mj-cs"/>
              </a:rPr>
              <a:t> </a:t>
            </a:r>
            <a:r>
              <a:rPr kumimoji="0" lang="en-US" sz="2800" b="0" i="0" u="none" strike="noStrike" kern="1200" cap="none" spc="0" normalizeH="0" noProof="0" dirty="0" smtClean="0">
                <a:ln>
                  <a:noFill/>
                </a:ln>
                <a:solidFill>
                  <a:schemeClr val="tx2"/>
                </a:solidFill>
                <a:effectLst/>
                <a:uLnTx/>
                <a:uFillTx/>
                <a:latin typeface="+mj-lt"/>
                <a:ea typeface="+mj-ea"/>
                <a:cs typeface="+mj-cs"/>
              </a:rPr>
              <a:t>this type of centrifuge separation is carried out  in a suspending medium having density gradient. Separation under centrifugal field is therefore depend upon buoyant density of particles.</a:t>
            </a:r>
            <a:r>
              <a:rPr kumimoji="0" lang="en-US" sz="2800" b="0" i="0" u="none" strike="noStrike" kern="1200" cap="none" spc="0" normalizeH="0" baseline="0" noProof="0" dirty="0" smtClean="0">
                <a:ln>
                  <a:noFill/>
                </a:ln>
                <a:solidFill>
                  <a:schemeClr val="tx2"/>
                </a:solidFill>
                <a:effectLst/>
                <a:uLnTx/>
                <a:uFillTx/>
                <a:latin typeface="+mj-lt"/>
                <a:ea typeface="+mj-ea"/>
                <a:cs typeface="+mj-cs"/>
              </a:rPr>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lang="en-US" sz="2800" dirty="0" smtClean="0">
                <a:solidFill>
                  <a:schemeClr val="tx2"/>
                </a:solidFill>
                <a:latin typeface="+mj-lt"/>
                <a:ea typeface="+mj-ea"/>
                <a:cs typeface="+mj-cs"/>
              </a:rPr>
              <a:t>It has two variations -</a:t>
            </a:r>
            <a:r>
              <a:rPr kumimoji="0" lang="en-US" sz="2800" b="0" i="0" u="none" strike="noStrike" kern="1200" cap="none" spc="0" normalizeH="0" baseline="0" noProof="0" dirty="0" smtClean="0">
                <a:ln>
                  <a:noFill/>
                </a:ln>
                <a:solidFill>
                  <a:schemeClr val="tx2"/>
                </a:solidFill>
                <a:effectLst/>
                <a:uLnTx/>
                <a:uFillTx/>
                <a:latin typeface="+mj-lt"/>
                <a:ea typeface="+mj-ea"/>
                <a:cs typeface="+mj-cs"/>
              </a:rPr>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1" i="0" u="none" strike="noStrike" kern="1200" cap="none" spc="0" normalizeH="0" baseline="0" noProof="0" dirty="0" smtClean="0">
                <a:ln>
                  <a:noFill/>
                </a:ln>
                <a:solidFill>
                  <a:schemeClr val="accent1">
                    <a:lumMod val="75000"/>
                  </a:schemeClr>
                </a:solidFill>
                <a:effectLst/>
                <a:uLnTx/>
                <a:uFillTx/>
                <a:latin typeface="+mj-lt"/>
                <a:ea typeface="+mj-ea"/>
                <a:cs typeface="+mj-cs"/>
              </a:rPr>
              <a:t>1]RATE</a:t>
            </a:r>
            <a:r>
              <a:rPr kumimoji="0" lang="en-US" sz="2800" b="1" i="0" u="none" strike="noStrike" kern="1200" cap="none" spc="0" normalizeH="0" noProof="0" dirty="0" smtClean="0">
                <a:ln>
                  <a:noFill/>
                </a:ln>
                <a:solidFill>
                  <a:schemeClr val="accent1">
                    <a:lumMod val="75000"/>
                  </a:schemeClr>
                </a:solidFill>
                <a:effectLst/>
                <a:uLnTx/>
                <a:uFillTx/>
                <a:latin typeface="+mj-lt"/>
                <a:ea typeface="+mj-ea"/>
                <a:cs typeface="+mj-cs"/>
              </a:rPr>
              <a:t> ZONAL CENTRIFUG</a:t>
            </a:r>
            <a:r>
              <a:rPr kumimoji="0" lang="en-US" sz="2800" b="1" i="0" u="none" strike="noStrike" kern="1200" cap="none" spc="0" normalizeH="0" noProof="0" dirty="0" smtClean="0">
                <a:ln>
                  <a:noFill/>
                </a:ln>
                <a:solidFill>
                  <a:schemeClr val="accent2">
                    <a:lumMod val="75000"/>
                  </a:schemeClr>
                </a:solidFill>
                <a:effectLst/>
                <a:uLnTx/>
                <a:uFillTx/>
                <a:latin typeface="+mj-lt"/>
                <a:ea typeface="+mj-ea"/>
                <a:cs typeface="+mj-cs"/>
              </a:rPr>
              <a:t>ATION</a:t>
            </a:r>
            <a:r>
              <a:rPr kumimoji="0" lang="en-US" sz="2800" b="0" i="0" u="none" strike="noStrike" kern="1200" cap="none" spc="0" normalizeH="0" baseline="0" noProof="0" dirty="0" smtClean="0">
                <a:ln>
                  <a:noFill/>
                </a:ln>
                <a:solidFill>
                  <a:schemeClr val="accent2">
                    <a:lumMod val="75000"/>
                  </a:schemeClr>
                </a:solidFill>
                <a:effectLst/>
                <a:uLnTx/>
                <a:uFillTx/>
                <a:latin typeface="+mj-lt"/>
                <a:ea typeface="+mj-ea"/>
                <a:cs typeface="+mj-cs"/>
              </a:rPr>
              <a:t/>
            </a:r>
            <a:br>
              <a:rPr kumimoji="0" lang="en-US" sz="2800" b="0" i="0" u="none" strike="noStrike" kern="1200" cap="none" spc="0" normalizeH="0" baseline="0" noProof="0" dirty="0" smtClean="0">
                <a:ln>
                  <a:noFill/>
                </a:ln>
                <a:solidFill>
                  <a:schemeClr val="accent2">
                    <a:lumMod val="75000"/>
                  </a:schemeClr>
                </a:solidFill>
                <a:effectLst/>
                <a:uLnTx/>
                <a:uFillTx/>
                <a:latin typeface="+mj-lt"/>
                <a:ea typeface="+mj-ea"/>
                <a:cs typeface="+mj-cs"/>
              </a:rPr>
            </a:br>
            <a:r>
              <a:rPr kumimoji="0" lang="en-US" sz="2800" b="1" i="0" u="none" strike="noStrike" kern="1200" cap="none" spc="0" normalizeH="0" baseline="0" noProof="0" dirty="0" smtClean="0">
                <a:ln>
                  <a:noFill/>
                </a:ln>
                <a:solidFill>
                  <a:schemeClr val="accent2">
                    <a:lumMod val="75000"/>
                  </a:schemeClr>
                </a:solidFill>
                <a:effectLst/>
                <a:uLnTx/>
                <a:uFillTx/>
                <a:latin typeface="+mj-lt"/>
                <a:ea typeface="+mj-ea"/>
                <a:cs typeface="+mj-cs"/>
              </a:rPr>
              <a:t>l2]ISOPYCNIC </a:t>
            </a:r>
            <a:r>
              <a:rPr kumimoji="0" lang="en-US" sz="2800" b="1" i="0" u="none" strike="noStrike" kern="1200" cap="none" spc="0" normalizeH="0" baseline="0" noProof="0" dirty="0" smtClean="0">
                <a:ln>
                  <a:noFill/>
                </a:ln>
                <a:solidFill>
                  <a:schemeClr val="accent1">
                    <a:lumMod val="75000"/>
                  </a:schemeClr>
                </a:solidFill>
                <a:effectLst/>
                <a:uLnTx/>
                <a:uFillTx/>
                <a:latin typeface="+mj-lt"/>
                <a:ea typeface="+mj-ea"/>
                <a:cs typeface="+mj-cs"/>
              </a:rPr>
              <a:t>CENTRIFUGATION</a:t>
            </a:r>
            <a:r>
              <a:rPr kumimoji="0" lang="en-US" sz="2800" b="0" i="0" u="none" strike="noStrike" kern="1200" cap="none" spc="0" normalizeH="0" baseline="0" noProof="0" dirty="0" smtClean="0">
                <a:ln>
                  <a:noFill/>
                </a:ln>
                <a:solidFill>
                  <a:schemeClr val="tx2"/>
                </a:solidFill>
                <a:effectLst/>
                <a:uLnTx/>
                <a:uFillTx/>
                <a:latin typeface="+mj-lt"/>
                <a:ea typeface="+mj-ea"/>
                <a:cs typeface="+mj-cs"/>
              </a:rPr>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tx2"/>
                </a:solidFill>
                <a:effectLst/>
                <a:uLnTx/>
                <a:uFillTx/>
                <a:latin typeface="+mj-lt"/>
                <a:ea typeface="+mj-ea"/>
                <a:cs typeface="+mj-cs"/>
              </a:rPr>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tx2"/>
                </a:solidFill>
                <a:effectLst/>
                <a:uLnTx/>
                <a:uFillTx/>
                <a:latin typeface="+mj-lt"/>
                <a:ea typeface="+mj-ea"/>
                <a:cs typeface="+mj-cs"/>
              </a:rPr>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tx2"/>
                </a:solidFill>
                <a:effectLst/>
                <a:uLnTx/>
                <a:uFillTx/>
                <a:latin typeface="+mj-lt"/>
                <a:ea typeface="+mj-ea"/>
                <a:cs typeface="+mj-cs"/>
              </a:rPr>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tx2"/>
                </a:solidFill>
                <a:effectLst/>
                <a:uLnTx/>
                <a:uFillTx/>
                <a:latin typeface="+mj-lt"/>
                <a:ea typeface="+mj-ea"/>
                <a:cs typeface="+mj-cs"/>
              </a:rPr>
              <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r>
              <a:rPr kumimoji="0" lang="en-US" sz="2800" b="0" i="0" u="none" strike="noStrike" kern="1200" cap="none" spc="0" normalizeH="0" baseline="0" noProof="0" dirty="0" smtClean="0">
                <a:ln>
                  <a:noFill/>
                </a:ln>
                <a:solidFill>
                  <a:schemeClr val="tx2"/>
                </a:solidFill>
                <a:effectLst/>
                <a:uLnTx/>
                <a:uFillTx/>
                <a:latin typeface="+mj-lt"/>
                <a:ea typeface="+mj-ea"/>
                <a:cs typeface="+mj-cs"/>
              </a:rPr>
              <a:t>.</a:t>
            </a:r>
            <a:br>
              <a:rPr kumimoji="0" lang="en-US" sz="2800" b="0" i="0" u="none" strike="noStrike" kern="1200" cap="none" spc="0" normalizeH="0" baseline="0" noProof="0" dirty="0" smtClean="0">
                <a:ln>
                  <a:noFill/>
                </a:ln>
                <a:solidFill>
                  <a:schemeClr val="tx2"/>
                </a:solidFill>
                <a:effectLst/>
                <a:uLnTx/>
                <a:uFillTx/>
                <a:latin typeface="+mj-lt"/>
                <a:ea typeface="+mj-ea"/>
                <a:cs typeface="+mj-cs"/>
              </a:rPr>
            </a:br>
            <a:endParaRPr kumimoji="0" lang="en-US" sz="28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User\Desktop\Differential-centrifugation-6111181.pn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spd="slow">
    <p:comb dir="vert"/>
    <p:sndAc>
      <p:stSnd>
        <p:snd r:embed="rId2" name="applause.wav" builtIn="1"/>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85800"/>
          </a:xfrm>
        </p:spPr>
        <p:txBody>
          <a:bodyPr>
            <a:normAutofit/>
          </a:bodyPr>
          <a:lstStyle/>
          <a:p>
            <a:r>
              <a:rPr lang="en-US" sz="2400" b="1" dirty="0" smtClean="0">
                <a:solidFill>
                  <a:schemeClr val="bg2">
                    <a:lumMod val="50000"/>
                  </a:schemeClr>
                </a:solidFill>
              </a:rPr>
              <a:t>Difference between rate zonal and isopycnic centrifugation</a:t>
            </a:r>
            <a:endParaRPr lang="en-US" sz="2400" b="1" dirty="0">
              <a:solidFill>
                <a:schemeClr val="bg2">
                  <a:lumMod val="50000"/>
                </a:schemeClr>
              </a:solidFill>
            </a:endParaRPr>
          </a:p>
        </p:txBody>
      </p:sp>
      <p:sp>
        <p:nvSpPr>
          <p:cNvPr id="3" name="Text Placeholder 2"/>
          <p:cNvSpPr>
            <a:spLocks noGrp="1"/>
          </p:cNvSpPr>
          <p:nvPr>
            <p:ph type="body" idx="1"/>
          </p:nvPr>
        </p:nvSpPr>
        <p:spPr/>
        <p:txBody>
          <a:bodyPr/>
          <a:lstStyle/>
          <a:p>
            <a:r>
              <a:rPr lang="en-US" dirty="0" smtClean="0">
                <a:solidFill>
                  <a:schemeClr val="tx1"/>
                </a:solidFill>
              </a:rPr>
              <a:t>RATE – ZONAL</a:t>
            </a:r>
          </a:p>
          <a:p>
            <a:endParaRPr lang="en-US" dirty="0">
              <a:solidFill>
                <a:schemeClr val="bg1">
                  <a:lumMod val="95000"/>
                  <a:lumOff val="5000"/>
                </a:schemeClr>
              </a:solidFill>
            </a:endParaRPr>
          </a:p>
        </p:txBody>
      </p:sp>
      <p:sp>
        <p:nvSpPr>
          <p:cNvPr id="4" name="Text Placeholder 3"/>
          <p:cNvSpPr>
            <a:spLocks noGrp="1"/>
          </p:cNvSpPr>
          <p:nvPr>
            <p:ph type="body" sz="half" idx="3"/>
          </p:nvPr>
        </p:nvSpPr>
        <p:spPr>
          <a:xfrm>
            <a:off x="4648200" y="1828800"/>
            <a:ext cx="4041775" cy="654843"/>
          </a:xfrm>
        </p:spPr>
        <p:txBody>
          <a:bodyPr/>
          <a:lstStyle/>
          <a:p>
            <a:r>
              <a:rPr lang="en-US" dirty="0" smtClean="0">
                <a:solidFill>
                  <a:schemeClr val="tx1"/>
                </a:solidFill>
              </a:rPr>
              <a:t>ISOPYCNIC</a:t>
            </a:r>
          </a:p>
          <a:p>
            <a:endParaRPr lang="en-US" dirty="0">
              <a:solidFill>
                <a:schemeClr val="bg1">
                  <a:lumMod val="95000"/>
                  <a:lumOff val="5000"/>
                </a:schemeClr>
              </a:solidFill>
            </a:endParaRPr>
          </a:p>
        </p:txBody>
      </p:sp>
      <p:sp>
        <p:nvSpPr>
          <p:cNvPr id="5" name="Content Placeholder 4"/>
          <p:cNvSpPr>
            <a:spLocks noGrp="1"/>
          </p:cNvSpPr>
          <p:nvPr>
            <p:ph sz="quarter" idx="2"/>
          </p:nvPr>
        </p:nvSpPr>
        <p:spPr>
          <a:xfrm>
            <a:off x="457200" y="4038600"/>
            <a:ext cx="4040188" cy="2438400"/>
          </a:xfrm>
        </p:spPr>
        <p:txBody>
          <a:bodyPr>
            <a:normAutofit fontScale="77500" lnSpcReduction="20000"/>
          </a:bodyPr>
          <a:lstStyle/>
          <a:p>
            <a:r>
              <a:rPr lang="en-US" dirty="0" smtClean="0"/>
              <a:t>Gradient is shallow, gradient density is maximum less than that of the least dense sedimenting specie.</a:t>
            </a:r>
          </a:p>
          <a:p>
            <a:r>
              <a:rPr lang="en-US" dirty="0" smtClean="0"/>
              <a:t>Centrifugation is carried out at low speed for a short time.</a:t>
            </a:r>
          </a:p>
          <a:p>
            <a:r>
              <a:rPr lang="en-US" dirty="0" smtClean="0"/>
              <a:t>This method is used for separating particles which differ in size not on density. e.g. </a:t>
            </a:r>
            <a:r>
              <a:rPr lang="en-US" b="1" dirty="0" smtClean="0">
                <a:solidFill>
                  <a:schemeClr val="accent3">
                    <a:lumMod val="75000"/>
                  </a:schemeClr>
                </a:solidFill>
              </a:rPr>
              <a:t>DNA – RNA hybrid </a:t>
            </a:r>
            <a:r>
              <a:rPr lang="en-US" dirty="0" smtClean="0"/>
              <a:t>,</a:t>
            </a:r>
            <a:r>
              <a:rPr lang="en-US" b="1" dirty="0" smtClean="0">
                <a:solidFill>
                  <a:schemeClr val="accent3">
                    <a:lumMod val="75000"/>
                  </a:schemeClr>
                </a:solidFill>
              </a:rPr>
              <a:t>Ribosomal subunit etc. </a:t>
            </a:r>
            <a:endParaRPr lang="en-US" b="1" dirty="0">
              <a:solidFill>
                <a:schemeClr val="accent3">
                  <a:lumMod val="75000"/>
                </a:schemeClr>
              </a:solidFill>
            </a:endParaRPr>
          </a:p>
        </p:txBody>
      </p:sp>
      <p:sp>
        <p:nvSpPr>
          <p:cNvPr id="6" name="Content Placeholder 5"/>
          <p:cNvSpPr>
            <a:spLocks noGrp="1"/>
          </p:cNvSpPr>
          <p:nvPr>
            <p:ph sz="quarter" idx="4"/>
          </p:nvPr>
        </p:nvSpPr>
        <p:spPr>
          <a:xfrm>
            <a:off x="4645025" y="4114800"/>
            <a:ext cx="4041775" cy="2514600"/>
          </a:xfrm>
        </p:spPr>
        <p:txBody>
          <a:bodyPr>
            <a:normAutofit fontScale="77500" lnSpcReduction="20000"/>
          </a:bodyPr>
          <a:lstStyle/>
          <a:p>
            <a:r>
              <a:rPr lang="en-US" dirty="0" smtClean="0"/>
              <a:t>Gradient  is steep, gradient density is maximum greater than that of the most dense sedimenting specie.</a:t>
            </a:r>
          </a:p>
          <a:p>
            <a:r>
              <a:rPr lang="en-US" dirty="0" smtClean="0"/>
              <a:t>Centrifugation is carried out at high speed for a long time.</a:t>
            </a:r>
          </a:p>
          <a:p>
            <a:r>
              <a:rPr lang="en-US" dirty="0" smtClean="0"/>
              <a:t>This method is used for separating particles which differ in density. E.g. –</a:t>
            </a:r>
            <a:r>
              <a:rPr lang="en-US" b="1" dirty="0" smtClean="0">
                <a:solidFill>
                  <a:schemeClr val="accent3">
                    <a:lumMod val="75000"/>
                  </a:schemeClr>
                </a:solidFill>
              </a:rPr>
              <a:t>DNA,plasma,lysosomes,mitochondria,peroxisomes,plama.</a:t>
            </a:r>
            <a:endParaRPr lang="en-US" b="1" dirty="0">
              <a:solidFill>
                <a:schemeClr val="accent3">
                  <a:lumMod val="75000"/>
                </a:schemeClr>
              </a:solidFill>
            </a:endParaRPr>
          </a:p>
        </p:txBody>
      </p:sp>
      <p:sp>
        <p:nvSpPr>
          <p:cNvPr id="7" name="Rounded Rectangle 6"/>
          <p:cNvSpPr/>
          <p:nvPr/>
        </p:nvSpPr>
        <p:spPr>
          <a:xfrm>
            <a:off x="533400" y="1905000"/>
            <a:ext cx="45719"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6" name="Picture 2" descr="C:\Documents and Settings\User\Desktop\download.png"/>
          <p:cNvPicPr>
            <a:picLocks noChangeAspect="1" noChangeArrowheads="1"/>
          </p:cNvPicPr>
          <p:nvPr/>
        </p:nvPicPr>
        <p:blipFill>
          <a:blip r:embed="rId2"/>
          <a:srcRect/>
          <a:stretch>
            <a:fillRect/>
          </a:stretch>
        </p:blipFill>
        <p:spPr bwMode="auto">
          <a:xfrm>
            <a:off x="838200" y="2133600"/>
            <a:ext cx="2876550" cy="1714500"/>
          </a:xfrm>
          <a:prstGeom prst="rect">
            <a:avLst/>
          </a:prstGeom>
          <a:noFill/>
        </p:spPr>
      </p:pic>
      <p:pic>
        <p:nvPicPr>
          <p:cNvPr id="6147" name="Picture 3" descr="C:\Documents and Settings\User\Desktop\clip_image0331.jpg"/>
          <p:cNvPicPr>
            <a:picLocks noChangeAspect="1" noChangeArrowheads="1"/>
          </p:cNvPicPr>
          <p:nvPr/>
        </p:nvPicPr>
        <p:blipFill>
          <a:blip r:embed="rId3"/>
          <a:srcRect/>
          <a:stretch>
            <a:fillRect/>
          </a:stretch>
        </p:blipFill>
        <p:spPr bwMode="auto">
          <a:xfrm>
            <a:off x="4953000" y="2133600"/>
            <a:ext cx="3228975" cy="1919288"/>
          </a:xfrm>
          <a:prstGeom prst="rect">
            <a:avLst/>
          </a:prstGeom>
          <a:noFill/>
        </p:spPr>
      </p:pic>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486912"/>
          </a:xfrm>
        </p:spPr>
        <p:txBody>
          <a:bodyPr>
            <a:normAutofit fontScale="90000"/>
          </a:bodyPr>
          <a:lstStyle/>
          <a:p>
            <a:pPr>
              <a:buFont typeface="Wingdings" pitchFamily="2" charset="2"/>
              <a:buChar char="v"/>
            </a:pPr>
            <a:r>
              <a:rPr lang="en-US" sz="2800" b="1" dirty="0" smtClean="0">
                <a:solidFill>
                  <a:schemeClr val="bg2">
                    <a:lumMod val="50000"/>
                  </a:schemeClr>
                </a:solidFill>
              </a:rPr>
              <a:t>APPLICATIONS  OF  PREPARATIVE  CENTRIFUGATION</a:t>
            </a:r>
            <a:br>
              <a:rPr lang="en-US" sz="2800" b="1" dirty="0" smtClean="0">
                <a:solidFill>
                  <a:schemeClr val="bg2">
                    <a:lumMod val="50000"/>
                  </a:schemeClr>
                </a:solidFill>
              </a:rPr>
            </a:br>
            <a:r>
              <a:rPr lang="en-US" sz="2400" dirty="0" smtClean="0">
                <a:solidFill>
                  <a:schemeClr val="tx1">
                    <a:lumMod val="75000"/>
                    <a:lumOff val="25000"/>
                  </a:schemeClr>
                </a:solidFill>
              </a:rPr>
              <a:t>Preparative  centrifugation  is  concerned  with  the  actual  isolation  of  biological  material  for  subsequent  biochemical  investigations.                                                                                              It  is  used  to  separate  organelles  like  mitochondria,ribosomes, microsomes and  viruses. Preparative  centrifugation  is done  in  a  variety  of  rotors  suitable   for  a  great  range  of  experiment.                 .It  is used  for  gradient  separations  in  which  tubes  are  filled  from top  to  bottom  with  an  increasing  concentration  of  a  dense  substances  in  solution.          </a:t>
            </a:r>
            <a:endParaRPr lang="en-US" sz="2400" dirty="0">
              <a:solidFill>
                <a:schemeClr val="tx1">
                  <a:lumMod val="75000"/>
                  <a:lumOff val="25000"/>
                </a:schemeClr>
              </a:solidFill>
            </a:endParaRPr>
          </a:p>
        </p:txBody>
      </p:sp>
    </p:spTree>
  </p:cSld>
  <p:clrMapOvr>
    <a:masterClrMapping/>
  </p:clrMapOvr>
  <p:transition spd="slow">
    <p:comb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001000" cy="4267200"/>
          </a:xfrm>
        </p:spPr>
        <p:txBody>
          <a:bodyPr>
            <a:normAutofit fontScale="90000"/>
          </a:bodyPr>
          <a:lstStyle/>
          <a:p>
            <a:r>
              <a:rPr lang="en-US" sz="2400" b="1" dirty="0" smtClean="0">
                <a:solidFill>
                  <a:schemeClr val="bg2">
                    <a:lumMod val="50000"/>
                  </a:schemeClr>
                </a:solidFill>
              </a:rPr>
              <a:t>ANALYTICAL  ULTRACENTRIFUGE</a:t>
            </a:r>
            <a:r>
              <a:rPr lang="en-US" sz="2400" b="1" dirty="0" smtClean="0">
                <a:solidFill>
                  <a:schemeClr val="tx1"/>
                </a:solidFill>
              </a:rPr>
              <a:t/>
            </a:r>
            <a:br>
              <a:rPr lang="en-US" sz="2400" b="1" dirty="0" smtClean="0">
                <a:solidFill>
                  <a:schemeClr val="tx1"/>
                </a:solidFill>
              </a:rPr>
            </a:br>
            <a:r>
              <a:rPr lang="en-US" sz="2400" dirty="0" smtClean="0">
                <a:solidFill>
                  <a:schemeClr val="tx1"/>
                </a:solidFill>
              </a:rPr>
              <a:t>It has refrigerated and evacuated chamber .The alloy used in the rotor and the shaft are same. It</a:t>
            </a:r>
            <a:r>
              <a:rPr lang="en-US" sz="2400" b="1" dirty="0" smtClean="0">
                <a:solidFill>
                  <a:srgbClr val="002060"/>
                </a:solidFill>
              </a:rPr>
              <a:t> possess a specialized optical system to monitor  the progress of centrifugation. </a:t>
            </a:r>
            <a:r>
              <a:rPr lang="en-US" sz="2400" dirty="0" smtClean="0">
                <a:solidFill>
                  <a:schemeClr val="tx1"/>
                </a:solidFill>
              </a:rPr>
              <a:t>The rotor of this type of centrifuge is elliptical and has two holes for holding two centrifuge cells. The analytical  cell is </a:t>
            </a:r>
            <a:r>
              <a:rPr lang="en-US" sz="2400" b="1" dirty="0" smtClean="0">
                <a:solidFill>
                  <a:srgbClr val="002060"/>
                </a:solidFill>
              </a:rPr>
              <a:t>sector shaped </a:t>
            </a:r>
            <a:r>
              <a:rPr lang="en-US" sz="2400" dirty="0" smtClean="0">
                <a:solidFill>
                  <a:schemeClr val="tx1"/>
                </a:solidFill>
              </a:rPr>
              <a:t>and can hold a liquid column about 14 mm.The upper and lower planes of the analytical centrifuge are quartz or synthetic sapphire windows. The windows are provided for the passage of light to monitor the process of transparent having centrifugation.</a:t>
            </a:r>
            <a:br>
              <a:rPr lang="en-US" sz="2400" dirty="0" smtClean="0">
                <a:solidFill>
                  <a:schemeClr val="tx1"/>
                </a:solidFill>
              </a:rPr>
            </a:br>
            <a:r>
              <a:rPr lang="en-US" sz="2400" b="1" dirty="0" smtClean="0">
                <a:solidFill>
                  <a:schemeClr val="tx1"/>
                </a:solidFill>
              </a:rPr>
              <a:t/>
            </a:r>
            <a:br>
              <a:rPr lang="en-US" sz="2400" b="1" dirty="0" smtClean="0">
                <a:solidFill>
                  <a:schemeClr val="tx1"/>
                </a:solidFill>
              </a:rPr>
            </a:br>
            <a:r>
              <a:rPr lang="en-US" sz="2400" b="1" dirty="0" smtClean="0">
                <a:solidFill>
                  <a:schemeClr val="tx1"/>
                </a:solidFill>
              </a:rPr>
              <a:t/>
            </a:r>
            <a:br>
              <a:rPr lang="en-US" sz="2400" b="1" dirty="0" smtClean="0">
                <a:solidFill>
                  <a:schemeClr val="tx1"/>
                </a:solidFill>
              </a:rPr>
            </a:br>
            <a:endParaRPr lang="en-US" sz="2400" b="1" dirty="0">
              <a:solidFill>
                <a:schemeClr val="tx1"/>
              </a:solidFill>
            </a:endParaRPr>
          </a:p>
        </p:txBody>
      </p:sp>
      <p:pic>
        <p:nvPicPr>
          <p:cNvPr id="4099" name="Picture 3" descr="C:\Documents and Settings\User\Desktop\fff.jpg"/>
          <p:cNvPicPr>
            <a:picLocks noChangeAspect="1" noChangeArrowheads="1"/>
          </p:cNvPicPr>
          <p:nvPr/>
        </p:nvPicPr>
        <p:blipFill>
          <a:blip r:embed="rId2"/>
          <a:srcRect/>
          <a:stretch>
            <a:fillRect/>
          </a:stretch>
        </p:blipFill>
        <p:spPr bwMode="auto">
          <a:xfrm>
            <a:off x="2514600" y="3352800"/>
            <a:ext cx="3181509" cy="3276600"/>
          </a:xfrm>
          <a:prstGeom prst="rect">
            <a:avLst/>
          </a:prstGeom>
          <a:noFill/>
        </p:spPr>
      </p:pic>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05800" cy="4114800"/>
          </a:xfrm>
        </p:spPr>
        <p:txBody>
          <a:bodyPr>
            <a:normAutofit/>
          </a:bodyPr>
          <a:lstStyle/>
          <a:p>
            <a:pPr>
              <a:buFont typeface="Wingdings" pitchFamily="2" charset="2"/>
              <a:buChar char="v"/>
            </a:pPr>
            <a:r>
              <a:rPr lang="en-US" sz="2700" b="1" dirty="0" smtClean="0">
                <a:solidFill>
                  <a:schemeClr val="bg2">
                    <a:lumMod val="50000"/>
                  </a:schemeClr>
                </a:solidFill>
              </a:rPr>
              <a:t>APPLICATIONS OF ANALYTICAL CENTRIFUGATION</a:t>
            </a:r>
            <a:r>
              <a:rPr lang="en-US" sz="2400" b="1" dirty="0" smtClean="0">
                <a:solidFill>
                  <a:schemeClr val="bg2">
                    <a:lumMod val="50000"/>
                  </a:schemeClr>
                </a:solidFill>
              </a:rPr>
              <a:t/>
            </a:r>
            <a:br>
              <a:rPr lang="en-US" sz="2400" b="1" dirty="0" smtClean="0">
                <a:solidFill>
                  <a:schemeClr val="bg2">
                    <a:lumMod val="50000"/>
                  </a:schemeClr>
                </a:solidFill>
              </a:rPr>
            </a:br>
            <a:r>
              <a:rPr lang="en-US" sz="2400" b="1" dirty="0" smtClean="0">
                <a:solidFill>
                  <a:schemeClr val="tx1">
                    <a:lumMod val="50000"/>
                    <a:lumOff val="50000"/>
                  </a:schemeClr>
                </a:solidFill>
              </a:rPr>
              <a:t>Analytical  centrifugation  is  a  key technique  for isolating and  analyzing cells  ,sub cellular  organelles  isolated  macromolecules  such  as proteins  and   nucleic  acids.                                               Sedimentation  coefficient  can  be  determine  by  this  type  of  technique.                                                                                     Analytical  centrifugation  is  used  to separate  certain  organelles  from  whole  cells  for  further  analysis  of  specific  parts  of  cells.</a:t>
            </a:r>
            <a:br>
              <a:rPr lang="en-US" sz="2400" b="1" dirty="0" smtClean="0">
                <a:solidFill>
                  <a:schemeClr val="tx1">
                    <a:lumMod val="50000"/>
                    <a:lumOff val="50000"/>
                  </a:schemeClr>
                </a:solidFill>
              </a:rPr>
            </a:br>
            <a:endParaRPr lang="en-US" sz="2400" b="1" dirty="0">
              <a:solidFill>
                <a:schemeClr val="tx1">
                  <a:lumMod val="50000"/>
                  <a:lumOff val="50000"/>
                </a:schemeClr>
              </a:solidFill>
            </a:endParaRPr>
          </a:p>
        </p:txBody>
      </p:sp>
    </p:spTree>
  </p:cSld>
  <p:clrMapOvr>
    <a:masterClrMapping/>
  </p:clrMapOvr>
  <p:transition spd="slow">
    <p:sndAc>
      <p:stSnd>
        <p:snd r:embed="rId2" name="applause.wav" builtIn="1"/>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85800"/>
            <a:ext cx="6248400" cy="1969770"/>
          </a:xfrm>
          <a:prstGeom prst="rect">
            <a:avLst/>
          </a:prstGeom>
        </p:spPr>
        <p:txBody>
          <a:bodyPr wrap="square">
            <a:spAutoFit/>
          </a:bodyPr>
          <a:lstStyle/>
          <a:p>
            <a:r>
              <a:rPr lang="en-US" sz="3200" b="1" dirty="0" smtClean="0">
                <a:solidFill>
                  <a:schemeClr val="bg2">
                    <a:lumMod val="50000"/>
                  </a:schemeClr>
                </a:solidFill>
              </a:rPr>
              <a:t>1.Fixed  angle  rotors-</a:t>
            </a:r>
          </a:p>
          <a:p>
            <a:r>
              <a:rPr lang="en-US" dirty="0" smtClean="0"/>
              <a:t>. 1</a:t>
            </a:r>
            <a:r>
              <a:rPr lang="en-US" b="1" dirty="0" smtClean="0">
                <a:solidFill>
                  <a:schemeClr val="accent2">
                    <a:lumMod val="50000"/>
                  </a:schemeClr>
                </a:solidFill>
              </a:rPr>
              <a:t>]These  </a:t>
            </a:r>
            <a:r>
              <a:rPr lang="en-US" dirty="0" smtClean="0"/>
              <a:t>rotors have holes within their body. Since the holes are at an angle </a:t>
            </a:r>
            <a:r>
              <a:rPr lang="en-US" b="1" dirty="0" smtClean="0">
                <a:solidFill>
                  <a:schemeClr val="accent1">
                    <a:lumMod val="75000"/>
                  </a:schemeClr>
                </a:solidFill>
              </a:rPr>
              <a:t>[between 14 to  40</a:t>
            </a:r>
          </a:p>
          <a:p>
            <a:r>
              <a:rPr lang="en-US" b="1" dirty="0" smtClean="0">
                <a:solidFill>
                  <a:schemeClr val="accent1">
                    <a:lumMod val="75000"/>
                  </a:schemeClr>
                </a:solidFill>
              </a:rPr>
              <a:t>degree Celsius ] </a:t>
            </a:r>
            <a:r>
              <a:rPr lang="en-US" dirty="0" smtClean="0"/>
              <a:t>. The tubes and solution within also take the same angle .Under centrifugal field the particles move radically  outward and show wall –effect</a:t>
            </a:r>
            <a:endParaRPr lang="en-US" dirty="0"/>
          </a:p>
        </p:txBody>
      </p:sp>
      <p:pic>
        <p:nvPicPr>
          <p:cNvPr id="7170" name="Picture 2" descr="C:\Documents and Settings\User\Desktop\scan0001.jpg"/>
          <p:cNvPicPr>
            <a:picLocks noChangeAspect="1" noChangeArrowheads="1"/>
          </p:cNvPicPr>
          <p:nvPr/>
        </p:nvPicPr>
        <p:blipFill>
          <a:blip r:embed="rId3"/>
          <a:srcRect/>
          <a:stretch>
            <a:fillRect/>
          </a:stretch>
        </p:blipFill>
        <p:spPr bwMode="auto">
          <a:xfrm rot="16200000">
            <a:off x="3047206" y="1851024"/>
            <a:ext cx="3048002" cy="4832350"/>
          </a:xfrm>
          <a:prstGeom prst="rect">
            <a:avLst/>
          </a:prstGeom>
          <a:noFill/>
        </p:spPr>
      </p:pic>
    </p:spTree>
  </p:cSld>
  <p:clrMapOvr>
    <a:masterClrMapping/>
  </p:clrMapOvr>
  <p:transition spd="slow">
    <p:sndAc>
      <p:stSnd>
        <p:snd r:embed="rId2" name="applause.wav" builtIn="1"/>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3344" y="1298119"/>
            <a:ext cx="6010429" cy="2246769"/>
          </a:xfrm>
          <a:prstGeom prst="rect">
            <a:avLst/>
          </a:prstGeom>
        </p:spPr>
        <p:txBody>
          <a:bodyPr wrap="square">
            <a:spAutoFit/>
          </a:bodyPr>
          <a:lstStyle/>
          <a:p>
            <a:r>
              <a:rPr lang="en-US" sz="3200" b="1" dirty="0" smtClean="0">
                <a:solidFill>
                  <a:schemeClr val="bg2">
                    <a:lumMod val="50000"/>
                  </a:schemeClr>
                </a:solidFill>
              </a:rPr>
              <a:t>2] VERTICAL TUBE  ROTORS</a:t>
            </a:r>
          </a:p>
          <a:p>
            <a:r>
              <a:rPr lang="en-US" dirty="0" smtClean="0"/>
              <a:t>These rotors too  have holes within their body and </a:t>
            </a:r>
            <a:r>
              <a:rPr lang="en-US" b="1" dirty="0" smtClean="0">
                <a:solidFill>
                  <a:srgbClr val="002060"/>
                </a:solidFill>
              </a:rPr>
              <a:t>lie parallel to the </a:t>
            </a:r>
            <a:r>
              <a:rPr lang="en-US" dirty="0" smtClean="0"/>
              <a:t>rotor shaft. As the rotor accelerates and centrifugal field is applied the solution within the tube reorient through </a:t>
            </a:r>
            <a:r>
              <a:rPr lang="en-US" b="1" dirty="0" smtClean="0">
                <a:solidFill>
                  <a:srgbClr val="002060"/>
                </a:solidFill>
              </a:rPr>
              <a:t>90 degree. </a:t>
            </a:r>
            <a:r>
              <a:rPr lang="en-US" dirty="0" smtClean="0"/>
              <a:t>this reorientation makes it perpendicular to the axis of rotation. as the rotor decelerates sol orient back to its original position .</a:t>
            </a:r>
            <a:endParaRPr lang="en-US" sz="2400" dirty="0"/>
          </a:p>
        </p:txBody>
      </p:sp>
      <p:pic>
        <p:nvPicPr>
          <p:cNvPr id="5122" name="Picture 2" descr="C:\Documents and Settings\User\Desktop\ver.jpg"/>
          <p:cNvPicPr>
            <a:picLocks noChangeAspect="1" noChangeArrowheads="1"/>
          </p:cNvPicPr>
          <p:nvPr/>
        </p:nvPicPr>
        <p:blipFill>
          <a:blip r:embed="rId2"/>
          <a:srcRect/>
          <a:stretch>
            <a:fillRect/>
          </a:stretch>
        </p:blipFill>
        <p:spPr bwMode="auto">
          <a:xfrm>
            <a:off x="1219200" y="3733800"/>
            <a:ext cx="4419600" cy="2590800"/>
          </a:xfrm>
          <a:prstGeom prst="rect">
            <a:avLst/>
          </a:prstGeom>
          <a:noFill/>
        </p:spPr>
      </p:pic>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1752600"/>
            <a:ext cx="5486400" cy="2308324"/>
          </a:xfrm>
          <a:prstGeom prst="rect">
            <a:avLst/>
          </a:prstGeom>
        </p:spPr>
        <p:txBody>
          <a:bodyPr wrap="square">
            <a:spAutoFit/>
          </a:bodyPr>
          <a:lstStyle/>
          <a:p>
            <a:r>
              <a:rPr lang="en-US" b="1" dirty="0" smtClean="0"/>
              <a:t>THESE rotors  have bucket that swing out a </a:t>
            </a:r>
            <a:r>
              <a:rPr lang="en-US" b="1" dirty="0" smtClean="0">
                <a:solidFill>
                  <a:schemeClr val="accent1">
                    <a:lumMod val="75000"/>
                  </a:schemeClr>
                </a:solidFill>
              </a:rPr>
              <a:t>horizontal position  </a:t>
            </a:r>
            <a:r>
              <a:rPr lang="en-US" b="1" dirty="0" smtClean="0"/>
              <a:t>when  the  rotor  accelerates. The  sol  in the tube reorients to lie perpendicular  to the axis  of  rotation  and parallel  to  the  applied centrifugal field .When the rotor decelerates the tubes fall back to their original  position .These rotor too suffer wall effect.</a:t>
            </a:r>
            <a:endParaRPr lang="en-US" b="1" dirty="0"/>
          </a:p>
        </p:txBody>
      </p:sp>
      <p:sp>
        <p:nvSpPr>
          <p:cNvPr id="3" name="Rectangle 2"/>
          <p:cNvSpPr/>
          <p:nvPr/>
        </p:nvSpPr>
        <p:spPr>
          <a:xfrm rot="10800000" flipV="1">
            <a:off x="1143000" y="473401"/>
            <a:ext cx="6172200" cy="1077218"/>
          </a:xfrm>
          <a:prstGeom prst="rect">
            <a:avLst/>
          </a:prstGeom>
        </p:spPr>
        <p:txBody>
          <a:bodyPr wrap="square">
            <a:spAutoFit/>
          </a:bodyPr>
          <a:lstStyle/>
          <a:p>
            <a:r>
              <a:rPr lang="en-US" sz="3200" b="1" dirty="0" smtClean="0">
                <a:solidFill>
                  <a:schemeClr val="bg2">
                    <a:lumMod val="50000"/>
                  </a:schemeClr>
                </a:solidFill>
              </a:rPr>
              <a:t>3] SWINGING  BUCKET ROTORS </a:t>
            </a:r>
            <a:endParaRPr lang="en-US" sz="3200" b="1" dirty="0">
              <a:solidFill>
                <a:schemeClr val="bg2">
                  <a:lumMod val="50000"/>
                </a:schemeClr>
              </a:solidFill>
            </a:endParaRPr>
          </a:p>
        </p:txBody>
      </p:sp>
      <p:pic>
        <p:nvPicPr>
          <p:cNvPr id="8194" name="Picture 2" descr="C:\Documents and Settings\User\Desktop\scan0002.jpg"/>
          <p:cNvPicPr>
            <a:picLocks noChangeAspect="1" noChangeArrowheads="1"/>
          </p:cNvPicPr>
          <p:nvPr/>
        </p:nvPicPr>
        <p:blipFill>
          <a:blip r:embed="rId2"/>
          <a:srcRect/>
          <a:stretch>
            <a:fillRect/>
          </a:stretch>
        </p:blipFill>
        <p:spPr bwMode="auto">
          <a:xfrm rot="16200000">
            <a:off x="2727325" y="2606675"/>
            <a:ext cx="2162175" cy="4873625"/>
          </a:xfrm>
          <a:prstGeom prst="rect">
            <a:avLst/>
          </a:prstGeom>
          <a:noFill/>
        </p:spPr>
      </p:pic>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50000"/>
                  </a:schemeClr>
                </a:solidFill>
              </a:rPr>
              <a:t>4]ZONAL ROTOR</a:t>
            </a:r>
            <a:endParaRPr lang="en-US" dirty="0">
              <a:solidFill>
                <a:schemeClr val="bg2">
                  <a:lumMod val="50000"/>
                </a:schemeClr>
              </a:solidFill>
            </a:endParaRPr>
          </a:p>
        </p:txBody>
      </p:sp>
      <p:sp>
        <p:nvSpPr>
          <p:cNvPr id="3" name="Text Placeholder 2"/>
          <p:cNvSpPr>
            <a:spLocks noGrp="1"/>
          </p:cNvSpPr>
          <p:nvPr>
            <p:ph type="body" sz="half" idx="2"/>
          </p:nvPr>
        </p:nvSpPr>
        <p:spPr>
          <a:xfrm>
            <a:off x="609600" y="2819400"/>
            <a:ext cx="2286000" cy="2362200"/>
          </a:xfrm>
        </p:spPr>
        <p:txBody>
          <a:bodyPr>
            <a:noAutofit/>
          </a:bodyPr>
          <a:lstStyle/>
          <a:p>
            <a:r>
              <a:rPr lang="en-US" sz="1800" dirty="0" smtClean="0"/>
              <a:t>In this  rotor centrifugation is carried out in sector shaped  cell the particles will not make a contact with the wall even they move radically. The zonal rotor is more or less a flattened or sphere which has its interior subdivided into four equal quadrants.</a:t>
            </a:r>
            <a:endParaRPr lang="en-US" sz="1800" dirty="0"/>
          </a:p>
        </p:txBody>
      </p:sp>
      <p:pic>
        <p:nvPicPr>
          <p:cNvPr id="5" name="Picture Placeholder 4" descr="download.jpg"/>
          <p:cNvPicPr>
            <a:picLocks noGrp="1" noChangeAspect="1"/>
          </p:cNvPicPr>
          <p:nvPr>
            <p:ph type="pic" idx="1"/>
          </p:nvPr>
        </p:nvPicPr>
        <p:blipFill>
          <a:blip r:embed="rId2"/>
          <a:srcRect t="2647" b="2647"/>
          <a:stretch>
            <a:fillRect/>
          </a:stretch>
        </p:blipFill>
        <p:spPr/>
      </p:pic>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dirty="0" smtClean="0"/>
              <a:t>TOPIC -</a:t>
            </a:r>
            <a:endParaRPr lang="en-US" sz="6600" dirty="0"/>
          </a:p>
        </p:txBody>
      </p:sp>
      <p:sp>
        <p:nvSpPr>
          <p:cNvPr id="3" name="Subtitle 2"/>
          <p:cNvSpPr>
            <a:spLocks noGrp="1"/>
          </p:cNvSpPr>
          <p:nvPr>
            <p:ph type="subTitle" idx="1"/>
          </p:nvPr>
        </p:nvSpPr>
        <p:spPr>
          <a:xfrm>
            <a:off x="533400" y="3352800"/>
            <a:ext cx="7854696" cy="1628336"/>
          </a:xfrm>
        </p:spPr>
        <p:txBody>
          <a:bodyPr>
            <a:noAutofit/>
          </a:bodyPr>
          <a:lstStyle/>
          <a:p>
            <a:r>
              <a:rPr lang="en-US" sz="6000" dirty="0" smtClean="0"/>
              <a:t>CENTRIFUGATION</a:t>
            </a:r>
            <a:endParaRPr lang="en-US" sz="6000" dirty="0"/>
          </a:p>
        </p:txBody>
      </p:sp>
      <p:sp>
        <p:nvSpPr>
          <p:cNvPr id="4" name="Rectangle 3"/>
          <p:cNvSpPr/>
          <p:nvPr/>
        </p:nvSpPr>
        <p:spPr>
          <a:xfrm flipV="1">
            <a:off x="2286000" y="3810000"/>
            <a:ext cx="4343400" cy="369332"/>
          </a:xfrm>
          <a:prstGeom prst="rect">
            <a:avLst/>
          </a:prstGeom>
        </p:spPr>
        <p:txBody>
          <a:bodyPr wrap="square">
            <a:spAutoFit/>
          </a:bodyPr>
          <a:lstStyle/>
          <a:p>
            <a:endParaRPr lang="en-US" b="1" dirty="0">
              <a:latin typeface="Elephant" pitchFamily="18" charset="0"/>
            </a:endParaRPr>
          </a:p>
        </p:txBody>
      </p:sp>
      <p:pic>
        <p:nvPicPr>
          <p:cNvPr id="2050" name="Picture 2" descr="C:\Documents and Settings\User\Desktop\imag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6" name="TextBox 5"/>
          <p:cNvSpPr txBox="1"/>
          <p:nvPr/>
        </p:nvSpPr>
        <p:spPr>
          <a:xfrm>
            <a:off x="1828800" y="4724400"/>
            <a:ext cx="6019800" cy="1754326"/>
          </a:xfrm>
          <a:prstGeom prst="rect">
            <a:avLst/>
          </a:prstGeom>
          <a:noFill/>
        </p:spPr>
        <p:txBody>
          <a:bodyPr wrap="square" rtlCol="0">
            <a:spAutoFit/>
          </a:bodyPr>
          <a:lstStyle/>
          <a:p>
            <a:pPr algn="ctr"/>
            <a:r>
              <a:rPr lang="en-US" b="1" dirty="0" smtClean="0">
                <a:solidFill>
                  <a:schemeClr val="bg1"/>
                </a:solidFill>
              </a:rPr>
              <a:t>Dr. </a:t>
            </a:r>
            <a:r>
              <a:rPr lang="en-US" b="1" dirty="0" err="1" smtClean="0">
                <a:solidFill>
                  <a:schemeClr val="bg1"/>
                </a:solidFill>
              </a:rPr>
              <a:t>Chhanda</a:t>
            </a:r>
            <a:r>
              <a:rPr lang="en-US" b="1" dirty="0" smtClean="0">
                <a:solidFill>
                  <a:schemeClr val="bg1"/>
                </a:solidFill>
              </a:rPr>
              <a:t> </a:t>
            </a:r>
            <a:r>
              <a:rPr lang="en-US" b="1" dirty="0" err="1" smtClean="0">
                <a:solidFill>
                  <a:schemeClr val="bg1"/>
                </a:solidFill>
              </a:rPr>
              <a:t>Mallick</a:t>
            </a:r>
            <a:endParaRPr lang="en-US" b="1" dirty="0" smtClean="0">
              <a:solidFill>
                <a:schemeClr val="bg1"/>
              </a:solidFill>
            </a:endParaRPr>
          </a:p>
          <a:p>
            <a:pPr algn="ctr"/>
            <a:r>
              <a:rPr lang="en-US" b="1" dirty="0" smtClean="0">
                <a:solidFill>
                  <a:schemeClr val="bg1"/>
                </a:solidFill>
              </a:rPr>
              <a:t>Assistant Professor</a:t>
            </a:r>
          </a:p>
          <a:p>
            <a:pPr algn="ctr"/>
            <a:r>
              <a:rPr lang="en-US" b="1" dirty="0" smtClean="0">
                <a:solidFill>
                  <a:schemeClr val="bg1"/>
                </a:solidFill>
              </a:rPr>
              <a:t>Dept. of Biomedical laboratory Science &amp; Management</a:t>
            </a:r>
          </a:p>
          <a:p>
            <a:pPr algn="ctr"/>
            <a:r>
              <a:rPr lang="en-US" b="1" dirty="0" err="1" smtClean="0">
                <a:solidFill>
                  <a:schemeClr val="bg1"/>
                </a:solidFill>
              </a:rPr>
              <a:t>Vidyasagar</a:t>
            </a:r>
            <a:r>
              <a:rPr lang="en-US" b="1" dirty="0" smtClean="0">
                <a:solidFill>
                  <a:schemeClr val="bg1"/>
                </a:solidFill>
              </a:rPr>
              <a:t> University </a:t>
            </a:r>
          </a:p>
          <a:p>
            <a:pPr algn="ctr"/>
            <a:endParaRPr lang="en-IN" b="1" dirty="0">
              <a:solidFill>
                <a:schemeClr val="bg1"/>
              </a:solidFill>
            </a:endParaRPr>
          </a:p>
        </p:txBody>
      </p:sp>
    </p:spTree>
  </p:cSld>
  <p:clrMapOvr>
    <a:masterClrMapping/>
  </p:clrMapOvr>
  <p:transition spd="slow" advTm="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chemeClr val="bg2">
                    <a:lumMod val="50000"/>
                  </a:schemeClr>
                </a:solidFill>
              </a:rPr>
              <a:t>APPLICATIONs OF CENTRIFUGATION</a:t>
            </a:r>
            <a:r>
              <a:rPr lang="en-US" sz="3200" b="1" dirty="0" smtClean="0"/>
              <a:t/>
            </a:r>
            <a:br>
              <a:rPr lang="en-US" sz="3200" b="1" dirty="0" smtClean="0"/>
            </a:br>
            <a:endParaRPr lang="en-US" sz="3200" b="1" dirty="0"/>
          </a:p>
        </p:txBody>
      </p:sp>
      <p:sp>
        <p:nvSpPr>
          <p:cNvPr id="3" name="Content Placeholder 2"/>
          <p:cNvSpPr>
            <a:spLocks noGrp="1"/>
          </p:cNvSpPr>
          <p:nvPr>
            <p:ph idx="1"/>
          </p:nvPr>
        </p:nvSpPr>
        <p:spPr/>
        <p:txBody>
          <a:bodyPr>
            <a:normAutofit/>
          </a:bodyPr>
          <a:lstStyle/>
          <a:p>
            <a:r>
              <a:rPr lang="en-US" sz="2000" dirty="0" smtClean="0">
                <a:solidFill>
                  <a:schemeClr val="accent4">
                    <a:lumMod val="50000"/>
                  </a:schemeClr>
                </a:solidFill>
              </a:rPr>
              <a:t>Centrifugation technique is used in separation of milk .The whole milk consists of water and and soluble or non-soluble fats and other solid.The heavier cream tends to flow down the centrifuge container according to the centrifugal force applied by the spinning.  </a:t>
            </a:r>
          </a:p>
          <a:p>
            <a:r>
              <a:rPr lang="en-US" sz="2000" dirty="0" smtClean="0">
                <a:solidFill>
                  <a:srgbClr val="FFC000"/>
                </a:solidFill>
              </a:rPr>
              <a:t>Medical laboratories benefit greatly from this device. Blood plasma and serum are procured for a set amount of time.  </a:t>
            </a:r>
          </a:p>
          <a:p>
            <a:r>
              <a:rPr lang="en-US" sz="2000" dirty="0" smtClean="0">
                <a:solidFill>
                  <a:schemeClr val="bg2">
                    <a:lumMod val="50000"/>
                  </a:schemeClr>
                </a:solidFill>
              </a:rPr>
              <a:t>Urinalysis in the medical laboratory also finds a  great use of human urine can indicate  possible disease .The solids within are pulled towards the bottom of the tube by centrifugal force</a:t>
            </a:r>
            <a:r>
              <a:rPr lang="en-US" sz="2000" dirty="0" smtClean="0">
                <a:solidFill>
                  <a:srgbClr val="FFC000"/>
                </a:solidFill>
              </a:rPr>
              <a:t>. </a:t>
            </a:r>
          </a:p>
          <a:p>
            <a:r>
              <a:rPr lang="en-US" sz="2000" dirty="0" smtClean="0">
                <a:solidFill>
                  <a:srgbClr val="7030A0"/>
                </a:solidFill>
              </a:rPr>
              <a:t>Pharmaceutical companies also use vast centrifuges to separate chemicals for analysis and production.</a:t>
            </a:r>
          </a:p>
          <a:p>
            <a:r>
              <a:rPr lang="en-US" sz="2000" dirty="0" smtClean="0">
                <a:solidFill>
                  <a:schemeClr val="tx1">
                    <a:lumMod val="50000"/>
                    <a:lumOff val="50000"/>
                  </a:schemeClr>
                </a:solidFill>
              </a:rPr>
              <a:t>  In Biotechnology  it is used for  the  separation of cells.                                                                                             </a:t>
            </a:r>
            <a:endParaRPr lang="en-US" sz="2000" dirty="0">
              <a:solidFill>
                <a:schemeClr val="tx1">
                  <a:lumMod val="50000"/>
                  <a:lumOff val="50000"/>
                </a:schemeClr>
              </a:solidFill>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bg2">
                    <a:lumMod val="50000"/>
                  </a:schemeClr>
                </a:solidFill>
              </a:rPr>
              <a:t>DEFINITION</a:t>
            </a:r>
            <a:endParaRPr lang="en-US" sz="3600" b="1" dirty="0">
              <a:solidFill>
                <a:schemeClr val="bg2">
                  <a:lumMod val="50000"/>
                </a:schemeClr>
              </a:solidFill>
            </a:endParaRPr>
          </a:p>
        </p:txBody>
      </p:sp>
      <p:sp>
        <p:nvSpPr>
          <p:cNvPr id="3" name="Content Placeholder 2"/>
          <p:cNvSpPr>
            <a:spLocks noGrp="1"/>
          </p:cNvSpPr>
          <p:nvPr>
            <p:ph idx="1"/>
          </p:nvPr>
        </p:nvSpPr>
        <p:spPr/>
        <p:txBody>
          <a:bodyPr/>
          <a:lstStyle/>
          <a:p>
            <a:r>
              <a:rPr lang="en-US" dirty="0" smtClean="0"/>
              <a:t>Centrifugation is a sedimentation  of particles under  the influence of </a:t>
            </a:r>
            <a:r>
              <a:rPr lang="en-US" b="1" dirty="0" smtClean="0">
                <a:solidFill>
                  <a:srgbClr val="002060"/>
                </a:solidFill>
              </a:rPr>
              <a:t>centrifugal force </a:t>
            </a:r>
            <a:r>
              <a:rPr lang="en-US" dirty="0" smtClean="0"/>
              <a:t>and it is used for superfine suspension.</a:t>
            </a:r>
          </a:p>
          <a:p>
            <a:r>
              <a:rPr lang="en-US" dirty="0" smtClean="0"/>
              <a:t>In 1923 </a:t>
            </a:r>
            <a:r>
              <a:rPr lang="en-US" b="1" dirty="0" smtClean="0">
                <a:solidFill>
                  <a:schemeClr val="tx2">
                    <a:lumMod val="75000"/>
                  </a:schemeClr>
                </a:solidFill>
              </a:rPr>
              <a:t>Svedberg and Nicolas </a:t>
            </a:r>
            <a:r>
              <a:rPr lang="en-US" dirty="0" smtClean="0"/>
              <a:t>employed a centrifuge for the  first time  to increase the gravitational force so as to speed up the rate of sedimentation.</a:t>
            </a:r>
            <a:endParaRPr lang="en-US" dirty="0"/>
          </a:p>
        </p:txBody>
      </p:sp>
    </p:spTree>
  </p:cSld>
  <p:clrMapOvr>
    <a:masterClrMapping/>
  </p:clrMapOvr>
  <p:transition spd="slow" advTm="1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chemeClr val="bg2">
                    <a:lumMod val="50000"/>
                  </a:schemeClr>
                </a:solidFill>
              </a:rPr>
              <a:t>PRINCIPLE  OF  CENTRIFUGATION</a:t>
            </a:r>
            <a:endParaRPr lang="en-US" sz="3200" b="1" dirty="0">
              <a:solidFill>
                <a:schemeClr val="bg2">
                  <a:lumMod val="50000"/>
                </a:schemeClr>
              </a:solidFill>
            </a:endParaRPr>
          </a:p>
        </p:txBody>
      </p:sp>
      <p:sp>
        <p:nvSpPr>
          <p:cNvPr id="3" name="Content Placeholder 2"/>
          <p:cNvSpPr>
            <a:spLocks noGrp="1"/>
          </p:cNvSpPr>
          <p:nvPr>
            <p:ph idx="1"/>
          </p:nvPr>
        </p:nvSpPr>
        <p:spPr/>
        <p:txBody>
          <a:bodyPr>
            <a:normAutofit/>
          </a:bodyPr>
          <a:lstStyle/>
          <a:p>
            <a:r>
              <a:rPr lang="en-US" sz="1800" dirty="0" smtClean="0"/>
              <a:t>An  object  in  a circle  at  a  steady  angular  velocity  will  experience  a  force  directed  outward  .This  is  the  basis  of  centrifugation. Angular  velocity in an  w and  the  radius of rotation r.Magnitude of the force F </a:t>
            </a:r>
          </a:p>
          <a:p>
            <a:r>
              <a:rPr lang="en-US" sz="1800" dirty="0" smtClean="0"/>
              <a:t>F = w</a:t>
            </a:r>
            <a:r>
              <a:rPr lang="en-US" sz="1400" dirty="0" smtClean="0"/>
              <a:t>2</a:t>
            </a:r>
            <a:r>
              <a:rPr lang="en-US" sz="1800" dirty="0" smtClean="0"/>
              <a:t>r      F might  be  expressed  in terms of earth  gravitational force  if it is divided by 980.The resultant is referred as the relative centrifugal force RCF.  RCF = W2r</a:t>
            </a:r>
            <a:endParaRPr lang="en-US" sz="1800" dirty="0"/>
          </a:p>
        </p:txBody>
      </p:sp>
      <p:pic>
        <p:nvPicPr>
          <p:cNvPr id="9219" name="Picture 3" descr="C:\Documents and Settings\User\Desktop\scan0004.jpg"/>
          <p:cNvPicPr>
            <a:picLocks noChangeAspect="1" noChangeArrowheads="1"/>
          </p:cNvPicPr>
          <p:nvPr/>
        </p:nvPicPr>
        <p:blipFill>
          <a:blip r:embed="rId2" cstate="print"/>
          <a:srcRect/>
          <a:stretch>
            <a:fillRect/>
          </a:stretch>
        </p:blipFill>
        <p:spPr bwMode="auto">
          <a:xfrm rot="16200000">
            <a:off x="2743200" y="2057400"/>
            <a:ext cx="3200400" cy="6400800"/>
          </a:xfrm>
          <a:prstGeom prst="rect">
            <a:avLst/>
          </a:prstGeom>
          <a:noFill/>
        </p:spPr>
      </p:pic>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bg2">
                    <a:lumMod val="50000"/>
                  </a:schemeClr>
                </a:solidFill>
              </a:rPr>
              <a:t>BASIC COMPONENTS OF A CENTRIFUGE-</a:t>
            </a:r>
            <a:endParaRPr lang="en-US" dirty="0">
              <a:solidFill>
                <a:schemeClr val="bg2">
                  <a:lumMod val="50000"/>
                </a:schemeClr>
              </a:solidFill>
            </a:endParaRPr>
          </a:p>
        </p:txBody>
      </p:sp>
      <p:sp>
        <p:nvSpPr>
          <p:cNvPr id="3" name="Text Placeholder 2"/>
          <p:cNvSpPr>
            <a:spLocks noGrp="1"/>
          </p:cNvSpPr>
          <p:nvPr>
            <p:ph type="body" sz="half" idx="2"/>
          </p:nvPr>
        </p:nvSpPr>
        <p:spPr>
          <a:xfrm>
            <a:off x="609600" y="2828784"/>
            <a:ext cx="2286000" cy="2505215"/>
          </a:xfrm>
        </p:spPr>
        <p:txBody>
          <a:bodyPr>
            <a:normAutofit lnSpcReduction="10000"/>
          </a:bodyPr>
          <a:lstStyle/>
          <a:p>
            <a:pPr marL="342900" indent="-342900">
              <a:buAutoNum type="arabicPeriod"/>
            </a:pPr>
            <a:r>
              <a:rPr lang="en-US" sz="1800" dirty="0" smtClean="0"/>
              <a:t>A  metal rotor  with  </a:t>
            </a:r>
            <a:r>
              <a:rPr lang="en-US" sz="1800" b="1" dirty="0" smtClean="0">
                <a:solidFill>
                  <a:srgbClr val="002060"/>
                </a:solidFill>
              </a:rPr>
              <a:t>holes </a:t>
            </a:r>
            <a:r>
              <a:rPr lang="en-US" sz="1800" dirty="0" smtClean="0"/>
              <a:t>in it to accommodate  a </a:t>
            </a:r>
            <a:r>
              <a:rPr lang="en-US" sz="1800" b="1" dirty="0" smtClean="0">
                <a:solidFill>
                  <a:srgbClr val="002060"/>
                </a:solidFill>
              </a:rPr>
              <a:t>vessel of liquid </a:t>
            </a:r>
            <a:r>
              <a:rPr lang="en-US" sz="1800" dirty="0" smtClean="0"/>
              <a:t>as shown in fig.</a:t>
            </a:r>
          </a:p>
          <a:p>
            <a:pPr marL="342900" indent="-342900">
              <a:buAutoNum type="arabicPeriod"/>
            </a:pPr>
            <a:r>
              <a:rPr lang="en-US" sz="1800" dirty="0" smtClean="0"/>
              <a:t>A motor  means  of </a:t>
            </a:r>
            <a:r>
              <a:rPr lang="en-US" sz="1800" b="1" dirty="0" smtClean="0"/>
              <a:t> </a:t>
            </a:r>
            <a:r>
              <a:rPr lang="en-US" sz="1800" b="1" dirty="0" smtClean="0">
                <a:solidFill>
                  <a:srgbClr val="002060"/>
                </a:solidFill>
              </a:rPr>
              <a:t>spinning </a:t>
            </a:r>
            <a:r>
              <a:rPr lang="en-US" sz="1800" b="1" dirty="0" smtClean="0"/>
              <a:t> </a:t>
            </a:r>
            <a:r>
              <a:rPr lang="en-US" sz="1800" dirty="0" smtClean="0"/>
              <a:t>the  rotor  at  a  selected  speed.</a:t>
            </a:r>
          </a:p>
        </p:txBody>
      </p:sp>
      <p:pic>
        <p:nvPicPr>
          <p:cNvPr id="5" name="Picture Placeholder 4" descr="shv.jpg"/>
          <p:cNvPicPr>
            <a:picLocks noGrp="1" noChangeAspect="1"/>
          </p:cNvPicPr>
          <p:nvPr>
            <p:ph type="pic" idx="1"/>
          </p:nvPr>
        </p:nvPicPr>
        <p:blipFill>
          <a:blip r:embed="rId2"/>
          <a:srcRect t="1006" b="1006"/>
          <a:stretch>
            <a:fillRect/>
          </a:stretch>
        </p:blipFill>
        <p:spPr/>
      </p:pic>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2">
                    <a:lumMod val="50000"/>
                  </a:schemeClr>
                </a:solidFill>
              </a:rPr>
              <a:t>TYPES OF CENTRIFUGES</a:t>
            </a:r>
            <a:endParaRPr lang="en-US" b="1" dirty="0">
              <a:solidFill>
                <a:schemeClr val="bg2">
                  <a:lumMod val="50000"/>
                </a:schemeClr>
              </a:solidFill>
            </a:endParaRPr>
          </a:p>
        </p:txBody>
      </p:sp>
      <p:sp>
        <p:nvSpPr>
          <p:cNvPr id="3" name="Content Placeholder 2"/>
          <p:cNvSpPr>
            <a:spLocks noGrp="1"/>
          </p:cNvSpPr>
          <p:nvPr>
            <p:ph idx="1"/>
          </p:nvPr>
        </p:nvSpPr>
        <p:spPr>
          <a:xfrm>
            <a:off x="457200" y="2971800"/>
            <a:ext cx="8229600" cy="3352800"/>
          </a:xfrm>
        </p:spPr>
        <p:txBody>
          <a:bodyPr/>
          <a:lstStyle/>
          <a:p>
            <a:r>
              <a:rPr lang="en-US" dirty="0" smtClean="0"/>
              <a:t>1. DESKTOP CENTRIFUGE</a:t>
            </a:r>
          </a:p>
          <a:p>
            <a:r>
              <a:rPr lang="en-US" dirty="0" smtClean="0"/>
              <a:t>2.HIGH SPEED CENTRIFUGE</a:t>
            </a:r>
          </a:p>
          <a:p>
            <a:r>
              <a:rPr lang="en-US" dirty="0" smtClean="0"/>
              <a:t>3.ULTRA CENTRIFUGE</a:t>
            </a:r>
            <a:endParaRPr lang="en-US" dirty="0"/>
          </a:p>
        </p:txBody>
      </p:sp>
    </p:spTree>
  </p:cSld>
  <p:clrMapOvr>
    <a:masterClrMapping/>
  </p:clrMapOvr>
  <p:transition spd="slow" advTm="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solidFill>
                  <a:schemeClr val="tx2">
                    <a:lumMod val="10000"/>
                  </a:schemeClr>
                </a:solidFill>
                <a:latin typeface="Bodoni MT Black" pitchFamily="18" charset="0"/>
              </a:rPr>
              <a:t>1.DESK  TOP  CENTRIFUGES</a:t>
            </a:r>
            <a:endParaRPr lang="en-US" sz="2000" dirty="0">
              <a:solidFill>
                <a:schemeClr val="tx2">
                  <a:lumMod val="10000"/>
                </a:schemeClr>
              </a:solidFill>
              <a:latin typeface="Bodoni MT Black" pitchFamily="18" charset="0"/>
            </a:endParaRPr>
          </a:p>
        </p:txBody>
      </p:sp>
      <p:sp>
        <p:nvSpPr>
          <p:cNvPr id="3" name="Content Placeholder 2"/>
          <p:cNvSpPr>
            <a:spLocks noGrp="1"/>
          </p:cNvSpPr>
          <p:nvPr>
            <p:ph idx="1"/>
          </p:nvPr>
        </p:nvSpPr>
        <p:spPr>
          <a:xfrm>
            <a:off x="457200" y="1828800"/>
            <a:ext cx="8229600" cy="4389120"/>
          </a:xfrm>
        </p:spPr>
        <p:txBody>
          <a:bodyPr>
            <a:normAutofit/>
          </a:bodyPr>
          <a:lstStyle/>
          <a:p>
            <a:r>
              <a:rPr lang="en-US" sz="2000" dirty="0" smtClean="0"/>
              <a:t>Simple ,small and least expensive</a:t>
            </a:r>
          </a:p>
          <a:p>
            <a:r>
              <a:rPr lang="en-US" sz="2000" dirty="0" smtClean="0"/>
              <a:t>Their max. speed is </a:t>
            </a:r>
            <a:r>
              <a:rPr lang="en-US" sz="2000" b="1" dirty="0" smtClean="0">
                <a:solidFill>
                  <a:srgbClr val="002060"/>
                </a:solidFill>
              </a:rPr>
              <a:t>3000 rpm</a:t>
            </a:r>
          </a:p>
          <a:p>
            <a:r>
              <a:rPr lang="en-US" sz="2000" dirty="0" smtClean="0"/>
              <a:t>Do not have any temperature regulatory system</a:t>
            </a:r>
          </a:p>
          <a:p>
            <a:r>
              <a:rPr lang="en-US" sz="2000" dirty="0" smtClean="0"/>
              <a:t>Rotors are mounted on a rigid shaft</a:t>
            </a:r>
          </a:p>
          <a:p>
            <a:r>
              <a:rPr lang="en-US" sz="2000" dirty="0" smtClean="0"/>
              <a:t>Used to collect rapidly sedimenting substances like red blood cell ,yeast cells or bulky precipitate of chemical reaction</a:t>
            </a:r>
          </a:p>
          <a:p>
            <a:endParaRPr lang="en-US" sz="1800" dirty="0" smtClean="0"/>
          </a:p>
          <a:p>
            <a:endParaRPr lang="en-US" sz="2000" dirty="0"/>
          </a:p>
        </p:txBody>
      </p:sp>
      <p:pic>
        <p:nvPicPr>
          <p:cNvPr id="1026" name="Picture 2" descr="C:\Documents and Settings\User\Desktop\DESKTOP.jpg"/>
          <p:cNvPicPr>
            <a:picLocks noChangeAspect="1" noChangeArrowheads="1"/>
          </p:cNvPicPr>
          <p:nvPr/>
        </p:nvPicPr>
        <p:blipFill>
          <a:blip r:embed="rId2"/>
          <a:srcRect/>
          <a:stretch>
            <a:fillRect/>
          </a:stretch>
        </p:blipFill>
        <p:spPr bwMode="auto">
          <a:xfrm>
            <a:off x="1371600" y="4191000"/>
            <a:ext cx="3733800" cy="2667000"/>
          </a:xfrm>
          <a:prstGeom prst="rect">
            <a:avLst/>
          </a:prstGeom>
          <a:noFill/>
        </p:spPr>
      </p:pic>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066800"/>
            <a:ext cx="5715000" cy="2400657"/>
          </a:xfrm>
          <a:prstGeom prst="rect">
            <a:avLst/>
          </a:prstGeom>
        </p:spPr>
        <p:txBody>
          <a:bodyPr wrap="square">
            <a:spAutoFit/>
          </a:bodyPr>
          <a:lstStyle/>
          <a:p>
            <a:r>
              <a:rPr lang="en-US" sz="2400" b="1" dirty="0" smtClean="0">
                <a:latin typeface="Bodoni MT Black" pitchFamily="18" charset="0"/>
              </a:rPr>
              <a:t>2.HIGH </a:t>
            </a:r>
            <a:r>
              <a:rPr lang="en-US" sz="2000" b="1" dirty="0" smtClean="0"/>
              <a:t> SPEED CENTR</a:t>
            </a:r>
            <a:r>
              <a:rPr lang="en-US" sz="2400" b="1" dirty="0" smtClean="0"/>
              <a:t>IFUGE</a:t>
            </a:r>
            <a:endParaRPr lang="en-US" sz="2000" b="1" dirty="0" smtClean="0"/>
          </a:p>
          <a:p>
            <a:pPr>
              <a:buFont typeface="Wingdings" pitchFamily="2" charset="2"/>
              <a:buChar char="q"/>
            </a:pPr>
            <a:r>
              <a:rPr lang="en-US" dirty="0" smtClean="0"/>
              <a:t>Their  max. speed is </a:t>
            </a:r>
            <a:r>
              <a:rPr lang="en-US" b="1" dirty="0" smtClean="0">
                <a:solidFill>
                  <a:srgbClr val="002060"/>
                </a:solidFill>
              </a:rPr>
              <a:t>25,000 rpm</a:t>
            </a:r>
          </a:p>
          <a:p>
            <a:pPr>
              <a:buFont typeface="Wingdings" pitchFamily="2" charset="2"/>
              <a:buChar char="q"/>
            </a:pPr>
            <a:r>
              <a:rPr lang="en-US" dirty="0" smtClean="0"/>
              <a:t>Usually equipped  with refrigeration equipment to remove heat generated due to friction  between air and spinning rotor</a:t>
            </a:r>
          </a:p>
          <a:p>
            <a:pPr>
              <a:buFont typeface="Wingdings" pitchFamily="2" charset="2"/>
              <a:buChar char="q"/>
            </a:pPr>
            <a:r>
              <a:rPr lang="en-US" dirty="0" smtClean="0"/>
              <a:t>Temperature can be maintained in the range 0-4</a:t>
            </a:r>
            <a:r>
              <a:rPr lang="en-US" sz="1200" dirty="0" smtClean="0"/>
              <a:t>0  </a:t>
            </a:r>
            <a:r>
              <a:rPr lang="en-US" dirty="0" smtClean="0"/>
              <a:t>c</a:t>
            </a:r>
          </a:p>
          <a:p>
            <a:pPr>
              <a:buFont typeface="Wingdings" pitchFamily="2" charset="2"/>
              <a:buChar char="q"/>
            </a:pPr>
            <a:r>
              <a:rPr lang="en-US" dirty="0" smtClean="0"/>
              <a:t> Used to collect  microorganism, large cellular organelles and immunoprecipitates.</a:t>
            </a:r>
          </a:p>
        </p:txBody>
      </p:sp>
      <p:pic>
        <p:nvPicPr>
          <p:cNvPr id="2050" name="Picture 2" descr="C:\Documents and Settings\User\Desktop\DESK.jpg"/>
          <p:cNvPicPr>
            <a:picLocks noChangeAspect="1" noChangeArrowheads="1"/>
          </p:cNvPicPr>
          <p:nvPr/>
        </p:nvPicPr>
        <p:blipFill>
          <a:blip r:embed="rId2"/>
          <a:srcRect/>
          <a:stretch>
            <a:fillRect/>
          </a:stretch>
        </p:blipFill>
        <p:spPr bwMode="auto">
          <a:xfrm>
            <a:off x="1066800" y="3429000"/>
            <a:ext cx="4724400" cy="3429000"/>
          </a:xfrm>
          <a:prstGeom prst="rect">
            <a:avLst/>
          </a:prstGeom>
          <a:noFill/>
        </p:spPr>
      </p:pic>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sz="2400" b="1" dirty="0" smtClean="0">
                <a:solidFill>
                  <a:schemeClr val="tx1"/>
                </a:solidFill>
              </a:rPr>
              <a:t>3 ULTRACENTRIFUGE</a:t>
            </a:r>
            <a:endParaRPr lang="en-US" sz="2400" b="1" dirty="0">
              <a:solidFill>
                <a:schemeClr val="tx1"/>
              </a:solidFill>
            </a:endParaRPr>
          </a:p>
        </p:txBody>
      </p:sp>
      <p:sp>
        <p:nvSpPr>
          <p:cNvPr id="3" name="Content Placeholder 2"/>
          <p:cNvSpPr>
            <a:spLocks noGrp="1"/>
          </p:cNvSpPr>
          <p:nvPr>
            <p:ph idx="1"/>
          </p:nvPr>
        </p:nvSpPr>
        <p:spPr/>
        <p:txBody>
          <a:bodyPr>
            <a:normAutofit/>
          </a:bodyPr>
          <a:lstStyle/>
          <a:p>
            <a:r>
              <a:rPr lang="en-US" sz="1800" b="1" dirty="0" smtClean="0"/>
              <a:t>Can  operate at speed up to </a:t>
            </a:r>
            <a:r>
              <a:rPr lang="en-US" sz="1800" b="1" dirty="0" smtClean="0">
                <a:solidFill>
                  <a:srgbClr val="002060"/>
                </a:solidFill>
              </a:rPr>
              <a:t>75000 rpm .</a:t>
            </a:r>
          </a:p>
          <a:p>
            <a:r>
              <a:rPr lang="en-US" sz="1800" b="1" dirty="0" smtClean="0"/>
              <a:t>It  has a refrigeration  system  which  can  maintain  temperature  of  the  rotor   between  0 to 4  0 C.</a:t>
            </a:r>
          </a:p>
          <a:p>
            <a:r>
              <a:rPr lang="en-US" sz="1800" b="1" dirty="0" smtClean="0"/>
              <a:t>In  this  centrifuge  rotors  are  mounted  on  a  rigid  shaft . Shaft is made  up  of  aluminum   or  titanium  alloy  of  high  tensile  strength  to withstand  the  great  force  generated  during  centrifugation.</a:t>
            </a:r>
          </a:p>
          <a:p>
            <a:r>
              <a:rPr lang="en-US" sz="2000" b="1" dirty="0" smtClean="0">
                <a:solidFill>
                  <a:srgbClr val="002060"/>
                </a:solidFill>
              </a:rPr>
              <a:t>Ultracentrifuges  are  of  two  types </a:t>
            </a:r>
            <a:r>
              <a:rPr lang="en-US" sz="1800" b="1" dirty="0" smtClean="0"/>
              <a:t>–</a:t>
            </a:r>
          </a:p>
          <a:p>
            <a:r>
              <a:rPr lang="en-US" sz="1800" b="1" dirty="0" smtClean="0"/>
              <a:t>1</a:t>
            </a:r>
            <a:r>
              <a:rPr lang="en-US" sz="1800" b="1" dirty="0" smtClean="0">
                <a:solidFill>
                  <a:srgbClr val="92D050"/>
                </a:solidFill>
              </a:rPr>
              <a:t>] Preparatory  ultracentrifuge</a:t>
            </a:r>
          </a:p>
          <a:p>
            <a:r>
              <a:rPr lang="en-US" sz="1800" b="1" dirty="0" smtClean="0"/>
              <a:t>2] </a:t>
            </a:r>
            <a:r>
              <a:rPr lang="en-US" sz="1800" b="1" dirty="0" smtClean="0">
                <a:solidFill>
                  <a:srgbClr val="92D050"/>
                </a:solidFill>
              </a:rPr>
              <a:t>Analytical centrifuge</a:t>
            </a:r>
          </a:p>
        </p:txBody>
      </p:sp>
      <p:pic>
        <p:nvPicPr>
          <p:cNvPr id="3075" name="Picture 3" descr="C:\Documents and Settings\User\Desktop\download.jpg"/>
          <p:cNvPicPr>
            <a:picLocks noChangeAspect="1" noChangeArrowheads="1"/>
          </p:cNvPicPr>
          <p:nvPr/>
        </p:nvPicPr>
        <p:blipFill>
          <a:blip r:embed="rId2"/>
          <a:srcRect/>
          <a:stretch>
            <a:fillRect/>
          </a:stretch>
        </p:blipFill>
        <p:spPr bwMode="auto">
          <a:xfrm>
            <a:off x="5410200" y="3733800"/>
            <a:ext cx="2819400" cy="2885840"/>
          </a:xfrm>
          <a:prstGeom prst="rect">
            <a:avLst/>
          </a:prstGeom>
          <a:noFill/>
        </p:spPr>
      </p:pic>
    </p:spTree>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1024</TotalTime>
  <Words>867</Words>
  <Application>Microsoft Office PowerPoint</Application>
  <PresentationFormat>On-screen Show (4:3)</PresentationFormat>
  <Paragraphs>74</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Slide 1</vt:lpstr>
      <vt:lpstr>TOPIC -</vt:lpstr>
      <vt:lpstr>DEFINITION</vt:lpstr>
      <vt:lpstr>PRINCIPLE  OF  CENTRIFUGATION</vt:lpstr>
      <vt:lpstr>BASIC COMPONENTS OF A CENTRIFUGE-</vt:lpstr>
      <vt:lpstr>TYPES OF CENTRIFUGES</vt:lpstr>
      <vt:lpstr>1.DESK  TOP  CENTRIFUGES</vt:lpstr>
      <vt:lpstr>Slide 8</vt:lpstr>
      <vt:lpstr>3 ULTRACENTRIFUGE</vt:lpstr>
      <vt:lpstr>       l     . </vt:lpstr>
      <vt:lpstr>Slide 11</vt:lpstr>
      <vt:lpstr>Difference between rate zonal and isopycnic centrifugation</vt:lpstr>
      <vt:lpstr>APPLICATIONS  OF  PREPARATIVE  CENTRIFUGATION Preparative  centrifugation  is  concerned  with  the  actual  isolation  of  biological  material  for  subsequent  biochemical  investigations.                                                                                              It  is  used  to  separate  organelles  like  mitochondria,ribosomes, microsomes and  viruses. Preparative  centrifugation  is done  in  a  variety  of  rotors  suitable   for  a  great  range  of  experiment.                 .It  is used  for  gradient  separations  in  which  tubes  are  filled  from top  to  bottom  with  an  increasing  concentration  of  a  dense  substances  in  solution.          </vt:lpstr>
      <vt:lpstr>ANALYTICAL  ULTRACENTRIFUGE It has refrigerated and evacuated chamber .The alloy used in the rotor and the shaft are same. It possess a specialized optical system to monitor  the progress of centrifugation. The rotor of this type of centrifuge is elliptical and has two holes for holding two centrifuge cells. The analytical  cell is sector shaped and can hold a liquid column about 14 mm.The upper and lower planes of the analytical centrifuge are quartz or synthetic sapphire windows. The windows are provided for the passage of light to monitor the process of transparent having centrifugation.   </vt:lpstr>
      <vt:lpstr>APPLICATIONS OF ANALYTICAL CENTRIFUGATION Analytical  centrifugation  is  a  key technique  for isolating and  analyzing cells  ,sub cellular  organelles  isolated  macromolecules  such  as proteins  and   nucleic  acids.                                               Sedimentation  coefficient  can  be  determine  by  this  type  of  technique.                                                                                     Analytical  centrifugation  is  used  to separate  certain  organelles  from  whole  cells  for  further  analysis  of  specific  parts  of  cells. </vt:lpstr>
      <vt:lpstr>Slide 16</vt:lpstr>
      <vt:lpstr>Slide 17</vt:lpstr>
      <vt:lpstr>Slide 18</vt:lpstr>
      <vt:lpstr>4]ZONAL ROTOR</vt:lpstr>
      <vt:lpstr>APPLICATIONs OF CENTRIFUGATION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dc:title>
  <dc:creator>intel</dc:creator>
  <cp:lastModifiedBy>user</cp:lastModifiedBy>
  <cp:revision>107</cp:revision>
  <dcterms:created xsi:type="dcterms:W3CDTF">2015-08-15T10:18:34Z</dcterms:created>
  <dcterms:modified xsi:type="dcterms:W3CDTF">2020-04-04T08:01:24Z</dcterms:modified>
</cp:coreProperties>
</file>