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89" r:id="rId4"/>
    <p:sldId id="25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2AAEE-5B8B-4AA3-9741-2689FBBB4807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1E57B-4F65-4AE3-9AA9-A15181F97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Dr Sujay Ghosh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Political Science</a:t>
            </a:r>
          </a:p>
          <a:p>
            <a:r>
              <a:rPr lang="en-US" dirty="0" smtClean="0"/>
              <a:t>Second Semester PLS-</a:t>
            </a:r>
            <a:r>
              <a:rPr lang="en-US" dirty="0" smtClean="0">
                <a:solidFill>
                  <a:srgbClr val="FF0000"/>
                </a:solidFill>
              </a:rPr>
              <a:t>203A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Agrarian Change in Contemporary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We have seen the historical background of rural India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Agrarian change has to be seen in this </a:t>
            </a:r>
            <a:r>
              <a:rPr lang="en-US" dirty="0" err="1" smtClean="0"/>
              <a:t>backghround</a:t>
            </a:r>
            <a:endParaRPr lang="en-US" dirty="0" smtClean="0"/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Agriculture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Agriculture, we know is the backbone of rural economy and society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Land is the marker of power and prestige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Changes in Rural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Social conflicts in rural India have gathered around land and caste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Caste has been used to reinforce the existing power relations in rural India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Changes in Rural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 caste and land therefore, were the </a:t>
            </a:r>
            <a:r>
              <a:rPr lang="en-US" dirty="0" err="1" smtClean="0"/>
              <a:t>epicentres</a:t>
            </a:r>
            <a:r>
              <a:rPr lang="en-US" dirty="0" smtClean="0"/>
              <a:t> of social conflict and change in rural India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Agrarian conflicts has to be seen in this context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Agrarian Changes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Conflicts on agriculture were the motivators for agrarian changes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Agrarian conflicts occurred during medieval and British period as well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Mahatma Gandhi’s struggle in India started with </a:t>
            </a:r>
            <a:r>
              <a:rPr lang="en-US" dirty="0" err="1" smtClean="0"/>
              <a:t>Bardoli</a:t>
            </a:r>
            <a:r>
              <a:rPr lang="en-US" dirty="0" smtClean="0"/>
              <a:t> Satyagraha, around agrarian issues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Agrarian changes in the 1960s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In independent India, Agrarian </a:t>
            </a:r>
            <a:r>
              <a:rPr lang="en-US" dirty="0" err="1" smtClean="0"/>
              <a:t>conflcits</a:t>
            </a:r>
            <a:r>
              <a:rPr lang="en-US" dirty="0" smtClean="0"/>
              <a:t> &amp; changes started occurring in the 1960s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Then it became all-India issues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1960s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Two particular issues must be remembered – they have erupted in the 1960s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One, violent Maoist movement, known as </a:t>
            </a:r>
            <a:r>
              <a:rPr lang="en-US" dirty="0" err="1" smtClean="0"/>
              <a:t>Naxalite</a:t>
            </a:r>
            <a:r>
              <a:rPr lang="en-US" dirty="0" smtClean="0"/>
              <a:t> movement. It started in West Bengal, but spread over to many parts of the country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Two, the Green Revolution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Naxalite</a:t>
            </a:r>
            <a:r>
              <a:rPr lang="en-US" dirty="0" smtClean="0"/>
              <a:t>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This movement, started with the demand for better wages for agricultural workers in the village of </a:t>
            </a:r>
            <a:r>
              <a:rPr lang="en-US" dirty="0" err="1" smtClean="0"/>
              <a:t>Naxalbari</a:t>
            </a:r>
            <a:r>
              <a:rPr lang="en-US" dirty="0" smtClean="0"/>
              <a:t>, West Bengal</a:t>
            </a:r>
          </a:p>
          <a:p>
            <a:pPr algn="just"/>
            <a:r>
              <a:rPr lang="en-US" dirty="0" smtClean="0"/>
              <a:t>It was against the landowners</a:t>
            </a:r>
          </a:p>
          <a:p>
            <a:pPr algn="just"/>
            <a:r>
              <a:rPr lang="en-US" dirty="0" smtClean="0"/>
              <a:t>Ultimately, the movement snowballed into a major revolt against the Indian state as it had spread into many regions</a:t>
            </a:r>
          </a:p>
          <a:p>
            <a:pPr algn="just"/>
            <a:r>
              <a:rPr lang="en-US" dirty="0" smtClean="0"/>
              <a:t>Even today, some parts of India are afflicted by violent agrarian conflicts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Green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Agricultural production multiplied in India, thanks to the Green Revolution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This created a rich peasantry who wanted to benefit from the market forces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That also changed the socio-economic relation in the villages</a:t>
            </a:r>
          </a:p>
          <a:p>
            <a:pPr algn="just">
              <a:lnSpc>
                <a:spcPct val="170000"/>
              </a:lnSpc>
            </a:pPr>
            <a:endParaRPr lang="en-US" dirty="0" smtClean="0"/>
          </a:p>
          <a:p>
            <a:pPr algn="just">
              <a:lnSpc>
                <a:spcPct val="170000"/>
              </a:lnSpc>
            </a:pPr>
            <a:endParaRPr lang="en-US" dirty="0" smtClean="0"/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Revolution: Downsides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Landlords operated on the basis of ruthless profit-and-loss</a:t>
            </a:r>
          </a:p>
          <a:p>
            <a:r>
              <a:rPr lang="en-US" dirty="0" smtClean="0"/>
              <a:t>Instead of sharecroppers, agricultural </a:t>
            </a:r>
            <a:r>
              <a:rPr lang="en-US" dirty="0" err="1" smtClean="0"/>
              <a:t>labourers</a:t>
            </a:r>
            <a:r>
              <a:rPr lang="en-US" dirty="0" smtClean="0"/>
              <a:t> were hired </a:t>
            </a:r>
          </a:p>
          <a:p>
            <a:r>
              <a:rPr lang="en-US" dirty="0" smtClean="0"/>
              <a:t>However, such market logic did not increase the bargaining power of the </a:t>
            </a:r>
            <a:r>
              <a:rPr lang="en-US" dirty="0" err="1" smtClean="0"/>
              <a:t>labourers</a:t>
            </a:r>
            <a:r>
              <a:rPr lang="en-US" dirty="0" smtClean="0"/>
              <a:t>. They were still ties with the bindings of caste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Rural Society and Agrarian Changes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1970s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</a:pPr>
            <a:r>
              <a:rPr lang="en-US" dirty="0" smtClean="0"/>
              <a:t>Aftermath the </a:t>
            </a:r>
            <a:r>
              <a:rPr lang="en-US" dirty="0" err="1" smtClean="0"/>
              <a:t>Naxalite</a:t>
            </a:r>
            <a:r>
              <a:rPr lang="en-US" dirty="0" smtClean="0"/>
              <a:t> movement, demands for Land Reforms had grown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Although conceived by Nehru, it did not advance much 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The Left Front government in West Bengal, had Land Reforms as its electoral agenda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They implemented it after 1977 electoral victory</a:t>
            </a:r>
          </a:p>
          <a:p>
            <a:pPr algn="just">
              <a:lnSpc>
                <a:spcPct val="120000"/>
              </a:lnSpc>
            </a:pPr>
            <a:r>
              <a:rPr lang="en-US" dirty="0" smtClean="0"/>
              <a:t>As an institutional infrastructure, they  started </a:t>
            </a:r>
            <a:r>
              <a:rPr lang="en-US" dirty="0" err="1" smtClean="0"/>
              <a:t>Panchayati</a:t>
            </a:r>
            <a:r>
              <a:rPr lang="en-US" dirty="0" smtClean="0"/>
              <a:t> Raj Institutions (PRIs) – rural local governments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1980s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Many other states started implementing Land Reforms since the 1980s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 result was mixed – not as successful as West Bengal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However, the importance of PRIs was stressed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1990s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The historic 73</a:t>
            </a:r>
            <a:r>
              <a:rPr lang="en-US" baseline="30000" dirty="0" smtClean="0"/>
              <a:t>rd</a:t>
            </a:r>
            <a:r>
              <a:rPr lang="en-US" dirty="0" smtClean="0"/>
              <a:t> Amendment was passed in 1992 – PRIs became mandatory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PRIs were also empowered to implement various development </a:t>
            </a:r>
            <a:r>
              <a:rPr lang="en-US" dirty="0" err="1" smtClean="0"/>
              <a:t>programmes</a:t>
            </a:r>
            <a:r>
              <a:rPr lang="en-US" dirty="0" smtClean="0"/>
              <a:t> in the villages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1990s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73</a:t>
            </a:r>
            <a:r>
              <a:rPr lang="en-US" baseline="30000" dirty="0" smtClean="0"/>
              <a:t>rd</a:t>
            </a:r>
            <a:r>
              <a:rPr lang="en-US" dirty="0" smtClean="0"/>
              <a:t> Amendment had contributed to significant </a:t>
            </a:r>
            <a:r>
              <a:rPr lang="en-US" dirty="0" err="1" smtClean="0"/>
              <a:t>democratisation</a:t>
            </a:r>
            <a:r>
              <a:rPr lang="en-US" dirty="0" smtClean="0"/>
              <a:t> of rural India</a:t>
            </a:r>
          </a:p>
          <a:p>
            <a:r>
              <a:rPr lang="en-US" dirty="0" smtClean="0"/>
              <a:t>At the same time, due to increase of population, land was fragmented</a:t>
            </a:r>
          </a:p>
          <a:p>
            <a:r>
              <a:rPr lang="en-US" dirty="0" smtClean="0"/>
              <a:t>As a result, the large landowning  </a:t>
            </a:r>
            <a:r>
              <a:rPr lang="en-US" dirty="0" err="1" smtClean="0"/>
              <a:t>ommunities</a:t>
            </a:r>
            <a:r>
              <a:rPr lang="en-US" dirty="0" smtClean="0"/>
              <a:t>  faced disintegration</a:t>
            </a:r>
          </a:p>
          <a:p>
            <a:r>
              <a:rPr lang="en-US" dirty="0" smtClean="0"/>
              <a:t>Alongside, agricultural </a:t>
            </a:r>
            <a:r>
              <a:rPr lang="en-US" dirty="0" err="1" smtClean="0"/>
              <a:t>labour</a:t>
            </a:r>
            <a:r>
              <a:rPr lang="en-US" dirty="0" smtClean="0"/>
              <a:t> became quite assertive &amp; </a:t>
            </a:r>
            <a:r>
              <a:rPr lang="en-US" dirty="0" err="1" smtClean="0"/>
              <a:t>organised</a:t>
            </a:r>
            <a:r>
              <a:rPr lang="en-US" dirty="0" smtClean="0"/>
              <a:t> in rural India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Current 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Urban space is gradually increasing</a:t>
            </a:r>
          </a:p>
          <a:p>
            <a:pPr algn="just"/>
            <a:r>
              <a:rPr lang="en-US" dirty="0" smtClean="0"/>
              <a:t>Many people in rural India are losing interest in agriculture</a:t>
            </a:r>
          </a:p>
          <a:p>
            <a:pPr algn="just"/>
            <a:r>
              <a:rPr lang="en-US" dirty="0" smtClean="0"/>
              <a:t>Significant migration to urban India</a:t>
            </a:r>
          </a:p>
          <a:p>
            <a:pPr algn="just"/>
            <a:r>
              <a:rPr lang="en-US" dirty="0" smtClean="0"/>
              <a:t>Growth of rural based industries</a:t>
            </a:r>
          </a:p>
          <a:p>
            <a:pPr algn="just"/>
            <a:r>
              <a:rPr lang="en-US" dirty="0" smtClean="0"/>
              <a:t>All these are leading to strain in the agricultural sector, already afflicted by ever-rising input costs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Conclusion: Agriculture is the basis of our </a:t>
            </a:r>
            <a:r>
              <a:rPr lang="en-US" dirty="0" err="1" smtClean="0"/>
              <a:t>civilisation</a:t>
            </a:r>
            <a:endParaRPr lang="en-US" dirty="0"/>
          </a:p>
        </p:txBody>
      </p:sp>
      <p:pic>
        <p:nvPicPr>
          <p:cNvPr id="4" name="Content Placeholder 3" descr="Agriculture 03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Keywords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Rural society in pre-Modern India</a:t>
            </a:r>
          </a:p>
          <a:p>
            <a:r>
              <a:rPr lang="en-US" dirty="0" smtClean="0"/>
              <a:t>Rural society in </a:t>
            </a:r>
            <a:r>
              <a:rPr lang="en-US" dirty="0" smtClean="0"/>
              <a:t>British India</a:t>
            </a:r>
          </a:p>
          <a:p>
            <a:r>
              <a:rPr lang="en-US" dirty="0" smtClean="0"/>
              <a:t>Rural society in </a:t>
            </a:r>
            <a:r>
              <a:rPr lang="en-US" dirty="0" smtClean="0"/>
              <a:t>independent India</a:t>
            </a:r>
          </a:p>
          <a:p>
            <a:r>
              <a:rPr lang="en-US" dirty="0" smtClean="0"/>
              <a:t>Social changes in rural India</a:t>
            </a:r>
          </a:p>
          <a:p>
            <a:r>
              <a:rPr lang="en-US" dirty="0" smtClean="0"/>
              <a:t>Land Reforms</a:t>
            </a:r>
          </a:p>
          <a:p>
            <a:r>
              <a:rPr lang="en-US" smtClean="0"/>
              <a:t>Green Revolution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Rural Society in India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In ancient and medieval times, rural India had a very closed life: hardly any connection with the outside world.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Land was the community property: no private ownership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Rural Society in India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During ancient and medieval period, the relationship between the rulers and village  community was only tax collection. People did not bother who was the ruler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Rural Society in India: British Period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With British rule, there was a fundamental structural shift, as capitalist system was introduced in the land relations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Rural Society in India: </a:t>
            </a:r>
            <a:r>
              <a:rPr lang="en-US" dirty="0" smtClean="0">
                <a:solidFill>
                  <a:srgbClr val="FF0000"/>
                </a:solidFill>
              </a:rPr>
              <a:t>British Period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The forces of colonial capitalism entered the interior of rural India.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Rural society became integrated with the </a:t>
            </a:r>
            <a:r>
              <a:rPr lang="en-US" smtClean="0"/>
              <a:t>British rule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Rural Society in India: </a:t>
            </a:r>
            <a:r>
              <a:rPr lang="en-US" dirty="0" smtClean="0">
                <a:solidFill>
                  <a:srgbClr val="FF0000"/>
                </a:solidFill>
              </a:rPr>
              <a:t>British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Subsequently, this also paved way for the nationalist leadership to reach the interior  of the country.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The spread of literacy &amp; modern means of communication facilitated the process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Rural Society after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Massive social and political </a:t>
            </a:r>
            <a:r>
              <a:rPr lang="en-US" dirty="0" err="1" smtClean="0"/>
              <a:t>mobilisation</a:t>
            </a:r>
            <a:r>
              <a:rPr lang="en-US" dirty="0" smtClean="0"/>
              <a:t> occurred in rural India during the freedom struggle phase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Rural India played definite role in India’s struggle for independence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798</Words>
  <Application>Microsoft Office PowerPoint</Application>
  <PresentationFormat>On-screen Show (4:3)</PresentationFormat>
  <Paragraphs>91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Dr Sujay Ghosh </vt:lpstr>
      <vt:lpstr>Topic 3</vt:lpstr>
      <vt:lpstr>Keywords  </vt:lpstr>
      <vt:lpstr>Rural Society in India 1</vt:lpstr>
      <vt:lpstr>Rural Society in India 2</vt:lpstr>
      <vt:lpstr>Rural Society in India: British Period</vt:lpstr>
      <vt:lpstr>Rural Society in India: British Period</vt:lpstr>
      <vt:lpstr>Rural Society in India: British Period</vt:lpstr>
      <vt:lpstr>Rural Society after Independence</vt:lpstr>
      <vt:lpstr>Agrarian Change in Contemporary India</vt:lpstr>
      <vt:lpstr>Importance of Agriculture </vt:lpstr>
      <vt:lpstr>Social Changes in Rural India</vt:lpstr>
      <vt:lpstr>Social Changes in Rural India</vt:lpstr>
      <vt:lpstr>Agrarian Changes </vt:lpstr>
      <vt:lpstr>Agrarian changes in the 1960s</vt:lpstr>
      <vt:lpstr>1960s</vt:lpstr>
      <vt:lpstr>Naxalite Movement</vt:lpstr>
      <vt:lpstr>The Green Revolution</vt:lpstr>
      <vt:lpstr>Green Revolution: Downsides</vt:lpstr>
      <vt:lpstr>The 1970s</vt:lpstr>
      <vt:lpstr>The 1980s</vt:lpstr>
      <vt:lpstr>The 1990s</vt:lpstr>
      <vt:lpstr>Beyond 1990s</vt:lpstr>
      <vt:lpstr>The Current Situation</vt:lpstr>
      <vt:lpstr>Conclusion: Agriculture is the basis of our civilisation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Governance</dc:title>
  <dc:creator>Polsc</dc:creator>
  <cp:lastModifiedBy>Sijoy</cp:lastModifiedBy>
  <cp:revision>59</cp:revision>
  <dcterms:created xsi:type="dcterms:W3CDTF">2019-09-11T22:40:33Z</dcterms:created>
  <dcterms:modified xsi:type="dcterms:W3CDTF">2020-03-31T05:14:36Z</dcterms:modified>
</cp:coreProperties>
</file>