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82" r:id="rId4"/>
    <p:sldId id="269" r:id="rId5"/>
    <p:sldId id="273" r:id="rId6"/>
    <p:sldId id="264" r:id="rId7"/>
    <p:sldId id="268" r:id="rId8"/>
    <p:sldId id="280" r:id="rId9"/>
    <p:sldId id="275" r:id="rId10"/>
    <p:sldId id="279" r:id="rId11"/>
    <p:sldId id="267" r:id="rId12"/>
    <p:sldId id="276" r:id="rId13"/>
    <p:sldId id="277" r:id="rId14"/>
    <p:sldId id="278" r:id="rId15"/>
    <p:sldId id="261" r:id="rId16"/>
    <p:sldId id="281" r:id="rId17"/>
    <p:sldId id="259" r:id="rId18"/>
    <p:sldId id="260" r:id="rId19"/>
    <p:sldId id="262" r:id="rId20"/>
    <p:sldId id="263" r:id="rId21"/>
    <p:sldId id="266" r:id="rId22"/>
    <p:sldId id="270" r:id="rId23"/>
    <p:sldId id="271" r:id="rId24"/>
    <p:sldId id="272" r:id="rId25"/>
    <p:sldId id="27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RAJA RAO’S KANTHAPURA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67357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a:t>Divisions of caste within the village </a:t>
            </a:r>
            <a:r>
              <a:rPr lang="en-US" dirty="0" smtClean="0"/>
              <a:t>- </a:t>
            </a:r>
            <a:r>
              <a:rPr lang="en-US" dirty="0"/>
              <a:t>it is divided into a number </a:t>
            </a:r>
            <a:r>
              <a:rPr lang="en-US" dirty="0" smtClean="0"/>
              <a:t>of quarters </a:t>
            </a:r>
            <a:r>
              <a:rPr lang="en-US" dirty="0"/>
              <a:t>- the Brahmin Quarter, the Potters Quarters - the </a:t>
            </a:r>
            <a:r>
              <a:rPr lang="en-US" dirty="0" err="1" smtClean="0"/>
              <a:t>Sudra</a:t>
            </a:r>
            <a:r>
              <a:rPr lang="en-US" dirty="0"/>
              <a:t> </a:t>
            </a:r>
            <a:r>
              <a:rPr lang="en-US" dirty="0" smtClean="0"/>
              <a:t>Quarter </a:t>
            </a:r>
            <a:r>
              <a:rPr lang="en-US" dirty="0"/>
              <a:t>and the Pariah Quarter. The society is caste </a:t>
            </a:r>
            <a:r>
              <a:rPr lang="en-US" dirty="0" smtClean="0"/>
              <a:t>– ridden and the believers of Gandhi especially </a:t>
            </a:r>
            <a:r>
              <a:rPr lang="en-US" dirty="0" err="1"/>
              <a:t>M</a:t>
            </a:r>
            <a:r>
              <a:rPr lang="en-US" dirty="0" err="1" smtClean="0"/>
              <a:t>oorthy</a:t>
            </a:r>
            <a:r>
              <a:rPr lang="en-US" dirty="0" smtClean="0"/>
              <a:t> struggles to get rid of his and the villagers’ prejudices against the pariahs </a:t>
            </a:r>
            <a:endParaRPr lang="en-US" dirty="0"/>
          </a:p>
        </p:txBody>
      </p:sp>
    </p:spTree>
    <p:extLst>
      <p:ext uri="{BB962C8B-B14F-4D97-AF65-F5344CB8AC3E}">
        <p14:creationId xmlns:p14="http://schemas.microsoft.com/office/powerpoint/2010/main" val="264405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Characters </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characters are somewhat quaintly rustic and ‘simple’ from an urban perspective, susceptible to the workings of what one contemporaneous writer, observing Gandhi’s impact on the Indian peasantry, described as ‘the mythopoeic imagination of the childlike peasant’</a:t>
            </a:r>
          </a:p>
          <a:p>
            <a:r>
              <a:rPr lang="en-US" b="1" dirty="0" err="1" smtClean="0"/>
              <a:t>Moorthy</a:t>
            </a:r>
            <a:r>
              <a:rPr lang="en-US" dirty="0"/>
              <a:t>, described as ‘our Gandhi’, becomes what </a:t>
            </a:r>
            <a:r>
              <a:rPr lang="en-US" dirty="0" smtClean="0"/>
              <a:t>Amin (1988</a:t>
            </a:r>
            <a:r>
              <a:rPr lang="en-US" dirty="0"/>
              <a:t>: 6) calls an ‘authorized local [interpreter] of [Gandhi’s] </a:t>
            </a:r>
            <a:r>
              <a:rPr lang="en-US" dirty="0" smtClean="0"/>
              <a:t>will’ to </a:t>
            </a:r>
            <a:r>
              <a:rPr lang="en-US" dirty="0"/>
              <a:t>whom the latter’s charisma is transferred. Religion in this </a:t>
            </a:r>
            <a:r>
              <a:rPr lang="en-US" dirty="0" smtClean="0"/>
              <a:t>text, unlike </a:t>
            </a:r>
            <a:r>
              <a:rPr lang="en-US" dirty="0"/>
              <a:t>in the historical actualities described by Amin, serves to </a:t>
            </a:r>
            <a:r>
              <a:rPr lang="en-US" dirty="0" smtClean="0"/>
              <a:t>solicit devotional </a:t>
            </a:r>
            <a:r>
              <a:rPr lang="en-US" dirty="0"/>
              <a:t>adherence to Gandhi: ‘It is not for nothing the </a:t>
            </a:r>
            <a:r>
              <a:rPr lang="en-US" dirty="0" smtClean="0"/>
              <a:t>Mahatma is </a:t>
            </a:r>
            <a:r>
              <a:rPr lang="en-US" dirty="0"/>
              <a:t>a Mahatma and he would not be Mahatma if the gods were </a:t>
            </a:r>
            <a:r>
              <a:rPr lang="en-US" dirty="0" smtClean="0"/>
              <a:t>not with </a:t>
            </a:r>
            <a:r>
              <a:rPr lang="en-US" dirty="0"/>
              <a:t>him</a:t>
            </a:r>
            <a:r>
              <a:rPr lang="en-US" dirty="0" smtClean="0"/>
              <a:t>’</a:t>
            </a:r>
          </a:p>
          <a:p>
            <a:r>
              <a:rPr lang="en-US" b="1" dirty="0" err="1" smtClean="0"/>
              <a:t>Rangamma</a:t>
            </a:r>
            <a:r>
              <a:rPr lang="en-US" b="1" dirty="0"/>
              <a:t> </a:t>
            </a:r>
            <a:r>
              <a:rPr lang="en-US" b="1" dirty="0" smtClean="0"/>
              <a:t>- </a:t>
            </a:r>
            <a:r>
              <a:rPr lang="en-US" dirty="0" smtClean="0"/>
              <a:t>She </a:t>
            </a:r>
            <a:r>
              <a:rPr lang="en-US" dirty="0"/>
              <a:t>is one of the few educated women in the village. She reads </a:t>
            </a:r>
            <a:r>
              <a:rPr lang="en-US" dirty="0" smtClean="0"/>
              <a:t>the newspapers </a:t>
            </a:r>
            <a:r>
              <a:rPr lang="en-US" dirty="0"/>
              <a:t>herself and thus keeps herself and others </a:t>
            </a:r>
            <a:r>
              <a:rPr lang="en-US" dirty="0" smtClean="0"/>
              <a:t>acquainted with </a:t>
            </a:r>
            <a:r>
              <a:rPr lang="en-US" dirty="0"/>
              <a:t>the day to day developments elsewhere</a:t>
            </a:r>
            <a:r>
              <a:rPr lang="en-US" dirty="0" smtClean="0"/>
              <a:t>. </a:t>
            </a:r>
            <a:r>
              <a:rPr lang="en-US" dirty="0"/>
              <a:t>She is of a </a:t>
            </a:r>
            <a:r>
              <a:rPr lang="en-US" dirty="0" smtClean="0"/>
              <a:t>great help </a:t>
            </a:r>
            <a:r>
              <a:rPr lang="en-US" dirty="0"/>
              <a:t>to </a:t>
            </a:r>
            <a:r>
              <a:rPr lang="en-US" dirty="0" err="1"/>
              <a:t>Moorthy</a:t>
            </a:r>
            <a:r>
              <a:rPr lang="en-US" dirty="0"/>
              <a:t> in organizing the Congress work in the village. She </a:t>
            </a:r>
            <a:r>
              <a:rPr lang="en-US" dirty="0" smtClean="0"/>
              <a:t>is a </a:t>
            </a:r>
            <a:r>
              <a:rPr lang="en-US" dirty="0"/>
              <a:t>lady of enlightened views actively involved in the freedom struggle.</a:t>
            </a:r>
            <a:endParaRPr lang="en-US" dirty="0" smtClean="0"/>
          </a:p>
          <a:p>
            <a:endParaRPr lang="en-US" dirty="0"/>
          </a:p>
        </p:txBody>
      </p:sp>
    </p:spTree>
    <p:extLst>
      <p:ext uri="{BB962C8B-B14F-4D97-AF65-F5344CB8AC3E}">
        <p14:creationId xmlns:p14="http://schemas.microsoft.com/office/powerpoint/2010/main" val="2975954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b="1" dirty="0" err="1" smtClean="0"/>
              <a:t>Ratna</a:t>
            </a:r>
            <a:r>
              <a:rPr lang="en-US" b="1" dirty="0" smtClean="0"/>
              <a:t> – </a:t>
            </a:r>
            <a:r>
              <a:rPr lang="en-US" dirty="0" smtClean="0"/>
              <a:t>she is a </a:t>
            </a:r>
            <a:r>
              <a:rPr lang="en-US" dirty="0"/>
              <a:t>young widow. She became a widow when she </a:t>
            </a:r>
            <a:r>
              <a:rPr lang="en-US" dirty="0" smtClean="0"/>
              <a:t>was hardly </a:t>
            </a:r>
            <a:r>
              <a:rPr lang="en-US" dirty="0"/>
              <a:t>fifteen years of age</a:t>
            </a:r>
            <a:r>
              <a:rPr lang="en-US" dirty="0" smtClean="0"/>
              <a:t>. </a:t>
            </a:r>
            <a:r>
              <a:rPr lang="en-US" dirty="0" err="1"/>
              <a:t>Ratna</a:t>
            </a:r>
            <a:r>
              <a:rPr lang="en-US" dirty="0"/>
              <a:t> is an young educated woman of progressive views. </a:t>
            </a:r>
            <a:r>
              <a:rPr lang="en-US" dirty="0" smtClean="0"/>
              <a:t>Though she </a:t>
            </a:r>
            <a:r>
              <a:rPr lang="en-US" dirty="0"/>
              <a:t>is a widow she does not dress and live in a conventional style </a:t>
            </a:r>
            <a:r>
              <a:rPr lang="en-US" dirty="0" smtClean="0"/>
              <a:t>of a </a:t>
            </a:r>
            <a:r>
              <a:rPr lang="en-US" dirty="0"/>
              <a:t>widow. She wears bangles; colored </a:t>
            </a:r>
            <a:r>
              <a:rPr lang="en-US" dirty="0" err="1"/>
              <a:t>sarees</a:t>
            </a:r>
            <a:r>
              <a:rPr lang="en-US" dirty="0"/>
              <a:t> (and not the white </a:t>
            </a:r>
            <a:r>
              <a:rPr lang="en-US" dirty="0" smtClean="0"/>
              <a:t>dhoti of </a:t>
            </a:r>
            <a:r>
              <a:rPr lang="en-US" dirty="0"/>
              <a:t>a widow) uses the </a:t>
            </a:r>
            <a:r>
              <a:rPr lang="en-US" dirty="0" err="1"/>
              <a:t>kumkum</a:t>
            </a:r>
            <a:r>
              <a:rPr lang="en-US" dirty="0"/>
              <a:t> mark on her forehead and parts her </a:t>
            </a:r>
            <a:r>
              <a:rPr lang="en-US" dirty="0" smtClean="0"/>
              <a:t>hair. </a:t>
            </a:r>
            <a:r>
              <a:rPr lang="en-US" dirty="0"/>
              <a:t>like a concubine, as Waterfall </a:t>
            </a:r>
            <a:r>
              <a:rPr lang="en-US" dirty="0" err="1"/>
              <a:t>Venkamma</a:t>
            </a:r>
            <a:r>
              <a:rPr lang="en-US" dirty="0"/>
              <a:t> puts it. She is also bold </a:t>
            </a:r>
            <a:r>
              <a:rPr lang="en-US" dirty="0" smtClean="0"/>
              <a:t>and witty </a:t>
            </a:r>
            <a:r>
              <a:rPr lang="en-US" dirty="0"/>
              <a:t>in conversation and can hold her own against heavy odds. </a:t>
            </a:r>
            <a:r>
              <a:rPr lang="en-US" dirty="0" smtClean="0"/>
              <a:t>She is </a:t>
            </a:r>
            <a:r>
              <a:rPr lang="en-US" dirty="0"/>
              <a:t>much criticized for her unconventional ways but she does not </a:t>
            </a:r>
            <a:r>
              <a:rPr lang="en-US" dirty="0" smtClean="0"/>
              <a:t>care for </a:t>
            </a:r>
            <a:r>
              <a:rPr lang="en-US" dirty="0"/>
              <a:t>such criticism</a:t>
            </a:r>
            <a:r>
              <a:rPr lang="en-US" dirty="0" smtClean="0"/>
              <a:t>. </a:t>
            </a:r>
            <a:r>
              <a:rPr lang="en-US" dirty="0"/>
              <a:t>She takes keen interest in the </a:t>
            </a:r>
            <a:r>
              <a:rPr lang="en-US" dirty="0" err="1"/>
              <a:t>Gandhian</a:t>
            </a:r>
            <a:r>
              <a:rPr lang="en-US" dirty="0"/>
              <a:t> movement and is a </a:t>
            </a:r>
            <a:r>
              <a:rPr lang="en-US" dirty="0" smtClean="0"/>
              <a:t>source of </a:t>
            </a:r>
            <a:r>
              <a:rPr lang="en-US" dirty="0"/>
              <a:t>inspiration and help to </a:t>
            </a:r>
            <a:r>
              <a:rPr lang="en-US" dirty="0" err="1"/>
              <a:t>Moorthy</a:t>
            </a:r>
            <a:r>
              <a:rPr lang="en-US" dirty="0"/>
              <a:t>. When </a:t>
            </a:r>
            <a:r>
              <a:rPr lang="en-US" dirty="0" err="1"/>
              <a:t>Jayaramachar</a:t>
            </a:r>
            <a:r>
              <a:rPr lang="en-US" dirty="0"/>
              <a:t>, the </a:t>
            </a:r>
            <a:r>
              <a:rPr lang="en-US" dirty="0" err="1" smtClean="0"/>
              <a:t>Harikatha</a:t>
            </a:r>
            <a:r>
              <a:rPr lang="en-US" dirty="0"/>
              <a:t> </a:t>
            </a:r>
            <a:r>
              <a:rPr lang="en-US" dirty="0" smtClean="0"/>
              <a:t>man</a:t>
            </a:r>
            <a:r>
              <a:rPr lang="en-US" dirty="0"/>
              <a:t>, is arrested, she conducts the </a:t>
            </a:r>
            <a:r>
              <a:rPr lang="en-US" dirty="0" err="1"/>
              <a:t>Harikathas</a:t>
            </a:r>
            <a:r>
              <a:rPr lang="en-US" dirty="0"/>
              <a:t>. After </a:t>
            </a:r>
            <a:r>
              <a:rPr lang="en-US" dirty="0" err="1" smtClean="0"/>
              <a:t>Rangamma's</a:t>
            </a:r>
            <a:r>
              <a:rPr lang="en-US" dirty="0"/>
              <a:t> </a:t>
            </a:r>
            <a:r>
              <a:rPr lang="en-US" dirty="0" smtClean="0"/>
              <a:t>death</a:t>
            </a:r>
            <a:r>
              <a:rPr lang="en-US" dirty="0"/>
              <a:t>, she reads out the newspapers and other publicity material </a:t>
            </a:r>
            <a:r>
              <a:rPr lang="en-US" dirty="0" smtClean="0"/>
              <a:t>of the </a:t>
            </a:r>
            <a:r>
              <a:rPr lang="en-US" dirty="0"/>
              <a:t>Congress for the benefit of the villagers. When </a:t>
            </a:r>
            <a:r>
              <a:rPr lang="en-US" dirty="0" err="1"/>
              <a:t>Moorthy</a:t>
            </a:r>
            <a:r>
              <a:rPr lang="en-US" dirty="0"/>
              <a:t> </a:t>
            </a:r>
            <a:r>
              <a:rPr lang="en-US" dirty="0" smtClean="0"/>
              <a:t>is arrested</a:t>
            </a:r>
            <a:r>
              <a:rPr lang="en-US" dirty="0"/>
              <a:t>, she carries on his work and serves as the leader.</a:t>
            </a:r>
          </a:p>
        </p:txBody>
      </p:sp>
    </p:spTree>
    <p:extLst>
      <p:ext uri="{BB962C8B-B14F-4D97-AF65-F5344CB8AC3E}">
        <p14:creationId xmlns:p14="http://schemas.microsoft.com/office/powerpoint/2010/main" val="679203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b="1" dirty="0"/>
              <a:t>Waterfall </a:t>
            </a:r>
            <a:r>
              <a:rPr lang="en-US" b="1" dirty="0" err="1" smtClean="0"/>
              <a:t>Venkamma</a:t>
            </a:r>
            <a:r>
              <a:rPr lang="en-US" b="1" dirty="0"/>
              <a:t> </a:t>
            </a:r>
            <a:r>
              <a:rPr lang="en-US" b="1" dirty="0" smtClean="0"/>
              <a:t>- </a:t>
            </a:r>
            <a:r>
              <a:rPr lang="en-US" dirty="0" smtClean="0"/>
              <a:t>Like </a:t>
            </a:r>
            <a:r>
              <a:rPr lang="en-US" dirty="0"/>
              <a:t>a waterfall, she is always shedding tears and roaring. </a:t>
            </a:r>
            <a:r>
              <a:rPr lang="en-US" dirty="0" smtClean="0"/>
              <a:t>She rails </a:t>
            </a:r>
            <a:r>
              <a:rPr lang="en-US" dirty="0"/>
              <a:t>against practically everybody in the novel. She is a woman of </a:t>
            </a:r>
            <a:r>
              <a:rPr lang="en-US" dirty="0" smtClean="0"/>
              <a:t>a petty</a:t>
            </a:r>
            <a:r>
              <a:rPr lang="en-US" dirty="0"/>
              <a:t>, jealous nature. She cannot bear to see others prosperous </a:t>
            </a:r>
            <a:r>
              <a:rPr lang="en-US" dirty="0" smtClean="0"/>
              <a:t>or successful</a:t>
            </a:r>
            <a:r>
              <a:rPr lang="en-US" dirty="0"/>
              <a:t>. There is no end to her spite, jealousy and vindictiveness</a:t>
            </a:r>
            <a:r>
              <a:rPr lang="en-US" dirty="0" smtClean="0"/>
              <a:t>.</a:t>
            </a:r>
          </a:p>
          <a:p>
            <a:r>
              <a:rPr lang="en-US" b="1" dirty="0"/>
              <a:t>Patel Range </a:t>
            </a:r>
            <a:r>
              <a:rPr lang="en-US" b="1" dirty="0" err="1" smtClean="0"/>
              <a:t>Gowda</a:t>
            </a:r>
            <a:r>
              <a:rPr lang="en-US" b="1" dirty="0" smtClean="0"/>
              <a:t> - </a:t>
            </a:r>
            <a:r>
              <a:rPr lang="en-US" dirty="0" smtClean="0"/>
              <a:t>Range </a:t>
            </a:r>
            <a:r>
              <a:rPr lang="en-US" dirty="0" err="1"/>
              <a:t>Gowda</a:t>
            </a:r>
            <a:r>
              <a:rPr lang="en-US" dirty="0"/>
              <a:t> is the Patel of </a:t>
            </a:r>
            <a:r>
              <a:rPr lang="en-US" dirty="0" err="1"/>
              <a:t>Kanthapura</a:t>
            </a:r>
            <a:r>
              <a:rPr lang="en-US" dirty="0"/>
              <a:t> and as such a </a:t>
            </a:r>
            <a:r>
              <a:rPr lang="en-US" dirty="0" smtClean="0"/>
              <a:t>government servant</a:t>
            </a:r>
            <a:r>
              <a:rPr lang="en-US" dirty="0"/>
              <a:t>. He, too, is a Gandhi man and a staunch supporter of </a:t>
            </a:r>
            <a:r>
              <a:rPr lang="en-US" dirty="0" err="1" smtClean="0"/>
              <a:t>Moorthy</a:t>
            </a:r>
            <a:r>
              <a:rPr lang="en-US" dirty="0" smtClean="0"/>
              <a:t>. He </a:t>
            </a:r>
            <a:r>
              <a:rPr lang="en-US" dirty="0"/>
              <a:t>throws all his weight and authority in his favor and is of </a:t>
            </a:r>
            <a:r>
              <a:rPr lang="en-US" dirty="0" smtClean="0"/>
              <a:t>a considerable </a:t>
            </a:r>
            <a:r>
              <a:rPr lang="en-US" dirty="0"/>
              <a:t>help to him in organizing the Congress work </a:t>
            </a:r>
            <a:r>
              <a:rPr lang="en-US" dirty="0" smtClean="0"/>
              <a:t>in </a:t>
            </a:r>
            <a:r>
              <a:rPr lang="en-US" dirty="0" err="1" smtClean="0"/>
              <a:t>Kanthapura</a:t>
            </a:r>
            <a:r>
              <a:rPr lang="en-US" dirty="0" smtClean="0"/>
              <a:t>.</a:t>
            </a:r>
          </a:p>
          <a:p>
            <a:r>
              <a:rPr lang="en-US" b="1" dirty="0" err="1" smtClean="0"/>
              <a:t>Bhatta</a:t>
            </a:r>
            <a:r>
              <a:rPr lang="en-US" b="1" dirty="0" smtClean="0"/>
              <a:t> - </a:t>
            </a:r>
            <a:r>
              <a:rPr lang="en-US" dirty="0" err="1" smtClean="0"/>
              <a:t>Bhatta</a:t>
            </a:r>
            <a:r>
              <a:rPr lang="en-US" dirty="0"/>
              <a:t>, the first Brahmin, is the opposite of </a:t>
            </a:r>
            <a:r>
              <a:rPr lang="en-US" dirty="0" err="1"/>
              <a:t>Moorthy</a:t>
            </a:r>
            <a:r>
              <a:rPr lang="en-US" dirty="0"/>
              <a:t> - the agent </a:t>
            </a:r>
            <a:r>
              <a:rPr lang="en-US" dirty="0" smtClean="0"/>
              <a:t>of the </a:t>
            </a:r>
            <a:r>
              <a:rPr lang="en-US" dirty="0"/>
              <a:t>British government, in league with the Swami in the city and </a:t>
            </a:r>
            <a:r>
              <a:rPr lang="en-US" dirty="0" smtClean="0"/>
              <a:t>works ceaselessly </a:t>
            </a:r>
            <a:r>
              <a:rPr lang="en-US" dirty="0"/>
              <a:t>to frustrate and defeat the Gandhi movement. If at </a:t>
            </a:r>
            <a:r>
              <a:rPr lang="en-US" dirty="0" smtClean="0"/>
              <a:t>all there </a:t>
            </a:r>
            <a:r>
              <a:rPr lang="en-US" dirty="0"/>
              <a:t>is any villain in the novel, it is he.</a:t>
            </a:r>
          </a:p>
        </p:txBody>
      </p:sp>
    </p:spTree>
    <p:extLst>
      <p:ext uri="{BB962C8B-B14F-4D97-AF65-F5344CB8AC3E}">
        <p14:creationId xmlns:p14="http://schemas.microsoft.com/office/powerpoint/2010/main" val="3870745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b="1" dirty="0"/>
              <a:t>Bade </a:t>
            </a:r>
            <a:r>
              <a:rPr lang="en-US" b="1" dirty="0" smtClean="0"/>
              <a:t>Khan – </a:t>
            </a:r>
            <a:r>
              <a:rPr lang="en-US" dirty="0" smtClean="0"/>
              <a:t>A Muslim Policeman</a:t>
            </a:r>
            <a:r>
              <a:rPr lang="en-US" dirty="0"/>
              <a:t>, with his long beard, is a symbol of </a:t>
            </a:r>
            <a:r>
              <a:rPr lang="en-US" dirty="0" smtClean="0"/>
              <a:t>the British </a:t>
            </a:r>
            <a:r>
              <a:rPr lang="en-US" dirty="0"/>
              <a:t>Raj. He is the symbol of the British presence in </a:t>
            </a:r>
            <a:r>
              <a:rPr lang="en-US" dirty="0" err="1"/>
              <a:t>Kanthapura</a:t>
            </a:r>
            <a:r>
              <a:rPr lang="en-US" dirty="0"/>
              <a:t>. </a:t>
            </a:r>
            <a:r>
              <a:rPr lang="en-US" dirty="0" smtClean="0"/>
              <a:t>It is </a:t>
            </a:r>
            <a:r>
              <a:rPr lang="en-US" dirty="0"/>
              <a:t>his duty to maintain law and order and put down the </a:t>
            </a:r>
            <a:r>
              <a:rPr lang="en-US" dirty="0" smtClean="0"/>
              <a:t>Gandhi movement </a:t>
            </a:r>
            <a:r>
              <a:rPr lang="en-US" dirty="0"/>
              <a:t>and it may be said to his credit that he performs his </a:t>
            </a:r>
            <a:r>
              <a:rPr lang="en-US" dirty="0" smtClean="0"/>
              <a:t>duty loyally </a:t>
            </a:r>
            <a:r>
              <a:rPr lang="en-US" dirty="0"/>
              <a:t>and sincerely. The </a:t>
            </a:r>
            <a:r>
              <a:rPr lang="en-US" dirty="0" err="1"/>
              <a:t>Gandhites</a:t>
            </a:r>
            <a:r>
              <a:rPr lang="en-US" dirty="0"/>
              <a:t> may consider him </a:t>
            </a:r>
            <a:r>
              <a:rPr lang="en-US" dirty="0" smtClean="0"/>
              <a:t>a </a:t>
            </a:r>
            <a:r>
              <a:rPr lang="en-US" dirty="0"/>
              <a:t>villain </a:t>
            </a:r>
            <a:r>
              <a:rPr lang="en-US" dirty="0" smtClean="0"/>
              <a:t>but judged </a:t>
            </a:r>
            <a:r>
              <a:rPr lang="en-US" dirty="0"/>
              <a:t>impartially, he is a loyal Government servant performing </a:t>
            </a:r>
            <a:r>
              <a:rPr lang="en-US" dirty="0" smtClean="0"/>
              <a:t>his duty </a:t>
            </a:r>
            <a:r>
              <a:rPr lang="en-US" dirty="0"/>
              <a:t>in every circumstance. He may be an instrument of the </a:t>
            </a:r>
            <a:r>
              <a:rPr lang="en-US" dirty="0" smtClean="0"/>
              <a:t>foreign Government </a:t>
            </a:r>
            <a:r>
              <a:rPr lang="en-US" dirty="0"/>
              <a:t>but it would be wrong to dismiss him as a </a:t>
            </a:r>
            <a:r>
              <a:rPr lang="en-US" dirty="0" smtClean="0"/>
              <a:t>heartless monster </a:t>
            </a:r>
            <a:r>
              <a:rPr lang="en-US" dirty="0"/>
              <a:t>of wickedness.</a:t>
            </a:r>
          </a:p>
        </p:txBody>
      </p:sp>
    </p:spTree>
    <p:extLst>
      <p:ext uri="{BB962C8B-B14F-4D97-AF65-F5344CB8AC3E}">
        <p14:creationId xmlns:p14="http://schemas.microsoft.com/office/powerpoint/2010/main" val="44072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Narrative structure and style</a:t>
            </a:r>
            <a:endParaRPr lang="en-US" dirty="0"/>
          </a:p>
        </p:txBody>
      </p:sp>
      <p:sp>
        <p:nvSpPr>
          <p:cNvPr id="3" name="Content Placeholder 2"/>
          <p:cNvSpPr>
            <a:spLocks noGrp="1"/>
          </p:cNvSpPr>
          <p:nvPr>
            <p:ph idx="1"/>
          </p:nvPr>
        </p:nvSpPr>
        <p:spPr/>
        <p:txBody>
          <a:bodyPr>
            <a:normAutofit/>
          </a:bodyPr>
          <a:lstStyle/>
          <a:p>
            <a:r>
              <a:rPr lang="en-US" dirty="0"/>
              <a:t>structuring the novel as a </a:t>
            </a:r>
            <a:r>
              <a:rPr lang="en-US" dirty="0" smtClean="0"/>
              <a:t>grandmother’s tale </a:t>
            </a:r>
            <a:r>
              <a:rPr lang="en-US" dirty="0"/>
              <a:t>within which are embedded other stories and </a:t>
            </a:r>
            <a:r>
              <a:rPr lang="en-US" dirty="0" smtClean="0"/>
              <a:t>their narrators.</a:t>
            </a:r>
          </a:p>
          <a:p>
            <a:r>
              <a:rPr lang="en-US" dirty="0"/>
              <a:t>Breathless tale – infusing the tempo of </a:t>
            </a:r>
            <a:r>
              <a:rPr lang="en-US" dirty="0" err="1"/>
              <a:t>indian</a:t>
            </a:r>
            <a:r>
              <a:rPr lang="en-US" dirty="0"/>
              <a:t> life -  cutting across ‘broader loyalties and imagined communities’ beyond clan and region that existed in precolonial India – this would later ‘play a subtle role in the construction of Indian nationalism’ </a:t>
            </a:r>
            <a:endParaRPr lang="en-US" dirty="0" smtClean="0"/>
          </a:p>
          <a:p>
            <a:r>
              <a:rPr lang="en-US" dirty="0" smtClean="0"/>
              <a:t>Contemporary significance of Hindu myth - contains within itself </a:t>
            </a:r>
            <a:r>
              <a:rPr lang="en-US" dirty="0"/>
              <a:t>a ‘</a:t>
            </a:r>
            <a:r>
              <a:rPr lang="en-US" dirty="0" err="1"/>
              <a:t>harikatha</a:t>
            </a:r>
            <a:r>
              <a:rPr lang="en-US" dirty="0"/>
              <a:t>’ or a ‘story of Vishnu’ in which Gandhi </a:t>
            </a:r>
            <a:r>
              <a:rPr lang="en-US" dirty="0" smtClean="0"/>
              <a:t>takes on </a:t>
            </a:r>
            <a:r>
              <a:rPr lang="en-US" dirty="0"/>
              <a:t>mythological proportions as an avatar of the deity himself. </a:t>
            </a:r>
            <a:r>
              <a:rPr lang="en-US" dirty="0" smtClean="0"/>
              <a:t>Rendering Hindu </a:t>
            </a:r>
            <a:r>
              <a:rPr lang="en-US" dirty="0"/>
              <a:t>legend into mildly archaic English gives it </a:t>
            </a:r>
            <a:r>
              <a:rPr lang="en-US" dirty="0" smtClean="0"/>
              <a:t>biblical resonances</a:t>
            </a:r>
          </a:p>
        </p:txBody>
      </p:sp>
    </p:spTree>
    <p:extLst>
      <p:ext uri="{BB962C8B-B14F-4D97-AF65-F5344CB8AC3E}">
        <p14:creationId xmlns:p14="http://schemas.microsoft.com/office/powerpoint/2010/main" val="31415743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a:t>The folding of secular time into the timelessness of the mythological evokes a temporality that the poet and critic, A. K. </a:t>
            </a:r>
            <a:r>
              <a:rPr lang="en-US" dirty="0" err="1"/>
              <a:t>Ramanujan</a:t>
            </a:r>
            <a:r>
              <a:rPr lang="en-US" dirty="0"/>
              <a:t> (1989: 145), terms ‘Indian Village Time’, figured as ‘indefinite, continuous - anywhere between a few decades ago and the medieval centuries’.</a:t>
            </a:r>
          </a:p>
          <a:p>
            <a:r>
              <a:rPr lang="en-US" dirty="0" smtClean="0"/>
              <a:t>Rao </a:t>
            </a:r>
            <a:r>
              <a:rPr lang="en-US" dirty="0"/>
              <a:t>conceivably pays homage to Gandhi’s (1997: 56) own disavowal of the English ‘habit of writing history’ and those very European conceptions of chronology and historical progress that Hegel and Mill upheld as civilizational achievements.</a:t>
            </a:r>
          </a:p>
          <a:p>
            <a:endParaRPr lang="en-US" dirty="0"/>
          </a:p>
        </p:txBody>
      </p:sp>
    </p:spTree>
    <p:extLst>
      <p:ext uri="{BB962C8B-B14F-4D97-AF65-F5344CB8AC3E}">
        <p14:creationId xmlns:p14="http://schemas.microsoft.com/office/powerpoint/2010/main" val="2935284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influence of Gandhi</a:t>
            </a:r>
            <a:endParaRPr lang="en-US" dirty="0"/>
          </a:p>
        </p:txBody>
      </p:sp>
      <p:sp>
        <p:nvSpPr>
          <p:cNvPr id="3" name="Content Placeholder 2"/>
          <p:cNvSpPr>
            <a:spLocks noGrp="1"/>
          </p:cNvSpPr>
          <p:nvPr>
            <p:ph idx="1"/>
          </p:nvPr>
        </p:nvSpPr>
        <p:spPr/>
        <p:txBody>
          <a:bodyPr>
            <a:normAutofit/>
          </a:bodyPr>
          <a:lstStyle/>
          <a:p>
            <a:r>
              <a:rPr lang="en-US" dirty="0" smtClean="0"/>
              <a:t>Gandhi was </a:t>
            </a:r>
            <a:r>
              <a:rPr lang="en-US" dirty="0"/>
              <a:t>a shared literary, </a:t>
            </a:r>
            <a:r>
              <a:rPr lang="en-US" dirty="0" smtClean="0"/>
              <a:t>philosophical, and </a:t>
            </a:r>
            <a:r>
              <a:rPr lang="en-US" dirty="0"/>
              <a:t>cultural </a:t>
            </a:r>
            <a:r>
              <a:rPr lang="en-US" dirty="0" smtClean="0"/>
              <a:t>influence </a:t>
            </a:r>
            <a:r>
              <a:rPr lang="en-US" dirty="0"/>
              <a:t>for </a:t>
            </a:r>
            <a:r>
              <a:rPr lang="en-US" dirty="0" smtClean="0"/>
              <a:t>Raja Rao and </a:t>
            </a:r>
            <a:r>
              <a:rPr lang="en-US" dirty="0"/>
              <a:t>many other writers </a:t>
            </a:r>
            <a:r>
              <a:rPr lang="en-US" dirty="0" smtClean="0"/>
              <a:t>of his </a:t>
            </a:r>
            <a:r>
              <a:rPr lang="en-US" dirty="0"/>
              <a:t>time</a:t>
            </a:r>
            <a:r>
              <a:rPr lang="en-US" dirty="0" smtClean="0"/>
              <a:t>.</a:t>
            </a:r>
          </a:p>
          <a:p>
            <a:r>
              <a:rPr lang="en-US" dirty="0" smtClean="0"/>
              <a:t>Gandhi reached </a:t>
            </a:r>
            <a:r>
              <a:rPr lang="en-US" dirty="0"/>
              <a:t>across a wide regional, cultural, and linguistic span </a:t>
            </a:r>
            <a:r>
              <a:rPr lang="en-US" dirty="0" smtClean="0"/>
              <a:t>to turn </a:t>
            </a:r>
            <a:r>
              <a:rPr lang="en-US" dirty="0"/>
              <a:t>the freedom movement into a genuinely ‘all-India’ </a:t>
            </a:r>
            <a:r>
              <a:rPr lang="en-US" dirty="0" smtClean="0"/>
              <a:t>phenomenon with </a:t>
            </a:r>
            <a:r>
              <a:rPr lang="en-US" dirty="0"/>
              <a:t>mass participation</a:t>
            </a:r>
            <a:r>
              <a:rPr lang="en-US" dirty="0" smtClean="0"/>
              <a:t>.</a:t>
            </a:r>
          </a:p>
          <a:p>
            <a:r>
              <a:rPr lang="en-US" dirty="0"/>
              <a:t>The historian, Percival Spear, observes that Gandhi’s great work </a:t>
            </a:r>
            <a:r>
              <a:rPr lang="en-US" dirty="0" smtClean="0"/>
              <a:t>was to </a:t>
            </a:r>
            <a:r>
              <a:rPr lang="en-US" dirty="0"/>
              <a:t>bring together masses and elite classes in the freedom </a:t>
            </a:r>
            <a:r>
              <a:rPr lang="en-US" dirty="0" smtClean="0"/>
              <a:t>struggle; thereby </a:t>
            </a:r>
            <a:r>
              <a:rPr lang="en-US" dirty="0"/>
              <a:t>‘the Mahatma gave a nation to the country</a:t>
            </a:r>
            <a:r>
              <a:rPr lang="en-US" dirty="0" smtClean="0"/>
              <a:t>’ – emphasis on the idea of a nation – Gandhi united the nation as a whole </a:t>
            </a:r>
            <a:endParaRPr lang="en-US" dirty="0"/>
          </a:p>
        </p:txBody>
      </p:sp>
    </p:spTree>
    <p:extLst>
      <p:ext uri="{BB962C8B-B14F-4D97-AF65-F5344CB8AC3E}">
        <p14:creationId xmlns:p14="http://schemas.microsoft.com/office/powerpoint/2010/main" val="12046018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a:t>Gandhi’s own literary output </a:t>
            </a:r>
            <a:r>
              <a:rPr lang="en-US" dirty="0" smtClean="0"/>
              <a:t>provided a </a:t>
            </a:r>
            <a:r>
              <a:rPr lang="en-US" dirty="0"/>
              <a:t>ready-made resource for writers who felt impelled—more so </a:t>
            </a:r>
            <a:r>
              <a:rPr lang="en-US" dirty="0" smtClean="0"/>
              <a:t>perhaps at </a:t>
            </a:r>
            <a:r>
              <a:rPr lang="en-US" dirty="0"/>
              <a:t>this time than any preceding era—to engage with the social </a:t>
            </a:r>
            <a:r>
              <a:rPr lang="en-US" dirty="0" smtClean="0"/>
              <a:t>and political </a:t>
            </a:r>
            <a:r>
              <a:rPr lang="en-US" dirty="0"/>
              <a:t>issues facing the nation that was coming into being</a:t>
            </a:r>
            <a:r>
              <a:rPr lang="en-US" dirty="0" smtClean="0"/>
              <a:t>. </a:t>
            </a:r>
          </a:p>
          <a:p>
            <a:r>
              <a:rPr lang="en-US" dirty="0"/>
              <a:t>Gandhi’s emphatic </a:t>
            </a:r>
            <a:r>
              <a:rPr lang="en-US" dirty="0" smtClean="0"/>
              <a:t>insistence that </a:t>
            </a:r>
            <a:r>
              <a:rPr lang="en-US" dirty="0"/>
              <a:t>freedom ultimately had to come from within resonated </a:t>
            </a:r>
            <a:r>
              <a:rPr lang="en-US" dirty="0" smtClean="0"/>
              <a:t>with literary </a:t>
            </a:r>
            <a:r>
              <a:rPr lang="en-US" dirty="0"/>
              <a:t>attempts to explore the nature of the self. </a:t>
            </a:r>
            <a:r>
              <a:rPr lang="en-US" dirty="0" smtClean="0"/>
              <a:t>Colonialism provided an </a:t>
            </a:r>
            <a:r>
              <a:rPr lang="en-US" dirty="0"/>
              <a:t>opportunity, in this view, to cleanse and regenerate Indian </a:t>
            </a:r>
            <a:r>
              <a:rPr lang="en-US" dirty="0" smtClean="0"/>
              <a:t>self and </a:t>
            </a:r>
            <a:r>
              <a:rPr lang="en-US" dirty="0"/>
              <a:t>society</a:t>
            </a:r>
            <a:r>
              <a:rPr lang="en-US" dirty="0" smtClean="0"/>
              <a:t>.</a:t>
            </a:r>
          </a:p>
          <a:p>
            <a:r>
              <a:rPr lang="en-US" dirty="0"/>
              <a:t>The cornerstones of his own </a:t>
            </a:r>
            <a:r>
              <a:rPr lang="en-US" dirty="0" err="1"/>
              <a:t>programme</a:t>
            </a:r>
            <a:r>
              <a:rPr lang="en-US" dirty="0"/>
              <a:t> of cultural regeneration were non-violence, personal and communal prayer, the elimination of discrimination against ‘Untouchables’ within the Hindu caste system, and the spinning of handloom cloth, symbolizing economic self-sufficiency.</a:t>
            </a:r>
          </a:p>
          <a:p>
            <a:endParaRPr lang="en-US" dirty="0" smtClean="0"/>
          </a:p>
        </p:txBody>
      </p:sp>
    </p:spTree>
    <p:extLst>
      <p:ext uri="{BB962C8B-B14F-4D97-AF65-F5344CB8AC3E}">
        <p14:creationId xmlns:p14="http://schemas.microsoft.com/office/powerpoint/2010/main" val="33210869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Gandhian</a:t>
            </a:r>
            <a:r>
              <a:rPr lang="en-US" dirty="0" smtClean="0"/>
              <a:t> ideology in </a:t>
            </a:r>
            <a:r>
              <a:rPr lang="en-US" dirty="0" err="1" smtClean="0"/>
              <a:t>Kanthapura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K.R. </a:t>
            </a:r>
            <a:r>
              <a:rPr lang="en-US" dirty="0" err="1" smtClean="0"/>
              <a:t>Srinivasa</a:t>
            </a:r>
            <a:r>
              <a:rPr lang="en-US" dirty="0" smtClean="0"/>
              <a:t> </a:t>
            </a:r>
            <a:r>
              <a:rPr lang="en-US" dirty="0" err="1" smtClean="0"/>
              <a:t>Iyenger</a:t>
            </a:r>
            <a:r>
              <a:rPr lang="en-US" dirty="0" smtClean="0"/>
              <a:t> in the Indian Contribution to English Literature - Full of </a:t>
            </a:r>
            <a:r>
              <a:rPr lang="en-US" dirty="0" err="1"/>
              <a:t>G</a:t>
            </a:r>
            <a:r>
              <a:rPr lang="en-US" dirty="0" err="1" smtClean="0"/>
              <a:t>andhian</a:t>
            </a:r>
            <a:r>
              <a:rPr lang="en-US" dirty="0" smtClean="0"/>
              <a:t> policies but it remains a creative work of fiction, even a work of prose art.</a:t>
            </a:r>
          </a:p>
          <a:p>
            <a:r>
              <a:rPr lang="en-US" dirty="0" err="1" smtClean="0"/>
              <a:t>Kanthapura</a:t>
            </a:r>
            <a:r>
              <a:rPr lang="en-US" dirty="0" smtClean="0"/>
              <a:t> </a:t>
            </a:r>
            <a:r>
              <a:rPr lang="en-US" dirty="0"/>
              <a:t>is an account of a community’s fraught experiments </a:t>
            </a:r>
            <a:r>
              <a:rPr lang="en-US" dirty="0" smtClean="0"/>
              <a:t>with </a:t>
            </a:r>
            <a:r>
              <a:rPr lang="en-US" dirty="0" err="1" smtClean="0"/>
              <a:t>Gandhian</a:t>
            </a:r>
            <a:r>
              <a:rPr lang="en-US" dirty="0" smtClean="0"/>
              <a:t> </a:t>
            </a:r>
            <a:r>
              <a:rPr lang="en-US" dirty="0"/>
              <a:t>truths and the project of self-transformation enjoined </a:t>
            </a:r>
            <a:r>
              <a:rPr lang="en-US" dirty="0" smtClean="0"/>
              <a:t>by Gandhi</a:t>
            </a:r>
            <a:r>
              <a:rPr lang="en-US" dirty="0"/>
              <a:t>. The village was Gandhi’s exemplary social unit, the </a:t>
            </a:r>
            <a:r>
              <a:rPr lang="en-US" dirty="0" smtClean="0"/>
              <a:t>site where </a:t>
            </a:r>
            <a:r>
              <a:rPr lang="en-US" dirty="0"/>
              <a:t>‘soul-force’ could </a:t>
            </a:r>
            <a:r>
              <a:rPr lang="en-US" dirty="0" smtClean="0"/>
              <a:t>find </a:t>
            </a:r>
            <a:r>
              <a:rPr lang="en-US" dirty="0"/>
              <a:t>regenerative expression away from </a:t>
            </a:r>
            <a:r>
              <a:rPr lang="en-US" dirty="0" smtClean="0"/>
              <a:t>the corrupting </a:t>
            </a:r>
            <a:r>
              <a:rPr lang="en-US" dirty="0"/>
              <a:t>regimes of technology and modernity. At the same </a:t>
            </a:r>
            <a:r>
              <a:rPr lang="en-US" dirty="0" smtClean="0"/>
              <a:t>time, these </a:t>
            </a:r>
            <a:r>
              <a:rPr lang="en-US" dirty="0"/>
              <a:t>communities had to reform themselves from within and </a:t>
            </a:r>
            <a:r>
              <a:rPr lang="en-US" dirty="0" smtClean="0"/>
              <a:t>repair those </a:t>
            </a:r>
            <a:r>
              <a:rPr lang="en-US" dirty="0"/>
              <a:t>traditions that had become self-defeating and ‘diseased’. </a:t>
            </a:r>
            <a:r>
              <a:rPr lang="en-US" dirty="0" smtClean="0"/>
              <a:t>In some </a:t>
            </a:r>
            <a:r>
              <a:rPr lang="en-US" dirty="0"/>
              <a:t>ways, Gandhi’s most </a:t>
            </a:r>
            <a:r>
              <a:rPr lang="en-US" dirty="0" smtClean="0"/>
              <a:t>significant </a:t>
            </a:r>
            <a:r>
              <a:rPr lang="en-US" dirty="0"/>
              <a:t>contribution to the </a:t>
            </a:r>
            <a:r>
              <a:rPr lang="en-US" dirty="0" smtClean="0"/>
              <a:t>discourse of </a:t>
            </a:r>
            <a:r>
              <a:rPr lang="en-US" dirty="0"/>
              <a:t>Indian independence lay in his insistence that </a:t>
            </a:r>
            <a:r>
              <a:rPr lang="en-US" dirty="0" err="1"/>
              <a:t>swaraj</a:t>
            </a:r>
            <a:r>
              <a:rPr lang="en-US" dirty="0"/>
              <a:t> or ‘</a:t>
            </a:r>
            <a:r>
              <a:rPr lang="en-US" dirty="0" smtClean="0"/>
              <a:t>self-rule’ would </a:t>
            </a:r>
            <a:r>
              <a:rPr lang="en-US" dirty="0"/>
              <a:t>be meaningless, even inimical, without a fundamental </a:t>
            </a:r>
            <a:r>
              <a:rPr lang="en-US" dirty="0" smtClean="0"/>
              <a:t>transformation of </a:t>
            </a:r>
            <a:r>
              <a:rPr lang="en-US" dirty="0"/>
              <a:t>character; there would be no point in replacing </a:t>
            </a:r>
            <a:r>
              <a:rPr lang="en-US" dirty="0" smtClean="0"/>
              <a:t>English </a:t>
            </a:r>
            <a:r>
              <a:rPr lang="en-US" dirty="0"/>
              <a:t>tyrants and degenerates with brown-skinned </a:t>
            </a:r>
            <a:r>
              <a:rPr lang="en-US" dirty="0" smtClean="0"/>
              <a:t>ones</a:t>
            </a:r>
          </a:p>
        </p:txBody>
      </p:sp>
    </p:spTree>
    <p:extLst>
      <p:ext uri="{BB962C8B-B14F-4D97-AF65-F5344CB8AC3E}">
        <p14:creationId xmlns:p14="http://schemas.microsoft.com/office/powerpoint/2010/main" val="3413008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5099475" cy="976312"/>
          </a:xfrm>
        </p:spPr>
        <p:txBody>
          <a:bodyPr>
            <a:normAutofit/>
          </a:bodyPr>
          <a:lstStyle/>
          <a:p>
            <a:r>
              <a:rPr lang="en-US" sz="2400" dirty="0" smtClean="0"/>
              <a:t>Author Introduction </a:t>
            </a:r>
            <a:endParaRPr lang="en-US" sz="24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88688" y="446088"/>
            <a:ext cx="3631842" cy="4705461"/>
          </a:xfrm>
        </p:spPr>
      </p:pic>
      <p:sp>
        <p:nvSpPr>
          <p:cNvPr id="4" name="Text Placeholder 3"/>
          <p:cNvSpPr>
            <a:spLocks noGrp="1"/>
          </p:cNvSpPr>
          <p:nvPr>
            <p:ph type="body" sz="half" idx="2"/>
          </p:nvPr>
        </p:nvSpPr>
        <p:spPr>
          <a:xfrm>
            <a:off x="2589212" y="1422400"/>
            <a:ext cx="5099475" cy="4438649"/>
          </a:xfrm>
        </p:spPr>
        <p:txBody>
          <a:bodyPr>
            <a:normAutofit lnSpcReduction="10000"/>
          </a:bodyPr>
          <a:lstStyle/>
          <a:p>
            <a:endParaRPr lang="en-US" dirty="0"/>
          </a:p>
          <a:p>
            <a:pPr marL="285750" indent="-285750">
              <a:buFont typeface="Wingdings" panose="05000000000000000000" pitchFamily="2" charset="2"/>
              <a:buChar char="Ø"/>
            </a:pPr>
            <a:r>
              <a:rPr lang="en-US" sz="1800" dirty="0" smtClean="0"/>
              <a:t>Raja Rao is considered to be one of the pioneers of modern Indian English Writing along with </a:t>
            </a:r>
            <a:r>
              <a:rPr lang="en-US" sz="1800" dirty="0" err="1" smtClean="0"/>
              <a:t>Mulk</a:t>
            </a:r>
            <a:r>
              <a:rPr lang="en-US" sz="1800" dirty="0" smtClean="0"/>
              <a:t> Raj </a:t>
            </a:r>
            <a:r>
              <a:rPr lang="en-US" sz="1800" dirty="0" err="1" smtClean="0"/>
              <a:t>Anand</a:t>
            </a:r>
            <a:r>
              <a:rPr lang="en-US" sz="1800" dirty="0" smtClean="0"/>
              <a:t> and R.K. Narayan </a:t>
            </a:r>
          </a:p>
          <a:p>
            <a:pPr marL="285750" indent="-285750">
              <a:buFont typeface="Wingdings" panose="05000000000000000000" pitchFamily="2" charset="2"/>
              <a:buChar char="Ø"/>
            </a:pPr>
            <a:r>
              <a:rPr lang="en-US" sz="1800" dirty="0" smtClean="0"/>
              <a:t>Indo-Anglian novels as we know them today are influenced mainly by these three novelists</a:t>
            </a:r>
          </a:p>
          <a:p>
            <a:pPr marL="285750" indent="-285750">
              <a:buFont typeface="Wingdings" panose="05000000000000000000" pitchFamily="2" charset="2"/>
              <a:buChar char="Ø"/>
            </a:pPr>
            <a:r>
              <a:rPr lang="en-US" sz="1800" dirty="0" smtClean="0"/>
              <a:t>Raja </a:t>
            </a:r>
            <a:r>
              <a:rPr lang="en-US" sz="1800" dirty="0"/>
              <a:t>Rao was born in 1909 in the village of </a:t>
            </a:r>
            <a:r>
              <a:rPr lang="en-US" sz="1800" dirty="0" err="1"/>
              <a:t>Hassana</a:t>
            </a:r>
            <a:r>
              <a:rPr lang="en-US" sz="1800" dirty="0"/>
              <a:t>, in </a:t>
            </a:r>
            <a:r>
              <a:rPr lang="en-US" sz="1800" dirty="0" smtClean="0"/>
              <a:t>Mysore in </a:t>
            </a:r>
            <a:r>
              <a:rPr lang="en-US" sz="1800" dirty="0"/>
              <a:t>a </a:t>
            </a:r>
            <a:r>
              <a:rPr lang="en-US" sz="1800" dirty="0" smtClean="0"/>
              <a:t>South </a:t>
            </a:r>
            <a:r>
              <a:rPr lang="en-US" sz="1800" dirty="0"/>
              <a:t>Indian Brahmin </a:t>
            </a:r>
            <a:r>
              <a:rPr lang="en-US" sz="1800" dirty="0" smtClean="0"/>
              <a:t>family.</a:t>
            </a:r>
          </a:p>
          <a:p>
            <a:pPr marL="285750" indent="-285750">
              <a:buFont typeface="Wingdings" panose="05000000000000000000" pitchFamily="2" charset="2"/>
              <a:buChar char="Ø"/>
            </a:pPr>
            <a:r>
              <a:rPr lang="en-US" sz="1800" dirty="0" smtClean="0"/>
              <a:t>Left for France in 1928 at the age of 19 – to pursue his studies in History and Philosophy at the </a:t>
            </a:r>
            <a:r>
              <a:rPr lang="en-US" sz="1800" dirty="0" err="1" smtClean="0"/>
              <a:t>Sarbonne</a:t>
            </a:r>
            <a:r>
              <a:rPr lang="en-US" sz="1800" dirty="0" smtClean="0"/>
              <a:t> University – remained in France till 1939.</a:t>
            </a:r>
          </a:p>
        </p:txBody>
      </p:sp>
      <p:sp>
        <p:nvSpPr>
          <p:cNvPr id="7" name="Rectangle 6"/>
          <p:cNvSpPr/>
          <p:nvPr/>
        </p:nvSpPr>
        <p:spPr>
          <a:xfrm>
            <a:off x="7688688" y="5151550"/>
            <a:ext cx="3631842" cy="7095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RAJA RAO (1908-2006)</a:t>
            </a:r>
            <a:endParaRPr lang="en-US" dirty="0"/>
          </a:p>
        </p:txBody>
      </p:sp>
    </p:spTree>
    <p:extLst>
      <p:ext uri="{BB962C8B-B14F-4D97-AF65-F5344CB8AC3E}">
        <p14:creationId xmlns:p14="http://schemas.microsoft.com/office/powerpoint/2010/main" val="48982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 – </a:t>
            </a:r>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terms </a:t>
            </a:r>
            <a:r>
              <a:rPr lang="en-US" dirty="0"/>
              <a:t>‘Indian’ and ‘Hindu’ are interchangeable for him in </a:t>
            </a:r>
            <a:r>
              <a:rPr lang="en-US" dirty="0" smtClean="0"/>
              <a:t>describing his </a:t>
            </a:r>
            <a:r>
              <a:rPr lang="en-US" dirty="0"/>
              <a:t>philosophical </a:t>
            </a:r>
            <a:r>
              <a:rPr lang="en-US" dirty="0" smtClean="0"/>
              <a:t>interests - </a:t>
            </a:r>
            <a:r>
              <a:rPr lang="en-US" dirty="0" err="1"/>
              <a:t>Tabish</a:t>
            </a:r>
            <a:r>
              <a:rPr lang="en-US" dirty="0"/>
              <a:t> </a:t>
            </a:r>
            <a:r>
              <a:rPr lang="en-US" dirty="0" err="1"/>
              <a:t>Khair</a:t>
            </a:r>
            <a:r>
              <a:rPr lang="en-US" dirty="0"/>
              <a:t> (2001: 204) points out </a:t>
            </a:r>
            <a:r>
              <a:rPr lang="en-US" dirty="0" smtClean="0"/>
              <a:t>that while </a:t>
            </a:r>
            <a:r>
              <a:rPr lang="en-US" dirty="0"/>
              <a:t>‘Rao did give speech to </a:t>
            </a:r>
            <a:r>
              <a:rPr lang="en-US" dirty="0" err="1"/>
              <a:t>subalterned</a:t>
            </a:r>
            <a:r>
              <a:rPr lang="en-US" dirty="0"/>
              <a:t> Indian realities in </a:t>
            </a:r>
            <a:r>
              <a:rPr lang="en-US" dirty="0" smtClean="0"/>
              <a:t>the colonial </a:t>
            </a:r>
            <a:r>
              <a:rPr lang="en-US" dirty="0"/>
              <a:t>and international context, he did so largely by </a:t>
            </a:r>
            <a:r>
              <a:rPr lang="en-US" dirty="0" smtClean="0"/>
              <a:t>recourse to </a:t>
            </a:r>
            <a:r>
              <a:rPr lang="en-US" dirty="0" err="1"/>
              <a:t>Sanskritized</a:t>
            </a:r>
            <a:r>
              <a:rPr lang="en-US" dirty="0"/>
              <a:t> (at times even high </a:t>
            </a:r>
            <a:r>
              <a:rPr lang="en-US" dirty="0" err="1"/>
              <a:t>Brahminical</a:t>
            </a:r>
            <a:r>
              <a:rPr lang="en-US" dirty="0"/>
              <a:t>) </a:t>
            </a:r>
            <a:r>
              <a:rPr lang="en-US" dirty="0" err="1"/>
              <a:t>deWnitions</a:t>
            </a:r>
            <a:r>
              <a:rPr lang="en-US" dirty="0"/>
              <a:t> </a:t>
            </a:r>
            <a:r>
              <a:rPr lang="en-US" dirty="0" smtClean="0"/>
              <a:t>and traditions</a:t>
            </a:r>
            <a:r>
              <a:rPr lang="en-US" dirty="0"/>
              <a:t>’, which in turn marginalized those outside those traditions</a:t>
            </a:r>
            <a:r>
              <a:rPr lang="en-US" dirty="0" smtClean="0"/>
              <a:t>.</a:t>
            </a:r>
          </a:p>
          <a:p>
            <a:r>
              <a:rPr lang="en-US" dirty="0"/>
              <a:t>The contentious relationship between city and village </a:t>
            </a:r>
            <a:r>
              <a:rPr lang="en-US" dirty="0" smtClean="0"/>
              <a:t>is itself </a:t>
            </a:r>
            <a:r>
              <a:rPr lang="en-US" dirty="0"/>
              <a:t>also </a:t>
            </a:r>
            <a:r>
              <a:rPr lang="en-US" dirty="0" err="1"/>
              <a:t>thematized</a:t>
            </a:r>
            <a:r>
              <a:rPr lang="en-US" dirty="0"/>
              <a:t> in the </a:t>
            </a:r>
            <a:r>
              <a:rPr lang="en-US" dirty="0" smtClean="0"/>
              <a:t>novel. Moorthy, the representative of Gandhi, </a:t>
            </a:r>
            <a:r>
              <a:rPr lang="en-US" dirty="0"/>
              <a:t>is described approvingly by the narrator as a man </a:t>
            </a:r>
            <a:r>
              <a:rPr lang="en-US" dirty="0" smtClean="0"/>
              <a:t>who ‘had </a:t>
            </a:r>
            <a:r>
              <a:rPr lang="en-US" dirty="0"/>
              <a:t>been to the city and . . . knew of things we did not know’</a:t>
            </a:r>
            <a:endParaRPr lang="en-US" dirty="0" smtClean="0"/>
          </a:p>
          <a:p>
            <a:r>
              <a:rPr lang="en-US" dirty="0"/>
              <a:t>The religiosity of the framework through which Gandhi and </a:t>
            </a:r>
            <a:r>
              <a:rPr lang="en-US" dirty="0" smtClean="0"/>
              <a:t>his message </a:t>
            </a:r>
            <a:r>
              <a:rPr lang="en-US" dirty="0"/>
              <a:t>were often interpreted is a running thread through </a:t>
            </a:r>
            <a:r>
              <a:rPr lang="en-US" dirty="0" err="1" smtClean="0"/>
              <a:t>Kanthapura</a:t>
            </a:r>
            <a:r>
              <a:rPr lang="en-US" dirty="0" smtClean="0"/>
              <a:t>, allowing </a:t>
            </a:r>
            <a:r>
              <a:rPr lang="en-US" dirty="0"/>
              <a:t>for a convergence of Rao’s own interest in </a:t>
            </a:r>
            <a:r>
              <a:rPr lang="en-US" dirty="0" smtClean="0"/>
              <a:t>spiritual matters </a:t>
            </a:r>
            <a:r>
              <a:rPr lang="en-US" dirty="0"/>
              <a:t>and the ways in which Gandhi self-consciously deployed </a:t>
            </a:r>
            <a:r>
              <a:rPr lang="en-US" dirty="0" smtClean="0"/>
              <a:t>a religious </a:t>
            </a:r>
            <a:r>
              <a:rPr lang="en-US" dirty="0"/>
              <a:t>idiom to transmit his message. Though he was </a:t>
            </a:r>
            <a:r>
              <a:rPr lang="en-US" dirty="0" smtClean="0"/>
              <a:t>emphatic that </a:t>
            </a:r>
            <a:r>
              <a:rPr lang="en-US" dirty="0"/>
              <a:t>he did not mean a </a:t>
            </a:r>
            <a:r>
              <a:rPr lang="en-US" dirty="0" smtClean="0"/>
              <a:t>specific </a:t>
            </a:r>
            <a:r>
              <a:rPr lang="en-US" dirty="0"/>
              <a:t>religion but rather the ‘</a:t>
            </a:r>
            <a:r>
              <a:rPr lang="en-US" dirty="0" smtClean="0"/>
              <a:t>religion which </a:t>
            </a:r>
            <a:r>
              <a:rPr lang="en-US" dirty="0"/>
              <a:t>underlies all religions’, Gandhi’s idioms drew on </a:t>
            </a:r>
            <a:r>
              <a:rPr lang="en-US" dirty="0" err="1" smtClean="0"/>
              <a:t>Sanskritic</a:t>
            </a:r>
            <a:r>
              <a:rPr lang="en-US" dirty="0"/>
              <a:t> </a:t>
            </a:r>
            <a:r>
              <a:rPr lang="en-US" dirty="0" smtClean="0"/>
              <a:t>Hindu </a:t>
            </a:r>
            <a:r>
              <a:rPr lang="en-US" dirty="0"/>
              <a:t>concepts such as ‘Ram-</a:t>
            </a:r>
            <a:r>
              <a:rPr lang="en-US" dirty="0" err="1"/>
              <a:t>Rajya</a:t>
            </a:r>
            <a:r>
              <a:rPr lang="en-US" dirty="0"/>
              <a:t>’ (the utopian rule of Rama). </a:t>
            </a:r>
            <a:r>
              <a:rPr lang="en-US" dirty="0" smtClean="0"/>
              <a:t>He also </a:t>
            </a:r>
            <a:r>
              <a:rPr lang="en-US" dirty="0"/>
              <a:t>advocated ‘</a:t>
            </a:r>
            <a:r>
              <a:rPr lang="en-US" dirty="0" smtClean="0"/>
              <a:t>purifying</a:t>
            </a:r>
            <a:r>
              <a:rPr lang="en-US" dirty="0"/>
              <a:t>’ Hindu religious practices such as </a:t>
            </a:r>
            <a:r>
              <a:rPr lang="en-US" dirty="0" smtClean="0"/>
              <a:t>fasting, vegetarianism</a:t>
            </a:r>
            <a:r>
              <a:rPr lang="en-US" dirty="0"/>
              <a:t>, and the singing of </a:t>
            </a:r>
            <a:r>
              <a:rPr lang="en-US" dirty="0" err="1"/>
              <a:t>bhajans</a:t>
            </a:r>
            <a:r>
              <a:rPr lang="en-US" dirty="0"/>
              <a:t> or devotional songs.</a:t>
            </a:r>
          </a:p>
        </p:txBody>
      </p:sp>
    </p:spTree>
    <p:extLst>
      <p:ext uri="{BB962C8B-B14F-4D97-AF65-F5344CB8AC3E}">
        <p14:creationId xmlns:p14="http://schemas.microsoft.com/office/powerpoint/2010/main" val="89058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a:t>Shahid </a:t>
            </a:r>
            <a:r>
              <a:rPr lang="en-US" dirty="0" smtClean="0"/>
              <a:t>Amin – ‘religiosity </a:t>
            </a:r>
            <a:r>
              <a:rPr lang="en-US" dirty="0" err="1" smtClean="0"/>
              <a:t>overdetermined</a:t>
            </a:r>
            <a:r>
              <a:rPr lang="en-US" dirty="0"/>
              <a:t> </a:t>
            </a:r>
            <a:r>
              <a:rPr lang="en-US" dirty="0" smtClean="0"/>
              <a:t>by </a:t>
            </a:r>
            <a:r>
              <a:rPr lang="en-US" dirty="0"/>
              <a:t>an incipient political </a:t>
            </a:r>
            <a:r>
              <a:rPr lang="en-US" dirty="0" smtClean="0"/>
              <a:t>consciousness’ - He </a:t>
            </a:r>
            <a:r>
              <a:rPr lang="en-US" dirty="0"/>
              <a:t>argues that Gandhi </a:t>
            </a:r>
            <a:r>
              <a:rPr lang="en-US" dirty="0" smtClean="0"/>
              <a:t>became a </a:t>
            </a:r>
            <a:r>
              <a:rPr lang="en-US" dirty="0"/>
              <a:t>kind of </a:t>
            </a:r>
            <a:r>
              <a:rPr lang="en-US" dirty="0" err="1"/>
              <a:t>polysemic</a:t>
            </a:r>
            <a:r>
              <a:rPr lang="en-US" dirty="0"/>
              <a:t> text, enabling marginalized groups </a:t>
            </a:r>
            <a:r>
              <a:rPr lang="en-US" dirty="0" smtClean="0"/>
              <a:t>in society </a:t>
            </a:r>
            <a:r>
              <a:rPr lang="en-US" dirty="0"/>
              <a:t>to undertake ‘distinctly independent </a:t>
            </a:r>
            <a:r>
              <a:rPr lang="en-US" dirty="0" err="1"/>
              <a:t>intepretations</a:t>
            </a:r>
            <a:r>
              <a:rPr lang="en-US" dirty="0"/>
              <a:t>’ of </a:t>
            </a:r>
            <a:r>
              <a:rPr lang="en-US" dirty="0" smtClean="0"/>
              <a:t>his message</a:t>
            </a:r>
            <a:r>
              <a:rPr lang="en-US" dirty="0"/>
              <a:t>. Often, </a:t>
            </a:r>
            <a:r>
              <a:rPr lang="en-US" dirty="0" err="1"/>
              <a:t>Gandhian</a:t>
            </a:r>
            <a:r>
              <a:rPr lang="en-US" dirty="0"/>
              <a:t> injunctions were broadened or </a:t>
            </a:r>
            <a:r>
              <a:rPr lang="en-US" dirty="0" smtClean="0"/>
              <a:t>reworked to </a:t>
            </a:r>
            <a:r>
              <a:rPr lang="en-US" dirty="0"/>
              <a:t>include </a:t>
            </a:r>
            <a:r>
              <a:rPr lang="en-US" dirty="0" err="1"/>
              <a:t>liberatory</a:t>
            </a:r>
            <a:r>
              <a:rPr lang="en-US" dirty="0"/>
              <a:t> actions and subversive </a:t>
            </a:r>
            <a:r>
              <a:rPr lang="en-US" dirty="0" err="1"/>
              <a:t>programmes</a:t>
            </a:r>
            <a:r>
              <a:rPr lang="en-US" dirty="0"/>
              <a:t> not </a:t>
            </a:r>
            <a:r>
              <a:rPr lang="en-US" dirty="0" smtClean="0"/>
              <a:t>necessarily sanctioned </a:t>
            </a:r>
            <a:r>
              <a:rPr lang="en-US" dirty="0"/>
              <a:t>by him—such as refusing to pay high rents or </a:t>
            </a:r>
            <a:r>
              <a:rPr lang="en-US" dirty="0" smtClean="0"/>
              <a:t>to work </a:t>
            </a:r>
            <a:r>
              <a:rPr lang="en-US" dirty="0"/>
              <a:t>for exploitative landlords, or giving up hereditary </a:t>
            </a:r>
            <a:r>
              <a:rPr lang="en-US" dirty="0" smtClean="0"/>
              <a:t>callings, on </a:t>
            </a:r>
            <a:r>
              <a:rPr lang="en-US" dirty="0"/>
              <a:t>the basis that </a:t>
            </a:r>
            <a:r>
              <a:rPr lang="en-US" dirty="0" err="1"/>
              <a:t>Gandhiji’s</a:t>
            </a:r>
            <a:r>
              <a:rPr lang="en-US" dirty="0"/>
              <a:t> </a:t>
            </a:r>
            <a:r>
              <a:rPr lang="en-US" dirty="0" err="1"/>
              <a:t>Swaraj</a:t>
            </a:r>
            <a:r>
              <a:rPr lang="en-US" dirty="0"/>
              <a:t> was imminent. Similar </a:t>
            </a:r>
            <a:r>
              <a:rPr lang="en-US" dirty="0" err="1" smtClean="0"/>
              <a:t>rumours</a:t>
            </a:r>
            <a:r>
              <a:rPr lang="en-US" dirty="0"/>
              <a:t> </a:t>
            </a:r>
            <a:r>
              <a:rPr lang="en-US" dirty="0" smtClean="0"/>
              <a:t>circulate </a:t>
            </a:r>
            <a:r>
              <a:rPr lang="en-US" dirty="0"/>
              <a:t>in </a:t>
            </a:r>
            <a:r>
              <a:rPr lang="en-US" dirty="0" err="1"/>
              <a:t>Kanthapura</a:t>
            </a:r>
            <a:r>
              <a:rPr lang="en-US" dirty="0"/>
              <a:t>: ‘Like </a:t>
            </a:r>
            <a:r>
              <a:rPr lang="en-US" dirty="0" err="1"/>
              <a:t>Harischandra</a:t>
            </a:r>
            <a:r>
              <a:rPr lang="en-US" dirty="0"/>
              <a:t> before he </a:t>
            </a:r>
            <a:r>
              <a:rPr lang="en-US" dirty="0" smtClean="0"/>
              <a:t>finished his </a:t>
            </a:r>
            <a:r>
              <a:rPr lang="en-US" dirty="0"/>
              <a:t>vow, the gods will come down and dissolve his vow, and </a:t>
            </a:r>
            <a:r>
              <a:rPr lang="en-US" dirty="0" smtClean="0"/>
              <a:t>the </a:t>
            </a:r>
            <a:r>
              <a:rPr lang="en-US" dirty="0" err="1" smtClean="0"/>
              <a:t>Britishers</a:t>
            </a:r>
            <a:r>
              <a:rPr lang="en-US" dirty="0" smtClean="0"/>
              <a:t> </a:t>
            </a:r>
            <a:r>
              <a:rPr lang="en-US" dirty="0"/>
              <a:t>will leave India, and we shall pay less taxes, and there will </a:t>
            </a:r>
            <a:r>
              <a:rPr lang="en-US" dirty="0" smtClean="0"/>
              <a:t>be no </a:t>
            </a:r>
            <a:r>
              <a:rPr lang="en-US" dirty="0"/>
              <a:t>policemen’</a:t>
            </a:r>
          </a:p>
        </p:txBody>
      </p:sp>
    </p:spTree>
    <p:extLst>
      <p:ext uri="{BB962C8B-B14F-4D97-AF65-F5344CB8AC3E}">
        <p14:creationId xmlns:p14="http://schemas.microsoft.com/office/powerpoint/2010/main" val="923894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women </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This novel ushers in a fresh - breath of change with the depiction of women </a:t>
            </a:r>
            <a:r>
              <a:rPr lang="en-US" dirty="0" smtClean="0"/>
              <a:t>who shed </a:t>
            </a:r>
            <a:r>
              <a:rPr lang="en-US" dirty="0"/>
              <a:t>the age-old bars of custom and orthodoxy and assert themselves by having </a:t>
            </a:r>
            <a:r>
              <a:rPr lang="en-US" dirty="0" smtClean="0"/>
              <a:t>active shares </a:t>
            </a:r>
            <a:r>
              <a:rPr lang="en-US" dirty="0"/>
              <a:t>in the fight for the independence of their nation and awakening a </a:t>
            </a:r>
            <a:r>
              <a:rPr lang="en-US" dirty="0" smtClean="0"/>
              <a:t>new consciousness </a:t>
            </a:r>
            <a:r>
              <a:rPr lang="en-US" dirty="0"/>
              <a:t>among the people. The enthusiasm of both men and women and their </a:t>
            </a:r>
            <a:r>
              <a:rPr lang="en-US" dirty="0" smtClean="0"/>
              <a:t>equal participation </a:t>
            </a:r>
            <a:r>
              <a:rPr lang="en-US" dirty="0"/>
              <a:t>in the freedom struggle reflects that women of </a:t>
            </a:r>
            <a:r>
              <a:rPr lang="en-US" dirty="0" err="1"/>
              <a:t>Kanthapura</a:t>
            </a:r>
            <a:r>
              <a:rPr lang="en-US" dirty="0"/>
              <a:t> have taken </a:t>
            </a:r>
            <a:r>
              <a:rPr lang="en-US" dirty="0" smtClean="0"/>
              <a:t>a great </a:t>
            </a:r>
            <a:r>
              <a:rPr lang="en-US" dirty="0"/>
              <a:t>leap from the past to the present</a:t>
            </a:r>
            <a:r>
              <a:rPr lang="en-US" dirty="0" smtClean="0"/>
              <a:t>.</a:t>
            </a:r>
          </a:p>
          <a:p>
            <a:r>
              <a:rPr lang="en-US" dirty="0"/>
              <a:t>an illusion that these women have broken all the </a:t>
            </a:r>
            <a:r>
              <a:rPr lang="en-US" dirty="0" smtClean="0"/>
              <a:t>patriarchal paradigms </a:t>
            </a:r>
            <a:r>
              <a:rPr lang="en-US" dirty="0"/>
              <a:t>of the social order and are leading a free and unfettered </a:t>
            </a:r>
            <a:r>
              <a:rPr lang="en-US" dirty="0" smtClean="0"/>
              <a:t>life – beaten up by husbands </a:t>
            </a:r>
            <a:r>
              <a:rPr lang="en-US" dirty="0"/>
              <a:t>bear the atrocities thinking that it is the same as </a:t>
            </a:r>
            <a:r>
              <a:rPr lang="en-US" dirty="0" smtClean="0"/>
              <a:t>the beatings </a:t>
            </a:r>
            <a:r>
              <a:rPr lang="en-US" dirty="0"/>
              <a:t>by their husbands</a:t>
            </a:r>
            <a:endParaRPr lang="en-US" dirty="0" smtClean="0"/>
          </a:p>
          <a:p>
            <a:r>
              <a:rPr lang="en-US" dirty="0"/>
              <a:t>Raja Rao selects an elderly Brahmin widow, </a:t>
            </a:r>
            <a:r>
              <a:rPr lang="en-US" dirty="0" err="1"/>
              <a:t>Achakka</a:t>
            </a:r>
            <a:r>
              <a:rPr lang="en-US" dirty="0"/>
              <a:t>, to narrate the story of </a:t>
            </a:r>
            <a:r>
              <a:rPr lang="en-US" dirty="0" smtClean="0"/>
              <a:t>the novel </a:t>
            </a:r>
            <a:r>
              <a:rPr lang="en-US" i="1" dirty="0" err="1"/>
              <a:t>Kanthapura</a:t>
            </a:r>
            <a:r>
              <a:rPr lang="en-US" i="1" dirty="0"/>
              <a:t>. </a:t>
            </a:r>
            <a:r>
              <a:rPr lang="en-US" dirty="0"/>
              <a:t>Her name appears only once in the novel, but it is through her </a:t>
            </a:r>
            <a:r>
              <a:rPr lang="en-US" dirty="0" smtClean="0"/>
              <a:t>eyes </a:t>
            </a:r>
            <a:r>
              <a:rPr lang="en-US" dirty="0"/>
              <a:t>and her point of view that we see everything that happens in it. </a:t>
            </a:r>
            <a:r>
              <a:rPr lang="en-US" dirty="0" err="1"/>
              <a:t>Achakka</a:t>
            </a:r>
            <a:r>
              <a:rPr lang="en-US" dirty="0"/>
              <a:t>, who </a:t>
            </a:r>
            <a:r>
              <a:rPr lang="en-US" dirty="0" smtClean="0"/>
              <a:t>also participates </a:t>
            </a:r>
            <a:r>
              <a:rPr lang="en-US" dirty="0"/>
              <a:t>in the Satyagraha led by </a:t>
            </a:r>
            <a:r>
              <a:rPr lang="en-US" dirty="0" err="1"/>
              <a:t>Moorthy</a:t>
            </a:r>
            <a:r>
              <a:rPr lang="en-US" dirty="0"/>
              <a:t>, narrates the events of the struggle with </a:t>
            </a:r>
            <a:r>
              <a:rPr lang="en-US" dirty="0" smtClean="0"/>
              <a:t>a sense </a:t>
            </a:r>
            <a:r>
              <a:rPr lang="en-US" dirty="0"/>
              <a:t>of pride and achievement</a:t>
            </a:r>
          </a:p>
        </p:txBody>
      </p:sp>
    </p:spTree>
    <p:extLst>
      <p:ext uri="{BB962C8B-B14F-4D97-AF65-F5344CB8AC3E}">
        <p14:creationId xmlns:p14="http://schemas.microsoft.com/office/powerpoint/2010/main" val="36032441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When </a:t>
            </a:r>
            <a:r>
              <a:rPr lang="en-US" dirty="0" err="1" smtClean="0"/>
              <a:t>Moorthy</a:t>
            </a:r>
            <a:r>
              <a:rPr lang="en-US" dirty="0" smtClean="0"/>
              <a:t> </a:t>
            </a:r>
            <a:r>
              <a:rPr lang="en-US" dirty="0"/>
              <a:t>is in prison, </a:t>
            </a:r>
            <a:r>
              <a:rPr lang="en-US" dirty="0" err="1"/>
              <a:t>Rangamma</a:t>
            </a:r>
            <a:r>
              <a:rPr lang="en-US" dirty="0"/>
              <a:t> organizes the `</a:t>
            </a:r>
            <a:r>
              <a:rPr lang="en-US" dirty="0" err="1"/>
              <a:t>sevika</a:t>
            </a:r>
            <a:r>
              <a:rPr lang="en-US" dirty="0"/>
              <a:t> </a:t>
            </a:r>
            <a:r>
              <a:rPr lang="en-US" dirty="0" err="1"/>
              <a:t>sangh</a:t>
            </a:r>
            <a:r>
              <a:rPr lang="en-US" dirty="0"/>
              <a:t>'. She arranges </a:t>
            </a:r>
            <a:r>
              <a:rPr lang="en-US" dirty="0" smtClean="0"/>
              <a:t>newspapers to </a:t>
            </a:r>
            <a:r>
              <a:rPr lang="en-US" dirty="0"/>
              <a:t>be delivered from the city so that the villagers remain informed about the activities </a:t>
            </a:r>
            <a:r>
              <a:rPr lang="en-US" dirty="0" smtClean="0"/>
              <a:t>of the </a:t>
            </a:r>
            <a:r>
              <a:rPr lang="en-US" dirty="0"/>
              <a:t>Congress. When </a:t>
            </a:r>
            <a:r>
              <a:rPr lang="en-US" dirty="0" err="1"/>
              <a:t>Moorthy</a:t>
            </a:r>
            <a:r>
              <a:rPr lang="en-US" dirty="0"/>
              <a:t> is released, she arranges a proper welcome for him. </a:t>
            </a:r>
            <a:r>
              <a:rPr lang="en-US" dirty="0" smtClean="0"/>
              <a:t>When </a:t>
            </a:r>
            <a:r>
              <a:rPr lang="en-US" dirty="0" err="1"/>
              <a:t>Rangamma</a:t>
            </a:r>
            <a:r>
              <a:rPr lang="en-US" dirty="0"/>
              <a:t> too is arrested </a:t>
            </a:r>
            <a:r>
              <a:rPr lang="en-US" dirty="0" err="1"/>
              <a:t>Ratna</a:t>
            </a:r>
            <a:r>
              <a:rPr lang="en-US" dirty="0"/>
              <a:t> takes over the leadership of the group. But these </a:t>
            </a:r>
            <a:r>
              <a:rPr lang="en-US" dirty="0" smtClean="0"/>
              <a:t>women only </a:t>
            </a:r>
            <a:r>
              <a:rPr lang="en-US" dirty="0"/>
              <a:t>perform a supportive duty rather than taking any bold decisions and therefore </a:t>
            </a:r>
            <a:r>
              <a:rPr lang="en-US" dirty="0" smtClean="0"/>
              <a:t>the movement </a:t>
            </a:r>
            <a:r>
              <a:rPr lang="en-US" dirty="0"/>
              <a:t>virtually slows down in the absence of men. When </a:t>
            </a:r>
            <a:r>
              <a:rPr lang="en-US" dirty="0" err="1"/>
              <a:t>Moorthy</a:t>
            </a:r>
            <a:r>
              <a:rPr lang="en-US" dirty="0"/>
              <a:t> is </a:t>
            </a:r>
            <a:r>
              <a:rPr lang="en-US" dirty="0" smtClean="0"/>
              <a:t>released, </a:t>
            </a:r>
            <a:r>
              <a:rPr lang="en-US" dirty="0" err="1" smtClean="0"/>
              <a:t>Satyagrahis</a:t>
            </a:r>
            <a:r>
              <a:rPr lang="en-US" dirty="0" smtClean="0"/>
              <a:t> </a:t>
            </a:r>
            <a:r>
              <a:rPr lang="en-US" dirty="0"/>
              <a:t>become enthusiastic again and it gives them a renewed hope for the </a:t>
            </a:r>
            <a:r>
              <a:rPr lang="en-US" dirty="0" smtClean="0"/>
              <a:t>success of </a:t>
            </a:r>
            <a:r>
              <a:rPr lang="en-US" dirty="0"/>
              <a:t>their unequal fight against their colonial rulers.</a:t>
            </a:r>
          </a:p>
        </p:txBody>
      </p:sp>
    </p:spTree>
    <p:extLst>
      <p:ext uri="{BB962C8B-B14F-4D97-AF65-F5344CB8AC3E}">
        <p14:creationId xmlns:p14="http://schemas.microsoft.com/office/powerpoint/2010/main" val="1439719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a:t>Raja Rao is against excessive subordination of women to men, but is not averse </a:t>
            </a:r>
            <a:r>
              <a:rPr lang="en-US" dirty="0" smtClean="0"/>
              <a:t>to women </a:t>
            </a:r>
            <a:r>
              <a:rPr lang="en-US" dirty="0"/>
              <a:t>generally playing a subordinate role on the social level and he perceives </a:t>
            </a:r>
            <a:r>
              <a:rPr lang="en-US" dirty="0" smtClean="0"/>
              <a:t>women's political </a:t>
            </a:r>
            <a:r>
              <a:rPr lang="en-US" dirty="0"/>
              <a:t>participation as an extension of their familial roles as the scriptures sanction </a:t>
            </a:r>
            <a:r>
              <a:rPr lang="en-US" dirty="0" smtClean="0"/>
              <a:t>it. He </a:t>
            </a:r>
            <a:r>
              <a:rPr lang="en-US" dirty="0"/>
              <a:t>urges upon the women to perform service in the following order: service towards </a:t>
            </a:r>
            <a:r>
              <a:rPr lang="en-US" dirty="0" smtClean="0"/>
              <a:t>the husband, the family and the country. In case of any conflict arising between duty towards family </a:t>
            </a:r>
            <a:r>
              <a:rPr lang="en-US" dirty="0"/>
              <a:t>and duty towards country, familial duties are expected to be their </a:t>
            </a:r>
            <a:r>
              <a:rPr lang="en-US" dirty="0" smtClean="0"/>
              <a:t>prime responsibility.</a:t>
            </a:r>
          </a:p>
          <a:p>
            <a:r>
              <a:rPr lang="en-US" dirty="0"/>
              <a:t>have no husbands at home and most of them are elderly and they have almost </a:t>
            </a:r>
            <a:r>
              <a:rPr lang="en-US" dirty="0" smtClean="0"/>
              <a:t>finished their </a:t>
            </a:r>
            <a:r>
              <a:rPr lang="en-US" dirty="0"/>
              <a:t>duty towards their family. </a:t>
            </a:r>
            <a:r>
              <a:rPr lang="en-US" dirty="0" err="1"/>
              <a:t>Rangamma</a:t>
            </a:r>
            <a:r>
              <a:rPr lang="en-US" dirty="0"/>
              <a:t> is an issueless widow, </a:t>
            </a:r>
            <a:r>
              <a:rPr lang="en-US" dirty="0" err="1"/>
              <a:t>Ratna</a:t>
            </a:r>
            <a:r>
              <a:rPr lang="en-US" dirty="0"/>
              <a:t> became a </a:t>
            </a:r>
            <a:r>
              <a:rPr lang="en-US" dirty="0" smtClean="0"/>
              <a:t>widow when </a:t>
            </a:r>
            <a:r>
              <a:rPr lang="en-US" dirty="0"/>
              <a:t>she was ten years old, </a:t>
            </a:r>
            <a:r>
              <a:rPr lang="en-US" dirty="0" err="1"/>
              <a:t>Achakka</a:t>
            </a:r>
            <a:r>
              <a:rPr lang="en-US" dirty="0"/>
              <a:t> has only one grown-up grandson. These women </a:t>
            </a:r>
            <a:r>
              <a:rPr lang="en-US" dirty="0" smtClean="0"/>
              <a:t>of </a:t>
            </a:r>
            <a:r>
              <a:rPr lang="en-US" dirty="0" err="1" smtClean="0"/>
              <a:t>Kanthapura</a:t>
            </a:r>
            <a:r>
              <a:rPr lang="en-US" dirty="0" smtClean="0"/>
              <a:t> </a:t>
            </a:r>
            <a:r>
              <a:rPr lang="en-US" dirty="0"/>
              <a:t>perform their household duties, a primary occupation for women, first </a:t>
            </a:r>
            <a:r>
              <a:rPr lang="en-US" dirty="0" smtClean="0"/>
              <a:t>and foremost </a:t>
            </a:r>
            <a:r>
              <a:rPr lang="en-US" dirty="0"/>
              <a:t>and then go out to perform the work as </a:t>
            </a:r>
            <a:r>
              <a:rPr lang="en-US" dirty="0" err="1"/>
              <a:t>Satyagrahis</a:t>
            </a:r>
            <a:r>
              <a:rPr lang="en-US"/>
              <a:t>. </a:t>
            </a:r>
            <a:endParaRPr lang="en-US" dirty="0"/>
          </a:p>
        </p:txBody>
      </p:sp>
    </p:spTree>
    <p:extLst>
      <p:ext uri="{BB962C8B-B14F-4D97-AF65-F5344CB8AC3E}">
        <p14:creationId xmlns:p14="http://schemas.microsoft.com/office/powerpoint/2010/main" val="1937740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questions - </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Long –</a:t>
            </a:r>
          </a:p>
          <a:p>
            <a:r>
              <a:rPr lang="en-US" dirty="0"/>
              <a:t>Narrative technique</a:t>
            </a:r>
          </a:p>
          <a:p>
            <a:r>
              <a:rPr lang="en-US" dirty="0" err="1" smtClean="0"/>
              <a:t>Kanthapura</a:t>
            </a:r>
            <a:r>
              <a:rPr lang="en-US" dirty="0" smtClean="0"/>
              <a:t> as </a:t>
            </a:r>
            <a:r>
              <a:rPr lang="en-US" dirty="0" err="1" smtClean="0"/>
              <a:t>Gandhipurana</a:t>
            </a:r>
            <a:endParaRPr lang="en-US" dirty="0" smtClean="0"/>
          </a:p>
          <a:p>
            <a:r>
              <a:rPr lang="en-US" smtClean="0"/>
              <a:t>Role </a:t>
            </a:r>
            <a:r>
              <a:rPr lang="en-US" dirty="0" smtClean="0"/>
              <a:t>of women</a:t>
            </a:r>
          </a:p>
          <a:p>
            <a:pPr marL="0" indent="0">
              <a:buNone/>
            </a:pPr>
            <a:r>
              <a:rPr lang="en-US" dirty="0" smtClean="0"/>
              <a:t>Short - </a:t>
            </a:r>
          </a:p>
          <a:p>
            <a:r>
              <a:rPr lang="en-US" dirty="0" smtClean="0"/>
              <a:t>Role of </a:t>
            </a:r>
            <a:r>
              <a:rPr lang="en-US" dirty="0" err="1" smtClean="0"/>
              <a:t>ratna</a:t>
            </a:r>
            <a:endParaRPr lang="en-US" dirty="0" smtClean="0"/>
          </a:p>
          <a:p>
            <a:r>
              <a:rPr lang="en-US" dirty="0" err="1" smtClean="0"/>
              <a:t>Jayaramachar’s</a:t>
            </a:r>
            <a:r>
              <a:rPr lang="en-US" dirty="0" smtClean="0"/>
              <a:t> </a:t>
            </a:r>
            <a:r>
              <a:rPr lang="en-US" dirty="0" err="1" smtClean="0"/>
              <a:t>Harikatha</a:t>
            </a:r>
            <a:endParaRPr lang="en-US" dirty="0" smtClean="0"/>
          </a:p>
          <a:p>
            <a:r>
              <a:rPr lang="en-US" dirty="0" smtClean="0"/>
              <a:t>Role of </a:t>
            </a:r>
            <a:r>
              <a:rPr lang="en-US" dirty="0" err="1" smtClean="0"/>
              <a:t>Rangamma</a:t>
            </a:r>
            <a:r>
              <a:rPr lang="en-US" dirty="0" smtClean="0"/>
              <a:t> </a:t>
            </a:r>
          </a:p>
          <a:p>
            <a:endParaRPr lang="en-US" dirty="0"/>
          </a:p>
        </p:txBody>
      </p:sp>
    </p:spTree>
    <p:extLst>
      <p:ext uri="{BB962C8B-B14F-4D97-AF65-F5344CB8AC3E}">
        <p14:creationId xmlns:p14="http://schemas.microsoft.com/office/powerpoint/2010/main" val="2710477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Cont</a:t>
            </a:r>
            <a:r>
              <a:rPr lang="en-US" dirty="0" smtClean="0"/>
              <a:t>…</a:t>
            </a:r>
            <a:endParaRPr lang="en-US" dirty="0"/>
          </a:p>
        </p:txBody>
      </p:sp>
      <p:sp>
        <p:nvSpPr>
          <p:cNvPr id="6" name="Content Placeholder 5"/>
          <p:cNvSpPr>
            <a:spLocks noGrp="1"/>
          </p:cNvSpPr>
          <p:nvPr>
            <p:ph idx="1"/>
          </p:nvPr>
        </p:nvSpPr>
        <p:spPr/>
        <p:txBody>
          <a:bodyPr/>
          <a:lstStyle/>
          <a:p>
            <a:pPr marL="285750" indent="-285750">
              <a:buFont typeface="Wingdings" panose="05000000000000000000" pitchFamily="2" charset="2"/>
              <a:buChar char="Ø"/>
            </a:pPr>
            <a:r>
              <a:rPr lang="en-US" dirty="0"/>
              <a:t>Returned to India on the outbreak of World War II in 1940 and again went to France in 1946 and lived there till 1956</a:t>
            </a:r>
          </a:p>
          <a:p>
            <a:pPr marL="285750" indent="-285750">
              <a:buFont typeface="Wingdings" panose="05000000000000000000" pitchFamily="2" charset="2"/>
              <a:buChar char="Ø"/>
            </a:pPr>
            <a:r>
              <a:rPr lang="en-US" dirty="0"/>
              <a:t>It was in France that he wrote his first novel, </a:t>
            </a:r>
            <a:r>
              <a:rPr lang="en-US" dirty="0" err="1"/>
              <a:t>Kanthapura</a:t>
            </a:r>
            <a:r>
              <a:rPr lang="en-US" dirty="0"/>
              <a:t> published in 1938.</a:t>
            </a:r>
          </a:p>
          <a:p>
            <a:pPr marL="285750" indent="-285750">
              <a:buFont typeface="Wingdings" panose="05000000000000000000" pitchFamily="2" charset="2"/>
              <a:buChar char="Ø"/>
            </a:pPr>
            <a:r>
              <a:rPr lang="en-US" dirty="0"/>
              <a:t>Themes in his writings - human greed and brutality due to ignorance</a:t>
            </a:r>
          </a:p>
          <a:p>
            <a:pPr marL="0" indent="0">
              <a:buNone/>
            </a:pPr>
            <a:endParaRPr lang="en-US" dirty="0"/>
          </a:p>
        </p:txBody>
      </p:sp>
    </p:spTree>
    <p:extLst>
      <p:ext uri="{BB962C8B-B14F-4D97-AF65-F5344CB8AC3E}">
        <p14:creationId xmlns:p14="http://schemas.microsoft.com/office/powerpoint/2010/main" val="2291070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Anglophone novel and its preoccupations</a:t>
            </a:r>
            <a:endParaRPr lang="en-US" dirty="0"/>
          </a:p>
        </p:txBody>
      </p:sp>
      <p:sp>
        <p:nvSpPr>
          <p:cNvPr id="6" name="Content Placeholder 5"/>
          <p:cNvSpPr>
            <a:spLocks noGrp="1"/>
          </p:cNvSpPr>
          <p:nvPr>
            <p:ph idx="1"/>
          </p:nvPr>
        </p:nvSpPr>
        <p:spPr/>
        <p:txBody>
          <a:bodyPr>
            <a:normAutofit fontScale="92500"/>
          </a:bodyPr>
          <a:lstStyle/>
          <a:p>
            <a:pPr marL="285750" indent="-285750">
              <a:buFont typeface="Wingdings" panose="05000000000000000000" pitchFamily="2" charset="2"/>
              <a:buChar char="Ø"/>
            </a:pPr>
            <a:r>
              <a:rPr lang="en-US" dirty="0" smtClean="0"/>
              <a:t>Anglophone </a:t>
            </a:r>
            <a:r>
              <a:rPr lang="en-US" dirty="0"/>
              <a:t>novel </a:t>
            </a:r>
            <a:r>
              <a:rPr lang="en-US" dirty="0" smtClean="0"/>
              <a:t>was and still is the </a:t>
            </a:r>
            <a:r>
              <a:rPr lang="en-US" dirty="0"/>
              <a:t>most prominent and recognized genre </a:t>
            </a:r>
            <a:r>
              <a:rPr lang="en-US" dirty="0" smtClean="0"/>
              <a:t>and not </a:t>
            </a:r>
            <a:r>
              <a:rPr lang="en-US" dirty="0"/>
              <a:t>poetry or even </a:t>
            </a:r>
            <a:r>
              <a:rPr lang="en-US" dirty="0" smtClean="0"/>
              <a:t>drama – even though the Anglophone Indian novel was a late entrant </a:t>
            </a:r>
            <a:endParaRPr lang="en-US" dirty="0"/>
          </a:p>
          <a:p>
            <a:pPr marL="285750" indent="-285750">
              <a:buFont typeface="Wingdings" panose="05000000000000000000" pitchFamily="2" charset="2"/>
              <a:buChar char="Ø"/>
            </a:pPr>
            <a:r>
              <a:rPr lang="en-US" dirty="0" smtClean="0"/>
              <a:t>Has </a:t>
            </a:r>
            <a:r>
              <a:rPr lang="en-US" dirty="0"/>
              <a:t>no tradition to call its own, no literary-historical genealogy or movement that is inherent to its development or sense of </a:t>
            </a:r>
            <a:r>
              <a:rPr lang="en-US" dirty="0" smtClean="0"/>
              <a:t>itself - </a:t>
            </a:r>
            <a:r>
              <a:rPr lang="en-US" dirty="0"/>
              <a:t>A.K. </a:t>
            </a:r>
            <a:r>
              <a:rPr lang="en-US" dirty="0" err="1" smtClean="0"/>
              <a:t>Mehrotra</a:t>
            </a:r>
            <a:r>
              <a:rPr lang="en-US" dirty="0" smtClean="0"/>
              <a:t> famously </a:t>
            </a:r>
            <a:r>
              <a:rPr lang="en-US" dirty="0"/>
              <a:t>described Indian Literature as “piece-meal and ragged” - the </a:t>
            </a:r>
            <a:r>
              <a:rPr lang="en-US" dirty="0" smtClean="0"/>
              <a:t>Anglophone </a:t>
            </a:r>
            <a:r>
              <a:rPr lang="en-US" dirty="0"/>
              <a:t>Indian novel is part of a heterogeneous corpus in which certain dominant trends, shared concerns, and recurrent themes are, nevertheless, </a:t>
            </a:r>
            <a:r>
              <a:rPr lang="en-US" dirty="0" smtClean="0"/>
              <a:t>discernible</a:t>
            </a:r>
          </a:p>
          <a:p>
            <a:pPr marL="285750" indent="-285750">
              <a:buFont typeface="Wingdings" panose="05000000000000000000" pitchFamily="2" charset="2"/>
              <a:buChar char="Ø"/>
            </a:pPr>
            <a:r>
              <a:rPr lang="en-US" dirty="0"/>
              <a:t>most Anglophone </a:t>
            </a:r>
            <a:r>
              <a:rPr lang="en-US" dirty="0" smtClean="0"/>
              <a:t>novels in the 19</a:t>
            </a:r>
            <a:r>
              <a:rPr lang="en-US" baseline="30000" dirty="0" smtClean="0"/>
              <a:t>th</a:t>
            </a:r>
            <a:r>
              <a:rPr lang="en-US" dirty="0" smtClean="0"/>
              <a:t> century were </a:t>
            </a:r>
            <a:r>
              <a:rPr lang="en-US" dirty="0"/>
              <a:t>intimately tied to the project of British imperialism and native responses to </a:t>
            </a:r>
            <a:r>
              <a:rPr lang="en-US" dirty="0" smtClean="0"/>
              <a:t>it – examples are </a:t>
            </a:r>
            <a:r>
              <a:rPr lang="en-US" dirty="0"/>
              <a:t>Early Anglophone </a:t>
            </a:r>
            <a:r>
              <a:rPr lang="en-US" dirty="0" smtClean="0"/>
              <a:t>novels such as </a:t>
            </a:r>
            <a:r>
              <a:rPr lang="en-US" dirty="0"/>
              <a:t>The Republic of Orissa: A Page from the Annals of the 20th Century by Soshee </a:t>
            </a:r>
            <a:r>
              <a:rPr lang="en-US" dirty="0" err="1"/>
              <a:t>Chunder</a:t>
            </a:r>
            <a:r>
              <a:rPr lang="en-US" dirty="0"/>
              <a:t> </a:t>
            </a:r>
            <a:r>
              <a:rPr lang="en-US" dirty="0" err="1"/>
              <a:t>Dutt</a:t>
            </a:r>
            <a:r>
              <a:rPr lang="en-US" dirty="0"/>
              <a:t>; </a:t>
            </a:r>
            <a:r>
              <a:rPr lang="en-US" dirty="0" err="1"/>
              <a:t>Kylas</a:t>
            </a:r>
            <a:r>
              <a:rPr lang="en-US" dirty="0"/>
              <a:t> </a:t>
            </a:r>
            <a:r>
              <a:rPr lang="en-US" dirty="0" err="1"/>
              <a:t>Chunder</a:t>
            </a:r>
            <a:r>
              <a:rPr lang="en-US" dirty="0"/>
              <a:t> </a:t>
            </a:r>
            <a:r>
              <a:rPr lang="en-US" dirty="0" err="1"/>
              <a:t>Dutt’s</a:t>
            </a:r>
            <a:r>
              <a:rPr lang="en-US" dirty="0"/>
              <a:t> A Journal of Forty-Eight Hours of the Year 1945; </a:t>
            </a:r>
            <a:r>
              <a:rPr lang="en-US" dirty="0" err="1"/>
              <a:t>Govinda</a:t>
            </a:r>
            <a:r>
              <a:rPr lang="en-US" dirty="0"/>
              <a:t> </a:t>
            </a:r>
            <a:r>
              <a:rPr lang="en-US" dirty="0" err="1"/>
              <a:t>Samanta</a:t>
            </a:r>
            <a:r>
              <a:rPr lang="en-US" dirty="0"/>
              <a:t> by </a:t>
            </a:r>
            <a:r>
              <a:rPr lang="en-US" dirty="0" err="1"/>
              <a:t>Lal</a:t>
            </a:r>
            <a:r>
              <a:rPr lang="en-US" dirty="0"/>
              <a:t> </a:t>
            </a:r>
            <a:r>
              <a:rPr lang="en-US" dirty="0" err="1"/>
              <a:t>Behari</a:t>
            </a:r>
            <a:r>
              <a:rPr lang="en-US" dirty="0"/>
              <a:t> Day</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a:p>
          <a:p>
            <a:endParaRPr lang="en-US" dirty="0"/>
          </a:p>
        </p:txBody>
      </p:sp>
    </p:spTree>
    <p:extLst>
      <p:ext uri="{BB962C8B-B14F-4D97-AF65-F5344CB8AC3E}">
        <p14:creationId xmlns:p14="http://schemas.microsoft.com/office/powerpoint/2010/main" val="3839848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marL="285750" indent="-285750">
              <a:buFont typeface="Wingdings" panose="05000000000000000000" pitchFamily="2" charset="2"/>
              <a:buChar char="Ø"/>
            </a:pPr>
            <a:r>
              <a:rPr lang="en-US" dirty="0" smtClean="0"/>
              <a:t>The first Anglophone Indian novel </a:t>
            </a:r>
            <a:r>
              <a:rPr lang="en-US" dirty="0"/>
              <a:t>– </a:t>
            </a:r>
            <a:r>
              <a:rPr lang="en-US" dirty="0" err="1"/>
              <a:t>Rajmohan’s</a:t>
            </a:r>
            <a:r>
              <a:rPr lang="en-US" dirty="0"/>
              <a:t> Wife </a:t>
            </a:r>
            <a:r>
              <a:rPr lang="en-US" dirty="0" smtClean="0"/>
              <a:t>(1864) by </a:t>
            </a:r>
            <a:r>
              <a:rPr lang="en-US" dirty="0" err="1"/>
              <a:t>Bankim</a:t>
            </a:r>
            <a:r>
              <a:rPr lang="en-US" dirty="0"/>
              <a:t> Chandra </a:t>
            </a:r>
            <a:r>
              <a:rPr lang="en-US" dirty="0" err="1" smtClean="0"/>
              <a:t>Chattopadhyaya</a:t>
            </a:r>
            <a:r>
              <a:rPr lang="en-US" dirty="0" smtClean="0"/>
              <a:t> – Important figure in the Bengal renaissance –</a:t>
            </a:r>
            <a:r>
              <a:rPr lang="en-US" dirty="0" err="1" smtClean="0"/>
              <a:t>Rajmohan’s</a:t>
            </a:r>
            <a:r>
              <a:rPr lang="en-US" dirty="0" smtClean="0"/>
              <a:t> Wife depicts the realism of contemporary social and familial situations – it is also considered by many to be an allegory on Nationalism</a:t>
            </a:r>
          </a:p>
          <a:p>
            <a:pPr marL="285750" indent="-285750">
              <a:buFont typeface="Wingdings" panose="05000000000000000000" pitchFamily="2" charset="2"/>
              <a:buChar char="Ø"/>
            </a:pPr>
            <a:r>
              <a:rPr lang="en-US" dirty="0" smtClean="0"/>
              <a:t>His later Bengali novel </a:t>
            </a:r>
            <a:r>
              <a:rPr lang="en-US" dirty="0" err="1" smtClean="0"/>
              <a:t>Anandamath</a:t>
            </a:r>
            <a:r>
              <a:rPr lang="en-US" dirty="0" smtClean="0"/>
              <a:t> (1882) is considered to be much more significant and perhaps even dangerous in the present context – theme on Indian Nationalism is dealt with directly -  “a presumed </a:t>
            </a:r>
            <a:r>
              <a:rPr lang="en-US" dirty="0"/>
              <a:t>indigenous ‘Aryan’ and Hindu heritage as the true, </a:t>
            </a:r>
            <a:r>
              <a:rPr lang="en-US" dirty="0" smtClean="0"/>
              <a:t>hoary spirit </a:t>
            </a:r>
            <a:r>
              <a:rPr lang="en-US" dirty="0"/>
              <a:t>of the Indian nation, now degraded and overlaid by centuries </a:t>
            </a:r>
            <a:r>
              <a:rPr lang="en-US" dirty="0" smtClean="0"/>
              <a:t>of Islamic rule”</a:t>
            </a:r>
          </a:p>
          <a:p>
            <a:pPr marL="285750" indent="-285750">
              <a:buFont typeface="Wingdings" panose="05000000000000000000" pitchFamily="2" charset="2"/>
              <a:buChar char="Ø"/>
            </a:pPr>
            <a:r>
              <a:rPr lang="en-US" dirty="0"/>
              <a:t> </a:t>
            </a:r>
            <a:r>
              <a:rPr lang="en-US" dirty="0" smtClean="0"/>
              <a:t>Raja </a:t>
            </a:r>
            <a:r>
              <a:rPr lang="en-US" dirty="0"/>
              <a:t>Rao’s </a:t>
            </a:r>
            <a:r>
              <a:rPr lang="en-US" dirty="0" err="1"/>
              <a:t>Kanthapura</a:t>
            </a:r>
            <a:r>
              <a:rPr lang="en-US" dirty="0"/>
              <a:t> </a:t>
            </a:r>
            <a:r>
              <a:rPr lang="en-US" dirty="0" smtClean="0"/>
              <a:t>also presents </a:t>
            </a:r>
            <a:r>
              <a:rPr lang="en-US" dirty="0"/>
              <a:t>an idea of India (a nation or imagined community) more than anything </a:t>
            </a:r>
            <a:r>
              <a:rPr lang="en-US" dirty="0" smtClean="0"/>
              <a:t>else – also present are the themes of Indian Nationalism (like the two novels mentioned above it too addresses an exclusively </a:t>
            </a:r>
            <a:r>
              <a:rPr lang="en-US" dirty="0"/>
              <a:t>H</a:t>
            </a:r>
            <a:r>
              <a:rPr lang="en-US" dirty="0" smtClean="0"/>
              <a:t>indu community; neglects the multi-religious nature of India) </a:t>
            </a:r>
            <a:endParaRPr lang="en-US" dirty="0"/>
          </a:p>
          <a:p>
            <a:pPr marL="285750" indent="-285750">
              <a:buFont typeface="Wingdings" panose="05000000000000000000" pitchFamily="2" charset="2"/>
              <a:buChar char="Ø"/>
            </a:pPr>
            <a:endParaRPr lang="en-US" dirty="0"/>
          </a:p>
          <a:p>
            <a:endParaRPr lang="en-US" dirty="0"/>
          </a:p>
        </p:txBody>
      </p:sp>
    </p:spTree>
    <p:extLst>
      <p:ext uri="{BB962C8B-B14F-4D97-AF65-F5344CB8AC3E}">
        <p14:creationId xmlns:p14="http://schemas.microsoft.com/office/powerpoint/2010/main" val="3996032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Foreword to the novel </a:t>
            </a:r>
            <a:endParaRPr lang="en-US" dirty="0"/>
          </a:p>
        </p:txBody>
      </p:sp>
      <p:sp>
        <p:nvSpPr>
          <p:cNvPr id="6" name="Content Placeholder 5"/>
          <p:cNvSpPr>
            <a:spLocks noGrp="1"/>
          </p:cNvSpPr>
          <p:nvPr>
            <p:ph idx="1"/>
          </p:nvPr>
        </p:nvSpPr>
        <p:spPr/>
        <p:txBody>
          <a:bodyPr>
            <a:normAutofit lnSpcReduction="10000"/>
          </a:bodyPr>
          <a:lstStyle/>
          <a:p>
            <a:r>
              <a:rPr lang="en-US" dirty="0" smtClean="0"/>
              <a:t>Defined what we call modern Indian English Literature – many of the critics undermined </a:t>
            </a:r>
            <a:r>
              <a:rPr lang="en-US" dirty="0" err="1" smtClean="0"/>
              <a:t>Kanthapura</a:t>
            </a:r>
            <a:r>
              <a:rPr lang="en-US" dirty="0" smtClean="0"/>
              <a:t> as a seminal text of Anglophone Indian Literature. They scoffed at the idea of using Indian idiom (the way that language was used in </a:t>
            </a:r>
            <a:r>
              <a:rPr lang="en-US" dirty="0" err="1" smtClean="0"/>
              <a:t>Kanthapura</a:t>
            </a:r>
            <a:r>
              <a:rPr lang="en-US" dirty="0" smtClean="0"/>
              <a:t>) in writing an English novel. it was only after a few decades through the writings of such critics as C.D. </a:t>
            </a:r>
            <a:r>
              <a:rPr lang="en-US" dirty="0" err="1" smtClean="0"/>
              <a:t>Narasimhaiah</a:t>
            </a:r>
            <a:r>
              <a:rPr lang="en-US" dirty="0" smtClean="0"/>
              <a:t> and M.K. </a:t>
            </a:r>
            <a:r>
              <a:rPr lang="en-US" dirty="0" err="1" smtClean="0"/>
              <a:t>Naik</a:t>
            </a:r>
            <a:r>
              <a:rPr lang="en-US" dirty="0" smtClean="0"/>
              <a:t> that the language and writing style of </a:t>
            </a:r>
            <a:r>
              <a:rPr lang="en-US" dirty="0" err="1" smtClean="0"/>
              <a:t>Kanthapura</a:t>
            </a:r>
            <a:r>
              <a:rPr lang="en-US" dirty="0" smtClean="0"/>
              <a:t> was fully appreciated and finally normalized </a:t>
            </a:r>
          </a:p>
          <a:p>
            <a:r>
              <a:rPr lang="en-US" dirty="0" smtClean="0"/>
              <a:t>the challenge, according to Raja Rao, </a:t>
            </a:r>
            <a:r>
              <a:rPr lang="en-US" dirty="0"/>
              <a:t>was to ‘convey </a:t>
            </a:r>
            <a:r>
              <a:rPr lang="en-US" dirty="0" smtClean="0"/>
              <a:t>in a </a:t>
            </a:r>
            <a:r>
              <a:rPr lang="en-US" dirty="0"/>
              <a:t>language that is not one’s own the spirit that is one’s </a:t>
            </a:r>
            <a:r>
              <a:rPr lang="en-US" dirty="0" smtClean="0"/>
              <a:t>own.’ Going </a:t>
            </a:r>
            <a:r>
              <a:rPr lang="en-US" dirty="0"/>
              <a:t>on, however, to claim that English was ‘not really </a:t>
            </a:r>
            <a:r>
              <a:rPr lang="en-US" dirty="0" smtClean="0"/>
              <a:t>an alien </a:t>
            </a:r>
            <a:r>
              <a:rPr lang="en-US" dirty="0"/>
              <a:t>language’, Rao describes the writer’s challenge as one of </a:t>
            </a:r>
            <a:r>
              <a:rPr lang="en-US" dirty="0" smtClean="0"/>
              <a:t>infusing ‘the </a:t>
            </a:r>
            <a:r>
              <a:rPr lang="en-US" dirty="0"/>
              <a:t>tempo of Indian life . . . into our English expression’. </a:t>
            </a:r>
            <a:r>
              <a:rPr lang="en-US" dirty="0" smtClean="0"/>
              <a:t>Adopting indigenous </a:t>
            </a:r>
            <a:r>
              <a:rPr lang="en-US" dirty="0"/>
              <a:t>techniques of storytelling in English-language </a:t>
            </a:r>
            <a:r>
              <a:rPr lang="en-US" dirty="0" smtClean="0"/>
              <a:t>narrative would </a:t>
            </a:r>
            <a:r>
              <a:rPr lang="en-US" dirty="0"/>
              <a:t>be one way of achieving this goal</a:t>
            </a:r>
            <a:r>
              <a:rPr lang="en-US" dirty="0" smtClean="0"/>
              <a:t>.</a:t>
            </a:r>
          </a:p>
          <a:p>
            <a:endParaRPr lang="en-US" dirty="0" smtClean="0"/>
          </a:p>
          <a:p>
            <a:pPr marL="0" indent="0">
              <a:buNone/>
            </a:pPr>
            <a:endParaRPr lang="en-US" dirty="0"/>
          </a:p>
        </p:txBody>
      </p:sp>
    </p:spTree>
    <p:extLst>
      <p:ext uri="{BB962C8B-B14F-4D97-AF65-F5344CB8AC3E}">
        <p14:creationId xmlns:p14="http://schemas.microsoft.com/office/powerpoint/2010/main" val="205706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5" name="Content Placeholder 4"/>
          <p:cNvSpPr>
            <a:spLocks noGrp="1"/>
          </p:cNvSpPr>
          <p:nvPr>
            <p:ph idx="1"/>
          </p:nvPr>
        </p:nvSpPr>
        <p:spPr/>
        <p:txBody>
          <a:bodyPr>
            <a:normAutofit fontScale="92500" lnSpcReduction="10000"/>
          </a:bodyPr>
          <a:lstStyle/>
          <a:p>
            <a:r>
              <a:rPr lang="en-US" dirty="0"/>
              <a:t>Native idiom used in order to convey </a:t>
            </a:r>
            <a:r>
              <a:rPr lang="en-US" dirty="0" err="1"/>
              <a:t>indian</a:t>
            </a:r>
            <a:r>
              <a:rPr lang="en-US" dirty="0"/>
              <a:t> sensibility – literal translation of words and phrases from Kannada – </a:t>
            </a:r>
            <a:r>
              <a:rPr lang="en-US" dirty="0" err="1"/>
              <a:t>eg</a:t>
            </a:r>
            <a:r>
              <a:rPr lang="en-US" dirty="0"/>
              <a:t>. “make our stomachs burn” (instead of the commonly used English phrase “heart-burn”), using prefixes or suffixes in order to show the class of a character or intimacy between the characters (</a:t>
            </a:r>
            <a:r>
              <a:rPr lang="en-US" dirty="0" err="1"/>
              <a:t>Bhatta</a:t>
            </a:r>
            <a:r>
              <a:rPr lang="en-US" dirty="0"/>
              <a:t> is called </a:t>
            </a:r>
            <a:r>
              <a:rPr lang="en-US" dirty="0" err="1"/>
              <a:t>Bhattare</a:t>
            </a:r>
            <a:r>
              <a:rPr lang="en-US" dirty="0"/>
              <a:t>, ‘re’ being a honorific marker in Kannada; </a:t>
            </a:r>
            <a:r>
              <a:rPr lang="en-US" dirty="0" err="1"/>
              <a:t>Moorthy</a:t>
            </a:r>
            <a:r>
              <a:rPr lang="en-US" dirty="0"/>
              <a:t> is called ‘our </a:t>
            </a:r>
            <a:r>
              <a:rPr lang="en-US" dirty="0" err="1"/>
              <a:t>moorthy</a:t>
            </a:r>
            <a:r>
              <a:rPr lang="en-US" dirty="0"/>
              <a:t>’ or ‘</a:t>
            </a:r>
            <a:r>
              <a:rPr lang="en-US" dirty="0" err="1"/>
              <a:t>moorthappa</a:t>
            </a:r>
            <a:r>
              <a:rPr lang="en-US" dirty="0"/>
              <a:t>’); using expressions like </a:t>
            </a:r>
            <a:r>
              <a:rPr lang="en-US" dirty="0" err="1"/>
              <a:t>Ayyo</a:t>
            </a:r>
            <a:r>
              <a:rPr lang="en-US" dirty="0"/>
              <a:t> </a:t>
            </a:r>
            <a:r>
              <a:rPr lang="en-US" dirty="0" err="1"/>
              <a:t>Ayyoo</a:t>
            </a:r>
            <a:r>
              <a:rPr lang="en-US" dirty="0"/>
              <a:t> or Rama-Rama; he uses names of dishes being served at a wedding such as </a:t>
            </a:r>
            <a:r>
              <a:rPr lang="en-US" dirty="0" err="1"/>
              <a:t>pheni</a:t>
            </a:r>
            <a:r>
              <a:rPr lang="en-US" dirty="0"/>
              <a:t>, </a:t>
            </a:r>
            <a:r>
              <a:rPr lang="en-US" dirty="0" err="1"/>
              <a:t>payasam</a:t>
            </a:r>
            <a:r>
              <a:rPr lang="en-US" dirty="0"/>
              <a:t> etc</a:t>
            </a:r>
            <a:r>
              <a:rPr lang="en-US" dirty="0" smtClean="0"/>
              <a:t>.</a:t>
            </a:r>
          </a:p>
          <a:p>
            <a:r>
              <a:rPr lang="en-US" dirty="0"/>
              <a:t>Rao is adept at evoking the idiosyncrasies of place and personality. Despite the occasional awkwardness of attempts to translate Kannada epithets into English (‘Waterfall </a:t>
            </a:r>
            <a:r>
              <a:rPr lang="en-US" dirty="0" err="1"/>
              <a:t>Venkamma</a:t>
            </a:r>
            <a:r>
              <a:rPr lang="en-US" dirty="0"/>
              <a:t>’, ‘Nose-Scratching </a:t>
            </a:r>
            <a:r>
              <a:rPr lang="en-US" dirty="0" err="1"/>
              <a:t>Nanjamma</a:t>
            </a:r>
            <a:r>
              <a:rPr lang="en-US" dirty="0"/>
              <a:t>’, ‘Beadle </a:t>
            </a:r>
            <a:r>
              <a:rPr lang="en-US" dirty="0" err="1"/>
              <a:t>Timmiah</a:t>
            </a:r>
            <a:r>
              <a:rPr lang="en-US" dirty="0"/>
              <a:t>’) or to find English equivalents for place names (‘Temple Square’, ‘Devil’s Ravine Bridge’, ‘</a:t>
            </a:r>
            <a:r>
              <a:rPr lang="en-US" dirty="0" err="1"/>
              <a:t>Chennaya’s</a:t>
            </a:r>
            <a:r>
              <a:rPr lang="en-US" dirty="0"/>
              <a:t> Pond’), Rao’s use of English to evoke the spirit of a South Indian place is largely successful.</a:t>
            </a:r>
          </a:p>
          <a:p>
            <a:endParaRPr lang="en-US" dirty="0"/>
          </a:p>
          <a:p>
            <a:endParaRPr lang="en-US" dirty="0"/>
          </a:p>
        </p:txBody>
      </p:sp>
    </p:spTree>
    <p:extLst>
      <p:ext uri="{BB962C8B-B14F-4D97-AF65-F5344CB8AC3E}">
        <p14:creationId xmlns:p14="http://schemas.microsoft.com/office/powerpoint/2010/main" val="86511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a:t>The preface begins with a mention of </a:t>
            </a:r>
            <a:r>
              <a:rPr lang="en-US" dirty="0" err="1"/>
              <a:t>Sthala-purana</a:t>
            </a:r>
            <a:r>
              <a:rPr lang="en-US" dirty="0"/>
              <a:t> – </a:t>
            </a:r>
            <a:r>
              <a:rPr lang="en-US" dirty="0" err="1"/>
              <a:t>Sthala-purana</a:t>
            </a:r>
            <a:r>
              <a:rPr lang="en-US" dirty="0"/>
              <a:t> is a legendary history of its own that lends meaning to the lives of the people - Myth of </a:t>
            </a:r>
            <a:r>
              <a:rPr lang="en-US" dirty="0" err="1"/>
              <a:t>kenchamma</a:t>
            </a:r>
            <a:r>
              <a:rPr lang="en-US" dirty="0"/>
              <a:t> in the case of </a:t>
            </a:r>
            <a:r>
              <a:rPr lang="en-US" dirty="0" err="1"/>
              <a:t>Kanthapura</a:t>
            </a:r>
            <a:r>
              <a:rPr lang="en-US" dirty="0"/>
              <a:t> – </a:t>
            </a:r>
            <a:r>
              <a:rPr lang="en-US" dirty="0" err="1"/>
              <a:t>Kenchamma</a:t>
            </a:r>
            <a:r>
              <a:rPr lang="en-US" dirty="0"/>
              <a:t> came to earth in order to slay a demon who had come to ask their sons as food and women as wives. </a:t>
            </a:r>
            <a:r>
              <a:rPr lang="en-US" dirty="0" err="1"/>
              <a:t>Kenchamma</a:t>
            </a:r>
            <a:r>
              <a:rPr lang="en-US" dirty="0"/>
              <a:t> hill is red because of the battle between the demon and the goddess. </a:t>
            </a:r>
          </a:p>
          <a:p>
            <a:endParaRPr lang="en-US" dirty="0"/>
          </a:p>
        </p:txBody>
      </p:sp>
    </p:spTree>
    <p:extLst>
      <p:ext uri="{BB962C8B-B14F-4D97-AF65-F5344CB8AC3E}">
        <p14:creationId xmlns:p14="http://schemas.microsoft.com/office/powerpoint/2010/main" val="2956696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Setting </a:t>
            </a:r>
            <a:endParaRPr lang="en-US"/>
          </a:p>
        </p:txBody>
      </p:sp>
      <p:sp>
        <p:nvSpPr>
          <p:cNvPr id="3" name="Content Placeholder 2"/>
          <p:cNvSpPr>
            <a:spLocks noGrp="1"/>
          </p:cNvSpPr>
          <p:nvPr>
            <p:ph idx="1"/>
          </p:nvPr>
        </p:nvSpPr>
        <p:spPr/>
        <p:txBody>
          <a:bodyPr>
            <a:normAutofit lnSpcReduction="10000"/>
          </a:bodyPr>
          <a:lstStyle/>
          <a:p>
            <a:r>
              <a:rPr lang="en-US" dirty="0" smtClean="0"/>
              <a:t>Gandhi repeatedly reminded people that </a:t>
            </a:r>
            <a:r>
              <a:rPr lang="en-US" dirty="0"/>
              <a:t>India was a fundamentally agrarian society based in villages </a:t>
            </a:r>
            <a:r>
              <a:rPr lang="en-US" dirty="0" smtClean="0"/>
              <a:t>– that is why the novel is set in </a:t>
            </a:r>
            <a:r>
              <a:rPr lang="en-US" dirty="0" err="1" smtClean="0"/>
              <a:t>kanthapura</a:t>
            </a:r>
            <a:r>
              <a:rPr lang="en-US" dirty="0" smtClean="0"/>
              <a:t>, a village situated in the western </a:t>
            </a:r>
            <a:r>
              <a:rPr lang="en-US" dirty="0" err="1" smtClean="0"/>
              <a:t>ghats</a:t>
            </a:r>
            <a:r>
              <a:rPr lang="en-US" dirty="0" smtClean="0"/>
              <a:t>.</a:t>
            </a:r>
            <a:endParaRPr lang="en-US" dirty="0"/>
          </a:p>
          <a:p>
            <a:r>
              <a:rPr lang="en-US" dirty="0"/>
              <a:t>Makes the village come to life through descriptions of the individuals who make up the village – There is a Postmaster </a:t>
            </a:r>
            <a:r>
              <a:rPr lang="en-US" dirty="0" err="1"/>
              <a:t>Suryanarayana</a:t>
            </a:r>
            <a:r>
              <a:rPr lang="en-US" dirty="0"/>
              <a:t> with his two - </a:t>
            </a:r>
            <a:r>
              <a:rPr lang="en-US" dirty="0" err="1"/>
              <a:t>storeyed</a:t>
            </a:r>
            <a:r>
              <a:rPr lang="en-US" dirty="0"/>
              <a:t> </a:t>
            </a:r>
            <a:r>
              <a:rPr lang="en-US" dirty="0" smtClean="0"/>
              <a:t>house. </a:t>
            </a:r>
            <a:r>
              <a:rPr lang="en-US" dirty="0" err="1" smtClean="0"/>
              <a:t>Patwari</a:t>
            </a:r>
            <a:r>
              <a:rPr lang="en-US" dirty="0" smtClean="0"/>
              <a:t> </a:t>
            </a:r>
            <a:r>
              <a:rPr lang="en-US" dirty="0" err="1"/>
              <a:t>Nanjundiah</a:t>
            </a:r>
            <a:r>
              <a:rPr lang="en-US" dirty="0"/>
              <a:t> who had even put glass - panes to the </a:t>
            </a:r>
            <a:r>
              <a:rPr lang="en-US" dirty="0" smtClean="0"/>
              <a:t>windows; the </a:t>
            </a:r>
            <a:r>
              <a:rPr lang="en-US" dirty="0" err="1"/>
              <a:t>thotti</a:t>
            </a:r>
            <a:r>
              <a:rPr lang="en-US" dirty="0"/>
              <a:t> - house of pock - marked </a:t>
            </a:r>
            <a:r>
              <a:rPr lang="en-US" dirty="0" err="1"/>
              <a:t>Sidda</a:t>
            </a:r>
            <a:r>
              <a:rPr lang="en-US" dirty="0"/>
              <a:t>, which had a big </a:t>
            </a:r>
            <a:r>
              <a:rPr lang="en-US" dirty="0" smtClean="0"/>
              <a:t>veranda, large </a:t>
            </a:r>
            <a:r>
              <a:rPr lang="en-US" dirty="0"/>
              <a:t>roof and a granary; Waterfall </a:t>
            </a:r>
            <a:r>
              <a:rPr lang="en-US" dirty="0" err="1"/>
              <a:t>Venkamma</a:t>
            </a:r>
            <a:r>
              <a:rPr lang="en-US" dirty="0"/>
              <a:t>, who roared day </a:t>
            </a:r>
            <a:r>
              <a:rPr lang="en-US" dirty="0" smtClean="0"/>
              <a:t>and night </a:t>
            </a:r>
            <a:r>
              <a:rPr lang="en-US" dirty="0"/>
              <a:t>and </a:t>
            </a:r>
            <a:r>
              <a:rPr lang="en-US" dirty="0" err="1"/>
              <a:t>Zamindar</a:t>
            </a:r>
            <a:r>
              <a:rPr lang="en-US" dirty="0"/>
              <a:t> </a:t>
            </a:r>
            <a:r>
              <a:rPr lang="en-US" dirty="0" err="1"/>
              <a:t>Bhatta</a:t>
            </a:r>
            <a:r>
              <a:rPr lang="en-US" dirty="0"/>
              <a:t>, who has gone on adding peasants </a:t>
            </a:r>
            <a:r>
              <a:rPr lang="en-US" dirty="0" smtClean="0"/>
              <a:t>lands to </a:t>
            </a:r>
            <a:r>
              <a:rPr lang="en-US" dirty="0"/>
              <a:t>his own domain; the young, idealistic corner - house </a:t>
            </a:r>
            <a:r>
              <a:rPr lang="en-US" dirty="0" err="1"/>
              <a:t>Moorthy</a:t>
            </a:r>
            <a:r>
              <a:rPr lang="en-US" dirty="0"/>
              <a:t>, </a:t>
            </a:r>
            <a:r>
              <a:rPr lang="en-US" dirty="0" smtClean="0"/>
              <a:t>who is </a:t>
            </a:r>
            <a:r>
              <a:rPr lang="en-US" dirty="0"/>
              <a:t>destined to shake the village out of its complacency and put it on </a:t>
            </a:r>
            <a:r>
              <a:rPr lang="en-US" dirty="0" smtClean="0"/>
              <a:t>the map </a:t>
            </a:r>
            <a:r>
              <a:rPr lang="en-US" dirty="0"/>
              <a:t>of Mysore and India; and the nine - beamed house of </a:t>
            </a:r>
            <a:r>
              <a:rPr lang="en-US" dirty="0" smtClean="0"/>
              <a:t>Patel Range </a:t>
            </a:r>
            <a:r>
              <a:rPr lang="en-US" dirty="0" err="1"/>
              <a:t>Gowda</a:t>
            </a:r>
            <a:r>
              <a:rPr lang="en-US" dirty="0"/>
              <a:t>, the vigorous peasant chief of the village wedded to </a:t>
            </a:r>
            <a:r>
              <a:rPr lang="en-US" dirty="0" smtClean="0"/>
              <a:t>the soil </a:t>
            </a:r>
            <a:r>
              <a:rPr lang="en-US" dirty="0"/>
              <a:t>from immemorial generations.</a:t>
            </a:r>
          </a:p>
          <a:p>
            <a:endParaRPr lang="en-US" dirty="0"/>
          </a:p>
        </p:txBody>
      </p:sp>
    </p:spTree>
    <p:extLst>
      <p:ext uri="{BB962C8B-B14F-4D97-AF65-F5344CB8AC3E}">
        <p14:creationId xmlns:p14="http://schemas.microsoft.com/office/powerpoint/2010/main" val="386757048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1966</TotalTime>
  <Words>3323</Words>
  <Application>Microsoft Office PowerPoint</Application>
  <PresentationFormat>Widescreen</PresentationFormat>
  <Paragraphs>89</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Century Gothic</vt:lpstr>
      <vt:lpstr>Wingdings</vt:lpstr>
      <vt:lpstr>Wingdings 3</vt:lpstr>
      <vt:lpstr>Wisp</vt:lpstr>
      <vt:lpstr>RAJA RAO’S KANTHAPURA </vt:lpstr>
      <vt:lpstr>Author Introduction </vt:lpstr>
      <vt:lpstr>Cont…</vt:lpstr>
      <vt:lpstr>Anglophone novel and its preoccupations</vt:lpstr>
      <vt:lpstr>Cont…</vt:lpstr>
      <vt:lpstr>Foreword to the novel </vt:lpstr>
      <vt:lpstr>Cont…</vt:lpstr>
      <vt:lpstr>Cont…</vt:lpstr>
      <vt:lpstr>Setting </vt:lpstr>
      <vt:lpstr>Cont…</vt:lpstr>
      <vt:lpstr>Characters </vt:lpstr>
      <vt:lpstr>Cont…</vt:lpstr>
      <vt:lpstr>Cont…</vt:lpstr>
      <vt:lpstr>Cont…</vt:lpstr>
      <vt:lpstr>Narrative structure and style</vt:lpstr>
      <vt:lpstr>Cont…</vt:lpstr>
      <vt:lpstr>The influence of Gandhi</vt:lpstr>
      <vt:lpstr>Cont…</vt:lpstr>
      <vt:lpstr>Gandhian ideology in Kanthapura</vt:lpstr>
      <vt:lpstr>Themes – Cont…</vt:lpstr>
      <vt:lpstr>Cont…</vt:lpstr>
      <vt:lpstr>Role of women </vt:lpstr>
      <vt:lpstr>Cont…</vt:lpstr>
      <vt:lpstr>Cont…</vt:lpstr>
      <vt:lpstr>Important questions -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RAJA RAO’S KANTHAPURA </dc:title>
  <dc:creator>acer</dc:creator>
  <cp:lastModifiedBy>acer</cp:lastModifiedBy>
  <cp:revision>94</cp:revision>
  <dcterms:created xsi:type="dcterms:W3CDTF">2020-04-05T21:21:56Z</dcterms:created>
  <dcterms:modified xsi:type="dcterms:W3CDTF">2020-05-11T22:15:04Z</dcterms:modified>
</cp:coreProperties>
</file>