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8C46B-4A00-4502-BC04-7AF6C57821F7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DA1E2-7814-4E8D-BAB0-B7756FE11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etheses.whiterose.ac.uk/3567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 Political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Semester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Vertically, between the central and local governments</a:t>
            </a:r>
          </a:p>
          <a:p>
            <a:r>
              <a:rPr lang="en-US" dirty="0" smtClean="0"/>
              <a:t>Saunders apply both pluralist and Marxist theories</a:t>
            </a:r>
          </a:p>
          <a:p>
            <a:r>
              <a:rPr lang="en-US" dirty="0" smtClean="0"/>
              <a:t>Marxism analyses society from the view of class</a:t>
            </a:r>
          </a:p>
          <a:p>
            <a:r>
              <a:rPr lang="en-US" dirty="0" smtClean="0"/>
              <a:t>Pluralism envisages the existence of various interests and identities in society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Sate Theory: 3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50000"/>
              </a:lnSpc>
            </a:pPr>
            <a:r>
              <a:rPr lang="en-US" dirty="0" smtClean="0"/>
              <a:t>Typologies of Sate Functions</a:t>
            </a:r>
          </a:p>
          <a:p>
            <a:pPr algn="just">
              <a:lnSpc>
                <a:spcPct val="250000"/>
              </a:lnSpc>
            </a:pPr>
            <a:r>
              <a:rPr lang="en-US" dirty="0" smtClean="0"/>
              <a:t>Functional dualism to Institutional dualism</a:t>
            </a:r>
          </a:p>
          <a:p>
            <a:pPr algn="just">
              <a:lnSpc>
                <a:spcPct val="250000"/>
              </a:lnSpc>
            </a:pPr>
            <a:r>
              <a:rPr lang="en-US" dirty="0" smtClean="0"/>
              <a:t>Modes of </a:t>
            </a:r>
            <a:r>
              <a:rPr lang="en-US" dirty="0" smtClean="0">
                <a:solidFill>
                  <a:srgbClr val="FF0000"/>
                </a:solidFill>
              </a:rPr>
              <a:t>interest mediation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decision making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(1)</a:t>
            </a:r>
            <a:r>
              <a:rPr lang="en-US" dirty="0" smtClean="0"/>
              <a:t> Typologies of State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50000"/>
              </a:lnSpc>
            </a:pPr>
            <a:r>
              <a:rPr lang="en-US" dirty="0" smtClean="0"/>
              <a:t>Social expenses</a:t>
            </a:r>
          </a:p>
          <a:p>
            <a:pPr algn="just">
              <a:lnSpc>
                <a:spcPct val="250000"/>
              </a:lnSpc>
            </a:pPr>
            <a:r>
              <a:rPr lang="en-US" dirty="0" smtClean="0"/>
              <a:t>Social investment</a:t>
            </a:r>
          </a:p>
          <a:p>
            <a:pPr algn="just">
              <a:lnSpc>
                <a:spcPct val="250000"/>
              </a:lnSpc>
            </a:pPr>
            <a:r>
              <a:rPr lang="en-US" dirty="0" smtClean="0"/>
              <a:t>Social consumption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Policies necessary for maintaining social order</a:t>
            </a:r>
          </a:p>
          <a:p>
            <a:r>
              <a:rPr lang="en-US" dirty="0" smtClean="0"/>
              <a:t>Social order indicates:</a:t>
            </a:r>
          </a:p>
          <a:p>
            <a:pPr>
              <a:buFontTx/>
              <a:buChar char="-"/>
            </a:pPr>
            <a:r>
              <a:rPr lang="en-US" dirty="0" smtClean="0"/>
              <a:t>The present order of society must be maintained</a:t>
            </a:r>
          </a:p>
          <a:p>
            <a:pPr>
              <a:buFontTx/>
              <a:buChar char="-"/>
            </a:pPr>
            <a:r>
              <a:rPr lang="en-US" dirty="0" smtClean="0"/>
              <a:t>Changes should be gradual and incremental, not revolutionary</a:t>
            </a:r>
          </a:p>
          <a:p>
            <a:pPr>
              <a:buFontTx/>
              <a:buChar char="-"/>
            </a:pPr>
            <a:r>
              <a:rPr lang="en-US" dirty="0" smtClean="0"/>
              <a:t>This require appropriate Policies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 most countries, it is the State that makes maximum investment for social welfare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Private sector is neither willing; and in most cases, nor capable of making huge investment after social welfare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Hence the state must make investments for social welfare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Social consumption has dual effects</a:t>
            </a:r>
          </a:p>
          <a:p>
            <a:pPr algn="just"/>
            <a:r>
              <a:rPr lang="en-GB" dirty="0" smtClean="0"/>
              <a:t>On one hand, it makes necessary goods and luxury items available to people</a:t>
            </a:r>
          </a:p>
          <a:p>
            <a:pPr algn="just"/>
            <a:r>
              <a:rPr lang="en-GB" dirty="0" smtClean="0"/>
              <a:t>On the other hand, it keeps market society and production system rolling</a:t>
            </a:r>
          </a:p>
          <a:p>
            <a:pPr algn="just"/>
            <a:r>
              <a:rPr lang="en-GB" dirty="0" smtClean="0"/>
              <a:t>Appropriate social investments, backed by sound social policies may optimise social consumption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(2)</a:t>
            </a:r>
            <a:r>
              <a:rPr lang="en-US" dirty="0" smtClean="0"/>
              <a:t> Functional    Institutional Dualism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Functions imply the </a:t>
            </a:r>
            <a:r>
              <a:rPr lang="en-US" dirty="0" smtClean="0">
                <a:solidFill>
                  <a:srgbClr val="FF0000"/>
                </a:solidFill>
              </a:rPr>
              <a:t>ways &amp; means</a:t>
            </a:r>
            <a:r>
              <a:rPr lang="en-US" dirty="0" smtClean="0"/>
              <a:t> for things to be done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Institutions mean systems of rules &amp; procedures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Assign different state functions to different tiers of government</a:t>
            </a:r>
          </a:p>
          <a:p>
            <a:pPr algn="just">
              <a:lnSpc>
                <a:spcPct val="200000"/>
              </a:lnSpc>
            </a:pPr>
            <a:endParaRPr lang="en-US" dirty="0" smtClean="0"/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733800" y="762000"/>
            <a:ext cx="29260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(..</a:t>
            </a:r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Functional-Institutional Dualism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Central government makes the social investment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Local government does the social consumption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 latter is thus constrained by the former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State takes care of this ideological inconsistency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Interest Mediation &amp;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GB" dirty="0" smtClean="0"/>
              <a:t>At central level, the struggle between capital and labour is quite apparent</a:t>
            </a:r>
          </a:p>
          <a:p>
            <a:pPr algn="just">
              <a:lnSpc>
                <a:spcPct val="200000"/>
              </a:lnSpc>
            </a:pPr>
            <a:r>
              <a:rPr lang="en-GB" dirty="0" smtClean="0"/>
              <a:t>However, class conflict cannot be seen at local levels, dominated by the politics of consumption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Specificity of the Local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 smtClean="0"/>
              <a:t>The Local State is different from the centre: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GB" dirty="0" smtClean="0">
                <a:solidFill>
                  <a:srgbClr val="FF0000"/>
                </a:solidFill>
              </a:rPr>
              <a:t>Organisational</a:t>
            </a:r>
            <a:r>
              <a:rPr lang="en-GB" dirty="0" smtClean="0"/>
              <a:t>: different levels of government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GB" dirty="0" smtClean="0">
                <a:solidFill>
                  <a:srgbClr val="FF0000"/>
                </a:solidFill>
              </a:rPr>
              <a:t>Functional</a:t>
            </a:r>
            <a:r>
              <a:rPr lang="en-GB" dirty="0" smtClean="0"/>
              <a:t>: areas of state intervention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GB" dirty="0" smtClean="0">
                <a:solidFill>
                  <a:srgbClr val="FF0000"/>
                </a:solidFill>
              </a:rPr>
              <a:t>Political</a:t>
            </a:r>
            <a:r>
              <a:rPr lang="en-GB" dirty="0" smtClean="0"/>
              <a:t>: modes of interest mediation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GB" dirty="0" smtClean="0">
                <a:solidFill>
                  <a:srgbClr val="FF0000"/>
                </a:solidFill>
              </a:rPr>
              <a:t>Ideological</a:t>
            </a:r>
            <a:r>
              <a:rPr lang="en-GB" dirty="0" smtClean="0"/>
              <a:t>: principles of social &amp; political organisation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LGP 403 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Organisational</a:t>
            </a:r>
            <a:r>
              <a:rPr lang="en-GB" dirty="0" smtClean="0"/>
              <a:t> Constraints on Local Government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GB" dirty="0" smtClean="0"/>
              <a:t>Centralised direction </a:t>
            </a:r>
            <a:r>
              <a:rPr lang="en-GB" dirty="0" err="1" smtClean="0"/>
              <a:t>vs</a:t>
            </a:r>
            <a:r>
              <a:rPr lang="en-GB" dirty="0" smtClean="0"/>
              <a:t> Local self-direction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GB" dirty="0" smtClean="0"/>
              <a:t>Social investments determine the social consumptions 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GB" dirty="0" smtClean="0"/>
              <a:t>Yet, production is dependent on consumption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Political</a:t>
            </a:r>
            <a:r>
              <a:rPr lang="en-GB" dirty="0" smtClean="0"/>
              <a:t> Constraints on Local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Local governments are closer to people than the central government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Hence they are directly accountable to people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Being accountable, in this context means answerable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Accountability at local level is curtailed by the centre’s corporatist strategy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Ideological</a:t>
            </a:r>
            <a:r>
              <a:rPr lang="en-GB" dirty="0" smtClean="0"/>
              <a:t> Constraints on Local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GB" dirty="0" smtClean="0"/>
              <a:t>In capitalist society, the ideologies of private property are primary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Ideologies of social need are secondary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Yet, social needs are key to human well-being</a:t>
            </a:r>
          </a:p>
          <a:p>
            <a:pPr algn="just">
              <a:lnSpc>
                <a:spcPct val="160000"/>
              </a:lnSpc>
            </a:pPr>
            <a:r>
              <a:rPr lang="en-GB" dirty="0" smtClean="0"/>
              <a:t>Local governments, who take care of social needs, are subordinate to the ideologies of capital at the centre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Functional</a:t>
            </a:r>
            <a:r>
              <a:rPr lang="en-GB" dirty="0" smtClean="0"/>
              <a:t> Constraints on Local </a:t>
            </a:r>
            <a:r>
              <a:rPr lang="en-GB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All these affect the functional dimensions: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Dominance of investment over consumption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Corporatism over democracy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en-US" dirty="0" smtClean="0"/>
              <a:t>Profit over need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These sum up the functional constraints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Criticisms: </a:t>
            </a:r>
            <a:r>
              <a:rPr lang="en-US" dirty="0" smtClean="0">
                <a:solidFill>
                  <a:srgbClr val="FF0000"/>
                </a:solidFill>
              </a:rPr>
              <a:t>too theoretical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GB" dirty="0" smtClean="0"/>
              <a:t>It is often criticised for presenting a rather ideal-type scheme </a:t>
            </a:r>
          </a:p>
          <a:p>
            <a:pPr algn="just">
              <a:lnSpc>
                <a:spcPct val="200000"/>
              </a:lnSpc>
            </a:pPr>
            <a:r>
              <a:rPr lang="en-GB" dirty="0" smtClean="0"/>
              <a:t>All societies are not the same</a:t>
            </a:r>
          </a:p>
          <a:p>
            <a:pPr algn="just">
              <a:lnSpc>
                <a:spcPct val="200000"/>
              </a:lnSpc>
            </a:pPr>
            <a:r>
              <a:rPr lang="en-GB" dirty="0" smtClean="0"/>
              <a:t>Hence, one theoretical scheme cannot be applied to every social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Criticisms: </a:t>
            </a:r>
            <a:r>
              <a:rPr lang="en-GB" dirty="0" smtClean="0">
                <a:solidFill>
                  <a:srgbClr val="FF0000"/>
                </a:solidFill>
              </a:rPr>
              <a:t>too generalised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 smtClean="0"/>
              <a:t>Many government activities tend to overlap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Hence, a tight compartmentalising  is clearly problematic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For example, transport is both investment &amp; consumption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The same applies to education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Criticisms: </a:t>
            </a:r>
            <a:r>
              <a:rPr lang="en-US" dirty="0" smtClean="0">
                <a:solidFill>
                  <a:srgbClr val="FF0000"/>
                </a:solidFill>
              </a:rPr>
              <a:t>too </a:t>
            </a:r>
            <a:r>
              <a:rPr lang="en-US" dirty="0" smtClean="0">
                <a:solidFill>
                  <a:srgbClr val="FF0000"/>
                </a:solidFill>
              </a:rPr>
              <a:t>sketchy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Can investment &amp; consumption be tagged with  particular tiers of government?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Local government also makes social investments &amp; expenses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Central government also promotes social consumption, such as monetary transfers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Still, the theory has made several significant contributions: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It highlights the broader context of local state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Incorporates the social roots of government policies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Informs about decision-making mode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GB" dirty="0" smtClean="0"/>
              <a:t>Lee, </a:t>
            </a:r>
            <a:r>
              <a:rPr lang="en-GB" dirty="0" err="1" smtClean="0"/>
              <a:t>Jong</a:t>
            </a:r>
            <a:r>
              <a:rPr lang="en-GB" dirty="0" smtClean="0"/>
              <a:t> </a:t>
            </a:r>
            <a:r>
              <a:rPr lang="en-GB" dirty="0" err="1" smtClean="0"/>
              <a:t>Soo</a:t>
            </a:r>
            <a:r>
              <a:rPr lang="en-GB" dirty="0" smtClean="0"/>
              <a:t> – “Analysing Policy Variations in Local  Government”, in: </a:t>
            </a:r>
            <a:r>
              <a:rPr lang="en-GB" dirty="0" smtClean="0">
                <a:hlinkClick r:id="rId2"/>
              </a:rPr>
              <a:t>http://etheses.whiterose.ac.uk/3567/</a:t>
            </a:r>
            <a:endParaRPr lang="en-GB" dirty="0" smtClean="0"/>
          </a:p>
          <a:p>
            <a:pPr algn="just">
              <a:lnSpc>
                <a:spcPct val="200000"/>
              </a:lnSpc>
            </a:pPr>
            <a:r>
              <a:rPr lang="en-US" dirty="0" smtClean="0"/>
              <a:t>Patrick Dunleavy &amp; Brendon O’Leary – </a:t>
            </a:r>
            <a:r>
              <a:rPr lang="en-US" i="1" dirty="0" smtClean="0">
                <a:solidFill>
                  <a:srgbClr val="FF0000"/>
                </a:solidFill>
              </a:rPr>
              <a:t>Theories of the Sate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Stay Well, Stay Safe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Dual State Thesis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Localist</a:t>
            </a:r>
            <a:r>
              <a:rPr lang="en-US" dirty="0" smtClean="0"/>
              <a:t> View (..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Keywords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Local state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Dual </a:t>
            </a:r>
            <a:r>
              <a:rPr lang="en-US" dirty="0" smtClean="0"/>
              <a:t>state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Social Investments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Social Consumption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Social Production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State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Dual State Thesis is another extension of localism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It also builds on Marxist approach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It carries forward the line of discussion started in the Local State Thesis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Cockburn’s Local State Thesis failed to throw sufficient light on the specificities of local government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Saunders steps in to fill the gap, with his Dual State Thesis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Another theorist was </a:t>
            </a:r>
            <a:r>
              <a:rPr lang="en-US" sz="2800" dirty="0" err="1" smtClean="0"/>
              <a:t>Cawson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of Saunders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Still, Saunders was the chief theorist of the Dual State Thesis. His works: </a:t>
            </a:r>
          </a:p>
          <a:p>
            <a:pPr algn="just">
              <a:buFontTx/>
              <a:buChar char="-"/>
            </a:pPr>
            <a:r>
              <a:rPr lang="en-US" dirty="0" smtClean="0"/>
              <a:t>(1982) </a:t>
            </a:r>
            <a:r>
              <a:rPr lang="en-US" dirty="0" smtClean="0">
                <a:solidFill>
                  <a:srgbClr val="FF0000"/>
                </a:solidFill>
              </a:rPr>
              <a:t>"Why study central-local relations?" </a:t>
            </a:r>
            <a:r>
              <a:rPr lang="en-US" i="1" dirty="0" smtClean="0"/>
              <a:t>Local Government Studies</a:t>
            </a:r>
            <a:r>
              <a:rPr lang="en-US" dirty="0" smtClean="0"/>
              <a:t>, Vol. 8(2), pp. 55- 66.</a:t>
            </a:r>
          </a:p>
          <a:p>
            <a:pPr algn="just">
              <a:buFontTx/>
              <a:buChar char="-"/>
            </a:pPr>
            <a:r>
              <a:rPr lang="en-US" dirty="0" smtClean="0"/>
              <a:t>(1984) "</a:t>
            </a:r>
            <a:r>
              <a:rPr lang="en-US" dirty="0" smtClean="0">
                <a:solidFill>
                  <a:srgbClr val="FF0000"/>
                </a:solidFill>
              </a:rPr>
              <a:t>Rethinking Local Politics</a:t>
            </a:r>
            <a:r>
              <a:rPr lang="en-US" dirty="0" smtClean="0"/>
              <a:t>", M. </a:t>
            </a:r>
            <a:r>
              <a:rPr lang="en-US" dirty="0" err="1" smtClean="0"/>
              <a:t>Boddy</a:t>
            </a:r>
            <a:r>
              <a:rPr lang="en-US" dirty="0" smtClean="0"/>
              <a:t> and C. Fudge (</a:t>
            </a:r>
            <a:r>
              <a:rPr lang="en-US" dirty="0" err="1" smtClean="0"/>
              <a:t>eds</a:t>
            </a:r>
            <a:r>
              <a:rPr lang="en-US" dirty="0" smtClean="0"/>
              <a:t>),</a:t>
            </a:r>
            <a:r>
              <a:rPr lang="en-US" i="1" dirty="0" smtClean="0"/>
              <a:t>Local Socialism</a:t>
            </a:r>
            <a:r>
              <a:rPr lang="en-US" dirty="0" smtClean="0"/>
              <a:t>, London: Macmillan.</a:t>
            </a:r>
          </a:p>
          <a:p>
            <a:pPr algn="just">
              <a:buFontTx/>
              <a:buChar char="-"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Local Relations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No “single perspective” on central-local relationship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There are two broad dimensions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Horizontal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Vertical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Horizontally, between various functions: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It entails policy typologies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Policy typologies mean various types of policies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Socio-economic policies mean the way government views the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853</Words>
  <Application>Microsoft Office PowerPoint</Application>
  <PresentationFormat>On-screen Show (4:3)</PresentationFormat>
  <Paragraphs>123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MA Political Science</vt:lpstr>
      <vt:lpstr>LGP 403 B</vt:lpstr>
      <vt:lpstr>Dual State Thesis</vt:lpstr>
      <vt:lpstr>Keywords </vt:lpstr>
      <vt:lpstr>Dual State Thesis</vt:lpstr>
      <vt:lpstr>Background </vt:lpstr>
      <vt:lpstr>Works of Saunders</vt:lpstr>
      <vt:lpstr>Central Local Relations </vt:lpstr>
      <vt:lpstr>Horizontal dimensions</vt:lpstr>
      <vt:lpstr>Vertical dimensions</vt:lpstr>
      <vt:lpstr>Dual Sate Theory: 3 Stages</vt:lpstr>
      <vt:lpstr>(1) Typologies of State Functions</vt:lpstr>
      <vt:lpstr>Social expenses</vt:lpstr>
      <vt:lpstr>Social investment</vt:lpstr>
      <vt:lpstr>Social consumption</vt:lpstr>
      <vt:lpstr>(2) Functional    Institutional Dualism </vt:lpstr>
      <vt:lpstr>(..contd) Functional-Institutional Dualism </vt:lpstr>
      <vt:lpstr>Interest Mediation &amp; Decision Making</vt:lpstr>
      <vt:lpstr>Specificity of the Local State</vt:lpstr>
      <vt:lpstr>Organisational Constraints on Local Government</vt:lpstr>
      <vt:lpstr>Political Constraints on Local Government</vt:lpstr>
      <vt:lpstr>Ideological Constraints on Local Government</vt:lpstr>
      <vt:lpstr>Functional Constraints on Local Government</vt:lpstr>
      <vt:lpstr>Criticisms: too theoretical </vt:lpstr>
      <vt:lpstr>Criticisms: too generalised </vt:lpstr>
      <vt:lpstr>Criticisms: too sketchy </vt:lpstr>
      <vt:lpstr>Assessment </vt:lpstr>
      <vt:lpstr>Suggested Readings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Political Science</dc:title>
  <dc:creator>Sijoy</dc:creator>
  <cp:lastModifiedBy>Sijoy</cp:lastModifiedBy>
  <cp:revision>60</cp:revision>
  <dcterms:created xsi:type="dcterms:W3CDTF">2020-04-27T04:24:44Z</dcterms:created>
  <dcterms:modified xsi:type="dcterms:W3CDTF">2020-05-01T06:13:19Z</dcterms:modified>
</cp:coreProperties>
</file>