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85" d="100"/>
          <a:sy n="85" d="100"/>
        </p:scale>
        <p:origin x="5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02-Apr-20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61893" y="-1"/>
            <a:ext cx="9188605" cy="3122341"/>
          </a:xfrm>
        </p:spPr>
        <p:txBody>
          <a:bodyPr>
            <a:noAutofit/>
          </a:bodyPr>
          <a:lstStyle/>
          <a:p>
            <a:pPr algn="ctr"/>
            <a:r>
              <a:rPr lang="en-US" sz="2000" dirty="0">
                <a:solidFill>
                  <a:srgbClr val="0070C0"/>
                </a:solidFill>
                <a:latin typeface="Times New Roman" panose="02020603050405020304" pitchFamily="18" charset="0"/>
                <a:cs typeface="Times New Roman" panose="02020603050405020304" pitchFamily="18" charset="0"/>
              </a:rPr>
              <a:t>Subject : Political Science</a:t>
            </a:r>
            <a:br>
              <a:rPr lang="en-US" sz="2000" dirty="0">
                <a:solidFill>
                  <a:srgbClr val="0070C0"/>
                </a:solidFill>
                <a:latin typeface="Times New Roman" panose="02020603050405020304" pitchFamily="18" charset="0"/>
                <a:cs typeface="Times New Roman" panose="02020603050405020304" pitchFamily="18" charset="0"/>
              </a:rPr>
            </a:br>
            <a:r>
              <a:rPr lang="en-US" sz="2000" dirty="0" smtClean="0">
                <a:solidFill>
                  <a:srgbClr val="0070C0"/>
                </a:solidFill>
                <a:latin typeface="Times New Roman" panose="02020603050405020304" pitchFamily="18" charset="0"/>
                <a:cs typeface="Times New Roman" panose="02020603050405020304" pitchFamily="18" charset="0"/>
              </a:rPr>
              <a:t>M.A. Fourth </a:t>
            </a:r>
            <a:r>
              <a:rPr lang="en-US" sz="2000" dirty="0">
                <a:solidFill>
                  <a:srgbClr val="0070C0"/>
                </a:solidFill>
                <a:latin typeface="Times New Roman" panose="02020603050405020304" pitchFamily="18" charset="0"/>
                <a:cs typeface="Times New Roman" panose="02020603050405020304" pitchFamily="18" charset="0"/>
              </a:rPr>
              <a:t>Semester</a:t>
            </a:r>
            <a:br>
              <a:rPr lang="en-US" sz="2000" dirty="0">
                <a:solidFill>
                  <a:srgbClr val="0070C0"/>
                </a:solidFill>
                <a:latin typeface="Times New Roman" panose="02020603050405020304" pitchFamily="18" charset="0"/>
                <a:cs typeface="Times New Roman" panose="02020603050405020304" pitchFamily="18" charset="0"/>
              </a:rPr>
            </a:br>
            <a:r>
              <a:rPr lang="en-US" sz="2000" dirty="0">
                <a:solidFill>
                  <a:srgbClr val="0070C0"/>
                </a:solidFill>
                <a:latin typeface="Times New Roman" panose="02020603050405020304" pitchFamily="18" charset="0"/>
                <a:cs typeface="Times New Roman" panose="02020603050405020304" pitchFamily="18" charset="0"/>
              </a:rPr>
              <a:t>Course No: PLS - 401</a:t>
            </a:r>
            <a:br>
              <a:rPr lang="en-US" sz="2000" dirty="0">
                <a:solidFill>
                  <a:srgbClr val="0070C0"/>
                </a:solidFill>
                <a:latin typeface="Times New Roman" panose="02020603050405020304" pitchFamily="18" charset="0"/>
                <a:cs typeface="Times New Roman" panose="02020603050405020304" pitchFamily="18" charset="0"/>
              </a:rPr>
            </a:br>
            <a:r>
              <a:rPr lang="en-US" sz="2000" dirty="0">
                <a:solidFill>
                  <a:srgbClr val="0070C0"/>
                </a:solidFill>
                <a:latin typeface="Times New Roman" panose="02020603050405020304" pitchFamily="18" charset="0"/>
                <a:cs typeface="Times New Roman" panose="02020603050405020304" pitchFamily="18" charset="0"/>
              </a:rPr>
              <a:t>Course Name: Major Political Thinkers: Textual Reading</a:t>
            </a:r>
            <a:br>
              <a:rPr lang="en-US" sz="2000" dirty="0">
                <a:solidFill>
                  <a:srgbClr val="0070C0"/>
                </a:solidFill>
                <a:latin typeface="Times New Roman" panose="02020603050405020304" pitchFamily="18" charset="0"/>
                <a:cs typeface="Times New Roman" panose="02020603050405020304" pitchFamily="18" charset="0"/>
              </a:rPr>
            </a:br>
            <a:r>
              <a:rPr lang="en-US" sz="2000" dirty="0">
                <a:solidFill>
                  <a:srgbClr val="0070C0"/>
                </a:solidFill>
                <a:latin typeface="Times New Roman" panose="02020603050405020304" pitchFamily="18" charset="0"/>
                <a:cs typeface="Times New Roman" panose="02020603050405020304" pitchFamily="18" charset="0"/>
              </a:rPr>
              <a:t>(Group – A, Unit – 4</a:t>
            </a:r>
            <a:r>
              <a:rPr lang="en-US" sz="2000" dirty="0" smtClean="0">
                <a:solidFill>
                  <a:srgbClr val="0070C0"/>
                </a:solidFill>
                <a:latin typeface="Times New Roman" panose="02020603050405020304" pitchFamily="18" charset="0"/>
                <a:cs typeface="Times New Roman" panose="02020603050405020304" pitchFamily="18" charset="0"/>
              </a:rPr>
              <a:t>)</a:t>
            </a:r>
            <a:r>
              <a:rPr lang="en-US" sz="2000" dirty="0">
                <a:solidFill>
                  <a:srgbClr val="0070C0"/>
                </a:solidFill>
                <a:latin typeface="Times New Roman" panose="02020603050405020304" pitchFamily="18" charset="0"/>
                <a:cs typeface="Times New Roman" panose="02020603050405020304" pitchFamily="18" charset="0"/>
              </a:rPr>
              <a:t/>
            </a:r>
            <a:br>
              <a:rPr lang="en-US" sz="2000" dirty="0">
                <a:solidFill>
                  <a:srgbClr val="0070C0"/>
                </a:solidFill>
                <a:latin typeface="Times New Roman" panose="02020603050405020304" pitchFamily="18" charset="0"/>
                <a:cs typeface="Times New Roman" panose="02020603050405020304" pitchFamily="18" charset="0"/>
              </a:rPr>
            </a:br>
            <a:r>
              <a:rPr lang="en-US" sz="2000" b="1" dirty="0">
                <a:solidFill>
                  <a:srgbClr val="0070C0"/>
                </a:solidFill>
                <a:latin typeface="Times New Roman" panose="02020603050405020304" pitchFamily="18" charset="0"/>
                <a:cs typeface="Times New Roman" panose="02020603050405020304" pitchFamily="18" charset="0"/>
              </a:rPr>
              <a:t>Topic of Lecture: Ambedkar’s Annihilation of </a:t>
            </a:r>
            <a:r>
              <a:rPr lang="en-US" sz="2000" b="1" dirty="0" smtClean="0">
                <a:solidFill>
                  <a:srgbClr val="0070C0"/>
                </a:solidFill>
                <a:latin typeface="Times New Roman" panose="02020603050405020304" pitchFamily="18" charset="0"/>
                <a:cs typeface="Times New Roman" panose="02020603050405020304" pitchFamily="18" charset="0"/>
              </a:rPr>
              <a:t>Caste (Textual Reading)</a:t>
            </a:r>
            <a:r>
              <a:rPr lang="en-US" sz="2000" dirty="0">
                <a:solidFill>
                  <a:srgbClr val="0070C0"/>
                </a:solidFill>
                <a:latin typeface="Times New Roman" panose="02020603050405020304" pitchFamily="18" charset="0"/>
                <a:cs typeface="Times New Roman" panose="02020603050405020304" pitchFamily="18" charset="0"/>
              </a:rPr>
              <a:t/>
            </a:r>
            <a:br>
              <a:rPr lang="en-US" sz="2000" dirty="0">
                <a:solidFill>
                  <a:srgbClr val="0070C0"/>
                </a:solidFill>
                <a:latin typeface="Times New Roman" panose="02020603050405020304" pitchFamily="18" charset="0"/>
                <a:cs typeface="Times New Roman" panose="02020603050405020304" pitchFamily="18" charset="0"/>
              </a:rPr>
            </a:br>
            <a:r>
              <a:rPr lang="en-US" sz="2000" dirty="0">
                <a:solidFill>
                  <a:srgbClr val="0070C0"/>
                </a:solidFill>
                <a:latin typeface="Times New Roman" panose="02020603050405020304" pitchFamily="18" charset="0"/>
                <a:cs typeface="Times New Roman" panose="02020603050405020304" pitchFamily="18" charset="0"/>
              </a:rPr>
              <a:t>Material No. – </a:t>
            </a:r>
            <a:r>
              <a:rPr lang="en-US" sz="2000" dirty="0" smtClean="0">
                <a:solidFill>
                  <a:srgbClr val="0070C0"/>
                </a:solidFill>
                <a:latin typeface="Times New Roman" panose="02020603050405020304" pitchFamily="18" charset="0"/>
                <a:cs typeface="Times New Roman" panose="02020603050405020304" pitchFamily="18" charset="0"/>
              </a:rPr>
              <a:t>2</a:t>
            </a:r>
            <a:r>
              <a:rPr lang="en-US" sz="2000" dirty="0">
                <a:solidFill>
                  <a:srgbClr val="0070C0"/>
                </a:solidFill>
                <a:latin typeface="Times New Roman" panose="02020603050405020304" pitchFamily="18" charset="0"/>
                <a:cs typeface="Times New Roman" panose="02020603050405020304" pitchFamily="18" charset="0"/>
              </a:rPr>
              <a:t/>
            </a:r>
            <a:br>
              <a:rPr lang="en-US" sz="2000" dirty="0">
                <a:solidFill>
                  <a:srgbClr val="0070C0"/>
                </a:solidFill>
                <a:latin typeface="Times New Roman" panose="02020603050405020304" pitchFamily="18" charset="0"/>
                <a:cs typeface="Times New Roman" panose="02020603050405020304" pitchFamily="18" charset="0"/>
              </a:rPr>
            </a:br>
            <a:r>
              <a:rPr lang="en-US" sz="2000" dirty="0">
                <a:solidFill>
                  <a:srgbClr val="0070C0"/>
                </a:solidFill>
                <a:latin typeface="Times New Roman" panose="02020603050405020304" pitchFamily="18" charset="0"/>
                <a:cs typeface="Times New Roman" panose="02020603050405020304" pitchFamily="18" charset="0"/>
              </a:rPr>
              <a:t>Keywords: ( Ambedkar, Annihilation of Caste, Untouchability, </a:t>
            </a:r>
            <a:r>
              <a:rPr lang="en-US" sz="2000" dirty="0" err="1">
                <a:solidFill>
                  <a:srgbClr val="0070C0"/>
                </a:solidFill>
                <a:latin typeface="Times New Roman" panose="02020603050405020304" pitchFamily="18" charset="0"/>
                <a:cs typeface="Times New Roman" panose="02020603050405020304" pitchFamily="18" charset="0"/>
              </a:rPr>
              <a:t>Shudra</a:t>
            </a:r>
            <a:r>
              <a:rPr lang="en-US" sz="2000" dirty="0">
                <a:solidFill>
                  <a:srgbClr val="0070C0"/>
                </a:solidFill>
                <a:latin typeface="Times New Roman" panose="02020603050405020304" pitchFamily="18" charset="0"/>
                <a:cs typeface="Times New Roman" panose="02020603050405020304" pitchFamily="18" charset="0"/>
              </a:rPr>
              <a:t>, </a:t>
            </a:r>
            <a:r>
              <a:rPr lang="en-US" sz="2000" dirty="0" err="1">
                <a:solidFill>
                  <a:srgbClr val="0070C0"/>
                </a:solidFill>
                <a:latin typeface="Times New Roman" panose="02020603050405020304" pitchFamily="18" charset="0"/>
                <a:cs typeface="Times New Roman" panose="02020603050405020304" pitchFamily="18" charset="0"/>
              </a:rPr>
              <a:t>Jat</a:t>
            </a:r>
            <a:r>
              <a:rPr lang="en-US" sz="2000" dirty="0">
                <a:solidFill>
                  <a:srgbClr val="0070C0"/>
                </a:solidFill>
                <a:latin typeface="Times New Roman" panose="02020603050405020304" pitchFamily="18" charset="0"/>
                <a:cs typeface="Times New Roman" panose="02020603050405020304" pitchFamily="18" charset="0"/>
              </a:rPr>
              <a:t> -Pat </a:t>
            </a:r>
            <a:r>
              <a:rPr lang="en-US" sz="2000" dirty="0" err="1">
                <a:solidFill>
                  <a:srgbClr val="0070C0"/>
                </a:solidFill>
                <a:latin typeface="Times New Roman" panose="02020603050405020304" pitchFamily="18" charset="0"/>
                <a:cs typeface="Times New Roman" panose="02020603050405020304" pitchFamily="18" charset="0"/>
              </a:rPr>
              <a:t>Todak</a:t>
            </a:r>
            <a:r>
              <a:rPr lang="en-US" sz="2000" dirty="0">
                <a:solidFill>
                  <a:srgbClr val="0070C0"/>
                </a:solidFill>
                <a:latin typeface="Times New Roman" panose="02020603050405020304" pitchFamily="18" charset="0"/>
                <a:cs typeface="Times New Roman" panose="02020603050405020304" pitchFamily="18" charset="0"/>
              </a:rPr>
              <a:t> Mandal, political reform, social reform, socialists, National Congress).</a:t>
            </a:r>
            <a:endParaRPr lang="en-GB" sz="2000" dirty="0"/>
          </a:p>
        </p:txBody>
      </p:sp>
      <p:sp>
        <p:nvSpPr>
          <p:cNvPr id="3" name="Subtitle 2"/>
          <p:cNvSpPr>
            <a:spLocks noGrp="1"/>
          </p:cNvSpPr>
          <p:nvPr>
            <p:ph type="subTitle" idx="1"/>
          </p:nvPr>
        </p:nvSpPr>
        <p:spPr>
          <a:xfrm>
            <a:off x="1237786" y="3501483"/>
            <a:ext cx="9511990" cy="3133493"/>
          </a:xfrm>
        </p:spPr>
        <p:txBody>
          <a:bodyPr/>
          <a:lstStyle/>
          <a:p>
            <a:pPr algn="ctr">
              <a:spcBef>
                <a:spcPts val="0"/>
              </a:spcBef>
            </a:pPr>
            <a:endParaRPr lang="en-US" dirty="0" smtClean="0">
              <a:solidFill>
                <a:srgbClr val="002060"/>
              </a:solidFill>
              <a:latin typeface="Times New Roman" panose="02020603050405020304" pitchFamily="18" charset="0"/>
              <a:cs typeface="Times New Roman" panose="02020603050405020304" pitchFamily="18" charset="0"/>
            </a:endParaRPr>
          </a:p>
          <a:p>
            <a:pPr algn="ctr">
              <a:spcBef>
                <a:spcPts val="0"/>
              </a:spcBef>
            </a:pPr>
            <a:endParaRPr lang="en-US" dirty="0">
              <a:solidFill>
                <a:srgbClr val="002060"/>
              </a:solidFill>
              <a:latin typeface="Times New Roman" panose="02020603050405020304" pitchFamily="18" charset="0"/>
              <a:cs typeface="Times New Roman" panose="02020603050405020304" pitchFamily="18" charset="0"/>
            </a:endParaRPr>
          </a:p>
          <a:p>
            <a:pPr algn="ctr">
              <a:spcBef>
                <a:spcPts val="0"/>
              </a:spcBef>
            </a:pPr>
            <a:r>
              <a:rPr lang="en-US" sz="2800" dirty="0" smtClean="0">
                <a:solidFill>
                  <a:srgbClr val="002060"/>
                </a:solidFill>
                <a:latin typeface="Times New Roman" panose="02020603050405020304" pitchFamily="18" charset="0"/>
                <a:cs typeface="Times New Roman" panose="02020603050405020304" pitchFamily="18" charset="0"/>
              </a:rPr>
              <a:t>Name </a:t>
            </a:r>
            <a:r>
              <a:rPr lang="en-US" sz="2800" dirty="0">
                <a:solidFill>
                  <a:srgbClr val="002060"/>
                </a:solidFill>
                <a:latin typeface="Times New Roman" panose="02020603050405020304" pitchFamily="18" charset="0"/>
                <a:cs typeface="Times New Roman" panose="02020603050405020304" pitchFamily="18" charset="0"/>
              </a:rPr>
              <a:t>of the Teacher: Dr. Suratha Kumar Malik</a:t>
            </a:r>
          </a:p>
          <a:p>
            <a:pPr algn="ctr">
              <a:spcBef>
                <a:spcPts val="0"/>
              </a:spcBef>
            </a:pPr>
            <a:r>
              <a:rPr lang="en-US" sz="2800" dirty="0">
                <a:solidFill>
                  <a:srgbClr val="002060"/>
                </a:solidFill>
                <a:latin typeface="Times New Roman" panose="02020603050405020304" pitchFamily="18" charset="0"/>
                <a:cs typeface="Times New Roman" panose="02020603050405020304" pitchFamily="18" charset="0"/>
              </a:rPr>
              <a:t>                                    Assistant Professor,</a:t>
            </a:r>
          </a:p>
          <a:p>
            <a:pPr algn="ctr">
              <a:spcBef>
                <a:spcPts val="0"/>
              </a:spcBef>
            </a:pPr>
            <a:r>
              <a:rPr lang="en-US" sz="2800" dirty="0">
                <a:solidFill>
                  <a:srgbClr val="002060"/>
                </a:solidFill>
                <a:latin typeface="Times New Roman" panose="02020603050405020304" pitchFamily="18" charset="0"/>
                <a:cs typeface="Times New Roman" panose="02020603050405020304" pitchFamily="18" charset="0"/>
              </a:rPr>
              <a:t>                                      Department of Political Science</a:t>
            </a:r>
          </a:p>
          <a:p>
            <a:pPr algn="ctr">
              <a:spcBef>
                <a:spcPts val="0"/>
              </a:spcBef>
            </a:pPr>
            <a:r>
              <a:rPr lang="en-US" sz="2800" dirty="0">
                <a:solidFill>
                  <a:srgbClr val="002060"/>
                </a:solidFill>
                <a:latin typeface="Times New Roman" panose="02020603050405020304" pitchFamily="18" charset="0"/>
                <a:cs typeface="Times New Roman" panose="02020603050405020304" pitchFamily="18" charset="0"/>
              </a:rPr>
              <a:t>                                     Vidyasagar University, Midnapore (WB)</a:t>
            </a:r>
            <a:endParaRPr lang="en-GB" sz="2800" dirty="0">
              <a:solidFill>
                <a:srgbClr val="002060"/>
              </a:solidFill>
              <a:latin typeface="Times New Roman" panose="02020603050405020304" pitchFamily="18" charset="0"/>
              <a:cs typeface="Times New Roman" panose="02020603050405020304" pitchFamily="18" charset="0"/>
            </a:endParaRPr>
          </a:p>
          <a:p>
            <a:endParaRPr lang="en-GB" sz="2800" dirty="0"/>
          </a:p>
        </p:txBody>
      </p:sp>
    </p:spTree>
    <p:extLst>
      <p:ext uri="{BB962C8B-B14F-4D97-AF65-F5344CB8AC3E}">
        <p14:creationId xmlns:p14="http://schemas.microsoft.com/office/powerpoint/2010/main" val="3439357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8079" y="144966"/>
            <a:ext cx="9876534" cy="1014761"/>
          </a:xfrm>
        </p:spPr>
        <p:txBody>
          <a:bodyPr>
            <a:normAutofit fontScale="90000"/>
          </a:bodyPr>
          <a:lstStyle/>
          <a:p>
            <a:r>
              <a:rPr lang="en-US" b="1" dirty="0"/>
              <a:t>Caste is not just a division of labour, it is a division of </a:t>
            </a:r>
            <a:r>
              <a:rPr lang="en-US" b="1" dirty="0" smtClean="0"/>
              <a:t>labourers</a:t>
            </a:r>
            <a:endParaRPr lang="en-GB" b="1" dirty="0"/>
          </a:p>
        </p:txBody>
      </p:sp>
      <p:sp>
        <p:nvSpPr>
          <p:cNvPr id="3" name="Content Placeholder 2"/>
          <p:cNvSpPr>
            <a:spLocks noGrp="1"/>
          </p:cNvSpPr>
          <p:nvPr>
            <p:ph idx="1"/>
          </p:nvPr>
        </p:nvSpPr>
        <p:spPr>
          <a:xfrm>
            <a:off x="1092820" y="1338146"/>
            <a:ext cx="10827834" cy="5296830"/>
          </a:xfrm>
        </p:spPr>
        <p:txBody>
          <a:bodyPr>
            <a:noAutofit/>
          </a:bodyPr>
          <a:lstStyle/>
          <a:p>
            <a:pPr algn="just"/>
            <a:r>
              <a:rPr lang="en-US" sz="1900" dirty="0">
                <a:latin typeface="Times New Roman" panose="02020603050405020304" pitchFamily="18" charset="0"/>
                <a:cs typeface="Times New Roman" panose="02020603050405020304" pitchFamily="18" charset="0"/>
              </a:rPr>
              <a:t>It is a pity that Caste even today has its defenders. The </a:t>
            </a:r>
            <a:r>
              <a:rPr lang="en-US" sz="1900" dirty="0" smtClean="0">
                <a:latin typeface="Times New Roman" panose="02020603050405020304" pitchFamily="18" charset="0"/>
                <a:cs typeface="Times New Roman" panose="02020603050405020304" pitchFamily="18" charset="0"/>
              </a:rPr>
              <a:t>defenses </a:t>
            </a:r>
            <a:r>
              <a:rPr lang="en-US" sz="1900" dirty="0">
                <a:latin typeface="Times New Roman" panose="02020603050405020304" pitchFamily="18" charset="0"/>
                <a:cs typeface="Times New Roman" panose="02020603050405020304" pitchFamily="18" charset="0"/>
              </a:rPr>
              <a:t>are many. It is defended on the ground that the Caste System is but another name for division of labour; and if division of labour is a necessary feature of every civilized society, then it is argued that there is nothing wrong in the Caste System</a:t>
            </a:r>
            <a:r>
              <a:rPr lang="en-US" sz="1900" dirty="0" smtClean="0">
                <a:latin typeface="Times New Roman" panose="02020603050405020304" pitchFamily="18" charset="0"/>
                <a:cs typeface="Times New Roman" panose="02020603050405020304" pitchFamily="18" charset="0"/>
              </a:rPr>
              <a:t>.</a:t>
            </a:r>
          </a:p>
          <a:p>
            <a:pPr algn="just"/>
            <a:r>
              <a:rPr lang="en-US" sz="1900" dirty="0">
                <a:latin typeface="Times New Roman" panose="02020603050405020304" pitchFamily="18" charset="0"/>
                <a:cs typeface="Times New Roman" panose="02020603050405020304" pitchFamily="18" charset="0"/>
              </a:rPr>
              <a:t>Now the first thing that is to be urged against this view is that the Caste System is not merely a division of labour. It is also a division of labourers. Civilized society undoubtedly needs division of labour. But in no civilized society is division of labour accompanied by this unnatural undoubtedly needs division of labour. But in no civilized society is division of labour accompanied by this unnatural division of labourers into watertight compartments. The Caste System is not merely a division of labourers which is quite different from division of labour—it is a hierarchy in which the divisions of labourers are graded one above the other. In no other country is the division of labour accompanied by this gradation of labourers</a:t>
            </a:r>
            <a:r>
              <a:rPr lang="en-US" sz="1900" dirty="0" smtClean="0">
                <a:latin typeface="Times New Roman" panose="02020603050405020304" pitchFamily="18" charset="0"/>
                <a:cs typeface="Times New Roman" panose="02020603050405020304" pitchFamily="18" charset="0"/>
              </a:rPr>
              <a:t>.</a:t>
            </a:r>
          </a:p>
          <a:p>
            <a:pPr algn="just"/>
            <a:r>
              <a:rPr lang="en-US" sz="1900" dirty="0">
                <a:latin typeface="Times New Roman" panose="02020603050405020304" pitchFamily="18" charset="0"/>
                <a:cs typeface="Times New Roman" panose="02020603050405020304" pitchFamily="18" charset="0"/>
              </a:rPr>
              <a:t>There is also a third point of criticism against this view of the Caste System. This division of labour is not spontaneous, it is not based on natural aptitudes. Social and individual efficiency requires us to develop the capacity of an individual to the point of competency to choose and to make his own career. This principle is violated in the Caste System, in so far as it involves an attempt to appoint tasks to individuals in advance—selected not on the basis of trained original capacities, but on that of the social status of the parents. Looked at from another point of view, this stratification of occupations which is the result of the Caste System is positively pernicious.</a:t>
            </a:r>
            <a:endParaRPr lang="en-GB"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7357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3835" y="624110"/>
            <a:ext cx="9820778" cy="1003968"/>
          </a:xfrm>
        </p:spPr>
        <p:txBody>
          <a:bodyPr>
            <a:normAutofit fontScale="90000"/>
          </a:bodyPr>
          <a:lstStyle/>
          <a:p>
            <a:r>
              <a:rPr lang="en-US" b="1" dirty="0"/>
              <a:t>Caste is not just a division of labour, it is a division of </a:t>
            </a:r>
            <a:r>
              <a:rPr lang="en-US" b="1" dirty="0" smtClean="0"/>
              <a:t>labourers Continued….</a:t>
            </a:r>
            <a:endParaRPr lang="en-GB" dirty="0"/>
          </a:p>
        </p:txBody>
      </p:sp>
      <p:sp>
        <p:nvSpPr>
          <p:cNvPr id="3" name="Content Placeholder 2"/>
          <p:cNvSpPr>
            <a:spLocks noGrp="1"/>
          </p:cNvSpPr>
          <p:nvPr>
            <p:ph idx="1"/>
          </p:nvPr>
        </p:nvSpPr>
        <p:spPr>
          <a:xfrm>
            <a:off x="1516567" y="1984917"/>
            <a:ext cx="10404088" cy="4772722"/>
          </a:xfrm>
        </p:spPr>
        <p:txBody>
          <a:bodyPr>
            <a:noAutofit/>
          </a:bodyPr>
          <a:lstStyle/>
          <a:p>
            <a:pPr algn="just"/>
            <a:r>
              <a:rPr lang="en-US" sz="2200" dirty="0">
                <a:latin typeface="Times New Roman" panose="02020603050405020304" pitchFamily="18" charset="0"/>
                <a:cs typeface="Times New Roman" panose="02020603050405020304" pitchFamily="18" charset="0"/>
              </a:rPr>
              <a:t>As a form of division of labour, the Caste system suffers from another serious defect. The division of labour brought about by the Caste System is not a division based on choice. Individual sentiment, individual preference, has no place in it. It is based on the dogma of predestination</a:t>
            </a:r>
            <a:r>
              <a:rPr lang="en-US" sz="2200" dirty="0" smtClean="0">
                <a:latin typeface="Times New Roman" panose="02020603050405020304" pitchFamily="18" charset="0"/>
                <a:cs typeface="Times New Roman" panose="02020603050405020304" pitchFamily="18" charset="0"/>
              </a:rPr>
              <a:t>.</a:t>
            </a:r>
          </a:p>
          <a:p>
            <a:pPr algn="just"/>
            <a:r>
              <a:rPr lang="en-US" sz="2200" dirty="0">
                <a:latin typeface="Times New Roman" panose="02020603050405020304" pitchFamily="18" charset="0"/>
                <a:cs typeface="Times New Roman" panose="02020603050405020304" pitchFamily="18" charset="0"/>
              </a:rPr>
              <a:t>There are many occupations in India which, on account of the fact that they are regarded as degraded by the Hindus, provoke those who are engaged in them to aversion. There is a constant desire to evade and escape from such occupations, which arises solely because of the blighting effect which they produce upon those who follow them, owing to the slight and stigma cast upon them by the Hindu religion</a:t>
            </a:r>
            <a:r>
              <a:rPr lang="en-US" sz="2200" dirty="0" smtClean="0">
                <a:latin typeface="Times New Roman" panose="02020603050405020304" pitchFamily="18" charset="0"/>
                <a:cs typeface="Times New Roman" panose="02020603050405020304" pitchFamily="18" charset="0"/>
              </a:rPr>
              <a:t>.</a:t>
            </a:r>
          </a:p>
          <a:p>
            <a:pPr algn="just"/>
            <a:r>
              <a:rPr lang="en-US" sz="2200" dirty="0">
                <a:latin typeface="Times New Roman" panose="02020603050405020304" pitchFamily="18" charset="0"/>
                <a:cs typeface="Times New Roman" panose="02020603050405020304" pitchFamily="18" charset="0"/>
              </a:rPr>
              <a:t>What efficiency can there be in a system under which neither men's hearts nor their minds are in their work? As an economic organization Caste is therefore a harmful institution, inasmuch as it involves the subordination of man's natural powers and inclinations to the exigencies of social rules. </a:t>
            </a:r>
            <a:endParaRPr lang="en-GB"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969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2683" y="423745"/>
            <a:ext cx="9831929" cy="1037065"/>
          </a:xfrm>
        </p:spPr>
        <p:txBody>
          <a:bodyPr>
            <a:normAutofit fontScale="90000"/>
          </a:bodyPr>
          <a:lstStyle/>
          <a:p>
            <a:r>
              <a:rPr lang="en-GB" dirty="0"/>
              <a:t>Caste cannot preserve a </a:t>
            </a:r>
            <a:r>
              <a:rPr lang="en-GB" dirty="0" smtClean="0"/>
              <a:t>non-existent </a:t>
            </a:r>
            <a:r>
              <a:rPr lang="en-GB" dirty="0"/>
              <a:t>"racial purity"</a:t>
            </a:r>
          </a:p>
        </p:txBody>
      </p:sp>
      <p:sp>
        <p:nvSpPr>
          <p:cNvPr id="3" name="Content Placeholder 2"/>
          <p:cNvSpPr>
            <a:spLocks noGrp="1"/>
          </p:cNvSpPr>
          <p:nvPr>
            <p:ph idx="1"/>
          </p:nvPr>
        </p:nvSpPr>
        <p:spPr>
          <a:xfrm>
            <a:off x="1037063" y="1717288"/>
            <a:ext cx="10926471" cy="5140711"/>
          </a:xfrm>
        </p:spPr>
        <p:txBody>
          <a:bodyPr>
            <a:normAutofit lnSpcReduction="10000"/>
          </a:bodyPr>
          <a:lstStyle/>
          <a:p>
            <a:pPr algn="just"/>
            <a:r>
              <a:rPr lang="en-US" sz="1900" dirty="0">
                <a:latin typeface="Times New Roman" panose="02020603050405020304" pitchFamily="18" charset="0"/>
                <a:cs typeface="Times New Roman" panose="02020603050405020304" pitchFamily="18" charset="0"/>
              </a:rPr>
              <a:t>Some have dug a biological trench in defence of the Caste System. It is said that the object of Caste was to preserve purity of race and purity of blood. Now ethnologists are of the opinion that men of pure race exist nowhere and that there has been a mixture of all races in all parts of the world. Especially is this the case with the people of India</a:t>
            </a:r>
            <a:r>
              <a:rPr lang="en-US" sz="1900" dirty="0" smtClean="0">
                <a:latin typeface="Times New Roman" panose="02020603050405020304" pitchFamily="18" charset="0"/>
                <a:cs typeface="Times New Roman" panose="02020603050405020304" pitchFamily="18" charset="0"/>
              </a:rPr>
              <a:t>.</a:t>
            </a:r>
          </a:p>
          <a:p>
            <a:pPr algn="just"/>
            <a:r>
              <a:rPr lang="en-US" sz="1900" dirty="0">
                <a:latin typeface="Times New Roman" panose="02020603050405020304" pitchFamily="18" charset="0"/>
                <a:cs typeface="Times New Roman" panose="02020603050405020304" pitchFamily="18" charset="0"/>
              </a:rPr>
              <a:t>As a matter of fact [the] Caste system came into being long after the different races of India had commingled in blood and culture. To hold that distinctions of castes are really distinctions of race, and to treat different castes as though they were so many different races, is a gross perversion of facts. </a:t>
            </a:r>
            <a:r>
              <a:rPr lang="en-US" sz="1900" dirty="0" smtClean="0">
                <a:latin typeface="Times New Roman" panose="02020603050405020304" pitchFamily="18" charset="0"/>
                <a:cs typeface="Times New Roman" panose="02020603050405020304" pitchFamily="18" charset="0"/>
              </a:rPr>
              <a:t>What </a:t>
            </a:r>
            <a:r>
              <a:rPr lang="en-US" sz="1900" dirty="0">
                <a:latin typeface="Times New Roman" panose="02020603050405020304" pitchFamily="18" charset="0"/>
                <a:cs typeface="Times New Roman" panose="02020603050405020304" pitchFamily="18" charset="0"/>
              </a:rPr>
              <a:t>racial difference is there between the Brahmin of the Punjab and the </a:t>
            </a:r>
            <a:r>
              <a:rPr lang="en-US" sz="1900" dirty="0" err="1">
                <a:latin typeface="Times New Roman" panose="02020603050405020304" pitchFamily="18" charset="0"/>
                <a:cs typeface="Times New Roman" panose="02020603050405020304" pitchFamily="18" charset="0"/>
              </a:rPr>
              <a:t>Chamar</a:t>
            </a:r>
            <a:r>
              <a:rPr lang="en-US" sz="1900" dirty="0">
                <a:latin typeface="Times New Roman" panose="02020603050405020304" pitchFamily="18" charset="0"/>
                <a:cs typeface="Times New Roman" panose="02020603050405020304" pitchFamily="18" charset="0"/>
              </a:rPr>
              <a:t> of the Punjab? What racial difference is there between the Brahmin of Madras and the Pariah of Madras? The Brahmin of the Punjab is racially of the same stock as the </a:t>
            </a:r>
            <a:r>
              <a:rPr lang="en-US" sz="1900" dirty="0" err="1">
                <a:latin typeface="Times New Roman" panose="02020603050405020304" pitchFamily="18" charset="0"/>
                <a:cs typeface="Times New Roman" panose="02020603050405020304" pitchFamily="18" charset="0"/>
              </a:rPr>
              <a:t>Chamar</a:t>
            </a:r>
            <a:r>
              <a:rPr lang="en-US" sz="1900" dirty="0">
                <a:latin typeface="Times New Roman" panose="02020603050405020304" pitchFamily="18" charset="0"/>
                <a:cs typeface="Times New Roman" panose="02020603050405020304" pitchFamily="18" charset="0"/>
              </a:rPr>
              <a:t> of the </a:t>
            </a:r>
            <a:r>
              <a:rPr lang="en-US" sz="1900" dirty="0" smtClean="0">
                <a:latin typeface="Times New Roman" panose="02020603050405020304" pitchFamily="18" charset="0"/>
                <a:cs typeface="Times New Roman" panose="02020603050405020304" pitchFamily="18" charset="0"/>
              </a:rPr>
              <a:t>Punjab.</a:t>
            </a:r>
          </a:p>
          <a:p>
            <a:pPr algn="just"/>
            <a:r>
              <a:rPr lang="en-US" sz="1900" dirty="0">
                <a:latin typeface="Times New Roman" panose="02020603050405020304" pitchFamily="18" charset="0"/>
                <a:cs typeface="Times New Roman" panose="02020603050405020304" pitchFamily="18" charset="0"/>
              </a:rPr>
              <a:t>Caste system does not demarcate racial division. [The] Caste system is a social division of people of the same race. If Caste is eugenic in origin, then the origin of sub-castes must also be eugenic. But can anyone seriously maintain that the origin of sub-castes is eugenic</a:t>
            </a:r>
            <a:r>
              <a:rPr lang="en-US" sz="1900" dirty="0" smtClean="0">
                <a:latin typeface="Times New Roman" panose="02020603050405020304" pitchFamily="18" charset="0"/>
                <a:cs typeface="Times New Roman" panose="02020603050405020304" pitchFamily="18" charset="0"/>
              </a:rPr>
              <a:t>?</a:t>
            </a:r>
          </a:p>
          <a:p>
            <a:pPr algn="just"/>
            <a:r>
              <a:rPr lang="en-US" sz="1900" dirty="0">
                <a:latin typeface="Times New Roman" panose="02020603050405020304" pitchFamily="18" charset="0"/>
                <a:cs typeface="Times New Roman" panose="02020603050405020304" pitchFamily="18" charset="0"/>
              </a:rPr>
              <a:t>This shows that Caste has no scientific origin, and that those who are attempting to give it an eugenic basis are trying to support by science what is grossly unscientific. It is a social system which embodies the arrogance and selfishness of a perverse section of the Hindus who were superior enough in social status to set it in fashion, and who had the authority to force it on their inferiors.</a:t>
            </a:r>
            <a:endParaRPr lang="en-US" sz="1900" dirty="0" smtClean="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4049987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9229" y="223025"/>
            <a:ext cx="9865383" cy="947853"/>
          </a:xfrm>
        </p:spPr>
        <p:txBody>
          <a:bodyPr>
            <a:normAutofit fontScale="90000"/>
          </a:bodyPr>
          <a:lstStyle/>
          <a:p>
            <a:r>
              <a:rPr lang="en-US" b="1" dirty="0"/>
              <a:t>Caste prevents Hindus from forming a real society or nation</a:t>
            </a:r>
            <a:endParaRPr lang="en-GB" b="1" dirty="0"/>
          </a:p>
        </p:txBody>
      </p:sp>
      <p:sp>
        <p:nvSpPr>
          <p:cNvPr id="3" name="Content Placeholder 2"/>
          <p:cNvSpPr>
            <a:spLocks noGrp="1"/>
          </p:cNvSpPr>
          <p:nvPr>
            <p:ph idx="1"/>
          </p:nvPr>
        </p:nvSpPr>
        <p:spPr>
          <a:xfrm>
            <a:off x="1204333" y="1371600"/>
            <a:ext cx="10749774" cy="5408341"/>
          </a:xfrm>
        </p:spPr>
        <p:txBody>
          <a:bodyPr>
            <a:noAutofit/>
          </a:bodyPr>
          <a:lstStyle/>
          <a:p>
            <a:pPr algn="just"/>
            <a:r>
              <a:rPr lang="en-US" sz="1900" dirty="0">
                <a:latin typeface="Times New Roman" panose="02020603050405020304" pitchFamily="18" charset="0"/>
                <a:cs typeface="Times New Roman" panose="02020603050405020304" pitchFamily="18" charset="0"/>
              </a:rPr>
              <a:t>Caste does not result in economic efficiency. Caste cannot improve, and has not improved, the race. Caste has however done one thing. It has completely disorganized and demoralized the Hindus</a:t>
            </a:r>
            <a:r>
              <a:rPr lang="en-US" sz="1900" dirty="0" smtClean="0">
                <a:latin typeface="Times New Roman" panose="02020603050405020304" pitchFamily="18" charset="0"/>
                <a:cs typeface="Times New Roman" panose="02020603050405020304" pitchFamily="18" charset="0"/>
              </a:rPr>
              <a:t>.</a:t>
            </a:r>
          </a:p>
          <a:p>
            <a:pPr algn="just"/>
            <a:r>
              <a:rPr lang="en-US" sz="1900" dirty="0">
                <a:latin typeface="Times New Roman" panose="02020603050405020304" pitchFamily="18" charset="0"/>
                <a:cs typeface="Times New Roman" panose="02020603050405020304" pitchFamily="18" charset="0"/>
              </a:rPr>
              <a:t>The first and foremost thing that must be recognized is that Hindu Society is a myth. The name Hindu is itself a foreign name. It was given by the Mohammedans to the natives for the purpose of distinguishing themselves [from foreign name. It was given by the Mohammedans to the natives for the purpose of distinguishing themselves [from them]. </a:t>
            </a:r>
            <a:r>
              <a:rPr lang="en-US" sz="1900" dirty="0" smtClean="0">
                <a:latin typeface="Times New Roman" panose="02020603050405020304" pitchFamily="18" charset="0"/>
                <a:cs typeface="Times New Roman" panose="02020603050405020304" pitchFamily="18" charset="0"/>
              </a:rPr>
              <a:t> </a:t>
            </a:r>
            <a:r>
              <a:rPr lang="en-US" sz="1900" dirty="0">
                <a:latin typeface="Times New Roman" panose="02020603050405020304" pitchFamily="18" charset="0"/>
                <a:cs typeface="Times New Roman" panose="02020603050405020304" pitchFamily="18" charset="0"/>
              </a:rPr>
              <a:t>It does not occur in any Sanskrit work prior to the Mohammedan invasion</a:t>
            </a:r>
          </a:p>
          <a:p>
            <a:pPr algn="just"/>
            <a:r>
              <a:rPr lang="en-US" sz="1900" dirty="0">
                <a:latin typeface="Times New Roman" panose="02020603050405020304" pitchFamily="18" charset="0"/>
                <a:cs typeface="Times New Roman" panose="02020603050405020304" pitchFamily="18" charset="0"/>
              </a:rPr>
              <a:t>They did not feel the necessity of a common name, because they had no conception of their having constituted a community. Hindu Society as such does not exist. It is only a collection of castes. Each caste is conscious of its existence. Its survival is the be-all and end-all of its existence. Castes do not even form a federation. A caste has no feeling that it is affiliated to other castes, except when there is a Hindu-Muslim riot. On all other occasions each caste endeavours to segregate itself and to distinguish itself from other </a:t>
            </a:r>
            <a:r>
              <a:rPr lang="en-US" sz="1900" dirty="0" smtClean="0">
                <a:latin typeface="Times New Roman" panose="02020603050405020304" pitchFamily="18" charset="0"/>
                <a:cs typeface="Times New Roman" panose="02020603050405020304" pitchFamily="18" charset="0"/>
              </a:rPr>
              <a:t>castes.</a:t>
            </a:r>
          </a:p>
          <a:p>
            <a:pPr algn="just"/>
            <a:r>
              <a:rPr lang="en-US" sz="1900" dirty="0">
                <a:latin typeface="Times New Roman" panose="02020603050405020304" pitchFamily="18" charset="0"/>
                <a:cs typeface="Times New Roman" panose="02020603050405020304" pitchFamily="18" charset="0"/>
              </a:rPr>
              <a:t>Indeed the ideal Hindu must be like a rat living in his own hole, refusing to have any contact with others. There is an utter lack among the Hindus of what the sociologists call "consciousness of kind." There is no Hindu consciousness of kind. In every Hindu the consciousness that exists is the consciousness of his caste. That is the reason why the Hindus cannot be said to form a society or a nation</a:t>
            </a:r>
            <a:r>
              <a:rPr lang="en-US" sz="1900" dirty="0" smtClean="0">
                <a:latin typeface="Times New Roman" panose="02020603050405020304" pitchFamily="18" charset="0"/>
                <a:cs typeface="Times New Roman" panose="02020603050405020304" pitchFamily="18" charset="0"/>
              </a:rPr>
              <a:t>. </a:t>
            </a:r>
            <a:endParaRPr lang="en-GB"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1203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7289" y="624109"/>
            <a:ext cx="9787324" cy="602525"/>
          </a:xfrm>
        </p:spPr>
        <p:txBody>
          <a:bodyPr>
            <a:normAutofit/>
          </a:bodyPr>
          <a:lstStyle/>
          <a:p>
            <a:r>
              <a:rPr lang="en-US" sz="2800" dirty="0">
                <a:latin typeface="Times New Roman" panose="02020603050405020304" pitchFamily="18" charset="0"/>
                <a:cs typeface="Times New Roman" panose="02020603050405020304" pitchFamily="18" charset="0"/>
              </a:rPr>
              <a:t>The worst feature of the Caste System is an anti-social </a:t>
            </a:r>
            <a:r>
              <a:rPr lang="en-US" sz="2800" dirty="0" smtClean="0">
                <a:latin typeface="Times New Roman" panose="02020603050405020304" pitchFamily="18" charset="0"/>
                <a:cs typeface="Times New Roman" panose="02020603050405020304" pitchFamily="18" charset="0"/>
              </a:rPr>
              <a:t>spirit</a:t>
            </a:r>
            <a:r>
              <a:rPr lang="en-US" sz="3000" dirty="0" smtClean="0">
                <a:latin typeface="Times New Roman" panose="02020603050405020304" pitchFamily="18" charset="0"/>
                <a:cs typeface="Times New Roman" panose="02020603050405020304" pitchFamily="18" charset="0"/>
              </a:rPr>
              <a:t>.</a:t>
            </a:r>
            <a:endParaRPr lang="en-GB" sz="3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349299" y="1226634"/>
            <a:ext cx="10155314" cy="5408342"/>
          </a:xfrm>
        </p:spPr>
        <p:txBody>
          <a:bodyPr>
            <a:normAutofit fontScale="92500"/>
          </a:bodyPr>
          <a:lstStyle/>
          <a:p>
            <a:pPr algn="just"/>
            <a:r>
              <a:rPr lang="en-US" sz="2800" dirty="0">
                <a:latin typeface="Times New Roman" panose="02020603050405020304" pitchFamily="18" charset="0"/>
                <a:cs typeface="Times New Roman" panose="02020603050405020304" pitchFamily="18" charset="0"/>
              </a:rPr>
              <a:t>Caste prevents the uplift and incorporation of the aboriginal </a:t>
            </a:r>
            <a:r>
              <a:rPr lang="en-US" sz="2800" dirty="0" smtClean="0">
                <a:latin typeface="Times New Roman" panose="02020603050405020304" pitchFamily="18" charset="0"/>
                <a:cs typeface="Times New Roman" panose="02020603050405020304" pitchFamily="18" charset="0"/>
              </a:rPr>
              <a:t>tribes.</a:t>
            </a:r>
          </a:p>
          <a:p>
            <a:pPr algn="just"/>
            <a:r>
              <a:rPr lang="en-US" sz="2800" dirty="0">
                <a:latin typeface="Times New Roman" panose="02020603050405020304" pitchFamily="18" charset="0"/>
                <a:cs typeface="Times New Roman" panose="02020603050405020304" pitchFamily="18" charset="0"/>
              </a:rPr>
              <a:t>The higher castes have conspired to keep the lower castes </a:t>
            </a:r>
            <a:r>
              <a:rPr lang="en-US" sz="2800" dirty="0" smtClean="0">
                <a:latin typeface="Times New Roman" panose="02020603050405020304" pitchFamily="18" charset="0"/>
                <a:cs typeface="Times New Roman" panose="02020603050405020304" pitchFamily="18" charset="0"/>
              </a:rPr>
              <a:t>down.</a:t>
            </a:r>
          </a:p>
          <a:p>
            <a:pPr algn="just"/>
            <a:r>
              <a:rPr lang="en-US" sz="2800" dirty="0">
                <a:latin typeface="Times New Roman" panose="02020603050405020304" pitchFamily="18" charset="0"/>
                <a:cs typeface="Times New Roman" panose="02020603050405020304" pitchFamily="18" charset="0"/>
              </a:rPr>
              <a:t>Caste prevents Hinduism from being a missionary </a:t>
            </a:r>
            <a:r>
              <a:rPr lang="en-US" sz="2800" dirty="0" smtClean="0">
                <a:latin typeface="Times New Roman" panose="02020603050405020304" pitchFamily="18" charset="0"/>
                <a:cs typeface="Times New Roman" panose="02020603050405020304" pitchFamily="18" charset="0"/>
              </a:rPr>
              <a:t>religion.</a:t>
            </a:r>
          </a:p>
          <a:p>
            <a:pPr algn="just"/>
            <a:r>
              <a:rPr lang="en-US" sz="2800" dirty="0">
                <a:latin typeface="Times New Roman" panose="02020603050405020304" pitchFamily="18" charset="0"/>
                <a:cs typeface="Times New Roman" panose="02020603050405020304" pitchFamily="18" charset="0"/>
              </a:rPr>
              <a:t>Caste deprives Hindus of mutual help, trust, and </a:t>
            </a:r>
            <a:r>
              <a:rPr lang="en-US" sz="2800" dirty="0" smtClean="0">
                <a:latin typeface="Times New Roman" panose="02020603050405020304" pitchFamily="18" charset="0"/>
                <a:cs typeface="Times New Roman" panose="02020603050405020304" pitchFamily="18" charset="0"/>
              </a:rPr>
              <a:t>fellow-feeling.</a:t>
            </a:r>
          </a:p>
          <a:p>
            <a:pPr algn="just"/>
            <a:r>
              <a:rPr lang="en-US" sz="2800" dirty="0">
                <a:latin typeface="Times New Roman" panose="02020603050405020304" pitchFamily="18" charset="0"/>
                <a:cs typeface="Times New Roman" panose="02020603050405020304" pitchFamily="18" charset="0"/>
              </a:rPr>
              <a:t>Caste is a powerful weapon for preventing all </a:t>
            </a:r>
            <a:r>
              <a:rPr lang="en-US" sz="2800" dirty="0" smtClean="0">
                <a:latin typeface="Times New Roman" panose="02020603050405020304" pitchFamily="18" charset="0"/>
                <a:cs typeface="Times New Roman" panose="02020603050405020304" pitchFamily="18" charset="0"/>
              </a:rPr>
              <a:t>reform.</a:t>
            </a:r>
          </a:p>
          <a:p>
            <a:pPr algn="just"/>
            <a:r>
              <a:rPr lang="en-US" sz="2800" dirty="0" smtClean="0">
                <a:latin typeface="Times New Roman" panose="02020603050405020304" pitchFamily="18" charset="0"/>
                <a:cs typeface="Times New Roman" panose="02020603050405020304" pitchFamily="18" charset="0"/>
              </a:rPr>
              <a:t>Caste </a:t>
            </a:r>
            <a:r>
              <a:rPr lang="en-US" sz="2800" dirty="0">
                <a:latin typeface="Times New Roman" panose="02020603050405020304" pitchFamily="18" charset="0"/>
                <a:cs typeface="Times New Roman" panose="02020603050405020304" pitchFamily="18" charset="0"/>
              </a:rPr>
              <a:t>destroys public spirit, public </a:t>
            </a:r>
            <a:r>
              <a:rPr lang="en-US" sz="2800" dirty="0" smtClean="0">
                <a:latin typeface="Times New Roman" panose="02020603050405020304" pitchFamily="18" charset="0"/>
                <a:cs typeface="Times New Roman" panose="02020603050405020304" pitchFamily="18" charset="0"/>
              </a:rPr>
              <a:t>opinion</a:t>
            </a:r>
            <a:r>
              <a:rPr lang="en-US" sz="2800" dirty="0">
                <a:latin typeface="Times New Roman" panose="02020603050405020304" pitchFamily="18" charset="0"/>
                <a:cs typeface="Times New Roman" panose="02020603050405020304" pitchFamily="18" charset="0"/>
              </a:rPr>
              <a:t>, and public </a:t>
            </a:r>
            <a:r>
              <a:rPr lang="en-US" sz="2800" dirty="0" smtClean="0">
                <a:latin typeface="Times New Roman" panose="02020603050405020304" pitchFamily="18" charset="0"/>
                <a:cs typeface="Times New Roman" panose="02020603050405020304" pitchFamily="18" charset="0"/>
              </a:rPr>
              <a:t>charity.</a:t>
            </a:r>
          </a:p>
          <a:p>
            <a:pPr algn="just"/>
            <a:r>
              <a:rPr lang="en-US" sz="2800" dirty="0">
                <a:latin typeface="Times New Roman" panose="02020603050405020304" pitchFamily="18" charset="0"/>
                <a:cs typeface="Times New Roman" panose="02020603050405020304" pitchFamily="18" charset="0"/>
              </a:rPr>
              <a:t>My ideal: a society based on Liberty, Equality, and </a:t>
            </a:r>
            <a:r>
              <a:rPr lang="en-US" sz="2800" dirty="0" smtClean="0">
                <a:latin typeface="Times New Roman" panose="02020603050405020304" pitchFamily="18" charset="0"/>
                <a:cs typeface="Times New Roman" panose="02020603050405020304" pitchFamily="18" charset="0"/>
              </a:rPr>
              <a:t>Fraternity.</a:t>
            </a:r>
          </a:p>
          <a:p>
            <a:r>
              <a:rPr lang="en-US" sz="2800" dirty="0">
                <a:latin typeface="Times New Roman" panose="02020603050405020304" pitchFamily="18" charset="0"/>
                <a:cs typeface="Times New Roman" panose="02020603050405020304" pitchFamily="18" charset="0"/>
              </a:rPr>
              <a:t>The Arya </a:t>
            </a:r>
            <a:r>
              <a:rPr lang="en-US" sz="2800" dirty="0" err="1">
                <a:latin typeface="Times New Roman" panose="02020603050405020304" pitchFamily="18" charset="0"/>
                <a:cs typeface="Times New Roman" panose="02020603050405020304" pitchFamily="18" charset="0"/>
              </a:rPr>
              <a:t>Samajists</a:t>
            </a:r>
            <a:r>
              <a:rPr lang="en-US" sz="2800" dirty="0">
                <a:latin typeface="Times New Roman" panose="02020603050405020304" pitchFamily="18" charset="0"/>
                <a:cs typeface="Times New Roman" panose="02020603050405020304" pitchFamily="18" charset="0"/>
              </a:rPr>
              <a:t>' "Chaturvarnya" retains the old bad caste labels.</a:t>
            </a:r>
          </a:p>
          <a:p>
            <a:r>
              <a:rPr lang="en-US" sz="2800" dirty="0">
                <a:latin typeface="Times New Roman" panose="02020603050405020304" pitchFamily="18" charset="0"/>
                <a:cs typeface="Times New Roman" panose="02020603050405020304" pitchFamily="18" charset="0"/>
              </a:rPr>
              <a:t>Chaturvarnya would face impossible difficulties in practice.</a:t>
            </a:r>
          </a:p>
          <a:p>
            <a:r>
              <a:rPr lang="en-US" sz="2800" dirty="0">
                <a:latin typeface="Times New Roman" panose="02020603050405020304" pitchFamily="18" charset="0"/>
                <a:cs typeface="Times New Roman" panose="02020603050405020304" pitchFamily="18" charset="0"/>
              </a:rPr>
              <a:t>Chaturvarnya would be the most vicious system for the </a:t>
            </a:r>
            <a:r>
              <a:rPr lang="en-US" sz="2800" dirty="0" err="1" smtClean="0">
                <a:latin typeface="Times New Roman" panose="02020603050405020304" pitchFamily="18" charset="0"/>
                <a:cs typeface="Times New Roman" panose="02020603050405020304" pitchFamily="18" charset="0"/>
              </a:rPr>
              <a:t>Shudras</a:t>
            </a:r>
            <a:r>
              <a:rPr lang="en-US" sz="2800" dirty="0" smtClean="0">
                <a:latin typeface="Times New Roman" panose="02020603050405020304" pitchFamily="18" charset="0"/>
                <a:cs typeface="Times New Roman" panose="02020603050405020304" pitchFamily="18" charset="0"/>
              </a:rPr>
              <a:t>.</a:t>
            </a:r>
          </a:p>
          <a:p>
            <a:pPr algn="just"/>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47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4624" y="858644"/>
            <a:ext cx="9909988" cy="579862"/>
          </a:xfrm>
        </p:spPr>
        <p:txBody>
          <a:bodyPr>
            <a:noAutofit/>
          </a:bodyPr>
          <a:lstStyle/>
          <a:p>
            <a:r>
              <a:rPr lang="en-US" sz="2800" dirty="0">
                <a:latin typeface="Times New Roman" panose="02020603050405020304" pitchFamily="18" charset="0"/>
                <a:cs typeface="Times New Roman" panose="02020603050405020304" pitchFamily="18" charset="0"/>
              </a:rPr>
              <a:t>Chaturvarnya is nothing new; it is as old as the Vedas.</a:t>
            </a:r>
            <a:br>
              <a:rPr lang="en-US" sz="2800" dirty="0">
                <a:latin typeface="Times New Roman" panose="02020603050405020304" pitchFamily="18" charset="0"/>
                <a:cs typeface="Times New Roman" panose="02020603050405020304" pitchFamily="18" charset="0"/>
              </a:rPr>
            </a:br>
            <a:endParaRPr lang="en-GB"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405054" y="1438506"/>
            <a:ext cx="10381785" cy="4739270"/>
          </a:xfrm>
        </p:spPr>
        <p:txBody>
          <a:bodyPr>
            <a:noAutofit/>
          </a:bodyPr>
          <a:lstStyle/>
          <a:p>
            <a:pPr algn="just"/>
            <a:r>
              <a:rPr lang="en-US" sz="2800" dirty="0" smtClean="0">
                <a:latin typeface="Times New Roman" panose="02020603050405020304" pitchFamily="18" charset="0"/>
                <a:cs typeface="Times New Roman" panose="02020603050405020304" pitchFamily="18" charset="0"/>
              </a:rPr>
              <a:t>Caste </a:t>
            </a:r>
            <a:r>
              <a:rPr lang="en-US" sz="2800" dirty="0">
                <a:latin typeface="Times New Roman" panose="02020603050405020304" pitchFamily="18" charset="0"/>
                <a:cs typeface="Times New Roman" panose="02020603050405020304" pitchFamily="18" charset="0"/>
              </a:rPr>
              <a:t>among Hindus is not the same as </a:t>
            </a:r>
            <a:r>
              <a:rPr lang="en-US" sz="2800" dirty="0" smtClean="0">
                <a:latin typeface="Times New Roman" panose="02020603050405020304" pitchFamily="18" charset="0"/>
                <a:cs typeface="Times New Roman" panose="02020603050405020304" pitchFamily="18" charset="0"/>
              </a:rPr>
              <a:t>caste </a:t>
            </a:r>
            <a:r>
              <a:rPr lang="en-US" sz="2800" dirty="0">
                <a:latin typeface="Times New Roman" panose="02020603050405020304" pitchFamily="18" charset="0"/>
                <a:cs typeface="Times New Roman" panose="02020603050405020304" pitchFamily="18" charset="0"/>
              </a:rPr>
              <a:t>among </a:t>
            </a:r>
            <a:r>
              <a:rPr lang="en-US" sz="2800" dirty="0" smtClean="0">
                <a:latin typeface="Times New Roman" panose="02020603050405020304" pitchFamily="18" charset="0"/>
                <a:cs typeface="Times New Roman" panose="02020603050405020304" pitchFamily="18" charset="0"/>
              </a:rPr>
              <a:t>non-Hindus.</a:t>
            </a:r>
          </a:p>
          <a:p>
            <a:pPr algn="just"/>
            <a:r>
              <a:rPr lang="en-US" sz="2800" dirty="0">
                <a:latin typeface="Times New Roman" panose="02020603050405020304" pitchFamily="18" charset="0"/>
                <a:cs typeface="Times New Roman" panose="02020603050405020304" pitchFamily="18" charset="0"/>
              </a:rPr>
              <a:t>The real key to destroying Caste is rejection of the </a:t>
            </a:r>
            <a:r>
              <a:rPr lang="en-US" sz="2800" dirty="0" err="1" smtClean="0">
                <a:latin typeface="Times New Roman" panose="02020603050405020304" pitchFamily="18" charset="0"/>
                <a:cs typeface="Times New Roman" panose="02020603050405020304" pitchFamily="18" charset="0"/>
              </a:rPr>
              <a:t>Shastras</a:t>
            </a:r>
            <a:r>
              <a:rPr lang="en-US" sz="2800" dirty="0" smtClean="0">
                <a:latin typeface="Times New Roman" panose="02020603050405020304" pitchFamily="18" charset="0"/>
                <a:cs typeface="Times New Roman" panose="02020603050405020304" pitchFamily="18" charset="0"/>
              </a:rPr>
              <a:t>.</a:t>
            </a:r>
          </a:p>
          <a:p>
            <a:pPr algn="just"/>
            <a:r>
              <a:rPr lang="en-US" sz="2800" dirty="0">
                <a:latin typeface="Times New Roman" panose="02020603050405020304" pitchFamily="18" charset="0"/>
                <a:cs typeface="Times New Roman" panose="02020603050405020304" pitchFamily="18" charset="0"/>
              </a:rPr>
              <a:t>Internal reform of the Caste System is virtually </a:t>
            </a:r>
            <a:r>
              <a:rPr lang="en-US" sz="2800" dirty="0" smtClean="0">
                <a:latin typeface="Times New Roman" panose="02020603050405020304" pitchFamily="18" charset="0"/>
                <a:cs typeface="Times New Roman" panose="02020603050405020304" pitchFamily="18" charset="0"/>
              </a:rPr>
              <a:t>impossible.</a:t>
            </a:r>
          </a:p>
          <a:p>
            <a:pPr algn="just"/>
            <a:r>
              <a:rPr lang="en-US" sz="2800" dirty="0">
                <a:latin typeface="Times New Roman" panose="02020603050405020304" pitchFamily="18" charset="0"/>
                <a:cs typeface="Times New Roman" panose="02020603050405020304" pitchFamily="18" charset="0"/>
              </a:rPr>
              <a:t>No reformers, and no appeals to reason, have so far </a:t>
            </a:r>
            <a:r>
              <a:rPr lang="en-US" sz="2800" dirty="0" smtClean="0">
                <a:latin typeface="Times New Roman" panose="02020603050405020304" pitchFamily="18" charset="0"/>
                <a:cs typeface="Times New Roman" panose="02020603050405020304" pitchFamily="18" charset="0"/>
              </a:rPr>
              <a:t>succeeded.</a:t>
            </a:r>
          </a:p>
          <a:p>
            <a:pPr algn="just"/>
            <a:r>
              <a:rPr lang="en-US" sz="2800" dirty="0">
                <a:latin typeface="Times New Roman" panose="02020603050405020304" pitchFamily="18" charset="0"/>
                <a:cs typeface="Times New Roman" panose="02020603050405020304" pitchFamily="18" charset="0"/>
              </a:rPr>
              <a:t>Destroying Caste would not destroy the true principles of Religion.</a:t>
            </a:r>
          </a:p>
          <a:p>
            <a:pPr algn="just"/>
            <a:r>
              <a:rPr lang="en-US" sz="2800" dirty="0">
                <a:latin typeface="Times New Roman" panose="02020603050405020304" pitchFamily="18" charset="0"/>
                <a:cs typeface="Times New Roman" panose="02020603050405020304" pitchFamily="18" charset="0"/>
              </a:rPr>
              <a:t>A true priesthood should be based on qualification, not heredity.</a:t>
            </a:r>
            <a:endParaRPr lang="en-GB"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If Hindu Society is to progress, its traditions must be able to evolve.</a:t>
            </a:r>
            <a:endParaRPr lang="en-GB"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The struggle is yours; I have now decided to leave the Hindu </a:t>
            </a:r>
            <a:r>
              <a:rPr lang="en-US" sz="2800" dirty="0" smtClean="0">
                <a:latin typeface="Times New Roman" panose="02020603050405020304" pitchFamily="18" charset="0"/>
                <a:cs typeface="Times New Roman" panose="02020603050405020304" pitchFamily="18" charset="0"/>
              </a:rPr>
              <a:t>fold.</a:t>
            </a:r>
          </a:p>
          <a:p>
            <a:endParaRPr lang="en-US" sz="28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7119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2683" y="702526"/>
            <a:ext cx="9831929" cy="613317"/>
          </a:xfrm>
        </p:spPr>
        <p:txBody>
          <a:bodyPr>
            <a:normAutofit fontScale="90000"/>
          </a:bodyPr>
          <a:lstStyle/>
          <a:p>
            <a:r>
              <a:rPr lang="en-US" sz="3300" dirty="0" smtClean="0">
                <a:latin typeface="Times New Roman" panose="02020603050405020304" pitchFamily="18" charset="0"/>
                <a:cs typeface="Times New Roman" panose="02020603050405020304" pitchFamily="18" charset="0"/>
              </a:rPr>
              <a:t>Summary of the Text</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GB" dirty="0"/>
          </a:p>
        </p:txBody>
      </p:sp>
      <p:sp>
        <p:nvSpPr>
          <p:cNvPr id="3" name="Content Placeholder 2"/>
          <p:cNvSpPr>
            <a:spLocks noGrp="1"/>
          </p:cNvSpPr>
          <p:nvPr>
            <p:ph idx="1"/>
          </p:nvPr>
        </p:nvSpPr>
        <p:spPr>
          <a:xfrm>
            <a:off x="1672683" y="1471961"/>
            <a:ext cx="10292576" cy="5140712"/>
          </a:xfrm>
        </p:spPr>
        <p:txBody>
          <a:bodyPr/>
          <a:lstStyle/>
          <a:p>
            <a:r>
              <a:rPr lang="en-US" dirty="0"/>
              <a:t>That Caste has ruined the Hindus</a:t>
            </a:r>
            <a:r>
              <a:rPr lang="en-US" dirty="0" smtClean="0"/>
              <a:t>;</a:t>
            </a:r>
          </a:p>
          <a:p>
            <a:r>
              <a:rPr lang="en-US" dirty="0" smtClean="0"/>
              <a:t>That </a:t>
            </a:r>
            <a:r>
              <a:rPr lang="en-US" dirty="0"/>
              <a:t>the reorganization of the Hindu Society on the basis of Chaturvarnya is impossible because the </a:t>
            </a:r>
            <a:r>
              <a:rPr lang="en-US" dirty="0" err="1"/>
              <a:t>Varnavyavastha</a:t>
            </a:r>
            <a:r>
              <a:rPr lang="en-US" dirty="0"/>
              <a:t> is like a leaky pot or like a man running at the nose. It is incapable of sustaining itself by its own virtue, and has an inherent tendency to degenerate into a Caste System unless there is a legal sanction behind it which can be enforced against everyone transgressing his Varna; </a:t>
            </a:r>
            <a:endParaRPr lang="en-US" dirty="0" smtClean="0"/>
          </a:p>
          <a:p>
            <a:r>
              <a:rPr lang="en-US" dirty="0" smtClean="0"/>
              <a:t>That </a:t>
            </a:r>
            <a:r>
              <a:rPr lang="en-US" dirty="0"/>
              <a:t>the reorganization of the Hindu Society on the basis of Chaturvarnya would be harmful, because the effect of the </a:t>
            </a:r>
            <a:r>
              <a:rPr lang="en-US" dirty="0" err="1"/>
              <a:t>Varnavyavastha</a:t>
            </a:r>
            <a:r>
              <a:rPr lang="en-US" dirty="0"/>
              <a:t> would be to degrade the masses by denying them opportunity to acquire knowledge, and to emasculate them by denying them the right to be armed; </a:t>
            </a:r>
            <a:endParaRPr lang="en-US" dirty="0" smtClean="0"/>
          </a:p>
          <a:p>
            <a:r>
              <a:rPr lang="en-US" dirty="0" smtClean="0"/>
              <a:t>That </a:t>
            </a:r>
            <a:r>
              <a:rPr lang="en-US" dirty="0"/>
              <a:t>the Hindu Society must be reorganized on a religious basis which would recognise the principles of Liberty, Equality and Fraternity; </a:t>
            </a:r>
            <a:endParaRPr lang="en-US" dirty="0" smtClean="0"/>
          </a:p>
          <a:p>
            <a:r>
              <a:rPr lang="en-US" smtClean="0"/>
              <a:t>That </a:t>
            </a:r>
            <a:r>
              <a:rPr lang="en-US" dirty="0"/>
              <a:t>in order to achieve this object the sense of religious sanctity behind Caste and Varna must be destroyed; </a:t>
            </a:r>
            <a:endParaRPr lang="en-US" dirty="0" smtClean="0"/>
          </a:p>
          <a:p>
            <a:r>
              <a:rPr lang="en-US" dirty="0" smtClean="0"/>
              <a:t>That </a:t>
            </a:r>
            <a:r>
              <a:rPr lang="en-US" dirty="0"/>
              <a:t>the sanctity of Caste and Varna can be destroyed only by discarding the divine authority of the </a:t>
            </a:r>
            <a:r>
              <a:rPr lang="en-US" dirty="0" err="1"/>
              <a:t>Shastras</a:t>
            </a:r>
            <a:r>
              <a:rPr lang="en-US" dirty="0"/>
              <a:t>.</a:t>
            </a:r>
            <a:endParaRPr lang="en-GB" dirty="0"/>
          </a:p>
        </p:txBody>
      </p:sp>
    </p:spTree>
    <p:extLst>
      <p:ext uri="{BB962C8B-B14F-4D97-AF65-F5344CB8AC3E}">
        <p14:creationId xmlns:p14="http://schemas.microsoft.com/office/powerpoint/2010/main" val="226509559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78</TotalTime>
  <Words>1634</Words>
  <Application>Microsoft Office PowerPoint</Application>
  <PresentationFormat>Widescreen</PresentationFormat>
  <Paragraphs>52</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Century Gothic</vt:lpstr>
      <vt:lpstr>Times New Roman</vt:lpstr>
      <vt:lpstr>Wingdings 3</vt:lpstr>
      <vt:lpstr>Wisp</vt:lpstr>
      <vt:lpstr>Subject : Political Science M.A. Fourth Semester Course No: PLS - 401 Course Name: Major Political Thinkers: Textual Reading (Group – A, Unit – 4) Topic of Lecture: Ambedkar’s Annihilation of Caste (Textual Reading) Material No. – 2 Keywords: ( Ambedkar, Annihilation of Caste, Untouchability, Shudra, Jat -Pat Todak Mandal, political reform, social reform, socialists, National Congress).</vt:lpstr>
      <vt:lpstr>Caste is not just a division of labour, it is a division of labourers</vt:lpstr>
      <vt:lpstr>Caste is not just a division of labour, it is a division of labourers Continued….</vt:lpstr>
      <vt:lpstr>Caste cannot preserve a non-existent "racial purity"</vt:lpstr>
      <vt:lpstr>Caste prevents Hindus from forming a real society or nation</vt:lpstr>
      <vt:lpstr>The worst feature of the Caste System is an anti-social spirit.</vt:lpstr>
      <vt:lpstr>Chaturvarnya is nothing new; it is as old as the Vedas. </vt:lpstr>
      <vt:lpstr>Summary of the Text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Subject : Political Science Fourth Semester Course No: PLS - 401 Course Name: Major Political Thinkers: Textual Reading (Group – A, Unit – 4) Topic of Lecture: Ambedkar’s Annihilation of Caste (Textual Reading) Material No. – 2 Keywords: ( Ambedkar, Annihilation of Caste, Untouchability, Shudra, Jat -Pat Todak Mandal, political reform, social reform, socialists, National Congress).</dc:title>
  <dc:creator>SM-PC</dc:creator>
  <cp:lastModifiedBy>SM-PC</cp:lastModifiedBy>
  <cp:revision>13</cp:revision>
  <dcterms:created xsi:type="dcterms:W3CDTF">2020-04-02T21:37:57Z</dcterms:created>
  <dcterms:modified xsi:type="dcterms:W3CDTF">2020-04-02T23:42:32Z</dcterms:modified>
</cp:coreProperties>
</file>