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74" d="100"/>
          <a:sy n="74" d="100"/>
        </p:scale>
        <p:origin x="4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A1ED-4526-40CC-8D8F-6C4FA3F2E3C4}" type="datetimeFigureOut">
              <a:rPr lang="en-IN" smtClean="0"/>
              <a:t>22-11-2019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E2802-AF27-4C47-90C2-30E7D77742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21475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A1ED-4526-40CC-8D8F-6C4FA3F2E3C4}" type="datetimeFigureOut">
              <a:rPr lang="en-IN" smtClean="0"/>
              <a:t>22-11-2019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E2802-AF27-4C47-90C2-30E7D77742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80382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A1ED-4526-40CC-8D8F-6C4FA3F2E3C4}" type="datetimeFigureOut">
              <a:rPr lang="en-IN" smtClean="0"/>
              <a:t>22-11-2019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E2802-AF27-4C47-90C2-30E7D77742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86578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A1ED-4526-40CC-8D8F-6C4FA3F2E3C4}" type="datetimeFigureOut">
              <a:rPr lang="en-IN" smtClean="0"/>
              <a:t>22-11-2019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E2802-AF27-4C47-90C2-30E7D77742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5044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A1ED-4526-40CC-8D8F-6C4FA3F2E3C4}" type="datetimeFigureOut">
              <a:rPr lang="en-IN" smtClean="0"/>
              <a:t>22-11-2019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E2802-AF27-4C47-90C2-30E7D77742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79819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A1ED-4526-40CC-8D8F-6C4FA3F2E3C4}" type="datetimeFigureOut">
              <a:rPr lang="en-IN" smtClean="0"/>
              <a:t>22-11-2019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E2802-AF27-4C47-90C2-30E7D77742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67085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A1ED-4526-40CC-8D8F-6C4FA3F2E3C4}" type="datetimeFigureOut">
              <a:rPr lang="en-IN" smtClean="0"/>
              <a:t>22-11-2019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E2802-AF27-4C47-90C2-30E7D77742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7557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A1ED-4526-40CC-8D8F-6C4FA3F2E3C4}" type="datetimeFigureOut">
              <a:rPr lang="en-IN" smtClean="0"/>
              <a:t>22-11-2019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E2802-AF27-4C47-90C2-30E7D77742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60928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A1ED-4526-40CC-8D8F-6C4FA3F2E3C4}" type="datetimeFigureOut">
              <a:rPr lang="en-IN" smtClean="0"/>
              <a:t>22-11-2019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E2802-AF27-4C47-90C2-30E7D77742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34715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A1ED-4526-40CC-8D8F-6C4FA3F2E3C4}" type="datetimeFigureOut">
              <a:rPr lang="en-IN" smtClean="0"/>
              <a:t>22-11-2019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E2802-AF27-4C47-90C2-30E7D77742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265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A1ED-4526-40CC-8D8F-6C4FA3F2E3C4}" type="datetimeFigureOut">
              <a:rPr lang="en-IN" smtClean="0"/>
              <a:t>22-11-2019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E2802-AF27-4C47-90C2-30E7D77742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33719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67A1ED-4526-40CC-8D8F-6C4FA3F2E3C4}" type="datetimeFigureOut">
              <a:rPr lang="en-IN" smtClean="0"/>
              <a:t>22-11-2019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6E2802-AF27-4C47-90C2-30E7D77742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93719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320085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IN" dirty="0" err="1">
                <a:solidFill>
                  <a:schemeClr val="bg1"/>
                </a:solidFill>
                <a:latin typeface="Algerian" panose="04020705040A02060702" pitchFamily="82" charset="0"/>
              </a:rPr>
              <a:t>Vilfredo</a:t>
            </a:r>
            <a:r>
              <a:rPr lang="en-IN" dirty="0">
                <a:solidFill>
                  <a:schemeClr val="bg1"/>
                </a:solidFill>
                <a:latin typeface="Algerian" panose="04020705040A02060702" pitchFamily="82" charset="0"/>
              </a:rPr>
              <a:t> Pareto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IN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Circulation of Elites</a:t>
            </a:r>
            <a:endParaRPr lang="en-IN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857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en-IN" dirty="0" smtClean="0">
                <a:solidFill>
                  <a:schemeClr val="bg1"/>
                </a:solidFill>
                <a:latin typeface="Algerian" panose="04020705040A02060702" pitchFamily="82" charset="0"/>
              </a:rPr>
              <a:t>Basic Axiom for </a:t>
            </a:r>
            <a:r>
              <a:rPr lang="en-IN" dirty="0">
                <a:solidFill>
                  <a:schemeClr val="bg1"/>
                </a:solidFill>
                <a:latin typeface="Algerian" panose="04020705040A02060702" pitchFamily="82" charset="0"/>
              </a:rPr>
              <a:t>P</a:t>
            </a:r>
            <a:r>
              <a:rPr lang="en-IN" dirty="0" smtClean="0">
                <a:solidFill>
                  <a:schemeClr val="bg1"/>
                </a:solidFill>
                <a:latin typeface="Algerian" panose="04020705040A02060702" pitchFamily="82" charset="0"/>
              </a:rPr>
              <a:t>areto</a:t>
            </a:r>
            <a:endParaRPr lang="en-IN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People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are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unequal 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7">
              <a:buFont typeface="Wingdings" panose="05000000000000000000" pitchFamily="2" charset="2"/>
              <a:buChar char="v"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Physically</a:t>
            </a:r>
          </a:p>
          <a:p>
            <a:pPr lvl="7">
              <a:buFont typeface="Wingdings" panose="05000000000000000000" pitchFamily="2" charset="2"/>
              <a:buChar char="v"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well as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intellectually</a:t>
            </a:r>
          </a:p>
          <a:p>
            <a:pPr lvl="7">
              <a:buFont typeface="Wingdings" panose="05000000000000000000" pitchFamily="2" charset="2"/>
              <a:buChar char="v"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and morally</a:t>
            </a:r>
          </a:p>
          <a:p>
            <a:pPr lvl="7">
              <a:buFont typeface="Wingdings" panose="05000000000000000000" pitchFamily="2" charset="2"/>
              <a:buChar char="v"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Some are more gifted than others</a:t>
            </a:r>
          </a:p>
          <a:p>
            <a:pPr marL="3200400" lvl="7" indent="0">
              <a:buNone/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200400" lvl="7" indent="0">
              <a:buNone/>
            </a:pPr>
            <a:endParaRPr lang="en-IN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898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en-IN" dirty="0" smtClean="0">
                <a:solidFill>
                  <a:schemeClr val="bg1"/>
                </a:solidFill>
                <a:latin typeface="Algerian" panose="04020705040A02060702" pitchFamily="82" charset="0"/>
                <a:cs typeface="Arial" panose="020B0604020202020204" pitchFamily="34" charset="0"/>
              </a:rPr>
              <a:t>Who are The Elites?</a:t>
            </a:r>
            <a:endParaRPr lang="en-IN" dirty="0">
              <a:solidFill>
                <a:schemeClr val="bg1"/>
              </a:solidFill>
              <a:latin typeface="Algerian" panose="04020705040A02060702" pitchFamily="82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b="1" dirty="0" smtClean="0"/>
              <a:t> “a </a:t>
            </a:r>
            <a:r>
              <a:rPr lang="en-US" b="1" dirty="0"/>
              <a:t>class of the people who have the highest indices in their branch of activity</a:t>
            </a:r>
            <a:r>
              <a:rPr lang="en-US" b="1" dirty="0" smtClean="0"/>
              <a:t>.”</a:t>
            </a:r>
            <a:endParaRPr lang="en-IN" dirty="0" smtClean="0"/>
          </a:p>
          <a:p>
            <a:pPr marL="0" indent="0">
              <a:buNone/>
            </a:pPr>
            <a:r>
              <a:rPr lang="en-IN" dirty="0" smtClean="0">
                <a:latin typeface="Algerian" panose="04020705040A02060702" pitchFamily="82" charset="0"/>
                <a:cs typeface="Arial" panose="020B0604020202020204" pitchFamily="34" charset="0"/>
              </a:rPr>
              <a:t>                         classification of Elite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 governing elite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comprising individuals who directly or indirectly play some considerable part in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government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Non-governing elite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comprising the rest. His main discussion focuses on the governing elite</a:t>
            </a:r>
            <a:r>
              <a:rPr lang="en-US" sz="2400" dirty="0"/>
              <a:t>.</a:t>
            </a:r>
            <a:endParaRPr lang="en-IN" sz="2400" dirty="0"/>
          </a:p>
          <a:p>
            <a:pPr marL="0" indent="0">
              <a:buNone/>
            </a:pP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062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en-IN" dirty="0" smtClean="0">
                <a:solidFill>
                  <a:schemeClr val="bg1"/>
                </a:solidFill>
                <a:latin typeface="Algerian" panose="04020705040A02060702" pitchFamily="82" charset="0"/>
              </a:rPr>
              <a:t>Ambiguity regarding the term                           "elite”</a:t>
            </a:r>
            <a:endParaRPr lang="en-IN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There is a basic ambiguity in Pareto’s treatment of the notion of the elite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some passages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it would appear that those occupying elite positions are, by definition, the most qualified.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But there are many other passages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where Pareto asserts that people are assigned elite positions by virtue of being so labeled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838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en-IN" dirty="0" smtClean="0">
                <a:solidFill>
                  <a:schemeClr val="bg1"/>
                </a:solidFill>
                <a:latin typeface="Algerian" panose="04020705040A02060702" pitchFamily="82" charset="0"/>
              </a:rPr>
              <a:t>Basic components of the theory</a:t>
            </a:r>
            <a:endParaRPr lang="en-IN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IN" dirty="0" smtClean="0">
                <a:latin typeface="Arial" panose="020B0604020202020204" pitchFamily="34" charset="0"/>
                <a:cs typeface="Arial" panose="020B0604020202020204" pitchFamily="34" charset="0"/>
              </a:rPr>
              <a:t>According to Pareto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>
                <a:latin typeface="Arial" panose="020B0604020202020204" pitchFamily="34" charset="0"/>
                <a:cs typeface="Arial" panose="020B0604020202020204" pitchFamily="34" charset="0"/>
              </a:rPr>
              <a:t>Governing are the people who are most capable of governing.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governing elite contains individuals who wear labels appropriate to political offices of a certain altitude – ministers, Senators, Deputies …. and so on – making the appropriate exceptions for those who have found their way into that exalted community without possessing qualities corresponding to the labels they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wear.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Pareto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believed that only in perfectly open societies, those with perfect social mobility, would elite position correlate fully with superior capacity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3348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en-IN" dirty="0" smtClean="0">
                <a:solidFill>
                  <a:schemeClr val="bg1"/>
                </a:solidFill>
                <a:latin typeface="Algerian" panose="04020705040A02060702" pitchFamily="82" charset="0"/>
              </a:rPr>
              <a:t>Continuation</a:t>
            </a:r>
            <a:endParaRPr lang="en-IN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6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actual social fact is that obstacles such as inherited wealth, family connections, and the like prevent the free circulation of individuals through the ranks of the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society.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Pareto is a passionate advocate of maximum social mobility and of careers open to all.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But as time goes by, considerable, sometimes very considerable,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differences arise between the capacity and the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level.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that there is a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decline in the proportions of the residues which enabled them to win their power and hold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it.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governing class is restored not only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numbers.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in quality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by families rising from the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lower classes and bringing with them the vigor and the proportions of residues necessary for keeping themselves in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power.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Potent cause of disturbance in the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equilibrium is the accumulation of superior elements in the lower classes and, conversely, of inferior elements in the higher classes.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when the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circulation of elites is impeded, social equilibrium is upset and the social order will decay.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468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en-IN" dirty="0" smtClean="0">
                <a:solidFill>
                  <a:schemeClr val="bg1"/>
                </a:solidFill>
                <a:latin typeface="Algerian" panose="04020705040A02060702" pitchFamily="82" charset="0"/>
              </a:rPr>
              <a:t>Pareto’s Consideration</a:t>
            </a:r>
            <a:endParaRPr lang="en-IN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Pareto argued that if the governing elite does not “find ways to assimilate the exceptional individuals who come to the front in the subject classes,”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imbalance is created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in the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body of politics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the body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of social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until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this condition is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rectified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hrough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 new opening of channels of mobility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Through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violent overthrow of an old ineffectual governing elite by a new one that is capable of governing.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24857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en-IN" dirty="0" err="1" smtClean="0">
                <a:latin typeface="Algerian" panose="04020705040A02060702" pitchFamily="82" charset="0"/>
              </a:rPr>
              <a:t>CoNclusion</a:t>
            </a:r>
            <a:endParaRPr lang="en-IN" dirty="0">
              <a:latin typeface="Algerian" panose="04020705040A02060702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ideal governing class contains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 judicious mixture of lions and foxes, of men capable of decisive and forceful action and of others who are imaginative, innovative, and unscrupulous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What applies to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political regions applies to the economic realm as well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Like in the governing elite where things work best both residues of class I and class II are represented, so in the economic order maximum effectiveness is attained when both reinters and speculators are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present.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Pareto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implies throughout that a judicious mixture in top elites of men with class I and class II residues makes for the most stable economic structure, as well as for the most enduring Political structure.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49491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619</Words>
  <Application>Microsoft Office PowerPoint</Application>
  <PresentationFormat>Widescreen</PresentationFormat>
  <Paragraphs>42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Algerian</vt:lpstr>
      <vt:lpstr>Arial</vt:lpstr>
      <vt:lpstr>Calibri</vt:lpstr>
      <vt:lpstr>Calibri Light</vt:lpstr>
      <vt:lpstr>Wingdings</vt:lpstr>
      <vt:lpstr>Office Theme</vt:lpstr>
      <vt:lpstr>Vilfredo Pareto</vt:lpstr>
      <vt:lpstr>Basic Axiom for Pareto</vt:lpstr>
      <vt:lpstr>Who are The Elites?</vt:lpstr>
      <vt:lpstr>Ambiguity regarding the term                           "elite”</vt:lpstr>
      <vt:lpstr>Basic components of the theory</vt:lpstr>
      <vt:lpstr>Continuation</vt:lpstr>
      <vt:lpstr>Pareto’s Consideration</vt:lpstr>
      <vt:lpstr>CoNclusion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Vilfredo Pareto</dc:title>
  <dc:creator>Socio_AG</dc:creator>
  <cp:lastModifiedBy>pujasree</cp:lastModifiedBy>
  <cp:revision>6</cp:revision>
  <dcterms:created xsi:type="dcterms:W3CDTF">2019-11-21T08:23:23Z</dcterms:created>
  <dcterms:modified xsi:type="dcterms:W3CDTF">2019-11-22T09:25:13Z</dcterms:modified>
</cp:coreProperties>
</file>