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65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BDFAABA-3759-47BC-837F-35AAD084D55C}" type="datetimeFigureOut">
              <a:rPr lang="en-US" smtClean="0"/>
              <a:t>4/4/2020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E98D83E-C399-4B63-A35B-95B7A94E84A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DFAABA-3759-47BC-837F-35AAD084D55C}"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D83E-C399-4B63-A35B-95B7A94E84A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BDFAABA-3759-47BC-837F-35AAD084D55C}" type="datetimeFigureOut">
              <a:rPr lang="en-US" smtClean="0"/>
              <a:t>4/4/2020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E98D83E-C399-4B63-A35B-95B7A94E84A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BDFAABA-3759-47BC-837F-35AAD084D55C}"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E98D83E-C399-4B63-A35B-95B7A94E84AA}"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BDFAABA-3759-47BC-837F-35AAD084D55C}" type="datetimeFigureOut">
              <a:rPr lang="en-US" smtClean="0"/>
              <a:t>4/4/2020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E98D83E-C399-4B63-A35B-95B7A94E84AA}"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BDFAABA-3759-47BC-837F-35AAD084D55C}" type="datetimeFigureOut">
              <a:rPr lang="en-US" smtClean="0"/>
              <a:t>4/4/2020</a:t>
            </a:fld>
            <a:endParaRPr lang="en-US"/>
          </a:p>
        </p:txBody>
      </p:sp>
      <p:sp>
        <p:nvSpPr>
          <p:cNvPr id="10" name="Slide Number Placeholder 9"/>
          <p:cNvSpPr>
            <a:spLocks noGrp="1"/>
          </p:cNvSpPr>
          <p:nvPr>
            <p:ph type="sldNum" sz="quarter" idx="16"/>
          </p:nvPr>
        </p:nvSpPr>
        <p:spPr/>
        <p:txBody>
          <a:bodyPr rtlCol="0"/>
          <a:lstStyle/>
          <a:p>
            <a:fld id="{4E98D83E-C399-4B63-A35B-95B7A94E84AA}"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BDFAABA-3759-47BC-837F-35AAD084D55C}" type="datetimeFigureOut">
              <a:rPr lang="en-US" smtClean="0"/>
              <a:t>4/4/2020</a:t>
            </a:fld>
            <a:endParaRPr lang="en-US"/>
          </a:p>
        </p:txBody>
      </p:sp>
      <p:sp>
        <p:nvSpPr>
          <p:cNvPr id="12" name="Slide Number Placeholder 11"/>
          <p:cNvSpPr>
            <a:spLocks noGrp="1"/>
          </p:cNvSpPr>
          <p:nvPr>
            <p:ph type="sldNum" sz="quarter" idx="16"/>
          </p:nvPr>
        </p:nvSpPr>
        <p:spPr/>
        <p:txBody>
          <a:bodyPr rtlCol="0"/>
          <a:lstStyle/>
          <a:p>
            <a:fld id="{4E98D83E-C399-4B63-A35B-95B7A94E84AA}"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DFAABA-3759-47BC-837F-35AAD084D55C}"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E98D83E-C399-4B63-A35B-95B7A94E84A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FAABA-3759-47BC-837F-35AAD084D55C}"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E98D83E-C399-4B63-A35B-95B7A94E84A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DFAABA-3759-47BC-837F-35AAD084D55C}"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E98D83E-C399-4B63-A35B-95B7A94E84AA}"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BDFAABA-3759-47BC-837F-35AAD084D55C}" type="datetimeFigureOut">
              <a:rPr lang="en-US" smtClean="0"/>
              <a:t>4/4/2020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E98D83E-C399-4B63-A35B-95B7A94E84AA}"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BDFAABA-3759-47BC-837F-35AAD084D55C}" type="datetimeFigureOut">
              <a:rPr lang="en-US" smtClean="0"/>
              <a:t>4/4/2020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E98D83E-C399-4B63-A35B-95B7A94E84A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042" y="1214422"/>
            <a:ext cx="6477000" cy="1828800"/>
          </a:xfrm>
        </p:spPr>
        <p:txBody>
          <a:bodyPr>
            <a:noAutofit/>
          </a:bodyPr>
          <a:lstStyle/>
          <a:p>
            <a:pPr algn="ctr"/>
            <a:r>
              <a:rPr lang="en-IN" sz="3200" dirty="0" smtClean="0"/>
              <a:t/>
            </a:r>
            <a:br>
              <a:rPr lang="en-IN" sz="3200" dirty="0" smtClean="0"/>
            </a:br>
            <a:r>
              <a:rPr lang="en-IN" sz="3200" dirty="0" smtClean="0"/>
              <a:t/>
            </a:r>
            <a:br>
              <a:rPr lang="en-IN" sz="3200" dirty="0" smtClean="0"/>
            </a:br>
            <a:r>
              <a:rPr lang="en-IN" sz="3200" dirty="0" smtClean="0"/>
              <a:t>PAPER: BLI-201</a:t>
            </a:r>
            <a:br>
              <a:rPr lang="en-IN" sz="3200" dirty="0" smtClean="0"/>
            </a:br>
            <a:r>
              <a:rPr lang="en-IN" sz="3200" dirty="0" smtClean="0"/>
              <a:t>LIBRARY AND SOCIETY</a:t>
            </a:r>
            <a:br>
              <a:rPr lang="en-IN" sz="3200" dirty="0" smtClean="0"/>
            </a:br>
            <a:r>
              <a:rPr lang="en-IN" sz="3000" dirty="0" smtClean="0"/>
              <a:t>UNIT 1: legislation relating to libraries and information</a:t>
            </a:r>
            <a:r>
              <a:rPr lang="en-IN" sz="3200" dirty="0" smtClean="0"/>
              <a:t/>
            </a:r>
            <a:br>
              <a:rPr lang="en-IN" sz="3200" dirty="0" smtClean="0"/>
            </a:br>
            <a:endParaRPr lang="en-US" sz="3200" dirty="0"/>
          </a:p>
        </p:txBody>
      </p:sp>
      <p:sp>
        <p:nvSpPr>
          <p:cNvPr id="3" name="Subtitle 2"/>
          <p:cNvSpPr>
            <a:spLocks noGrp="1"/>
          </p:cNvSpPr>
          <p:nvPr>
            <p:ph type="subTitle" idx="1"/>
          </p:nvPr>
        </p:nvSpPr>
        <p:spPr>
          <a:xfrm>
            <a:off x="1285852" y="3214686"/>
            <a:ext cx="6991352" cy="1857388"/>
          </a:xfrm>
        </p:spPr>
        <p:txBody>
          <a:bodyPr>
            <a:normAutofit/>
          </a:bodyPr>
          <a:lstStyle/>
          <a:p>
            <a:pPr algn="ctr"/>
            <a:r>
              <a:rPr lang="en-US" sz="3400" dirty="0" smtClean="0"/>
              <a:t>MODEL PUBLIC </a:t>
            </a:r>
            <a:r>
              <a:rPr lang="en-US" sz="3400" smtClean="0"/>
              <a:t>LIBRARY ACTS/BILLS</a:t>
            </a:r>
            <a:endParaRPr lang="en-US" sz="34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a:t>
            </a:r>
            <a:r>
              <a:rPr lang="en-IN" dirty="0" smtClean="0"/>
              <a:t>EFERENCES</a:t>
            </a:r>
            <a:endParaRPr lang="en-US" dirty="0"/>
          </a:p>
        </p:txBody>
      </p:sp>
      <p:sp>
        <p:nvSpPr>
          <p:cNvPr id="3" name="Content Placeholder 2"/>
          <p:cNvSpPr>
            <a:spLocks noGrp="1"/>
          </p:cNvSpPr>
          <p:nvPr>
            <p:ph sz="quarter" idx="1"/>
          </p:nvPr>
        </p:nvSpPr>
        <p:spPr>
          <a:xfrm>
            <a:off x="285720" y="1071546"/>
            <a:ext cx="8401080" cy="5429288"/>
          </a:xfrm>
        </p:spPr>
        <p:txBody>
          <a:bodyPr>
            <a:noAutofit/>
          </a:bodyPr>
          <a:lstStyle/>
          <a:p>
            <a:pPr algn="just"/>
            <a:r>
              <a:rPr lang="en-US" sz="1800" dirty="0" err="1" smtClean="0"/>
              <a:t>Ekbote</a:t>
            </a:r>
            <a:r>
              <a:rPr lang="en-US" sz="1800" dirty="0" smtClean="0"/>
              <a:t>, </a:t>
            </a:r>
            <a:r>
              <a:rPr lang="en-US" sz="1800" dirty="0" err="1" smtClean="0"/>
              <a:t>GopalRao</a:t>
            </a:r>
            <a:r>
              <a:rPr lang="en-US" sz="1800" dirty="0" smtClean="0"/>
              <a:t>. Public Libraries System. Hyderabad: </a:t>
            </a:r>
            <a:r>
              <a:rPr lang="en-US" sz="1800" dirty="0" err="1" smtClean="0"/>
              <a:t>Ekbote</a:t>
            </a:r>
            <a:r>
              <a:rPr lang="en-US" sz="1800" dirty="0" smtClean="0"/>
              <a:t> Brothers, 1987. Print. </a:t>
            </a:r>
          </a:p>
          <a:p>
            <a:pPr algn="just"/>
            <a:r>
              <a:rPr lang="en-US" sz="1800" dirty="0" err="1" smtClean="0"/>
              <a:t>Mittal</a:t>
            </a:r>
            <a:r>
              <a:rPr lang="en-US" sz="1800" dirty="0" smtClean="0"/>
              <a:t>, R.L. Public Library Law: An International Survey. New Delhi: Metropolitan Publishing Company, 1971. Print </a:t>
            </a:r>
          </a:p>
          <a:p>
            <a:pPr algn="just"/>
            <a:r>
              <a:rPr lang="en-US" sz="1800" dirty="0" err="1" smtClean="0"/>
              <a:t>Ranganathan</a:t>
            </a:r>
            <a:r>
              <a:rPr lang="en-US" sz="1800" dirty="0" smtClean="0"/>
              <a:t>, S.R. Library Legislation: Hand Book to Madras Library Act. Madras: Madras Library Association, 1953. Print. </a:t>
            </a:r>
          </a:p>
          <a:p>
            <a:pPr algn="just"/>
            <a:r>
              <a:rPr lang="en-US" sz="1800" dirty="0" smtClean="0"/>
              <a:t>--- . Public Library System: India, </a:t>
            </a:r>
            <a:r>
              <a:rPr lang="en-US" sz="1800" dirty="0" err="1" smtClean="0"/>
              <a:t>Srilanka</a:t>
            </a:r>
            <a:r>
              <a:rPr lang="en-US" sz="1800" dirty="0" smtClean="0"/>
              <a:t>, UK, USA, Comparative Library Legislation. Ed by S.R. </a:t>
            </a:r>
            <a:r>
              <a:rPr lang="en-US" sz="1800" dirty="0" err="1" smtClean="0"/>
              <a:t>Ranganathan</a:t>
            </a:r>
            <a:r>
              <a:rPr lang="en-US" sz="1800" dirty="0" smtClean="0"/>
              <a:t> and A. </a:t>
            </a:r>
            <a:r>
              <a:rPr lang="en-US" sz="1800" dirty="0" err="1" smtClean="0"/>
              <a:t>Neelameghan</a:t>
            </a:r>
            <a:r>
              <a:rPr lang="en-US" sz="1800" dirty="0" smtClean="0"/>
              <a:t>. Bangalore: </a:t>
            </a:r>
            <a:r>
              <a:rPr lang="en-US" sz="1800" dirty="0" err="1" smtClean="0"/>
              <a:t>Sarada</a:t>
            </a:r>
            <a:r>
              <a:rPr lang="en-US" sz="1800" dirty="0" smtClean="0"/>
              <a:t> </a:t>
            </a:r>
            <a:r>
              <a:rPr lang="en-US" sz="1800" dirty="0" err="1" smtClean="0"/>
              <a:t>Ranganathan</a:t>
            </a:r>
            <a:r>
              <a:rPr lang="en-US" sz="1800" dirty="0" smtClean="0"/>
              <a:t> Endowment for Library Science, 1972. Print. </a:t>
            </a:r>
          </a:p>
          <a:p>
            <a:pPr algn="just"/>
            <a:r>
              <a:rPr lang="en-US" sz="1800" dirty="0" err="1" smtClean="0"/>
              <a:t>Rath</a:t>
            </a:r>
            <a:r>
              <a:rPr lang="en-US" sz="1800" dirty="0" smtClean="0"/>
              <a:t>, P.K. Public Library Finance. New Delhi: </a:t>
            </a:r>
            <a:r>
              <a:rPr lang="en-US" sz="1800" dirty="0" err="1" smtClean="0"/>
              <a:t>Pratibha</a:t>
            </a:r>
            <a:r>
              <a:rPr lang="en-US" sz="1800" dirty="0" smtClean="0"/>
              <a:t> </a:t>
            </a:r>
            <a:r>
              <a:rPr lang="en-US" sz="1800" dirty="0" err="1" smtClean="0"/>
              <a:t>Prakashan</a:t>
            </a:r>
            <a:r>
              <a:rPr lang="en-US" sz="1800" dirty="0" smtClean="0"/>
              <a:t>, 1996. Print. </a:t>
            </a:r>
          </a:p>
          <a:p>
            <a:pPr algn="just"/>
            <a:r>
              <a:rPr lang="en-US" sz="1800" dirty="0" err="1" smtClean="0"/>
              <a:t>Venkatappaiah</a:t>
            </a:r>
            <a:r>
              <a:rPr lang="en-US" sz="1800" dirty="0" smtClean="0"/>
              <a:t>, </a:t>
            </a:r>
            <a:r>
              <a:rPr lang="en-US" sz="1800" dirty="0" err="1" smtClean="0"/>
              <a:t>Velaga</a:t>
            </a:r>
            <a:r>
              <a:rPr lang="en-US" sz="1800" dirty="0" smtClean="0"/>
              <a:t>. Indian Library Legislation. 2 Vols. New Delhi: </a:t>
            </a:r>
            <a:r>
              <a:rPr lang="en-US" sz="1800" dirty="0" err="1" smtClean="0"/>
              <a:t>Daya</a:t>
            </a:r>
            <a:r>
              <a:rPr lang="en-US" sz="1800" dirty="0" smtClean="0"/>
              <a:t> Publishing House, 1994. Print.</a:t>
            </a:r>
          </a:p>
          <a:p>
            <a:pPr algn="just"/>
            <a:r>
              <a:rPr lang="en-US" sz="1800" dirty="0" err="1"/>
              <a:t>Venkatappaiah</a:t>
            </a:r>
            <a:r>
              <a:rPr lang="en-US" sz="1800" dirty="0"/>
              <a:t>, V. (2017). Unit-5 Library Legislation and Model Public Library Acts/Bills. IGNOU.</a:t>
            </a:r>
            <a:endParaRPr lang="en-US" sz="1800" dirty="0" smtClean="0"/>
          </a:p>
          <a:p>
            <a:pPr algn="just"/>
            <a:r>
              <a:rPr lang="en-US" sz="1800" dirty="0" smtClean="0"/>
              <a:t> --- . Model Library Legislation. New Delhi: Concept Publishing Company, 1995. Print.</a:t>
            </a:r>
          </a:p>
          <a:p>
            <a:pPr algn="just"/>
            <a:r>
              <a:rPr lang="en-US" sz="1800" dirty="0" smtClean="0"/>
              <a:t> --- . Model State Library Policy and Legislation (For the States and Union Territories). Delhi: Indian Library Association, 1995. Print.</a:t>
            </a:r>
          </a:p>
          <a:p>
            <a:pPr algn="just"/>
            <a:r>
              <a:rPr lang="en-US" sz="1800" dirty="0" smtClean="0"/>
              <a:t> --- and M. </a:t>
            </a:r>
            <a:r>
              <a:rPr lang="en-US" sz="1800" dirty="0" err="1" smtClean="0"/>
              <a:t>Madhusudan</a:t>
            </a:r>
            <a:r>
              <a:rPr lang="en-US" sz="1800" dirty="0" smtClean="0"/>
              <a:t>. Model Public Library Legislation in the New Millennium. New Delhi: </a:t>
            </a:r>
            <a:r>
              <a:rPr lang="en-US" sz="1800" dirty="0" err="1" smtClean="0"/>
              <a:t>Bookwel</a:t>
            </a:r>
            <a:r>
              <a:rPr lang="en-US" sz="1800" dirty="0" smtClean="0"/>
              <a:t>, 2006. Print.</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MODEL PUBLIC LIBRARY ACTS</a:t>
            </a:r>
            <a:endParaRPr lang="en-US" dirty="0"/>
          </a:p>
        </p:txBody>
      </p:sp>
      <p:graphicFrame>
        <p:nvGraphicFramePr>
          <p:cNvPr id="5" name="Content Placeholder 4"/>
          <p:cNvGraphicFramePr>
            <a:graphicFrameLocks noGrp="1"/>
          </p:cNvGraphicFramePr>
          <p:nvPr>
            <p:ph sz="quarter" idx="1"/>
          </p:nvPr>
        </p:nvGraphicFramePr>
        <p:xfrm>
          <a:off x="612775" y="1600200"/>
          <a:ext cx="8153403" cy="4759960"/>
        </p:xfrm>
        <a:graphic>
          <a:graphicData uri="http://schemas.openxmlformats.org/drawingml/2006/table">
            <a:tbl>
              <a:tblPr firstRow="1" bandRow="1">
                <a:tableStyleId>{5C22544A-7EE6-4342-B048-85BDC9FD1C3A}</a:tableStyleId>
              </a:tblPr>
              <a:tblGrid>
                <a:gridCol w="1033310"/>
                <a:gridCol w="2689509"/>
                <a:gridCol w="2392233"/>
                <a:gridCol w="2038351"/>
              </a:tblGrid>
              <a:tr h="370840">
                <a:tc>
                  <a:txBody>
                    <a:bodyPr/>
                    <a:lstStyle/>
                    <a:p>
                      <a:pPr algn="ctr"/>
                      <a:r>
                        <a:rPr lang="en-US" dirty="0" smtClean="0"/>
                        <a:t>Sl. No. </a:t>
                      </a:r>
                      <a:endParaRPr lang="en-US" dirty="0"/>
                    </a:p>
                  </a:txBody>
                  <a:tcPr marL="90593" marR="90593"/>
                </a:tc>
                <a:tc>
                  <a:txBody>
                    <a:bodyPr/>
                    <a:lstStyle/>
                    <a:p>
                      <a:r>
                        <a:rPr lang="en-US" dirty="0" smtClean="0"/>
                        <a:t>Title of the Act </a:t>
                      </a:r>
                      <a:endParaRPr lang="en-US" dirty="0"/>
                    </a:p>
                  </a:txBody>
                  <a:tcPr marL="90593" marR="90593"/>
                </a:tc>
                <a:tc>
                  <a:txBody>
                    <a:bodyPr/>
                    <a:lstStyle/>
                    <a:p>
                      <a:r>
                        <a:rPr lang="en-US" dirty="0" smtClean="0"/>
                        <a:t>Author</a:t>
                      </a:r>
                      <a:endParaRPr lang="en-US" dirty="0"/>
                    </a:p>
                  </a:txBody>
                  <a:tcPr marL="90593" marR="90593"/>
                </a:tc>
                <a:tc>
                  <a:txBody>
                    <a:bodyPr/>
                    <a:lstStyle/>
                    <a:p>
                      <a:r>
                        <a:rPr lang="en-US" dirty="0" smtClean="0"/>
                        <a:t>Year </a:t>
                      </a:r>
                      <a:endParaRPr lang="en-US" dirty="0"/>
                    </a:p>
                  </a:txBody>
                  <a:tcPr marL="90593" marR="90593"/>
                </a:tc>
              </a:tr>
              <a:tr h="370840">
                <a:tc>
                  <a:txBody>
                    <a:bodyPr/>
                    <a:lstStyle/>
                    <a:p>
                      <a:pPr algn="ctr"/>
                      <a:r>
                        <a:rPr lang="en-US" dirty="0" smtClean="0"/>
                        <a:t>1</a:t>
                      </a:r>
                      <a:endParaRPr lang="en-US" dirty="0"/>
                    </a:p>
                  </a:txBody>
                  <a:tcPr marL="90593" marR="90593"/>
                </a:tc>
                <a:tc>
                  <a:txBody>
                    <a:bodyPr/>
                    <a:lstStyle/>
                    <a:p>
                      <a:pPr algn="ctr"/>
                      <a:r>
                        <a:rPr lang="en-US" dirty="0" smtClean="0"/>
                        <a:t>Union Library Bill State Level</a:t>
                      </a:r>
                      <a:endParaRPr lang="en-US" dirty="0"/>
                    </a:p>
                  </a:txBody>
                  <a:tcPr marL="90593" marR="905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Dr. S.R. </a:t>
                      </a:r>
                      <a:r>
                        <a:rPr lang="en-US" dirty="0" err="1" smtClean="0"/>
                        <a:t>Ranganathan</a:t>
                      </a:r>
                      <a:r>
                        <a:rPr lang="en-US" dirty="0" smtClean="0"/>
                        <a:t>  </a:t>
                      </a:r>
                    </a:p>
                  </a:txBody>
                  <a:tcPr marL="90593" marR="905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dirty="0" smtClean="0"/>
                        <a:t>1951</a:t>
                      </a:r>
                      <a:endParaRPr lang="en-US" dirty="0" smtClean="0"/>
                    </a:p>
                    <a:p>
                      <a:pPr algn="ctr"/>
                      <a:endParaRPr lang="en-US" dirty="0"/>
                    </a:p>
                  </a:txBody>
                  <a:tcPr marL="90593" marR="90593"/>
                </a:tc>
              </a:tr>
              <a:tr h="370840">
                <a:tc>
                  <a:txBody>
                    <a:bodyPr/>
                    <a:lstStyle/>
                    <a:p>
                      <a:pPr algn="ctr"/>
                      <a:r>
                        <a:rPr lang="en-IN" dirty="0" smtClean="0"/>
                        <a:t>2</a:t>
                      </a:r>
                      <a:endParaRPr lang="en-US" dirty="0"/>
                    </a:p>
                  </a:txBody>
                  <a:tcPr marL="90593" marR="90593"/>
                </a:tc>
                <a:tc>
                  <a:txBody>
                    <a:bodyPr/>
                    <a:lstStyle/>
                    <a:p>
                      <a:pPr algn="ctr"/>
                      <a:r>
                        <a:rPr lang="en-IN" dirty="0" smtClean="0"/>
                        <a:t>Model Library Act</a:t>
                      </a:r>
                      <a:endParaRPr lang="en-US" dirty="0"/>
                    </a:p>
                  </a:txBody>
                  <a:tcPr marL="90593" marR="90593"/>
                </a:tc>
                <a:tc>
                  <a:txBody>
                    <a:bodyPr/>
                    <a:lstStyle/>
                    <a:p>
                      <a:r>
                        <a:rPr lang="en-IN" dirty="0" smtClean="0"/>
                        <a:t>Dr. </a:t>
                      </a:r>
                      <a:r>
                        <a:rPr lang="en-IN" dirty="0" err="1" smtClean="0"/>
                        <a:t>S.R.Ranganathan</a:t>
                      </a:r>
                      <a:r>
                        <a:rPr lang="en-IN" baseline="0" dirty="0" smtClean="0"/>
                        <a:t> (Revised number of times till 1972)</a:t>
                      </a:r>
                      <a:endParaRPr lang="en-US" dirty="0"/>
                    </a:p>
                  </a:txBody>
                  <a:tcPr marL="90593" marR="90593"/>
                </a:tc>
                <a:tc>
                  <a:txBody>
                    <a:bodyPr/>
                    <a:lstStyle/>
                    <a:p>
                      <a:r>
                        <a:rPr lang="en-IN" dirty="0" smtClean="0"/>
                        <a:t>1930 to 1972</a:t>
                      </a:r>
                      <a:endParaRPr lang="en-US" dirty="0"/>
                    </a:p>
                  </a:txBody>
                  <a:tcPr marL="90593" marR="90593"/>
                </a:tc>
              </a:tr>
              <a:tr h="370840">
                <a:tc>
                  <a:txBody>
                    <a:bodyPr/>
                    <a:lstStyle/>
                    <a:p>
                      <a:pPr algn="ctr"/>
                      <a:r>
                        <a:rPr lang="en-IN" dirty="0" smtClean="0"/>
                        <a:t>3</a:t>
                      </a:r>
                      <a:endParaRPr lang="en-US" dirty="0"/>
                    </a:p>
                  </a:txBody>
                  <a:tcPr marL="90593" marR="90593"/>
                </a:tc>
                <a:tc>
                  <a:txBody>
                    <a:bodyPr/>
                    <a:lstStyle/>
                    <a:p>
                      <a:pPr algn="ctr"/>
                      <a:r>
                        <a:rPr lang="en-IN" dirty="0" smtClean="0"/>
                        <a:t>Model Public Libraries Bill</a:t>
                      </a:r>
                      <a:endParaRPr lang="en-US" dirty="0"/>
                    </a:p>
                  </a:txBody>
                  <a:tcPr marL="90593" marR="90593"/>
                </a:tc>
                <a:tc>
                  <a:txBody>
                    <a:bodyPr/>
                    <a:lstStyle/>
                    <a:p>
                      <a:pPr algn="ctr"/>
                      <a:r>
                        <a:rPr lang="en-IN" dirty="0" smtClean="0"/>
                        <a:t>Ministry of Education, Govt. of India</a:t>
                      </a:r>
                      <a:endParaRPr lang="en-US" dirty="0"/>
                    </a:p>
                  </a:txBody>
                  <a:tcPr marL="90593" marR="90593"/>
                </a:tc>
                <a:tc>
                  <a:txBody>
                    <a:bodyPr/>
                    <a:lstStyle/>
                    <a:p>
                      <a:pPr algn="ctr"/>
                      <a:r>
                        <a:rPr lang="en-IN" dirty="0" smtClean="0"/>
                        <a:t>1963</a:t>
                      </a:r>
                      <a:endParaRPr lang="en-US" dirty="0"/>
                    </a:p>
                  </a:txBody>
                  <a:tcPr marL="90593" marR="90593"/>
                </a:tc>
              </a:tr>
              <a:tr h="370840">
                <a:tc>
                  <a:txBody>
                    <a:bodyPr/>
                    <a:lstStyle/>
                    <a:p>
                      <a:pPr algn="ctr"/>
                      <a:r>
                        <a:rPr lang="en-IN" dirty="0" smtClean="0"/>
                        <a:t>4</a:t>
                      </a:r>
                      <a:endParaRPr lang="en-US" dirty="0"/>
                    </a:p>
                  </a:txBody>
                  <a:tcPr marL="90593" marR="90593"/>
                </a:tc>
                <a:tc>
                  <a:txBody>
                    <a:bodyPr/>
                    <a:lstStyle/>
                    <a:p>
                      <a:pPr algn="ctr"/>
                      <a:r>
                        <a:rPr lang="en-IN" dirty="0" smtClean="0"/>
                        <a:t>Model</a:t>
                      </a:r>
                      <a:r>
                        <a:rPr lang="en-IN" baseline="0" dirty="0" smtClean="0"/>
                        <a:t> Public Libraries Bill</a:t>
                      </a:r>
                      <a:endParaRPr lang="en-US" dirty="0"/>
                    </a:p>
                  </a:txBody>
                  <a:tcPr marL="90593" marR="90593"/>
                </a:tc>
                <a:tc>
                  <a:txBody>
                    <a:bodyPr/>
                    <a:lstStyle/>
                    <a:p>
                      <a:pPr algn="ctr"/>
                      <a:r>
                        <a:rPr lang="en-IN" dirty="0" smtClean="0"/>
                        <a:t>Planning Commission, Govt. of India</a:t>
                      </a:r>
                      <a:endParaRPr lang="en-US" dirty="0"/>
                    </a:p>
                  </a:txBody>
                  <a:tcPr marL="90593" marR="90593"/>
                </a:tc>
                <a:tc>
                  <a:txBody>
                    <a:bodyPr/>
                    <a:lstStyle/>
                    <a:p>
                      <a:pPr algn="ctr"/>
                      <a:r>
                        <a:rPr lang="en-IN" dirty="0" smtClean="0"/>
                        <a:t>1963</a:t>
                      </a:r>
                      <a:endParaRPr lang="en-US" dirty="0"/>
                    </a:p>
                  </a:txBody>
                  <a:tcPr marL="90593" marR="90593"/>
                </a:tc>
              </a:tr>
              <a:tr h="370840">
                <a:tc>
                  <a:txBody>
                    <a:bodyPr/>
                    <a:lstStyle/>
                    <a:p>
                      <a:pPr algn="ctr"/>
                      <a:r>
                        <a:rPr lang="en-IN" dirty="0" smtClean="0"/>
                        <a:t>5</a:t>
                      </a:r>
                      <a:endParaRPr lang="en-US" dirty="0"/>
                    </a:p>
                  </a:txBody>
                  <a:tcPr marL="90593" marR="90593"/>
                </a:tc>
                <a:tc>
                  <a:txBody>
                    <a:bodyPr/>
                    <a:lstStyle/>
                    <a:p>
                      <a:pPr algn="ctr"/>
                      <a:r>
                        <a:rPr lang="en-IN" dirty="0" smtClean="0"/>
                        <a:t>Model Public Library and</a:t>
                      </a:r>
                      <a:r>
                        <a:rPr lang="en-IN" baseline="0" dirty="0" smtClean="0"/>
                        <a:t> Information Services Act</a:t>
                      </a:r>
                      <a:endParaRPr lang="en-US" dirty="0"/>
                    </a:p>
                  </a:txBody>
                  <a:tcPr marL="90593" marR="90593"/>
                </a:tc>
                <a:tc>
                  <a:txBody>
                    <a:bodyPr/>
                    <a:lstStyle/>
                    <a:p>
                      <a:pPr algn="ctr"/>
                      <a:r>
                        <a:rPr lang="en-IN" dirty="0" smtClean="0"/>
                        <a:t>Dr. V. </a:t>
                      </a:r>
                      <a:r>
                        <a:rPr lang="en-IN" dirty="0" err="1" smtClean="0"/>
                        <a:t>Venkatappaiah</a:t>
                      </a:r>
                      <a:r>
                        <a:rPr lang="en-IN" baseline="0" dirty="0" smtClean="0"/>
                        <a:t> Sponsored by Indian Library Association</a:t>
                      </a:r>
                      <a:endParaRPr lang="en-US" dirty="0"/>
                    </a:p>
                  </a:txBody>
                  <a:tcPr marL="90593" marR="90593"/>
                </a:tc>
                <a:tc>
                  <a:txBody>
                    <a:bodyPr/>
                    <a:lstStyle/>
                    <a:p>
                      <a:pPr algn="ctr"/>
                      <a:r>
                        <a:rPr lang="en-IN" dirty="0" smtClean="0"/>
                        <a:t>1989 Revised in 1995 and 2005</a:t>
                      </a:r>
                      <a:endParaRPr lang="en-US" dirty="0"/>
                    </a:p>
                  </a:txBody>
                  <a:tcPr marL="90593" marR="90593"/>
                </a:tc>
              </a:tr>
              <a:tr h="370840">
                <a:tc>
                  <a:txBody>
                    <a:bodyPr/>
                    <a:lstStyle/>
                    <a:p>
                      <a:pPr algn="ctr"/>
                      <a:r>
                        <a:rPr lang="en-IN" dirty="0" smtClean="0"/>
                        <a:t>6</a:t>
                      </a:r>
                      <a:endParaRPr lang="en-US" dirty="0"/>
                    </a:p>
                  </a:txBody>
                  <a:tcPr marL="90593" marR="90593"/>
                </a:tc>
                <a:tc>
                  <a:txBody>
                    <a:bodyPr/>
                    <a:lstStyle/>
                    <a:p>
                      <a:pPr algn="ctr"/>
                      <a:r>
                        <a:rPr lang="en-IN" dirty="0" smtClean="0"/>
                        <a:t>Indian Public Library Legislation</a:t>
                      </a:r>
                      <a:endParaRPr lang="en-US" dirty="0"/>
                    </a:p>
                  </a:txBody>
                  <a:tcPr marL="90593" marR="90593"/>
                </a:tc>
                <a:tc>
                  <a:txBody>
                    <a:bodyPr/>
                    <a:lstStyle/>
                    <a:p>
                      <a:pPr algn="ctr"/>
                      <a:r>
                        <a:rPr lang="en-IN" dirty="0" smtClean="0"/>
                        <a:t>Dr. </a:t>
                      </a:r>
                      <a:r>
                        <a:rPr lang="en-IN" dirty="0" err="1" smtClean="0"/>
                        <a:t>S.R.Ijari</a:t>
                      </a:r>
                      <a:endParaRPr lang="en-US" dirty="0"/>
                    </a:p>
                  </a:txBody>
                  <a:tcPr marL="90593" marR="90593"/>
                </a:tc>
                <a:tc>
                  <a:txBody>
                    <a:bodyPr/>
                    <a:lstStyle/>
                    <a:p>
                      <a:pPr algn="ctr"/>
                      <a:r>
                        <a:rPr lang="en-IN" dirty="0" smtClean="0"/>
                        <a:t>2008</a:t>
                      </a:r>
                      <a:endParaRPr lang="en-US" dirty="0"/>
                    </a:p>
                  </a:txBody>
                  <a:tcPr marL="90593" marR="90593"/>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Model Union Library Act</a:t>
            </a:r>
            <a:endParaRPr lang="en-US" dirty="0"/>
          </a:p>
        </p:txBody>
      </p:sp>
      <p:sp>
        <p:nvSpPr>
          <p:cNvPr id="3" name="Content Placeholder 2"/>
          <p:cNvSpPr>
            <a:spLocks noGrp="1"/>
          </p:cNvSpPr>
          <p:nvPr>
            <p:ph sz="quarter" idx="1"/>
          </p:nvPr>
        </p:nvSpPr>
        <p:spPr>
          <a:xfrm>
            <a:off x="285720" y="1142984"/>
            <a:ext cx="8401080" cy="5500726"/>
          </a:xfrm>
        </p:spPr>
        <p:txBody>
          <a:bodyPr>
            <a:noAutofit/>
          </a:bodyPr>
          <a:lstStyle/>
          <a:p>
            <a:pPr marL="0" indent="0" algn="just">
              <a:buNone/>
            </a:pPr>
            <a:r>
              <a:rPr lang="en-US" sz="1600" dirty="0" smtClean="0"/>
              <a:t>The Government of India appointed a Committee in the year 1948 to suggest the possibilities of establishing a National Central Library at New Delhi. Dr. </a:t>
            </a:r>
            <a:r>
              <a:rPr lang="en-US" sz="1600" dirty="0" err="1" smtClean="0"/>
              <a:t>S.R.Ranganathan</a:t>
            </a:r>
            <a:r>
              <a:rPr lang="en-US" sz="1600" dirty="0" smtClean="0"/>
              <a:t> as a Member of the Committee drafted “The Library Development Plan — Thirty Year </a:t>
            </a:r>
            <a:r>
              <a:rPr lang="en-US" sz="1600" dirty="0" err="1" smtClean="0"/>
              <a:t>Programme</a:t>
            </a:r>
            <a:r>
              <a:rPr lang="en-US" sz="1600" dirty="0" smtClean="0"/>
              <a:t> For India with Draft Library Bills for Union and Constituent States”, which contains Union Library Bills. The salient features of the Model Union Libraries Act are given below: </a:t>
            </a:r>
          </a:p>
          <a:p>
            <a:pPr marL="0" indent="0" algn="just">
              <a:buNone/>
            </a:pPr>
            <a:r>
              <a:rPr lang="en-US" sz="1600" dirty="0" smtClean="0"/>
              <a:t>1) Constitution of a National Library Authority. </a:t>
            </a:r>
          </a:p>
          <a:p>
            <a:pPr marL="0" indent="0" algn="just">
              <a:buNone/>
            </a:pPr>
            <a:r>
              <a:rPr lang="en-US" sz="1600" dirty="0" smtClean="0"/>
              <a:t>2) Establishment of a system of national central libraries i.e. National Copyright Library. </a:t>
            </a:r>
          </a:p>
          <a:p>
            <a:pPr marL="0" indent="0" algn="just">
              <a:buNone/>
            </a:pPr>
            <a:r>
              <a:rPr lang="en-US" sz="1600" dirty="0" smtClean="0"/>
              <a:t>3) Constitution of National Library Committee for the purpose of advising the National Library Authority on all matters arising under this Act referring to it. 12 Library and Information Related Legislation </a:t>
            </a:r>
          </a:p>
          <a:p>
            <a:pPr marL="0" indent="0" algn="just">
              <a:buNone/>
            </a:pPr>
            <a:r>
              <a:rPr lang="en-US" sz="1600" dirty="0" smtClean="0"/>
              <a:t>4) Constitution of a National Library Fund. </a:t>
            </a:r>
          </a:p>
          <a:p>
            <a:pPr marL="0" indent="0" algn="just">
              <a:buNone/>
            </a:pPr>
            <a:r>
              <a:rPr lang="en-US" sz="1600" dirty="0" smtClean="0"/>
              <a:t>5) Amendment to the Delivery of Books and Newspapers Act, 1954. </a:t>
            </a:r>
          </a:p>
          <a:p>
            <a:pPr marL="0" indent="0" algn="just">
              <a:buNone/>
            </a:pPr>
            <a:r>
              <a:rPr lang="en-US" sz="1600" dirty="0"/>
              <a:t>	</a:t>
            </a:r>
            <a:r>
              <a:rPr lang="en-US" sz="1600" dirty="0" smtClean="0"/>
              <a:t>Later, the Union Government did not take much interest either for opening a National Central Library at New Delhi or to pass a Union Library Act. As per the constitution, it may not be possible to pass a Union Library Bill without amending the Constitution of India because in the Constitution the subject libraries and education were originally included in the State List. Through the 42nd Amendment (1976), education was omitted from the State List and was added in the Concurrent List. Libraries remained in the State List. If the Union Government wants to have a library legislation at national level, it has to amend the Constitution by shifting the item of libraries from State List to union of Concurrent List. Till such time, it may not be possible to think about Union Library Legislation on libraries.</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MODEL ACT OF S.R.RANGANATHAN</a:t>
            </a:r>
            <a:endParaRPr lang="en-US" dirty="0"/>
          </a:p>
        </p:txBody>
      </p:sp>
      <p:sp>
        <p:nvSpPr>
          <p:cNvPr id="3" name="Content Placeholder 2"/>
          <p:cNvSpPr>
            <a:spLocks noGrp="1"/>
          </p:cNvSpPr>
          <p:nvPr>
            <p:ph sz="quarter" idx="1"/>
          </p:nvPr>
        </p:nvSpPr>
        <p:spPr>
          <a:xfrm>
            <a:off x="214282" y="1142984"/>
            <a:ext cx="8472518" cy="5572164"/>
          </a:xfrm>
        </p:spPr>
        <p:txBody>
          <a:bodyPr>
            <a:normAutofit fontScale="77500" lnSpcReduction="20000"/>
          </a:bodyPr>
          <a:lstStyle/>
          <a:p>
            <a:pPr marL="0" indent="0" algn="just">
              <a:buNone/>
            </a:pPr>
            <a:r>
              <a:rPr lang="en-US" dirty="0" smtClean="0"/>
              <a:t>Dr. S.R. </a:t>
            </a:r>
            <a:r>
              <a:rPr lang="en-US" dirty="0" err="1" smtClean="0"/>
              <a:t>Ranganathan</a:t>
            </a:r>
            <a:r>
              <a:rPr lang="en-US" dirty="0" smtClean="0"/>
              <a:t> initiated the Model Library Act as a conference paper during All Asia Educational Conference held at Banaras in 1930 and later he revised it as Model Public Libraries Act. Attempts were made to introduce this Model Act in West Bengal in 1931 and Madras in 1933. But it could not be enacted due to some compulsory clauses. The salient features of this Model Act are mentioned below: </a:t>
            </a:r>
          </a:p>
          <a:p>
            <a:pPr marL="0" indent="0" algn="just">
              <a:buNone/>
            </a:pPr>
            <a:r>
              <a:rPr lang="en-US" dirty="0" smtClean="0"/>
              <a:t>1) Model Libraries Act will provide a system of public libraries for the city, rural and other areas. </a:t>
            </a:r>
          </a:p>
          <a:p>
            <a:pPr marL="0" indent="0" algn="just">
              <a:buNone/>
            </a:pPr>
            <a:r>
              <a:rPr lang="en-US" dirty="0" smtClean="0"/>
              <a:t>2) Minister of Education shall be the State Library Authority ( S L A). It shall be the duty of the State Library Authority to provide for adequate library service in the State. </a:t>
            </a:r>
          </a:p>
          <a:p>
            <a:pPr marL="0" indent="0" algn="just">
              <a:buNone/>
            </a:pPr>
            <a:r>
              <a:rPr lang="en-US" dirty="0" smtClean="0"/>
              <a:t>3) Constitution of a State Library Committee for the purpose of advising the State Library Authority on all matters arising under the Act. </a:t>
            </a:r>
          </a:p>
          <a:p>
            <a:pPr marL="0" indent="0" algn="just">
              <a:buNone/>
            </a:pPr>
            <a:r>
              <a:rPr lang="en-US" dirty="0" smtClean="0"/>
              <a:t>4) Constitution of a Local Library Authority (LLA) for each city and one for each district. </a:t>
            </a:r>
          </a:p>
          <a:p>
            <a:pPr marL="0" indent="0" algn="just">
              <a:buNone/>
            </a:pPr>
            <a:r>
              <a:rPr lang="en-US" dirty="0" smtClean="0"/>
              <a:t>5) The State Library Authority and Government, and a Local Library Authority may raise the library rate in such a manner and at such </a:t>
            </a:r>
            <a:r>
              <a:rPr lang="en-US" dirty="0" err="1" smtClean="0"/>
              <a:t>cess</a:t>
            </a:r>
            <a:r>
              <a:rPr lang="en-US" dirty="0" smtClean="0"/>
              <a:t> as may be determined from time to time.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MODEL BILL OF MINISTRY OF EDUCATION</a:t>
            </a:r>
            <a:endParaRPr lang="en-US" dirty="0"/>
          </a:p>
        </p:txBody>
      </p:sp>
      <p:sp>
        <p:nvSpPr>
          <p:cNvPr id="3" name="Content Placeholder 2"/>
          <p:cNvSpPr>
            <a:spLocks noGrp="1"/>
          </p:cNvSpPr>
          <p:nvPr>
            <p:ph sz="quarter" idx="1"/>
          </p:nvPr>
        </p:nvSpPr>
        <p:spPr>
          <a:xfrm>
            <a:off x="142844" y="1600200"/>
            <a:ext cx="8858312" cy="5114948"/>
          </a:xfrm>
        </p:spPr>
        <p:txBody>
          <a:bodyPr>
            <a:normAutofit fontScale="92500" lnSpcReduction="20000"/>
          </a:bodyPr>
          <a:lstStyle/>
          <a:p>
            <a:pPr marL="0" indent="0" algn="just">
              <a:buNone/>
            </a:pPr>
            <a:r>
              <a:rPr lang="en-US" dirty="0" smtClean="0"/>
              <a:t>Based on the recommendation of the Advisory Committee for Libraries (1958), the Ministry of Education, Government of India appointed a Committee with Dr. M.D. </a:t>
            </a:r>
            <a:r>
              <a:rPr lang="en-US" dirty="0" err="1" smtClean="0"/>
              <a:t>Sen</a:t>
            </a:r>
            <a:r>
              <a:rPr lang="en-US" dirty="0" smtClean="0"/>
              <a:t>, as Chairman. This Committee prepared the Model Public Library Bill in 1963. The salient features of this Bill are given below:</a:t>
            </a:r>
          </a:p>
          <a:p>
            <a:pPr marL="0" indent="0" algn="just">
              <a:buNone/>
            </a:pPr>
            <a:r>
              <a:rPr lang="en-US" dirty="0" smtClean="0"/>
              <a:t> 1) Constitution of State Library Authority, the apex body, to advise the Government in the matter of developing libraries. </a:t>
            </a:r>
          </a:p>
          <a:p>
            <a:pPr marL="0" indent="0" algn="just">
              <a:buNone/>
            </a:pPr>
            <a:r>
              <a:rPr lang="en-US" dirty="0" smtClean="0"/>
              <a:t>2) Constitution of the State Library Directorate for directing and controlling the system. </a:t>
            </a:r>
          </a:p>
          <a:p>
            <a:pPr marL="0" indent="0" algn="just">
              <a:buNone/>
            </a:pPr>
            <a:r>
              <a:rPr lang="en-US" dirty="0" smtClean="0"/>
              <a:t>3) Constitution of District Library Committee in each district. </a:t>
            </a:r>
          </a:p>
          <a:p>
            <a:pPr marL="0" indent="0" algn="just">
              <a:buNone/>
            </a:pPr>
            <a:r>
              <a:rPr lang="en-US" dirty="0" smtClean="0"/>
              <a:t>4) Treatment of the employees as government servants. </a:t>
            </a:r>
          </a:p>
          <a:p>
            <a:pPr marL="0" indent="0" algn="just">
              <a:buNone/>
            </a:pPr>
            <a:r>
              <a:rPr lang="en-US" dirty="0" smtClean="0"/>
              <a:t>5) Collection of library </a:t>
            </a:r>
            <a:r>
              <a:rPr lang="en-US" dirty="0" err="1" smtClean="0"/>
              <a:t>cess</a:t>
            </a:r>
            <a:r>
              <a:rPr lang="en-US" dirty="0" smtClean="0"/>
              <a:t> at a rate of 6 </a:t>
            </a:r>
            <a:r>
              <a:rPr lang="en-US" dirty="0" err="1" smtClean="0"/>
              <a:t>paise</a:t>
            </a:r>
            <a:r>
              <a:rPr lang="en-US" dirty="0" smtClean="0"/>
              <a:t> per rupee on house tax and property tax.</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MODEL BILL OF THE PLANNING COMMISSION</a:t>
            </a:r>
            <a:endParaRPr lang="en-US" dirty="0"/>
          </a:p>
        </p:txBody>
      </p:sp>
      <p:sp>
        <p:nvSpPr>
          <p:cNvPr id="3" name="Content Placeholder 2"/>
          <p:cNvSpPr>
            <a:spLocks noGrp="1"/>
          </p:cNvSpPr>
          <p:nvPr>
            <p:ph sz="quarter" idx="1"/>
          </p:nvPr>
        </p:nvSpPr>
        <p:spPr>
          <a:xfrm>
            <a:off x="0" y="1243034"/>
            <a:ext cx="8543956" cy="5257800"/>
          </a:xfrm>
        </p:spPr>
        <p:txBody>
          <a:bodyPr>
            <a:noAutofit/>
          </a:bodyPr>
          <a:lstStyle/>
          <a:p>
            <a:pPr marL="0" indent="0" algn="just">
              <a:buNone/>
            </a:pPr>
            <a:r>
              <a:rPr lang="en-US" sz="1700" dirty="0" smtClean="0"/>
              <a:t>The Government of India, Planning Commission constituted a “Working Group on Libraries”, to advise on the development of libraries during the Fourth Five Year Plan. The Working Group recommended a Library Development Scheme to be implemented in the Fourth Plan period, with a financial commitment of ` 09 million. During the Plan period, it was contemplated to establish new libraries and maintain and improve the existing libraries. The Working Group submitted its report in 1965. The report was appended by a Model Public Libraries Bill, which contains the following features. </a:t>
            </a:r>
          </a:p>
          <a:p>
            <a:pPr marL="0" indent="0" algn="just">
              <a:buNone/>
            </a:pPr>
            <a:r>
              <a:rPr lang="en-US" sz="1700" dirty="0" smtClean="0"/>
              <a:t>1) Establish, maintain and develop an integrated and adequate public library service in the State. </a:t>
            </a:r>
          </a:p>
          <a:p>
            <a:pPr marL="0" indent="0" algn="just">
              <a:buNone/>
            </a:pPr>
            <a:r>
              <a:rPr lang="en-US" sz="1700" dirty="0" smtClean="0"/>
              <a:t>2) Constitution of a Committee of Experts to prescribe the standards of service. </a:t>
            </a:r>
          </a:p>
          <a:p>
            <a:pPr marL="0" indent="0" algn="just">
              <a:buNone/>
            </a:pPr>
            <a:r>
              <a:rPr lang="en-US" sz="1700" dirty="0" smtClean="0"/>
              <a:t>3) Provision of State Library Council to advise the Government in the promotion and development of library services. </a:t>
            </a:r>
          </a:p>
          <a:p>
            <a:pPr marL="0" indent="0" algn="just">
              <a:buNone/>
            </a:pPr>
            <a:r>
              <a:rPr lang="en-US" sz="1700" dirty="0" smtClean="0"/>
              <a:t>4) Provision to establish a State Library Directorate to control, direct and supervise the library system in the State. </a:t>
            </a:r>
          </a:p>
          <a:p>
            <a:pPr marL="0" indent="0" algn="just">
              <a:buNone/>
            </a:pPr>
            <a:r>
              <a:rPr lang="en-US" sz="1700" dirty="0" smtClean="0"/>
              <a:t>5) Establishment of Public Library System consisting of State Central Library, State Regional Libraries (only in bilingual States) and District Library System. </a:t>
            </a:r>
          </a:p>
          <a:p>
            <a:pPr marL="0" indent="0" algn="just">
              <a:buNone/>
            </a:pPr>
            <a:r>
              <a:rPr lang="en-US" sz="1700" dirty="0" smtClean="0"/>
              <a:t>6) Treatment of all the employees in the system as State Government Servants. </a:t>
            </a:r>
          </a:p>
          <a:p>
            <a:pPr marL="0" indent="0" algn="just">
              <a:buNone/>
            </a:pPr>
            <a:r>
              <a:rPr lang="en-US" sz="1700" dirty="0" smtClean="0"/>
              <a:t>7) There is no provision of library </a:t>
            </a:r>
            <a:r>
              <a:rPr lang="en-US" sz="1700" dirty="0" err="1" smtClean="0"/>
              <a:t>cess</a:t>
            </a:r>
            <a:r>
              <a:rPr lang="en-US" sz="1700" dirty="0" smtClean="0"/>
              <a:t>. The Government shall maintain the public library system of the State.</a:t>
            </a:r>
            <a:endParaRPr lang="en-US" sz="1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1143000"/>
          </a:xfrm>
        </p:spPr>
        <p:txBody>
          <a:bodyPr>
            <a:normAutofit fontScale="90000"/>
          </a:bodyPr>
          <a:lstStyle/>
          <a:p>
            <a:r>
              <a:rPr lang="en-IN" dirty="0" smtClean="0"/>
              <a:t>MODEL LIBRARY AND INFORMATION SERVICES ACT</a:t>
            </a:r>
            <a:endParaRPr lang="en-US" dirty="0"/>
          </a:p>
        </p:txBody>
      </p:sp>
      <p:sp>
        <p:nvSpPr>
          <p:cNvPr id="3" name="Content Placeholder 2"/>
          <p:cNvSpPr>
            <a:spLocks noGrp="1"/>
          </p:cNvSpPr>
          <p:nvPr>
            <p:ph sz="quarter" idx="1"/>
          </p:nvPr>
        </p:nvSpPr>
        <p:spPr>
          <a:xfrm>
            <a:off x="0" y="1285860"/>
            <a:ext cx="8786874" cy="5257800"/>
          </a:xfrm>
        </p:spPr>
        <p:txBody>
          <a:bodyPr>
            <a:noAutofit/>
          </a:bodyPr>
          <a:lstStyle/>
          <a:p>
            <a:pPr marL="0" indent="0" algn="just">
              <a:buNone/>
            </a:pPr>
            <a:r>
              <a:rPr lang="en-US" sz="1700" dirty="0" smtClean="0"/>
              <a:t>At the request of Indian Library Association, Delhi Dr. </a:t>
            </a:r>
            <a:r>
              <a:rPr lang="en-US" sz="1700" dirty="0" err="1" smtClean="0"/>
              <a:t>Venkatappaiah</a:t>
            </a:r>
            <a:r>
              <a:rPr lang="en-US" sz="1700" dirty="0" smtClean="0"/>
              <a:t> drafted the Model Public Libraries Act in 1989, keeping in view the developments and experiences. This Model Act was discussed in the National Seminar on Library Legislation held at New Delhi 1990. In the wake of developments in the country such as, New </a:t>
            </a:r>
            <a:r>
              <a:rPr lang="en-US" sz="1700" dirty="0" err="1" smtClean="0"/>
              <a:t>Panchayat</a:t>
            </a:r>
            <a:r>
              <a:rPr lang="en-US" sz="1700" dirty="0" smtClean="0"/>
              <a:t> and Municipal Acts, after amending the Constitution in 1992, releasing of UNESCO Public Library Manifesto in 1994, Total Literacy Campaign, emerging necessity of information at all levels, the earlier Model Act of Dr. </a:t>
            </a:r>
            <a:r>
              <a:rPr lang="en-US" sz="1700" dirty="0" err="1" smtClean="0"/>
              <a:t>Venkatappaiah</a:t>
            </a:r>
            <a:r>
              <a:rPr lang="en-US" sz="1700" dirty="0" smtClean="0"/>
              <a:t> was revised as Model Library and Information Services Act in 1995 and again in 2005. The salient features of this new Model Act are given below: </a:t>
            </a:r>
          </a:p>
          <a:p>
            <a:pPr marL="0" indent="0" algn="just">
              <a:buNone/>
            </a:pPr>
            <a:r>
              <a:rPr lang="en-US" sz="1700" dirty="0" smtClean="0"/>
              <a:t>1) State Library and Information Service, based on a State Policy.</a:t>
            </a:r>
          </a:p>
          <a:p>
            <a:pPr marL="0" indent="0" algn="just">
              <a:buNone/>
            </a:pPr>
            <a:r>
              <a:rPr lang="en-US" sz="1700" dirty="0" smtClean="0"/>
              <a:t> 2) Constitution of State Library Authority at the apex level with Minister for Libraries as Chairman, as policy making and executive body. </a:t>
            </a:r>
          </a:p>
          <a:p>
            <a:pPr marL="0" indent="0" algn="just">
              <a:buNone/>
            </a:pPr>
            <a:r>
              <a:rPr lang="en-US" sz="1700" dirty="0" smtClean="0"/>
              <a:t>3) Formation of Directorate of Public Libraries for streaming the administration. </a:t>
            </a:r>
          </a:p>
          <a:p>
            <a:pPr marL="0" indent="0" algn="just">
              <a:buNone/>
            </a:pPr>
            <a:r>
              <a:rPr lang="en-US" sz="1700" dirty="0" smtClean="0"/>
              <a:t>4) Constitution of City, District Library Authorities for rendering service from district to village level.  5) Provision for a network of Public Library and Information Service from state level to village level. 6) Constitution of the State Library and Information Services. </a:t>
            </a:r>
          </a:p>
          <a:p>
            <a:pPr marL="0" indent="0" algn="just">
              <a:buNone/>
            </a:pPr>
            <a:r>
              <a:rPr lang="en-US" sz="1700" dirty="0" smtClean="0"/>
              <a:t>7) Collection of library </a:t>
            </a:r>
            <a:r>
              <a:rPr lang="en-US" sz="1700" dirty="0" err="1" smtClean="0"/>
              <a:t>cess</a:t>
            </a:r>
            <a:r>
              <a:rPr lang="en-US" sz="1700" dirty="0" smtClean="0"/>
              <a:t> on house tax and property tax, entertainment tax, professional tax, vehicle tax, etc. </a:t>
            </a:r>
          </a:p>
          <a:p>
            <a:pPr marL="0" indent="0" algn="just">
              <a:buNone/>
            </a:pPr>
            <a:r>
              <a:rPr lang="en-US" sz="1700" dirty="0" smtClean="0"/>
              <a:t>8) Constitution of State Boards for education, book production, co-ordination, etc. </a:t>
            </a:r>
          </a:p>
          <a:p>
            <a:pPr marL="0" indent="0" algn="just">
              <a:buNone/>
            </a:pPr>
            <a:r>
              <a:rPr lang="en-US" sz="1700" dirty="0" smtClean="0"/>
              <a:t>9) Accountability of public expenditure and services.</a:t>
            </a:r>
            <a:endParaRPr lang="en-US" sz="1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Indian Public Library Legislation: A Model for 21st Century</a:t>
            </a:r>
            <a:endParaRPr lang="en-US" dirty="0"/>
          </a:p>
        </p:txBody>
      </p:sp>
      <p:sp>
        <p:nvSpPr>
          <p:cNvPr id="3" name="Content Placeholder 2"/>
          <p:cNvSpPr>
            <a:spLocks noGrp="1"/>
          </p:cNvSpPr>
          <p:nvPr>
            <p:ph sz="quarter" idx="1"/>
          </p:nvPr>
        </p:nvSpPr>
        <p:spPr>
          <a:xfrm>
            <a:off x="214282" y="1600200"/>
            <a:ext cx="8472518" cy="5114948"/>
          </a:xfrm>
        </p:spPr>
        <p:txBody>
          <a:bodyPr>
            <a:normAutofit fontScale="77500" lnSpcReduction="20000"/>
          </a:bodyPr>
          <a:lstStyle/>
          <a:p>
            <a:pPr>
              <a:buNone/>
            </a:pPr>
            <a:r>
              <a:rPr lang="en-US" dirty="0" smtClean="0"/>
              <a:t>This Act, drafted by </a:t>
            </a:r>
            <a:r>
              <a:rPr lang="en-US" dirty="0" err="1" smtClean="0"/>
              <a:t>Ijari</a:t>
            </a:r>
            <a:r>
              <a:rPr lang="en-US" dirty="0" smtClean="0"/>
              <a:t> has the following features: </a:t>
            </a:r>
          </a:p>
          <a:p>
            <a:pPr>
              <a:buNone/>
            </a:pPr>
            <a:r>
              <a:rPr lang="en-US" dirty="0" smtClean="0"/>
              <a:t>1) Department of Library and Information Services. </a:t>
            </a:r>
          </a:p>
          <a:p>
            <a:pPr>
              <a:buNone/>
            </a:pPr>
            <a:r>
              <a:rPr lang="en-US" dirty="0" smtClean="0"/>
              <a:t>2) State Public Library Authority in the apex. </a:t>
            </a:r>
          </a:p>
          <a:p>
            <a:pPr>
              <a:buNone/>
            </a:pPr>
            <a:r>
              <a:rPr lang="en-US" dirty="0" smtClean="0"/>
              <a:t>3) Regional Public Library Authority. </a:t>
            </a:r>
          </a:p>
          <a:p>
            <a:pPr>
              <a:buNone/>
            </a:pPr>
            <a:r>
              <a:rPr lang="en-US" dirty="0" smtClean="0"/>
              <a:t>4) Metropolitan Public Library Authority. </a:t>
            </a:r>
          </a:p>
          <a:p>
            <a:pPr>
              <a:buNone/>
            </a:pPr>
            <a:r>
              <a:rPr lang="en-US" dirty="0" smtClean="0"/>
              <a:t>5) City Public Library Authority. </a:t>
            </a:r>
          </a:p>
          <a:p>
            <a:pPr>
              <a:buNone/>
            </a:pPr>
            <a:r>
              <a:rPr lang="en-US" dirty="0" smtClean="0"/>
              <a:t>6) District Public Library Authority. </a:t>
            </a:r>
          </a:p>
          <a:p>
            <a:pPr>
              <a:buNone/>
            </a:pPr>
            <a:r>
              <a:rPr lang="en-US" dirty="0" smtClean="0"/>
              <a:t>7) </a:t>
            </a:r>
            <a:r>
              <a:rPr lang="en-US" dirty="0" err="1" smtClean="0"/>
              <a:t>Taluka</a:t>
            </a:r>
            <a:r>
              <a:rPr lang="en-US" dirty="0" smtClean="0"/>
              <a:t> Public Library Committee. </a:t>
            </a:r>
          </a:p>
          <a:p>
            <a:pPr>
              <a:buNone/>
            </a:pPr>
            <a:r>
              <a:rPr lang="en-US" dirty="0" smtClean="0"/>
              <a:t>8) Town Public Library Committee. </a:t>
            </a:r>
          </a:p>
          <a:p>
            <a:pPr>
              <a:buNone/>
            </a:pPr>
            <a:r>
              <a:rPr lang="en-US" dirty="0" smtClean="0"/>
              <a:t>9) Gram Public Library Committee. </a:t>
            </a:r>
          </a:p>
          <a:p>
            <a:pPr>
              <a:buNone/>
            </a:pPr>
            <a:r>
              <a:rPr lang="en-US" dirty="0" smtClean="0"/>
              <a:t>10) State Central Reference Library. </a:t>
            </a:r>
          </a:p>
          <a:p>
            <a:pPr>
              <a:buNone/>
            </a:pPr>
            <a:r>
              <a:rPr lang="en-US" dirty="0" smtClean="0"/>
              <a:t>11) Library Training and Research Centre. </a:t>
            </a:r>
          </a:p>
          <a:p>
            <a:pPr>
              <a:buNone/>
            </a:pPr>
            <a:r>
              <a:rPr lang="en-US" dirty="0" smtClean="0"/>
              <a:t>12) Library </a:t>
            </a:r>
            <a:r>
              <a:rPr lang="en-US" dirty="0" err="1" smtClean="0"/>
              <a:t>cess</a:t>
            </a:r>
            <a:r>
              <a:rPr lang="en-US" dirty="0" smtClean="0"/>
              <a:t> on lands, buildings, entry on goods, entertainment, etc.</a:t>
            </a:r>
          </a:p>
          <a:p>
            <a:pPr>
              <a:buNone/>
            </a:pPr>
            <a:r>
              <a:rPr lang="en-US" dirty="0" smtClean="0"/>
              <a:t>13) Reports, returns, inspections, etc.</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the Model Acts</a:t>
            </a:r>
            <a:endParaRPr lang="en-US" dirty="0"/>
          </a:p>
        </p:txBody>
      </p:sp>
      <p:sp>
        <p:nvSpPr>
          <p:cNvPr id="3" name="Content Placeholder 2"/>
          <p:cNvSpPr>
            <a:spLocks noGrp="1"/>
          </p:cNvSpPr>
          <p:nvPr>
            <p:ph sz="quarter" idx="1"/>
          </p:nvPr>
        </p:nvSpPr>
        <p:spPr>
          <a:xfrm>
            <a:off x="285720" y="1600200"/>
            <a:ext cx="8401080" cy="5043510"/>
          </a:xfrm>
        </p:spPr>
        <p:txBody>
          <a:bodyPr>
            <a:normAutofit fontScale="92500"/>
          </a:bodyPr>
          <a:lstStyle/>
          <a:p>
            <a:pPr marL="0" indent="0" algn="just">
              <a:buNone/>
            </a:pPr>
            <a:r>
              <a:rPr lang="en-US" dirty="0" smtClean="0"/>
              <a:t>Attempts were made to introduce the Public Libraries Bill in West Bengal and Madras respectively. The Acts could not be passed due to some compulsory financial clauses. After independence, the Public Libraries Acts were passed in Madras (1948), Hyderabad (1955), Andhra Pradesh (1960), Karnataka (1963), Maharashtra (1965), West Bengal (1979) etc. The Acts have structurally adopted, to certain extent, the Model Act of Dr. </a:t>
            </a:r>
            <a:r>
              <a:rPr lang="en-US" dirty="0" err="1" smtClean="0"/>
              <a:t>S.R.Ranganathan</a:t>
            </a:r>
            <a:r>
              <a:rPr lang="en-US" dirty="0" smtClean="0"/>
              <a:t>. There is no impact of the Model Bills of Ministry of Education and Planning Commission for passing Library Acts in these States in India. Government of Bihar to some extent adopted the Model Act sponsored by Indian Library Association.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149</TotalTime>
  <Words>1653</Words>
  <Application>Microsoft Office PowerPoint</Application>
  <PresentationFormat>On-screen Show (4:3)</PresentationFormat>
  <Paragraphs>99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  PAPER: BLI-201 LIBRARY AND SOCIETY UNIT 1: legislation relating to libraries and information </vt:lpstr>
      <vt:lpstr>MODEL PUBLIC LIBRARY ACTS</vt:lpstr>
      <vt:lpstr>Model Union Library Act</vt:lpstr>
      <vt:lpstr>MODEL ACT OF S.R.RANGANATHAN</vt:lpstr>
      <vt:lpstr>MODEL BILL OF MINISTRY OF EDUCATION</vt:lpstr>
      <vt:lpstr>MODEL BILL OF THE PLANNING COMMISSION</vt:lpstr>
      <vt:lpstr>MODEL LIBRARY AND INFORMATION SERVICES ACT</vt:lpstr>
      <vt:lpstr>Indian Public Library Legislation: A Model for 21st Century</vt:lpstr>
      <vt:lpstr>Impact of the Model Acts</vt:lpstr>
      <vt:lpstr>REFERENCES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16</cp:revision>
  <dcterms:created xsi:type="dcterms:W3CDTF">2020-04-04T18:08:18Z</dcterms:created>
  <dcterms:modified xsi:type="dcterms:W3CDTF">2020-04-04T20:37:59Z</dcterms:modified>
</cp:coreProperties>
</file>