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6" r:id="rId28"/>
    <p:sldId id="357" r:id="rId29"/>
    <p:sldId id="358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383" r:id="rId54"/>
    <p:sldId id="384" r:id="rId55"/>
    <p:sldId id="385" r:id="rId56"/>
    <p:sldId id="386" r:id="rId57"/>
    <p:sldId id="387" r:id="rId58"/>
    <p:sldId id="388" r:id="rId59"/>
    <p:sldId id="389" r:id="rId60"/>
    <p:sldId id="390" r:id="rId61"/>
    <p:sldId id="391" r:id="rId62"/>
    <p:sldId id="392" r:id="rId63"/>
    <p:sldId id="393" r:id="rId64"/>
    <p:sldId id="395" r:id="rId6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10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mtClean="0"/>
              <a:t>BY </a:t>
            </a:r>
            <a:r>
              <a:rPr lang="en-IN" spc="-10" smtClean="0"/>
              <a:t>A.Vijay</a:t>
            </a:r>
            <a:r>
              <a:rPr lang="en-IN" spc="-15" smtClean="0"/>
              <a:t> </a:t>
            </a:r>
            <a:r>
              <a:rPr lang="en-IN" spc="-10" smtClean="0"/>
              <a:t>Bharath</a:t>
            </a:r>
            <a:endParaRPr lang="en-IN" spc="-1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mtClean="0"/>
              <a:t>BY </a:t>
            </a:r>
            <a:r>
              <a:rPr lang="en-IN" spc="-10" smtClean="0"/>
              <a:t>A.Vijay</a:t>
            </a:r>
            <a:r>
              <a:rPr lang="en-IN" spc="-15" smtClean="0"/>
              <a:t> </a:t>
            </a:r>
            <a:r>
              <a:rPr lang="en-IN" spc="-10" smtClean="0"/>
              <a:t>Bharath</a:t>
            </a:r>
            <a:endParaRPr lang="en-IN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mtClean="0"/>
              <a:t>BY </a:t>
            </a:r>
            <a:r>
              <a:rPr lang="en-IN" spc="-10" smtClean="0"/>
              <a:t>A.Vijay</a:t>
            </a:r>
            <a:r>
              <a:rPr lang="en-IN" spc="-15" smtClean="0"/>
              <a:t> </a:t>
            </a:r>
            <a:r>
              <a:rPr lang="en-IN" spc="-10" smtClean="0"/>
              <a:t>Bharath</a:t>
            </a:r>
            <a:endParaRPr lang="en-IN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mtClean="0"/>
              <a:t>BY </a:t>
            </a:r>
            <a:r>
              <a:rPr lang="en-IN" spc="-10" smtClean="0"/>
              <a:t>A.Vijay</a:t>
            </a:r>
            <a:r>
              <a:rPr lang="en-IN" spc="-15" smtClean="0"/>
              <a:t> </a:t>
            </a:r>
            <a:r>
              <a:rPr lang="en-IN" spc="-10" smtClean="0"/>
              <a:t>Bharath</a:t>
            </a:r>
            <a:endParaRPr lang="en-IN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mtClean="0"/>
              <a:t>BY </a:t>
            </a:r>
            <a:r>
              <a:rPr lang="en-IN" spc="-10" smtClean="0"/>
              <a:t>A.Vijay</a:t>
            </a:r>
            <a:r>
              <a:rPr lang="en-IN" spc="-15" smtClean="0"/>
              <a:t> </a:t>
            </a:r>
            <a:r>
              <a:rPr lang="en-IN" spc="-10" smtClean="0"/>
              <a:t>Bharath</a:t>
            </a:r>
            <a:endParaRPr lang="en-IN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mtClean="0"/>
              <a:t>BY </a:t>
            </a:r>
            <a:r>
              <a:rPr lang="en-IN" spc="-10" smtClean="0"/>
              <a:t>A.Vijay</a:t>
            </a:r>
            <a:r>
              <a:rPr lang="en-IN" spc="-15" smtClean="0"/>
              <a:t> </a:t>
            </a:r>
            <a:r>
              <a:rPr lang="en-IN" spc="-10" smtClean="0"/>
              <a:t>Bharath</a:t>
            </a:r>
            <a:endParaRPr lang="en-IN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mtClean="0"/>
              <a:t>BY </a:t>
            </a:r>
            <a:r>
              <a:rPr lang="en-IN" spc="-10" smtClean="0"/>
              <a:t>A.Vijay</a:t>
            </a:r>
            <a:r>
              <a:rPr lang="en-IN" spc="-15" smtClean="0"/>
              <a:t> </a:t>
            </a:r>
            <a:r>
              <a:rPr lang="en-IN" spc="-10" smtClean="0"/>
              <a:t>Bharath</a:t>
            </a:r>
            <a:endParaRPr lang="en-IN" spc="-1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mtClean="0"/>
              <a:t>BY </a:t>
            </a:r>
            <a:r>
              <a:rPr lang="en-IN" spc="-10" smtClean="0"/>
              <a:t>A.Vijay</a:t>
            </a:r>
            <a:r>
              <a:rPr lang="en-IN" spc="-15" smtClean="0"/>
              <a:t> </a:t>
            </a:r>
            <a:r>
              <a:rPr lang="en-IN" spc="-10" smtClean="0"/>
              <a:t>Bharath</a:t>
            </a:r>
            <a:endParaRPr lang="en-IN" spc="-1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mtClean="0"/>
              <a:t>BY </a:t>
            </a:r>
            <a:r>
              <a:rPr lang="en-IN" spc="-10" smtClean="0"/>
              <a:t>A.Vijay</a:t>
            </a:r>
            <a:r>
              <a:rPr lang="en-IN" spc="-15" smtClean="0"/>
              <a:t> </a:t>
            </a:r>
            <a:r>
              <a:rPr lang="en-IN" spc="-10" smtClean="0"/>
              <a:t>Bharath</a:t>
            </a:r>
            <a:endParaRPr lang="en-IN" spc="-1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mtClean="0"/>
              <a:t>BY </a:t>
            </a:r>
            <a:r>
              <a:rPr lang="en-IN" spc="-10" smtClean="0"/>
              <a:t>A.Vijay</a:t>
            </a:r>
            <a:r>
              <a:rPr lang="en-IN" spc="-15" smtClean="0"/>
              <a:t> </a:t>
            </a:r>
            <a:r>
              <a:rPr lang="en-IN" spc="-10" smtClean="0"/>
              <a:t>Bharath</a:t>
            </a:r>
            <a:endParaRPr lang="en-IN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mtClean="0"/>
              <a:t>BY </a:t>
            </a:r>
            <a:r>
              <a:rPr lang="en-IN" spc="-10" smtClean="0"/>
              <a:t>A.Vijay</a:t>
            </a:r>
            <a:r>
              <a:rPr lang="en-IN" spc="-15" smtClean="0"/>
              <a:t> </a:t>
            </a:r>
            <a:r>
              <a:rPr lang="en-IN" spc="-10" smtClean="0"/>
              <a:t>Bharath</a:t>
            </a:r>
            <a:endParaRPr lang="en-IN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mtClean="0"/>
              <a:t>BY </a:t>
            </a:r>
            <a:r>
              <a:rPr lang="en-IN" spc="-10" smtClean="0"/>
              <a:t>A.Vijay</a:t>
            </a:r>
            <a:r>
              <a:rPr lang="en-IN" spc="-15" smtClean="0"/>
              <a:t> </a:t>
            </a:r>
            <a:r>
              <a:rPr lang="en-IN" spc="-10" smtClean="0"/>
              <a:t>Bharath</a:t>
            </a:r>
            <a:endParaRPr lang="en-IN" spc="-1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4.png"/><Relationship Id="rId7" Type="http://schemas.openxmlformats.org/officeDocument/2006/relationships/image" Target="../media/image5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371600"/>
            <a:ext cx="4803775" cy="109855"/>
          </a:xfrm>
          <a:custGeom>
            <a:avLst/>
            <a:gdLst/>
            <a:ahLst/>
            <a:cxnLst/>
            <a:rect l="l" t="t" r="r" b="b"/>
            <a:pathLst>
              <a:path w="4803775" h="109855">
                <a:moveTo>
                  <a:pt x="0" y="109537"/>
                </a:moveTo>
                <a:lnTo>
                  <a:pt x="4803394" y="109537"/>
                </a:lnTo>
                <a:lnTo>
                  <a:pt x="4803394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 flipV="1">
            <a:off x="610235" y="1411635"/>
            <a:ext cx="7772400" cy="6982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762000"/>
            <a:ext cx="858964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800" spc="-5" dirty="0"/>
              <a:t>OBJECT ORIENTED</a:t>
            </a:r>
            <a:r>
              <a:rPr sz="3800" spc="-95" dirty="0"/>
              <a:t> </a:t>
            </a:r>
            <a:r>
              <a:rPr sz="3800" spc="-5" dirty="0"/>
              <a:t>PROGRAMMING</a:t>
            </a:r>
            <a:endParaRPr sz="3800" dirty="0"/>
          </a:p>
        </p:txBody>
      </p:sp>
      <p:sp>
        <p:nvSpPr>
          <p:cNvPr id="5" name="object 5"/>
          <p:cNvSpPr txBox="1"/>
          <p:nvPr/>
        </p:nvSpPr>
        <p:spPr>
          <a:xfrm>
            <a:off x="381000" y="1676400"/>
            <a:ext cx="8229600" cy="3575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IN" sz="2000" spc="-5" dirty="0" smtClean="0">
                <a:solidFill>
                  <a:srgbClr val="FF0000"/>
                </a:solidFill>
                <a:latin typeface="Verdana"/>
                <a:cs typeface="Verdana"/>
              </a:rPr>
              <a:t>CONTENTS</a:t>
            </a:r>
          </a:p>
          <a:p>
            <a:pPr marL="12700" algn="just">
              <a:spcBef>
                <a:spcPts val="100"/>
              </a:spcBef>
            </a:pPr>
            <a:r>
              <a:rPr lang="en-IN" sz="2000" spc="-5" dirty="0" smtClean="0">
                <a:solidFill>
                  <a:srgbClr val="CC00FF"/>
                </a:solidFill>
                <a:latin typeface="Verdana"/>
                <a:cs typeface="Verdana"/>
              </a:rPr>
              <a:t>1. </a:t>
            </a:r>
            <a:r>
              <a:rPr lang="en-IN" sz="2000" spc="-5" dirty="0" smtClean="0">
                <a:solidFill>
                  <a:srgbClr val="CC00FF"/>
                </a:solidFill>
                <a:latin typeface="Verdana"/>
                <a:cs typeface="Verdana"/>
              </a:rPr>
              <a:t>Operator Overloading</a:t>
            </a:r>
            <a:endParaRPr sz="2000" dirty="0">
              <a:solidFill>
                <a:srgbClr val="CC00FF"/>
              </a:solidFill>
              <a:latin typeface="Verdana"/>
              <a:cs typeface="Verdana"/>
            </a:endParaRPr>
          </a:p>
          <a:p>
            <a:pPr marL="12700" marR="5080" algn="just">
              <a:spcBef>
                <a:spcPts val="785"/>
              </a:spcBef>
            </a:pPr>
            <a:r>
              <a:rPr lang="en-IN" sz="2000" spc="-5" dirty="0" smtClean="0">
                <a:solidFill>
                  <a:srgbClr val="CC00FF"/>
                </a:solidFill>
                <a:latin typeface="Verdana"/>
                <a:cs typeface="Verdana"/>
              </a:rPr>
              <a:t>2. </a:t>
            </a:r>
            <a:r>
              <a:rPr lang="en-IN" sz="2000" spc="-5" dirty="0" smtClean="0">
                <a:solidFill>
                  <a:srgbClr val="CC00FF"/>
                </a:solidFill>
                <a:latin typeface="Verdana"/>
                <a:cs typeface="Verdana"/>
              </a:rPr>
              <a:t>Inheritance and type of inheritance</a:t>
            </a:r>
          </a:p>
          <a:p>
            <a:pPr marL="12700" marR="5080" algn="just">
              <a:spcBef>
                <a:spcPts val="785"/>
              </a:spcBef>
            </a:pPr>
            <a:r>
              <a:rPr lang="en-IN" sz="2000" spc="-5" dirty="0" smtClean="0">
                <a:solidFill>
                  <a:srgbClr val="CC00FF"/>
                </a:solidFill>
                <a:latin typeface="Verdana"/>
                <a:cs typeface="Verdana"/>
              </a:rPr>
              <a:t>3. Constructor and Destructor in base and derived class</a:t>
            </a:r>
            <a:endParaRPr lang="en-IN" sz="2000" spc="-5" dirty="0" smtClean="0">
              <a:solidFill>
                <a:srgbClr val="CC00FF"/>
              </a:solidFill>
              <a:latin typeface="Verdana"/>
              <a:cs typeface="Verdana"/>
            </a:endParaRPr>
          </a:p>
          <a:p>
            <a:pPr marL="12700" marR="5080" algn="just">
              <a:spcBef>
                <a:spcPts val="785"/>
              </a:spcBef>
            </a:pPr>
            <a:r>
              <a:rPr sz="2000" spc="-5" dirty="0" smtClean="0">
                <a:solidFill>
                  <a:srgbClr val="CC00FF"/>
                </a:solidFill>
                <a:latin typeface="Verdana"/>
                <a:cs typeface="Verdana"/>
              </a:rPr>
              <a:t>3</a:t>
            </a:r>
            <a:r>
              <a:rPr lang="en-IN" sz="2000" spc="-5" dirty="0" smtClean="0">
                <a:solidFill>
                  <a:srgbClr val="CC00FF"/>
                </a:solidFill>
                <a:latin typeface="Verdana"/>
                <a:cs typeface="Verdana"/>
              </a:rPr>
              <a:t>.</a:t>
            </a:r>
            <a:r>
              <a:rPr lang="en-IN" sz="2000" spc="-5" dirty="0">
                <a:solidFill>
                  <a:srgbClr val="CC00FF"/>
                </a:solidFill>
                <a:latin typeface="Verdana"/>
                <a:cs typeface="Verdana"/>
              </a:rPr>
              <a:t> </a:t>
            </a:r>
            <a:r>
              <a:rPr lang="en-IN" sz="2000" spc="-5" dirty="0" smtClean="0">
                <a:solidFill>
                  <a:srgbClr val="CC00FF"/>
                </a:solidFill>
                <a:latin typeface="Verdana"/>
                <a:cs typeface="Verdana"/>
              </a:rPr>
              <a:t>Abstract Class</a:t>
            </a:r>
            <a:endParaRPr lang="en-IN" sz="2000" spc="-10" dirty="0" smtClean="0">
              <a:solidFill>
                <a:srgbClr val="CC00FF"/>
              </a:solidFill>
              <a:latin typeface="Verdana"/>
              <a:cs typeface="Verdana"/>
            </a:endParaRPr>
          </a:p>
          <a:p>
            <a:pPr marL="12700" algn="just">
              <a:spcBef>
                <a:spcPts val="775"/>
              </a:spcBef>
              <a:buClr>
                <a:srgbClr val="CC0000"/>
              </a:buClr>
              <a:tabLst>
                <a:tab pos="583565" algn="l"/>
                <a:tab pos="584200" algn="l"/>
              </a:tabLst>
            </a:pPr>
            <a:r>
              <a:rPr lang="en-IN" sz="2000" spc="-10" dirty="0" smtClean="0">
                <a:solidFill>
                  <a:srgbClr val="CC00FF"/>
                </a:solidFill>
                <a:latin typeface="Verdana"/>
                <a:cs typeface="Verdana"/>
              </a:rPr>
              <a:t>4. </a:t>
            </a:r>
            <a:r>
              <a:rPr lang="en-IN" sz="2000" spc="-10" dirty="0" smtClean="0">
                <a:solidFill>
                  <a:srgbClr val="CC00FF"/>
                </a:solidFill>
                <a:latin typeface="Verdana"/>
                <a:cs typeface="Verdana"/>
              </a:rPr>
              <a:t>Virtual function</a:t>
            </a:r>
            <a:endParaRPr lang="en-IN" sz="2000" spc="-10" dirty="0" smtClean="0">
              <a:solidFill>
                <a:srgbClr val="CC00FF"/>
              </a:solidFill>
              <a:latin typeface="Verdana"/>
              <a:cs typeface="Verdana"/>
            </a:endParaRPr>
          </a:p>
          <a:p>
            <a:pPr marL="12700" algn="just">
              <a:spcBef>
                <a:spcPts val="775"/>
              </a:spcBef>
              <a:buClr>
                <a:srgbClr val="CC0000"/>
              </a:buClr>
              <a:tabLst>
                <a:tab pos="583565" algn="l"/>
                <a:tab pos="584200" algn="l"/>
              </a:tabLst>
            </a:pPr>
            <a:r>
              <a:rPr lang="en-IN" sz="2000" spc="-10" dirty="0" smtClean="0">
                <a:solidFill>
                  <a:srgbClr val="CC00FF"/>
                </a:solidFill>
                <a:latin typeface="Verdana"/>
                <a:cs typeface="Verdana"/>
              </a:rPr>
              <a:t>5. </a:t>
            </a:r>
            <a:r>
              <a:rPr lang="en-IN" sz="2000" spc="-10" dirty="0" smtClean="0">
                <a:solidFill>
                  <a:srgbClr val="CC00FF"/>
                </a:solidFill>
                <a:latin typeface="Verdana"/>
                <a:cs typeface="Verdana"/>
              </a:rPr>
              <a:t>Pure Virtual Function</a:t>
            </a:r>
            <a:endParaRPr lang="en-IN" sz="2000" spc="-10" dirty="0" smtClean="0">
              <a:solidFill>
                <a:srgbClr val="CC00FF"/>
              </a:solidFill>
              <a:latin typeface="Verdana"/>
              <a:cs typeface="Verdana"/>
            </a:endParaRPr>
          </a:p>
          <a:p>
            <a:pPr marL="12700" algn="just">
              <a:spcBef>
                <a:spcPts val="775"/>
              </a:spcBef>
              <a:buClr>
                <a:srgbClr val="CC0000"/>
              </a:buClr>
              <a:tabLst>
                <a:tab pos="583565" algn="l"/>
                <a:tab pos="584200" algn="l"/>
              </a:tabLst>
            </a:pPr>
            <a:r>
              <a:rPr lang="en-IN" sz="2000" spc="-10" dirty="0" smtClean="0">
                <a:solidFill>
                  <a:srgbClr val="CC00FF"/>
                </a:solidFill>
                <a:latin typeface="Verdana"/>
                <a:cs typeface="Verdana"/>
              </a:rPr>
              <a:t>6. </a:t>
            </a:r>
            <a:r>
              <a:rPr lang="en-IN" sz="2000" spc="-10" dirty="0" smtClean="0">
                <a:solidFill>
                  <a:srgbClr val="CC00FF"/>
                </a:solidFill>
                <a:latin typeface="Verdana"/>
                <a:cs typeface="Verdana"/>
              </a:rPr>
              <a:t>Function Overriding</a:t>
            </a:r>
            <a:endParaRPr lang="en-IN" sz="2000" spc="-10" dirty="0" smtClean="0">
              <a:solidFill>
                <a:srgbClr val="CC00FF"/>
              </a:solidFill>
              <a:latin typeface="Verdana"/>
              <a:cs typeface="Verdana"/>
            </a:endParaRPr>
          </a:p>
          <a:p>
            <a:pPr marL="12700" algn="just">
              <a:spcBef>
                <a:spcPts val="775"/>
              </a:spcBef>
              <a:buClr>
                <a:srgbClr val="CC0000"/>
              </a:buClr>
              <a:tabLst>
                <a:tab pos="583565" algn="l"/>
                <a:tab pos="584200" algn="l"/>
              </a:tabLst>
            </a:pPr>
            <a:endParaRPr lang="en-IN"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915" y="838200"/>
            <a:ext cx="83820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207135" algn="l"/>
                <a:tab pos="2409190" algn="l"/>
                <a:tab pos="3146425" algn="l"/>
                <a:tab pos="3764279" algn="l"/>
                <a:tab pos="4591050" algn="l"/>
              </a:tabLst>
            </a:pPr>
            <a:r>
              <a:rPr sz="3600" spc="-25" dirty="0"/>
              <a:t>Why	</a:t>
            </a:r>
            <a:r>
              <a:rPr sz="3600" spc="-5" dirty="0"/>
              <a:t>not</a:t>
            </a:r>
            <a:r>
              <a:rPr sz="3600" spc="15" dirty="0"/>
              <a:t> </a:t>
            </a:r>
            <a:r>
              <a:rPr sz="3600" spc="-5" dirty="0"/>
              <a:t>.	:</a:t>
            </a:r>
            <a:r>
              <a:rPr sz="3600" dirty="0"/>
              <a:t> </a:t>
            </a:r>
            <a:r>
              <a:rPr sz="3600" spc="-5" dirty="0"/>
              <a:t>:	.*	?:	</a:t>
            </a:r>
            <a:r>
              <a:rPr sz="3600" spc="-15" dirty="0" err="1"/>
              <a:t>sizeof</a:t>
            </a:r>
            <a:r>
              <a:rPr sz="3600" spc="-15" dirty="0" smtClean="0"/>
              <a:t>()</a:t>
            </a:r>
            <a:r>
              <a:rPr lang="en-IN" sz="3600" spc="-15" dirty="0" smtClean="0"/>
              <a:t> </a:t>
            </a:r>
            <a:r>
              <a:rPr lang="en-IN" sz="3600" spc="-25" dirty="0">
                <a:cs typeface="Calibri"/>
              </a:rPr>
              <a:t>operators</a:t>
            </a:r>
            <a:r>
              <a:rPr lang="en-IN" sz="3600" b="1" spc="-25" dirty="0" smtClean="0">
                <a:cs typeface="Calibri"/>
              </a:rPr>
              <a:t>?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65611" y="1828800"/>
            <a:ext cx="8150860" cy="4422364"/>
          </a:xfrm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355600" marR="6985" indent="-342900" algn="just">
              <a:lnSpc>
                <a:spcPct val="100000"/>
              </a:lnSpc>
              <a:spcBef>
                <a:spcPts val="155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 smtClean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restriction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50" dirty="0">
                <a:latin typeface="Calibri"/>
                <a:cs typeface="Calibri"/>
              </a:rPr>
              <a:t>safety. </a:t>
            </a:r>
            <a:r>
              <a:rPr sz="3200" dirty="0">
                <a:latin typeface="Calibri"/>
                <a:cs typeface="Calibri"/>
              </a:rPr>
              <a:t>If </a:t>
            </a:r>
            <a:r>
              <a:rPr sz="3200" spc="-15" dirty="0">
                <a:latin typeface="Calibri"/>
                <a:cs typeface="Calibri"/>
              </a:rPr>
              <a:t>we </a:t>
            </a:r>
            <a:r>
              <a:rPr sz="3200" spc="-5" dirty="0">
                <a:latin typeface="Calibri"/>
                <a:cs typeface="Calibri"/>
              </a:rPr>
              <a:t>overload </a:t>
            </a:r>
            <a:r>
              <a:rPr sz="3200" dirty="0">
                <a:latin typeface="Calibri"/>
                <a:cs typeface="Calibri"/>
              </a:rPr>
              <a:t>.  </a:t>
            </a:r>
            <a:r>
              <a:rPr sz="3200" spc="-20" dirty="0">
                <a:latin typeface="Calibri"/>
                <a:cs typeface="Calibri"/>
              </a:rPr>
              <a:t>operator </a:t>
            </a:r>
            <a:r>
              <a:rPr sz="3200" dirty="0">
                <a:latin typeface="Calibri"/>
                <a:cs typeface="Calibri"/>
              </a:rPr>
              <a:t>then </a:t>
            </a:r>
            <a:r>
              <a:rPr sz="3200" spc="-10" dirty="0">
                <a:latin typeface="Calibri"/>
                <a:cs typeface="Calibri"/>
              </a:rPr>
              <a:t>we </a:t>
            </a:r>
            <a:r>
              <a:rPr sz="3200" spc="-15" dirty="0">
                <a:latin typeface="Calibri"/>
                <a:cs typeface="Calibri"/>
              </a:rPr>
              <a:t>cant</a:t>
            </a:r>
            <a:r>
              <a:rPr sz="3200" spc="6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access </a:t>
            </a:r>
            <a:r>
              <a:rPr sz="3200" spc="-5" dirty="0">
                <a:latin typeface="Calibri"/>
                <a:cs typeface="Calibri"/>
              </a:rPr>
              <a:t>member in  normal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way.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:? </a:t>
            </a:r>
            <a:r>
              <a:rPr sz="3200" spc="-30" dirty="0">
                <a:latin typeface="Calibri"/>
                <a:cs typeface="Calibri"/>
              </a:rPr>
              <a:t>takes </a:t>
            </a:r>
            <a:r>
              <a:rPr sz="3200" dirty="0">
                <a:latin typeface="Calibri"/>
                <a:cs typeface="Calibri"/>
              </a:rPr>
              <a:t>3 </a:t>
            </a:r>
            <a:r>
              <a:rPr sz="3200" spc="-10" dirty="0">
                <a:latin typeface="Calibri"/>
                <a:cs typeface="Calibri"/>
              </a:rPr>
              <a:t>argument </a:t>
            </a:r>
            <a:r>
              <a:rPr sz="3200" spc="-15" dirty="0">
                <a:latin typeface="Calibri"/>
                <a:cs typeface="Calibri"/>
              </a:rPr>
              <a:t>rather </a:t>
            </a:r>
            <a:r>
              <a:rPr sz="3200" dirty="0">
                <a:latin typeface="Calibri"/>
                <a:cs typeface="Calibri"/>
              </a:rPr>
              <a:t>than 2 or 1.  </a:t>
            </a:r>
            <a:r>
              <a:rPr sz="3200" spc="-15" dirty="0">
                <a:latin typeface="Calibri"/>
                <a:cs typeface="Calibri"/>
              </a:rPr>
              <a:t>There </a:t>
            </a:r>
            <a:r>
              <a:rPr sz="3200" spc="-5" dirty="0">
                <a:latin typeface="Calibri"/>
                <a:cs typeface="Calibri"/>
              </a:rPr>
              <a:t>is no </a:t>
            </a:r>
            <a:r>
              <a:rPr sz="3200" dirty="0">
                <a:latin typeface="Calibri"/>
                <a:cs typeface="Calibri"/>
              </a:rPr>
              <a:t>mechanism </a:t>
            </a:r>
            <a:r>
              <a:rPr sz="3200" spc="-10" dirty="0">
                <a:latin typeface="Calibri"/>
                <a:cs typeface="Calibri"/>
              </a:rPr>
              <a:t>available </a:t>
            </a:r>
            <a:r>
              <a:rPr sz="3200" spc="-5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25" dirty="0">
                <a:latin typeface="Calibri"/>
                <a:cs typeface="Calibri"/>
              </a:rPr>
              <a:t>we 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dirty="0">
                <a:latin typeface="Calibri"/>
                <a:cs typeface="Calibri"/>
              </a:rPr>
              <a:t>pass 3 </a:t>
            </a:r>
            <a:r>
              <a:rPr sz="3200" spc="-15" dirty="0">
                <a:latin typeface="Calibri"/>
                <a:cs typeface="Calibri"/>
              </a:rPr>
              <a:t>parameter </a:t>
            </a:r>
            <a:r>
              <a:rPr sz="3200" spc="-5" dirty="0">
                <a:latin typeface="Calibri"/>
                <a:cs typeface="Calibri"/>
              </a:rPr>
              <a:t>during </a:t>
            </a:r>
            <a:r>
              <a:rPr sz="3200" spc="-20" dirty="0">
                <a:latin typeface="Calibri"/>
                <a:cs typeface="Calibri"/>
              </a:rPr>
              <a:t>operator  </a:t>
            </a:r>
            <a:r>
              <a:rPr sz="3200" spc="-5" dirty="0">
                <a:latin typeface="Calibri"/>
                <a:cs typeface="Calibri"/>
              </a:rPr>
              <a:t>overloading.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46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70519"/>
            <a:ext cx="815086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1980" marR="5080" indent="-1859914">
              <a:lnSpc>
                <a:spcPct val="100000"/>
              </a:lnSpc>
              <a:spcBef>
                <a:spcPts val="95"/>
              </a:spcBef>
              <a:tabLst>
                <a:tab pos="1207135" algn="l"/>
                <a:tab pos="2409190" algn="l"/>
                <a:tab pos="3146425" algn="l"/>
                <a:tab pos="3764279" algn="l"/>
                <a:tab pos="4591050" algn="l"/>
              </a:tabLst>
            </a:pPr>
            <a:r>
              <a:rPr sz="3600" spc="-10" dirty="0"/>
              <a:t>W</a:t>
            </a:r>
            <a:r>
              <a:rPr sz="3600" spc="-70" dirty="0"/>
              <a:t>h</a:t>
            </a:r>
            <a:r>
              <a:rPr sz="3600" spc="-5" dirty="0"/>
              <a:t>y</a:t>
            </a:r>
            <a:r>
              <a:rPr sz="3600" dirty="0"/>
              <a:t>	</a:t>
            </a:r>
            <a:r>
              <a:rPr sz="3600" spc="-5" dirty="0"/>
              <a:t>not</a:t>
            </a:r>
            <a:r>
              <a:rPr sz="3600" spc="10" dirty="0"/>
              <a:t> </a:t>
            </a:r>
            <a:r>
              <a:rPr sz="3600" spc="-5" dirty="0"/>
              <a:t>.</a:t>
            </a:r>
            <a:r>
              <a:rPr sz="3600" dirty="0"/>
              <a:t>	</a:t>
            </a:r>
            <a:r>
              <a:rPr sz="3600" spc="-5" dirty="0"/>
              <a:t>:</a:t>
            </a:r>
            <a:r>
              <a:rPr sz="3600" dirty="0"/>
              <a:t> </a:t>
            </a:r>
            <a:r>
              <a:rPr sz="3600" spc="-5" dirty="0"/>
              <a:t>:</a:t>
            </a:r>
            <a:r>
              <a:rPr sz="3600" dirty="0"/>
              <a:t>	</a:t>
            </a:r>
            <a:r>
              <a:rPr sz="3600" spc="-10" dirty="0"/>
              <a:t>.</a:t>
            </a:r>
            <a:r>
              <a:rPr sz="3600" spc="-5" dirty="0"/>
              <a:t>*</a:t>
            </a:r>
            <a:r>
              <a:rPr sz="3600" dirty="0"/>
              <a:t>	</a:t>
            </a:r>
            <a:r>
              <a:rPr sz="3600" spc="-10" dirty="0"/>
              <a:t>?</a:t>
            </a:r>
            <a:r>
              <a:rPr sz="3600" spc="-5" dirty="0"/>
              <a:t>:</a:t>
            </a:r>
            <a:r>
              <a:rPr sz="3600" dirty="0"/>
              <a:t>	</a:t>
            </a:r>
            <a:r>
              <a:rPr sz="3600" spc="-5" dirty="0"/>
              <a:t>si</a:t>
            </a:r>
            <a:r>
              <a:rPr sz="3600" spc="-75" dirty="0"/>
              <a:t>z</a:t>
            </a:r>
            <a:r>
              <a:rPr sz="3600" spc="-10" dirty="0"/>
              <a:t>eo</a:t>
            </a:r>
            <a:r>
              <a:rPr sz="3600" spc="-15" dirty="0"/>
              <a:t>f</a:t>
            </a:r>
            <a:r>
              <a:rPr sz="3600" dirty="0"/>
              <a:t>()  </a:t>
            </a:r>
            <a:r>
              <a:rPr lang="en-IN" sz="3600" dirty="0" smtClean="0"/>
              <a:t>o</a:t>
            </a:r>
            <a:r>
              <a:rPr sz="3600" spc="-25" dirty="0" err="1" smtClean="0"/>
              <a:t>perators</a:t>
            </a:r>
            <a:r>
              <a:rPr sz="3600" spc="-25" dirty="0"/>
              <a:t>?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8073390" cy="42208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Example:</a:t>
            </a:r>
            <a:endParaRPr sz="3200" dirty="0">
              <a:latin typeface="Calibri"/>
              <a:cs typeface="Calibri"/>
            </a:endParaRPr>
          </a:p>
          <a:p>
            <a:pPr marL="355600" marR="5080" indent="-68580" algn="just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latin typeface="Calibri"/>
                <a:cs typeface="Calibri"/>
              </a:rPr>
              <a:t>c = </a:t>
            </a:r>
            <a:r>
              <a:rPr sz="3200" b="1" spc="5" dirty="0">
                <a:latin typeface="Calibri"/>
                <a:cs typeface="Calibri"/>
              </a:rPr>
              <a:t>a+b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5" dirty="0">
                <a:latin typeface="Calibri"/>
                <a:cs typeface="Calibri"/>
              </a:rPr>
              <a:t>both </a:t>
            </a:r>
            <a:r>
              <a:rPr sz="3200" dirty="0">
                <a:latin typeface="Calibri"/>
                <a:cs typeface="Calibri"/>
              </a:rPr>
              <a:t>a &amp; b actually </a:t>
            </a:r>
            <a:r>
              <a:rPr sz="3200" spc="-35" dirty="0">
                <a:latin typeface="Calibri"/>
                <a:cs typeface="Calibri"/>
              </a:rPr>
              <a:t>refer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some  </a:t>
            </a:r>
            <a:r>
              <a:rPr sz="3200" dirty="0">
                <a:latin typeface="Calibri"/>
                <a:cs typeface="Calibri"/>
              </a:rPr>
              <a:t>memory </a:t>
            </a:r>
            <a:r>
              <a:rPr sz="3200" spc="-10" dirty="0">
                <a:latin typeface="Calibri"/>
                <a:cs typeface="Calibri"/>
              </a:rPr>
              <a:t>location, </a:t>
            </a:r>
            <a:r>
              <a:rPr sz="3200" spc="-5" dirty="0">
                <a:latin typeface="Calibri"/>
                <a:cs typeface="Calibri"/>
              </a:rPr>
              <a:t>so </a:t>
            </a:r>
            <a:r>
              <a:rPr sz="3200" dirty="0">
                <a:latin typeface="Calibri"/>
                <a:cs typeface="Calibri"/>
              </a:rPr>
              <a:t>"+" </a:t>
            </a:r>
            <a:r>
              <a:rPr sz="3200" spc="-20" dirty="0">
                <a:latin typeface="Calibri"/>
                <a:cs typeface="Calibri"/>
              </a:rPr>
              <a:t>operator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be  overloaded,</a:t>
            </a:r>
            <a:endParaRPr sz="3200" dirty="0">
              <a:latin typeface="Calibri"/>
              <a:cs typeface="Calibri"/>
            </a:endParaRPr>
          </a:p>
          <a:p>
            <a:pPr marL="355600" marR="5080" indent="24130" algn="just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Calibri"/>
                <a:cs typeface="Calibri"/>
              </a:rPr>
              <a:t>but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"." </a:t>
            </a:r>
            <a:r>
              <a:rPr sz="3200" spc="-45" dirty="0">
                <a:latin typeface="Calibri"/>
                <a:cs typeface="Calibri"/>
              </a:rPr>
              <a:t>operator, </a:t>
            </a:r>
            <a:r>
              <a:rPr sz="3200" spc="-30" dirty="0">
                <a:latin typeface="Calibri"/>
                <a:cs typeface="Calibri"/>
              </a:rPr>
              <a:t>like </a:t>
            </a:r>
            <a:r>
              <a:rPr sz="3200" spc="-5" dirty="0">
                <a:latin typeface="Calibri"/>
                <a:cs typeface="Calibri"/>
              </a:rPr>
              <a:t>a.i </a:t>
            </a:r>
            <a:r>
              <a:rPr sz="3200" dirty="0">
                <a:latin typeface="Calibri"/>
                <a:cs typeface="Calibri"/>
              </a:rPr>
              <a:t>actually </a:t>
            </a:r>
            <a:r>
              <a:rPr sz="3200" spc="-35" dirty="0">
                <a:latin typeface="Calibri"/>
                <a:cs typeface="Calibri"/>
              </a:rPr>
              <a:t>refers </a:t>
            </a:r>
            <a:r>
              <a:rPr sz="3200" spc="-45" dirty="0">
                <a:latin typeface="Calibri"/>
                <a:cs typeface="Calibri"/>
              </a:rPr>
              <a:t>to  </a:t>
            </a:r>
            <a:r>
              <a:rPr sz="3200" dirty="0">
                <a:latin typeface="Calibri"/>
                <a:cs typeface="Calibri"/>
              </a:rPr>
              <a:t>the name of the </a:t>
            </a:r>
            <a:r>
              <a:rPr sz="3200" spc="-5" dirty="0">
                <a:latin typeface="Calibri"/>
                <a:cs typeface="Calibri"/>
              </a:rPr>
              <a:t>variable </a:t>
            </a:r>
            <a:r>
              <a:rPr sz="3200" spc="-15" dirty="0">
                <a:latin typeface="Calibri"/>
                <a:cs typeface="Calibri"/>
              </a:rPr>
              <a:t>from  </a:t>
            </a:r>
            <a:r>
              <a:rPr sz="3200" dirty="0">
                <a:latin typeface="Calibri"/>
                <a:cs typeface="Calibri"/>
              </a:rPr>
              <a:t>whom the  memory </a:t>
            </a:r>
            <a:r>
              <a:rPr sz="3200" spc="-10" dirty="0">
                <a:latin typeface="Calibri"/>
                <a:cs typeface="Calibri"/>
              </a:rPr>
              <a:t>location </a:t>
            </a:r>
            <a:r>
              <a:rPr sz="3200" spc="-5" dirty="0">
                <a:latin typeface="Calibri"/>
                <a:cs typeface="Calibri"/>
              </a:rPr>
              <a:t>has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15" dirty="0">
                <a:latin typeface="Calibri"/>
                <a:cs typeface="Calibri"/>
              </a:rPr>
              <a:t>resolved at </a:t>
            </a:r>
            <a:r>
              <a:rPr sz="3200" dirty="0">
                <a:latin typeface="Calibri"/>
                <a:cs typeface="Calibri"/>
              </a:rPr>
              <a:t>time  and </a:t>
            </a:r>
            <a:r>
              <a:rPr sz="3200" spc="-5" dirty="0">
                <a:latin typeface="Calibri"/>
                <a:cs typeface="Calibri"/>
              </a:rPr>
              <a:t>thus it cannot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overloaded.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71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776" y="1707880"/>
            <a:ext cx="521322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0085" marR="330200" indent="-1602105" algn="ctr">
              <a:lnSpc>
                <a:spcPct val="100000"/>
              </a:lnSpc>
              <a:spcBef>
                <a:spcPts val="100"/>
              </a:spcBef>
              <a:tabLst>
                <a:tab pos="1096010" algn="l"/>
              </a:tabLst>
            </a:pPr>
            <a:r>
              <a:rPr sz="4800" dirty="0"/>
              <a:t>	</a:t>
            </a:r>
            <a:r>
              <a:rPr sz="4800" dirty="0" smtClean="0"/>
              <a:t>Inheri</a:t>
            </a:r>
            <a:r>
              <a:rPr sz="4800" spc="-50" dirty="0" smtClean="0"/>
              <a:t>t</a:t>
            </a:r>
            <a:r>
              <a:rPr sz="4800" dirty="0" smtClean="0"/>
              <a:t>ance</a:t>
            </a:r>
            <a:r>
              <a:rPr lang="en-IN" sz="4800" dirty="0" smtClean="0"/>
              <a:t>,</a:t>
            </a:r>
            <a:endParaRPr sz="4800" dirty="0"/>
          </a:p>
          <a:p>
            <a:pPr marL="12700" algn="ctr">
              <a:lnSpc>
                <a:spcPct val="100000"/>
              </a:lnSpc>
            </a:pPr>
            <a:r>
              <a:rPr sz="4800" spc="-5" dirty="0"/>
              <a:t>Virtual</a:t>
            </a:r>
            <a:r>
              <a:rPr sz="4800" spc="-100" dirty="0"/>
              <a:t> </a:t>
            </a:r>
            <a:r>
              <a:rPr sz="4800" dirty="0" smtClean="0"/>
              <a:t>Functions</a:t>
            </a:r>
            <a:r>
              <a:rPr lang="en-IN" sz="4800" dirty="0" smtClean="0"/>
              <a:t> &amp;</a:t>
            </a:r>
            <a:br>
              <a:rPr lang="en-IN" sz="4800" dirty="0" smtClean="0"/>
            </a:br>
            <a:r>
              <a:rPr lang="en-IN" sz="4800" dirty="0" smtClean="0"/>
              <a:t>this pointer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4793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685800"/>
            <a:ext cx="40027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Inheritance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759825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“Inheritance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the mechanism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provides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0" dirty="0">
                <a:latin typeface="Calibri"/>
                <a:cs typeface="Calibri"/>
              </a:rPr>
              <a:t>power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reusability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extendibility</a:t>
            </a:r>
            <a:r>
              <a:rPr sz="3200" spc="-25" dirty="0">
                <a:latin typeface="Calibri"/>
                <a:cs typeface="Calibri"/>
              </a:rPr>
              <a:t>.”</a:t>
            </a:r>
            <a:endParaRPr sz="3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“Inheritance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process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5" dirty="0">
                <a:latin typeface="Calibri"/>
                <a:cs typeface="Calibri"/>
              </a:rPr>
              <a:t>one </a:t>
            </a:r>
            <a:r>
              <a:rPr sz="3200" b="1" dirty="0">
                <a:latin typeface="Calibri"/>
                <a:cs typeface="Calibri"/>
              </a:rPr>
              <a:t>object  </a:t>
            </a:r>
            <a:r>
              <a:rPr sz="3200" b="1" spc="-10" dirty="0">
                <a:latin typeface="Calibri"/>
                <a:cs typeface="Calibri"/>
              </a:rPr>
              <a:t>can </a:t>
            </a:r>
            <a:r>
              <a:rPr sz="3200" b="1" spc="-5" dirty="0">
                <a:latin typeface="Calibri"/>
                <a:cs typeface="Calibri"/>
              </a:rPr>
              <a:t>acquire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5" dirty="0">
                <a:latin typeface="Calibri"/>
                <a:cs typeface="Calibri"/>
              </a:rPr>
              <a:t>properties </a:t>
            </a:r>
            <a:r>
              <a:rPr sz="3200" b="1" dirty="0">
                <a:latin typeface="Calibri"/>
                <a:cs typeface="Calibri"/>
              </a:rPr>
              <a:t>of another</a:t>
            </a:r>
            <a:r>
              <a:rPr sz="3200" b="1" spc="615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object</a:t>
            </a:r>
            <a:r>
              <a:rPr sz="3200" spc="-30" dirty="0">
                <a:latin typeface="Calibri"/>
                <a:cs typeface="Calibri"/>
              </a:rPr>
              <a:t>.”</a:t>
            </a:r>
            <a:endParaRPr sz="32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“Inheritance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process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b="1" spc="-5" dirty="0">
                <a:latin typeface="Calibri"/>
                <a:cs typeface="Calibri"/>
              </a:rPr>
              <a:t>new </a:t>
            </a:r>
            <a:r>
              <a:rPr sz="3200" spc="-5" dirty="0">
                <a:latin typeface="Calibri"/>
                <a:cs typeface="Calibri"/>
              </a:rPr>
              <a:t>classes  called </a:t>
            </a:r>
            <a:r>
              <a:rPr sz="3200" b="1" i="1" dirty="0">
                <a:latin typeface="Calibri"/>
                <a:cs typeface="Calibri"/>
              </a:rPr>
              <a:t>derived </a:t>
            </a:r>
            <a:r>
              <a:rPr sz="3200" b="1" spc="-5" dirty="0">
                <a:latin typeface="Calibri"/>
                <a:cs typeface="Calibri"/>
              </a:rPr>
              <a:t>classes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25" dirty="0">
                <a:latin typeface="Calibri"/>
                <a:cs typeface="Calibri"/>
              </a:rPr>
              <a:t>created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b="1" spc="-15" dirty="0">
                <a:latin typeface="Calibri"/>
                <a:cs typeface="Calibri"/>
              </a:rPr>
              <a:t>existing  </a:t>
            </a:r>
            <a:r>
              <a:rPr sz="3200" spc="-5" dirty="0">
                <a:latin typeface="Calibri"/>
                <a:cs typeface="Calibri"/>
              </a:rPr>
              <a:t>classes called </a:t>
            </a:r>
            <a:r>
              <a:rPr sz="3200" b="1" i="1" dirty="0">
                <a:latin typeface="Calibri"/>
                <a:cs typeface="Calibri"/>
              </a:rPr>
              <a:t>base</a:t>
            </a:r>
            <a:r>
              <a:rPr sz="3200" b="1" i="1" spc="-20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classes</a:t>
            </a:r>
            <a:r>
              <a:rPr sz="3200" spc="-30" dirty="0">
                <a:latin typeface="Calibri"/>
                <a:cs typeface="Calibri"/>
              </a:rPr>
              <a:t>.”</a:t>
            </a:r>
            <a:endParaRPr sz="3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Allows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creation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b="1" spc="-15" dirty="0">
                <a:latin typeface="Calibri"/>
                <a:cs typeface="Calibri"/>
              </a:rPr>
              <a:t>hierarchical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classifications.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6362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901" y="762000"/>
            <a:ext cx="47647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Inheritance</a:t>
            </a:r>
          </a:p>
        </p:txBody>
      </p:sp>
      <p:sp>
        <p:nvSpPr>
          <p:cNvPr id="3" name="object 3"/>
          <p:cNvSpPr/>
          <p:nvPr/>
        </p:nvSpPr>
        <p:spPr>
          <a:xfrm>
            <a:off x="3333750" y="2190750"/>
            <a:ext cx="2314575" cy="1247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76294" y="2435479"/>
            <a:ext cx="1240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80" dirty="0">
                <a:latin typeface="Calibri"/>
                <a:cs typeface="Calibri"/>
              </a:rPr>
              <a:t>P</a:t>
            </a:r>
            <a:r>
              <a:rPr sz="4400" b="1" dirty="0">
                <a:latin typeface="Calibri"/>
                <a:cs typeface="Calibri"/>
              </a:rPr>
              <a:t>oi</a:t>
            </a:r>
            <a:r>
              <a:rPr sz="4400" b="1" spc="-45" dirty="0">
                <a:latin typeface="Calibri"/>
                <a:cs typeface="Calibri"/>
              </a:rPr>
              <a:t>n</a:t>
            </a:r>
            <a:r>
              <a:rPr sz="4400" b="1" dirty="0">
                <a:latin typeface="Calibri"/>
                <a:cs typeface="Calibri"/>
              </a:rPr>
              <a:t>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58475" y="3429634"/>
            <a:ext cx="228600" cy="1296035"/>
          </a:xfrm>
          <a:custGeom>
            <a:avLst/>
            <a:gdLst/>
            <a:ahLst/>
            <a:cxnLst/>
            <a:rect l="l" t="t" r="r" b="b"/>
            <a:pathLst>
              <a:path w="228600" h="1296035">
                <a:moveTo>
                  <a:pt x="114157" y="100828"/>
                </a:moveTo>
                <a:lnTo>
                  <a:pt x="88771" y="144249"/>
                </a:lnTo>
                <a:lnTo>
                  <a:pt x="87362" y="1295527"/>
                </a:lnTo>
                <a:lnTo>
                  <a:pt x="138162" y="1295527"/>
                </a:lnTo>
                <a:lnTo>
                  <a:pt x="139570" y="144555"/>
                </a:lnTo>
                <a:lnTo>
                  <a:pt x="114157" y="100828"/>
                </a:lnTo>
                <a:close/>
              </a:path>
              <a:path w="228600" h="1296035">
                <a:moveTo>
                  <a:pt x="143601" y="50418"/>
                </a:moveTo>
                <a:lnTo>
                  <a:pt x="139686" y="50418"/>
                </a:lnTo>
                <a:lnTo>
                  <a:pt x="139570" y="144555"/>
                </a:lnTo>
                <a:lnTo>
                  <a:pt x="180961" y="215772"/>
                </a:lnTo>
                <a:lnTo>
                  <a:pt x="187684" y="223291"/>
                </a:lnTo>
                <a:lnTo>
                  <a:pt x="196455" y="227536"/>
                </a:lnTo>
                <a:lnTo>
                  <a:pt x="206178" y="228185"/>
                </a:lnTo>
                <a:lnTo>
                  <a:pt x="215759" y="224916"/>
                </a:lnTo>
                <a:lnTo>
                  <a:pt x="223277" y="218195"/>
                </a:lnTo>
                <a:lnTo>
                  <a:pt x="227522" y="209438"/>
                </a:lnTo>
                <a:lnTo>
                  <a:pt x="228171" y="199753"/>
                </a:lnTo>
                <a:lnTo>
                  <a:pt x="224903" y="190245"/>
                </a:lnTo>
                <a:lnTo>
                  <a:pt x="143601" y="50418"/>
                </a:lnTo>
                <a:close/>
              </a:path>
              <a:path w="228600" h="1296035">
                <a:moveTo>
                  <a:pt x="114286" y="0"/>
                </a:moveTo>
                <a:lnTo>
                  <a:pt x="3288" y="189864"/>
                </a:lnTo>
                <a:lnTo>
                  <a:pt x="0" y="199445"/>
                </a:lnTo>
                <a:lnTo>
                  <a:pt x="605" y="209169"/>
                </a:lnTo>
                <a:lnTo>
                  <a:pt x="4806" y="217939"/>
                </a:lnTo>
                <a:lnTo>
                  <a:pt x="12305" y="224662"/>
                </a:lnTo>
                <a:lnTo>
                  <a:pt x="21885" y="227949"/>
                </a:lnTo>
                <a:lnTo>
                  <a:pt x="31609" y="227330"/>
                </a:lnTo>
                <a:lnTo>
                  <a:pt x="40380" y="223091"/>
                </a:lnTo>
                <a:lnTo>
                  <a:pt x="47103" y="215519"/>
                </a:lnTo>
                <a:lnTo>
                  <a:pt x="88771" y="144249"/>
                </a:lnTo>
                <a:lnTo>
                  <a:pt x="88886" y="50418"/>
                </a:lnTo>
                <a:lnTo>
                  <a:pt x="143601" y="50418"/>
                </a:lnTo>
                <a:lnTo>
                  <a:pt x="114286" y="0"/>
                </a:lnTo>
                <a:close/>
              </a:path>
              <a:path w="228600" h="1296035">
                <a:moveTo>
                  <a:pt x="139670" y="63245"/>
                </a:moveTo>
                <a:lnTo>
                  <a:pt x="136130" y="63245"/>
                </a:lnTo>
                <a:lnTo>
                  <a:pt x="114157" y="100828"/>
                </a:lnTo>
                <a:lnTo>
                  <a:pt x="139570" y="144555"/>
                </a:lnTo>
                <a:lnTo>
                  <a:pt x="139670" y="63245"/>
                </a:lnTo>
                <a:close/>
              </a:path>
              <a:path w="228600" h="1296035">
                <a:moveTo>
                  <a:pt x="139686" y="50418"/>
                </a:moveTo>
                <a:lnTo>
                  <a:pt x="88886" y="50418"/>
                </a:lnTo>
                <a:lnTo>
                  <a:pt x="88771" y="144249"/>
                </a:lnTo>
                <a:lnTo>
                  <a:pt x="114157" y="100828"/>
                </a:lnTo>
                <a:lnTo>
                  <a:pt x="92315" y="63245"/>
                </a:lnTo>
                <a:lnTo>
                  <a:pt x="139670" y="63245"/>
                </a:lnTo>
                <a:lnTo>
                  <a:pt x="139686" y="50418"/>
                </a:lnTo>
                <a:close/>
              </a:path>
              <a:path w="228600" h="1296035">
                <a:moveTo>
                  <a:pt x="136130" y="63245"/>
                </a:moveTo>
                <a:lnTo>
                  <a:pt x="92315" y="63245"/>
                </a:lnTo>
                <a:lnTo>
                  <a:pt x="114157" y="100828"/>
                </a:lnTo>
                <a:lnTo>
                  <a:pt x="136130" y="63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0900" y="4686300"/>
            <a:ext cx="2352675" cy="128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82034" y="4950409"/>
            <a:ext cx="98234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Line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67350" y="1114425"/>
            <a:ext cx="3571875" cy="217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4325" y="3781425"/>
            <a:ext cx="3314700" cy="2028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442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3609" y="762000"/>
            <a:ext cx="49933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Inheritance</a:t>
            </a:r>
          </a:p>
        </p:txBody>
      </p:sp>
      <p:sp>
        <p:nvSpPr>
          <p:cNvPr id="3" name="object 3"/>
          <p:cNvSpPr/>
          <p:nvPr/>
        </p:nvSpPr>
        <p:spPr>
          <a:xfrm>
            <a:off x="3333750" y="2190750"/>
            <a:ext cx="2314575" cy="1247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40302" y="2435479"/>
            <a:ext cx="11125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Fruit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4335" y="3421760"/>
            <a:ext cx="2832100" cy="1553845"/>
          </a:xfrm>
          <a:custGeom>
            <a:avLst/>
            <a:gdLst/>
            <a:ahLst/>
            <a:cxnLst/>
            <a:rect l="l" t="t" r="r" b="b"/>
            <a:pathLst>
              <a:path w="2832100" h="1553845">
                <a:moveTo>
                  <a:pt x="2692494" y="53471"/>
                </a:moveTo>
                <a:lnTo>
                  <a:pt x="0" y="1508887"/>
                </a:lnTo>
                <a:lnTo>
                  <a:pt x="24129" y="1553590"/>
                </a:lnTo>
                <a:lnTo>
                  <a:pt x="2716678" y="98146"/>
                </a:lnTo>
                <a:lnTo>
                  <a:pt x="2742894" y="55105"/>
                </a:lnTo>
                <a:lnTo>
                  <a:pt x="2692494" y="53471"/>
                </a:lnTo>
                <a:close/>
              </a:path>
              <a:path w="2832100" h="1553845">
                <a:moveTo>
                  <a:pt x="2830663" y="8762"/>
                </a:moveTo>
                <a:lnTo>
                  <a:pt x="2775204" y="8762"/>
                </a:lnTo>
                <a:lnTo>
                  <a:pt x="2799326" y="53471"/>
                </a:lnTo>
                <a:lnTo>
                  <a:pt x="2716678" y="98146"/>
                </a:lnTo>
                <a:lnTo>
                  <a:pt x="2673730" y="168655"/>
                </a:lnTo>
                <a:lnTo>
                  <a:pt x="2670309" y="178111"/>
                </a:lnTo>
                <a:lnTo>
                  <a:pt x="2670746" y="187817"/>
                </a:lnTo>
                <a:lnTo>
                  <a:pt x="2674802" y="196641"/>
                </a:lnTo>
                <a:lnTo>
                  <a:pt x="2682240" y="203453"/>
                </a:lnTo>
                <a:lnTo>
                  <a:pt x="2691697" y="206930"/>
                </a:lnTo>
                <a:lnTo>
                  <a:pt x="2701416" y="206501"/>
                </a:lnTo>
                <a:lnTo>
                  <a:pt x="2710279" y="202453"/>
                </a:lnTo>
                <a:lnTo>
                  <a:pt x="2717165" y="195071"/>
                </a:lnTo>
                <a:lnTo>
                  <a:pt x="2830663" y="8762"/>
                </a:lnTo>
                <a:close/>
              </a:path>
              <a:path w="2832100" h="1553845">
                <a:moveTo>
                  <a:pt x="2742894" y="55105"/>
                </a:moveTo>
                <a:lnTo>
                  <a:pt x="2716678" y="98146"/>
                </a:lnTo>
                <a:lnTo>
                  <a:pt x="2793695" y="56514"/>
                </a:lnTo>
                <a:lnTo>
                  <a:pt x="2786379" y="56514"/>
                </a:lnTo>
                <a:lnTo>
                  <a:pt x="2742894" y="55105"/>
                </a:lnTo>
                <a:close/>
              </a:path>
              <a:path w="2832100" h="1553845">
                <a:moveTo>
                  <a:pt x="2765552" y="17906"/>
                </a:moveTo>
                <a:lnTo>
                  <a:pt x="2742894" y="55105"/>
                </a:lnTo>
                <a:lnTo>
                  <a:pt x="2786379" y="56514"/>
                </a:lnTo>
                <a:lnTo>
                  <a:pt x="2765552" y="17906"/>
                </a:lnTo>
                <a:close/>
              </a:path>
              <a:path w="2832100" h="1553845">
                <a:moveTo>
                  <a:pt x="2780139" y="17906"/>
                </a:moveTo>
                <a:lnTo>
                  <a:pt x="2765552" y="17906"/>
                </a:lnTo>
                <a:lnTo>
                  <a:pt x="2786379" y="56514"/>
                </a:lnTo>
                <a:lnTo>
                  <a:pt x="2793695" y="56514"/>
                </a:lnTo>
                <a:lnTo>
                  <a:pt x="2799334" y="53466"/>
                </a:lnTo>
                <a:lnTo>
                  <a:pt x="2780139" y="17906"/>
                </a:lnTo>
                <a:close/>
              </a:path>
              <a:path w="2832100" h="1553845">
                <a:moveTo>
                  <a:pt x="2775204" y="8762"/>
                </a:moveTo>
                <a:lnTo>
                  <a:pt x="2692494" y="53471"/>
                </a:lnTo>
                <a:lnTo>
                  <a:pt x="2742894" y="55105"/>
                </a:lnTo>
                <a:lnTo>
                  <a:pt x="2765552" y="17906"/>
                </a:lnTo>
                <a:lnTo>
                  <a:pt x="2780139" y="17906"/>
                </a:lnTo>
                <a:lnTo>
                  <a:pt x="2775204" y="8762"/>
                </a:lnTo>
                <a:close/>
              </a:path>
              <a:path w="2832100" h="1553845">
                <a:moveTo>
                  <a:pt x="2611754" y="0"/>
                </a:moveTo>
                <a:lnTo>
                  <a:pt x="2601771" y="1706"/>
                </a:lnTo>
                <a:lnTo>
                  <a:pt x="2593514" y="6889"/>
                </a:lnTo>
                <a:lnTo>
                  <a:pt x="2587805" y="14787"/>
                </a:lnTo>
                <a:lnTo>
                  <a:pt x="2585466" y="24637"/>
                </a:lnTo>
                <a:lnTo>
                  <a:pt x="2587172" y="34547"/>
                </a:lnTo>
                <a:lnTo>
                  <a:pt x="2592355" y="42767"/>
                </a:lnTo>
                <a:lnTo>
                  <a:pt x="2600253" y="48462"/>
                </a:lnTo>
                <a:lnTo>
                  <a:pt x="2610104" y="50800"/>
                </a:lnTo>
                <a:lnTo>
                  <a:pt x="2692502" y="53466"/>
                </a:lnTo>
                <a:lnTo>
                  <a:pt x="2775204" y="8762"/>
                </a:lnTo>
                <a:lnTo>
                  <a:pt x="2830663" y="8762"/>
                </a:lnTo>
                <a:lnTo>
                  <a:pt x="2831591" y="7238"/>
                </a:lnTo>
                <a:lnTo>
                  <a:pt x="2611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" y="4838700"/>
            <a:ext cx="2352675" cy="128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3061" y="5102758"/>
            <a:ext cx="17081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Calibri"/>
                <a:cs typeface="Calibri"/>
              </a:rPr>
              <a:t>O</a:t>
            </a:r>
            <a:r>
              <a:rPr sz="4400" b="1" spc="-105" dirty="0">
                <a:latin typeface="Calibri"/>
                <a:cs typeface="Calibri"/>
              </a:rPr>
              <a:t>r</a:t>
            </a:r>
            <a:r>
              <a:rPr sz="4400" b="1" dirty="0">
                <a:latin typeface="Calibri"/>
                <a:cs typeface="Calibri"/>
              </a:rPr>
              <a:t>an</a:t>
            </a:r>
            <a:r>
              <a:rPr sz="4400" b="1" spc="-50" dirty="0">
                <a:latin typeface="Calibri"/>
                <a:cs typeface="Calibri"/>
              </a:rPr>
              <a:t>g</a:t>
            </a:r>
            <a:r>
              <a:rPr sz="4400" b="1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82277" y="3429634"/>
            <a:ext cx="228600" cy="1448435"/>
          </a:xfrm>
          <a:custGeom>
            <a:avLst/>
            <a:gdLst/>
            <a:ahLst/>
            <a:cxnLst/>
            <a:rect l="l" t="t" r="r" b="b"/>
            <a:pathLst>
              <a:path w="228600" h="1448435">
                <a:moveTo>
                  <a:pt x="114171" y="100801"/>
                </a:moveTo>
                <a:lnTo>
                  <a:pt x="88781" y="144227"/>
                </a:lnTo>
                <a:lnTo>
                  <a:pt x="87360" y="1447927"/>
                </a:lnTo>
                <a:lnTo>
                  <a:pt x="138160" y="1447927"/>
                </a:lnTo>
                <a:lnTo>
                  <a:pt x="139581" y="144461"/>
                </a:lnTo>
                <a:lnTo>
                  <a:pt x="114171" y="100801"/>
                </a:lnTo>
                <a:close/>
              </a:path>
              <a:path w="228600" h="1448435">
                <a:moveTo>
                  <a:pt x="143619" y="50418"/>
                </a:moveTo>
                <a:lnTo>
                  <a:pt x="139684" y="50418"/>
                </a:lnTo>
                <a:lnTo>
                  <a:pt x="139581" y="144461"/>
                </a:lnTo>
                <a:lnTo>
                  <a:pt x="181086" y="215772"/>
                </a:lnTo>
                <a:lnTo>
                  <a:pt x="187753" y="223273"/>
                </a:lnTo>
                <a:lnTo>
                  <a:pt x="196516" y="227488"/>
                </a:lnTo>
                <a:lnTo>
                  <a:pt x="206232" y="228131"/>
                </a:lnTo>
                <a:lnTo>
                  <a:pt x="215757" y="224916"/>
                </a:lnTo>
                <a:lnTo>
                  <a:pt x="223329" y="218193"/>
                </a:lnTo>
                <a:lnTo>
                  <a:pt x="227568" y="209422"/>
                </a:lnTo>
                <a:lnTo>
                  <a:pt x="228187" y="199699"/>
                </a:lnTo>
                <a:lnTo>
                  <a:pt x="224901" y="190119"/>
                </a:lnTo>
                <a:lnTo>
                  <a:pt x="143619" y="50418"/>
                </a:lnTo>
                <a:close/>
              </a:path>
              <a:path w="228600" h="1448435">
                <a:moveTo>
                  <a:pt x="114284" y="0"/>
                </a:moveTo>
                <a:lnTo>
                  <a:pt x="3286" y="189864"/>
                </a:lnTo>
                <a:lnTo>
                  <a:pt x="0" y="199445"/>
                </a:lnTo>
                <a:lnTo>
                  <a:pt x="619" y="209169"/>
                </a:lnTo>
                <a:lnTo>
                  <a:pt x="4857" y="217939"/>
                </a:lnTo>
                <a:lnTo>
                  <a:pt x="12430" y="224662"/>
                </a:lnTo>
                <a:lnTo>
                  <a:pt x="21937" y="227949"/>
                </a:lnTo>
                <a:lnTo>
                  <a:pt x="31622" y="227330"/>
                </a:lnTo>
                <a:lnTo>
                  <a:pt x="40380" y="223091"/>
                </a:lnTo>
                <a:lnTo>
                  <a:pt x="47101" y="215519"/>
                </a:lnTo>
                <a:lnTo>
                  <a:pt x="88781" y="144227"/>
                </a:lnTo>
                <a:lnTo>
                  <a:pt x="88884" y="50418"/>
                </a:lnTo>
                <a:lnTo>
                  <a:pt x="143619" y="50418"/>
                </a:lnTo>
                <a:lnTo>
                  <a:pt x="114284" y="0"/>
                </a:lnTo>
                <a:close/>
              </a:path>
              <a:path w="228600" h="1448435">
                <a:moveTo>
                  <a:pt x="139670" y="63245"/>
                </a:moveTo>
                <a:lnTo>
                  <a:pt x="136128" y="63245"/>
                </a:lnTo>
                <a:lnTo>
                  <a:pt x="114171" y="100801"/>
                </a:lnTo>
                <a:lnTo>
                  <a:pt x="139581" y="144461"/>
                </a:lnTo>
                <a:lnTo>
                  <a:pt x="139670" y="63245"/>
                </a:lnTo>
                <a:close/>
              </a:path>
              <a:path w="228600" h="1448435">
                <a:moveTo>
                  <a:pt x="139684" y="50418"/>
                </a:moveTo>
                <a:lnTo>
                  <a:pt x="88884" y="50418"/>
                </a:lnTo>
                <a:lnTo>
                  <a:pt x="88781" y="144227"/>
                </a:lnTo>
                <a:lnTo>
                  <a:pt x="114171" y="100801"/>
                </a:lnTo>
                <a:lnTo>
                  <a:pt x="92313" y="63245"/>
                </a:lnTo>
                <a:lnTo>
                  <a:pt x="139670" y="63245"/>
                </a:lnTo>
                <a:lnTo>
                  <a:pt x="139684" y="50418"/>
                </a:lnTo>
                <a:close/>
              </a:path>
              <a:path w="228600" h="1448435">
                <a:moveTo>
                  <a:pt x="136128" y="63245"/>
                </a:moveTo>
                <a:lnTo>
                  <a:pt x="92313" y="63245"/>
                </a:lnTo>
                <a:lnTo>
                  <a:pt x="114171" y="100801"/>
                </a:lnTo>
                <a:lnTo>
                  <a:pt x="136128" y="63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4700" y="4838700"/>
            <a:ext cx="2352675" cy="128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70553" y="5102758"/>
            <a:ext cx="16510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" dirty="0">
                <a:latin typeface="Calibri"/>
                <a:cs typeface="Calibri"/>
              </a:rPr>
              <a:t>Mango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95672" y="3418332"/>
            <a:ext cx="2767965" cy="1466850"/>
          </a:xfrm>
          <a:custGeom>
            <a:avLst/>
            <a:gdLst/>
            <a:ahLst/>
            <a:cxnLst/>
            <a:rect l="l" t="t" r="r" b="b"/>
            <a:pathLst>
              <a:path w="2767965" h="1466850">
                <a:moveTo>
                  <a:pt x="139845" y="54650"/>
                </a:moveTo>
                <a:lnTo>
                  <a:pt x="89384" y="57086"/>
                </a:lnTo>
                <a:lnTo>
                  <a:pt x="116300" y="99710"/>
                </a:lnTo>
                <a:lnTo>
                  <a:pt x="2743961" y="1466595"/>
                </a:lnTo>
                <a:lnTo>
                  <a:pt x="2767456" y="1421510"/>
                </a:lnTo>
                <a:lnTo>
                  <a:pt x="139845" y="54650"/>
                </a:lnTo>
                <a:close/>
              </a:path>
              <a:path w="2767965" h="1466850">
                <a:moveTo>
                  <a:pt x="219710" y="0"/>
                </a:moveTo>
                <a:lnTo>
                  <a:pt x="0" y="10667"/>
                </a:lnTo>
                <a:lnTo>
                  <a:pt x="117475" y="196595"/>
                </a:lnTo>
                <a:lnTo>
                  <a:pt x="143067" y="208186"/>
                </a:lnTo>
                <a:lnTo>
                  <a:pt x="152526" y="204596"/>
                </a:lnTo>
                <a:lnTo>
                  <a:pt x="116300" y="99710"/>
                </a:lnTo>
                <a:lnTo>
                  <a:pt x="33019" y="56387"/>
                </a:lnTo>
                <a:lnTo>
                  <a:pt x="56514" y="11302"/>
                </a:lnTo>
                <a:lnTo>
                  <a:pt x="241633" y="11302"/>
                </a:lnTo>
                <a:lnTo>
                  <a:pt x="238045" y="6492"/>
                </a:lnTo>
                <a:lnTo>
                  <a:pt x="229717" y="1466"/>
                </a:lnTo>
                <a:lnTo>
                  <a:pt x="219710" y="0"/>
                </a:lnTo>
                <a:close/>
              </a:path>
              <a:path w="2767965" h="1466850">
                <a:moveTo>
                  <a:pt x="56514" y="11302"/>
                </a:moveTo>
                <a:lnTo>
                  <a:pt x="33019" y="56387"/>
                </a:lnTo>
                <a:lnTo>
                  <a:pt x="116300" y="99710"/>
                </a:lnTo>
                <a:lnTo>
                  <a:pt x="90707" y="59181"/>
                </a:lnTo>
                <a:lnTo>
                  <a:pt x="45974" y="59181"/>
                </a:lnTo>
                <a:lnTo>
                  <a:pt x="66166" y="20319"/>
                </a:lnTo>
                <a:lnTo>
                  <a:pt x="73849" y="20319"/>
                </a:lnTo>
                <a:lnTo>
                  <a:pt x="56514" y="11302"/>
                </a:lnTo>
                <a:close/>
              </a:path>
              <a:path w="2767965" h="1466850">
                <a:moveTo>
                  <a:pt x="66166" y="20319"/>
                </a:moveTo>
                <a:lnTo>
                  <a:pt x="45974" y="59181"/>
                </a:lnTo>
                <a:lnTo>
                  <a:pt x="89384" y="57086"/>
                </a:lnTo>
                <a:lnTo>
                  <a:pt x="66166" y="20319"/>
                </a:lnTo>
                <a:close/>
              </a:path>
              <a:path w="2767965" h="1466850">
                <a:moveTo>
                  <a:pt x="89384" y="57086"/>
                </a:moveTo>
                <a:lnTo>
                  <a:pt x="45974" y="59181"/>
                </a:lnTo>
                <a:lnTo>
                  <a:pt x="90707" y="59181"/>
                </a:lnTo>
                <a:lnTo>
                  <a:pt x="89384" y="57086"/>
                </a:lnTo>
                <a:close/>
              </a:path>
              <a:path w="2767965" h="1466850">
                <a:moveTo>
                  <a:pt x="73849" y="20319"/>
                </a:moveTo>
                <a:lnTo>
                  <a:pt x="66166" y="20319"/>
                </a:lnTo>
                <a:lnTo>
                  <a:pt x="89384" y="57086"/>
                </a:lnTo>
                <a:lnTo>
                  <a:pt x="139845" y="54650"/>
                </a:lnTo>
                <a:lnTo>
                  <a:pt x="73849" y="20319"/>
                </a:lnTo>
                <a:close/>
              </a:path>
              <a:path w="2767965" h="1466850">
                <a:moveTo>
                  <a:pt x="241633" y="11302"/>
                </a:moveTo>
                <a:lnTo>
                  <a:pt x="56514" y="11302"/>
                </a:lnTo>
                <a:lnTo>
                  <a:pt x="139845" y="54650"/>
                </a:lnTo>
                <a:lnTo>
                  <a:pt x="222250" y="50672"/>
                </a:lnTo>
                <a:lnTo>
                  <a:pt x="246379" y="24129"/>
                </a:lnTo>
                <a:lnTo>
                  <a:pt x="243873" y="14305"/>
                </a:lnTo>
                <a:lnTo>
                  <a:pt x="241633" y="113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67425" y="4819650"/>
            <a:ext cx="2362200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68541" y="5088432"/>
            <a:ext cx="17691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Calibri"/>
                <a:cs typeface="Calibri"/>
              </a:rPr>
              <a:t>Banana</a:t>
            </a:r>
            <a:endParaRPr sz="4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91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0804" y="685800"/>
            <a:ext cx="40027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Inheritance</a:t>
            </a:r>
          </a:p>
        </p:txBody>
      </p:sp>
      <p:sp>
        <p:nvSpPr>
          <p:cNvPr id="3" name="object 3"/>
          <p:cNvSpPr/>
          <p:nvPr/>
        </p:nvSpPr>
        <p:spPr>
          <a:xfrm>
            <a:off x="2971800" y="1828800"/>
            <a:ext cx="2743200" cy="1295400"/>
          </a:xfrm>
          <a:custGeom>
            <a:avLst/>
            <a:gdLst/>
            <a:ahLst/>
            <a:cxnLst/>
            <a:rect l="l" t="t" r="r" b="b"/>
            <a:pathLst>
              <a:path w="2743200" h="1295400">
                <a:moveTo>
                  <a:pt x="0" y="1295400"/>
                </a:moveTo>
                <a:lnTo>
                  <a:pt x="2743200" y="1295400"/>
                </a:lnTo>
                <a:lnTo>
                  <a:pt x="27432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57150">
            <a:solidFill>
              <a:srgbClr val="385D8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24605" y="2058746"/>
            <a:ext cx="20389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30" dirty="0">
                <a:latin typeface="Calibri"/>
                <a:cs typeface="Calibri"/>
              </a:rPr>
              <a:t>Polygon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886200"/>
            <a:ext cx="3733800" cy="2286000"/>
          </a:xfrm>
          <a:custGeom>
            <a:avLst/>
            <a:gdLst/>
            <a:ahLst/>
            <a:cxnLst/>
            <a:rect l="l" t="t" r="r" b="b"/>
            <a:pathLst>
              <a:path w="3733800" h="2286000">
                <a:moveTo>
                  <a:pt x="1866900" y="0"/>
                </a:moveTo>
                <a:lnTo>
                  <a:pt x="0" y="2286000"/>
                </a:lnTo>
                <a:lnTo>
                  <a:pt x="3733800" y="2286000"/>
                </a:lnTo>
                <a:lnTo>
                  <a:pt x="18669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86200"/>
            <a:ext cx="3733800" cy="2286000"/>
          </a:xfrm>
          <a:custGeom>
            <a:avLst/>
            <a:gdLst/>
            <a:ahLst/>
            <a:cxnLst/>
            <a:rect l="l" t="t" r="r" b="b"/>
            <a:pathLst>
              <a:path w="3733800" h="2286000">
                <a:moveTo>
                  <a:pt x="0" y="2286000"/>
                </a:moveTo>
                <a:lnTo>
                  <a:pt x="1866900" y="0"/>
                </a:lnTo>
                <a:lnTo>
                  <a:pt x="3733800" y="2286000"/>
                </a:lnTo>
                <a:lnTo>
                  <a:pt x="0" y="2286000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98296" y="5285638"/>
            <a:ext cx="15341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0" dirty="0">
                <a:solidFill>
                  <a:srgbClr val="FFFFFF"/>
                </a:solidFill>
                <a:latin typeface="Calibri"/>
                <a:cs typeface="Calibri"/>
              </a:rPr>
              <a:t>Triangle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62600" y="4953000"/>
            <a:ext cx="3429000" cy="1219200"/>
          </a:xfrm>
          <a:custGeom>
            <a:avLst/>
            <a:gdLst/>
            <a:ahLst/>
            <a:cxnLst/>
            <a:rect l="l" t="t" r="r" b="b"/>
            <a:pathLst>
              <a:path w="3429000" h="1219200">
                <a:moveTo>
                  <a:pt x="0" y="1219200"/>
                </a:moveTo>
                <a:lnTo>
                  <a:pt x="3429000" y="1219200"/>
                </a:lnTo>
                <a:lnTo>
                  <a:pt x="34290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62600" y="4953000"/>
            <a:ext cx="3429000" cy="1219200"/>
          </a:xfrm>
          <a:prstGeom prst="rect">
            <a:avLst/>
          </a:prstGeom>
          <a:ln w="57150">
            <a:solidFill>
              <a:srgbClr val="000000"/>
            </a:solidFill>
          </a:ln>
        </p:spPr>
        <p:txBody>
          <a:bodyPr vert="horz" wrap="square" lIns="0" tIns="307340" rIns="0" bIns="0" rtlCol="0">
            <a:spAutoFit/>
          </a:bodyPr>
          <a:lstStyle/>
          <a:p>
            <a:pPr marL="786130">
              <a:lnSpc>
                <a:spcPct val="100000"/>
              </a:lnSpc>
              <a:spcBef>
                <a:spcPts val="2420"/>
              </a:spcBef>
            </a:pP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Rectangle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00223" y="3106166"/>
            <a:ext cx="1565910" cy="1923414"/>
          </a:xfrm>
          <a:custGeom>
            <a:avLst/>
            <a:gdLst/>
            <a:ahLst/>
            <a:cxnLst/>
            <a:rect l="l" t="t" r="r" b="b"/>
            <a:pathLst>
              <a:path w="1565910" h="1923414">
                <a:moveTo>
                  <a:pt x="70231" y="1654683"/>
                </a:moveTo>
                <a:lnTo>
                  <a:pt x="37718" y="1678559"/>
                </a:lnTo>
                <a:lnTo>
                  <a:pt x="0" y="1923161"/>
                </a:lnTo>
                <a:lnTo>
                  <a:pt x="69120" y="1896999"/>
                </a:lnTo>
                <a:lnTo>
                  <a:pt x="57912" y="1896999"/>
                </a:lnTo>
                <a:lnTo>
                  <a:pt x="13588" y="1861058"/>
                </a:lnTo>
                <a:lnTo>
                  <a:pt x="80101" y="1778938"/>
                </a:lnTo>
                <a:lnTo>
                  <a:pt x="94233" y="1687195"/>
                </a:lnTo>
                <a:lnTo>
                  <a:pt x="93644" y="1675917"/>
                </a:lnTo>
                <a:lnTo>
                  <a:pt x="88947" y="1666033"/>
                </a:lnTo>
                <a:lnTo>
                  <a:pt x="80893" y="1658602"/>
                </a:lnTo>
                <a:lnTo>
                  <a:pt x="70231" y="1654683"/>
                </a:lnTo>
                <a:close/>
              </a:path>
              <a:path w="1565910" h="1923414">
                <a:moveTo>
                  <a:pt x="80101" y="1778938"/>
                </a:moveTo>
                <a:lnTo>
                  <a:pt x="13588" y="1861058"/>
                </a:lnTo>
                <a:lnTo>
                  <a:pt x="57912" y="1896999"/>
                </a:lnTo>
                <a:lnTo>
                  <a:pt x="68920" y="1883410"/>
                </a:lnTo>
                <a:lnTo>
                  <a:pt x="64007" y="1883410"/>
                </a:lnTo>
                <a:lnTo>
                  <a:pt x="25653" y="1852295"/>
                </a:lnTo>
                <a:lnTo>
                  <a:pt x="71472" y="1834952"/>
                </a:lnTo>
                <a:lnTo>
                  <a:pt x="80101" y="1778938"/>
                </a:lnTo>
                <a:close/>
              </a:path>
              <a:path w="1565910" h="1923414">
                <a:moveTo>
                  <a:pt x="222438" y="1780234"/>
                </a:moveTo>
                <a:lnTo>
                  <a:pt x="211200" y="1782064"/>
                </a:lnTo>
                <a:lnTo>
                  <a:pt x="124404" y="1814917"/>
                </a:lnTo>
                <a:lnTo>
                  <a:pt x="57912" y="1896999"/>
                </a:lnTo>
                <a:lnTo>
                  <a:pt x="69120" y="1896999"/>
                </a:lnTo>
                <a:lnTo>
                  <a:pt x="231520" y="1835531"/>
                </a:lnTo>
                <a:lnTo>
                  <a:pt x="241101" y="1829490"/>
                </a:lnTo>
                <a:lnTo>
                  <a:pt x="247395" y="1820545"/>
                </a:lnTo>
                <a:lnTo>
                  <a:pt x="249880" y="1809884"/>
                </a:lnTo>
                <a:lnTo>
                  <a:pt x="248031" y="1798701"/>
                </a:lnTo>
                <a:lnTo>
                  <a:pt x="242008" y="1789100"/>
                </a:lnTo>
                <a:lnTo>
                  <a:pt x="233092" y="1782762"/>
                </a:lnTo>
                <a:lnTo>
                  <a:pt x="222438" y="1780234"/>
                </a:lnTo>
                <a:close/>
              </a:path>
              <a:path w="1565910" h="1923414">
                <a:moveTo>
                  <a:pt x="71472" y="1834952"/>
                </a:moveTo>
                <a:lnTo>
                  <a:pt x="25653" y="1852295"/>
                </a:lnTo>
                <a:lnTo>
                  <a:pt x="64007" y="1883410"/>
                </a:lnTo>
                <a:lnTo>
                  <a:pt x="71472" y="1834952"/>
                </a:lnTo>
                <a:close/>
              </a:path>
              <a:path w="1565910" h="1923414">
                <a:moveTo>
                  <a:pt x="124404" y="1814917"/>
                </a:moveTo>
                <a:lnTo>
                  <a:pt x="71472" y="1834952"/>
                </a:lnTo>
                <a:lnTo>
                  <a:pt x="64007" y="1883410"/>
                </a:lnTo>
                <a:lnTo>
                  <a:pt x="68920" y="1883410"/>
                </a:lnTo>
                <a:lnTo>
                  <a:pt x="124404" y="1814917"/>
                </a:lnTo>
                <a:close/>
              </a:path>
              <a:path w="1565910" h="1923414">
                <a:moveTo>
                  <a:pt x="1520952" y="0"/>
                </a:moveTo>
                <a:lnTo>
                  <a:pt x="80101" y="1778938"/>
                </a:lnTo>
                <a:lnTo>
                  <a:pt x="71472" y="1834952"/>
                </a:lnTo>
                <a:lnTo>
                  <a:pt x="124404" y="1814917"/>
                </a:lnTo>
                <a:lnTo>
                  <a:pt x="1565402" y="36068"/>
                </a:lnTo>
                <a:lnTo>
                  <a:pt x="1520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0540" y="3107054"/>
            <a:ext cx="1395095" cy="1846580"/>
          </a:xfrm>
          <a:custGeom>
            <a:avLst/>
            <a:gdLst/>
            <a:ahLst/>
            <a:cxnLst/>
            <a:rect l="l" t="t" r="r" b="b"/>
            <a:pathLst>
              <a:path w="1395095" h="1846579">
                <a:moveTo>
                  <a:pt x="1177633" y="1694930"/>
                </a:moveTo>
                <a:lnTo>
                  <a:pt x="1166891" y="1697037"/>
                </a:lnTo>
                <a:lnTo>
                  <a:pt x="1157698" y="1703050"/>
                </a:lnTo>
                <a:lnTo>
                  <a:pt x="1151255" y="1712468"/>
                </a:lnTo>
                <a:lnTo>
                  <a:pt x="1149028" y="1723552"/>
                </a:lnTo>
                <a:lnTo>
                  <a:pt x="1151159" y="1734280"/>
                </a:lnTo>
                <a:lnTo>
                  <a:pt x="1157148" y="1743436"/>
                </a:lnTo>
                <a:lnTo>
                  <a:pt x="1166495" y="1749806"/>
                </a:lnTo>
                <a:lnTo>
                  <a:pt x="1394587" y="1846072"/>
                </a:lnTo>
                <a:lnTo>
                  <a:pt x="1391310" y="1817878"/>
                </a:lnTo>
                <a:lnTo>
                  <a:pt x="1337690" y="1817878"/>
                </a:lnTo>
                <a:lnTo>
                  <a:pt x="1274240" y="1733277"/>
                </a:lnTo>
                <a:lnTo>
                  <a:pt x="1188720" y="1697228"/>
                </a:lnTo>
                <a:lnTo>
                  <a:pt x="1177633" y="1694930"/>
                </a:lnTo>
                <a:close/>
              </a:path>
              <a:path w="1395095" h="1846579">
                <a:moveTo>
                  <a:pt x="1274240" y="1733277"/>
                </a:moveTo>
                <a:lnTo>
                  <a:pt x="1337690" y="1817878"/>
                </a:lnTo>
                <a:lnTo>
                  <a:pt x="1356317" y="1803908"/>
                </a:lnTo>
                <a:lnTo>
                  <a:pt x="1332102" y="1803908"/>
                </a:lnTo>
                <a:lnTo>
                  <a:pt x="1326464" y="1755291"/>
                </a:lnTo>
                <a:lnTo>
                  <a:pt x="1274240" y="1733277"/>
                </a:lnTo>
                <a:close/>
              </a:path>
              <a:path w="1395095" h="1846579">
                <a:moveTo>
                  <a:pt x="1334389" y="1575181"/>
                </a:moveTo>
                <a:lnTo>
                  <a:pt x="1323566" y="1578675"/>
                </a:lnTo>
                <a:lnTo>
                  <a:pt x="1315243" y="1585801"/>
                </a:lnTo>
                <a:lnTo>
                  <a:pt x="1310207" y="1595522"/>
                </a:lnTo>
                <a:lnTo>
                  <a:pt x="1309243" y="1606804"/>
                </a:lnTo>
                <a:lnTo>
                  <a:pt x="1319929" y="1698946"/>
                </a:lnTo>
                <a:lnTo>
                  <a:pt x="1383411" y="1783588"/>
                </a:lnTo>
                <a:lnTo>
                  <a:pt x="1337690" y="1817878"/>
                </a:lnTo>
                <a:lnTo>
                  <a:pt x="1391310" y="1817878"/>
                </a:lnTo>
                <a:lnTo>
                  <a:pt x="1366012" y="1600200"/>
                </a:lnTo>
                <a:lnTo>
                  <a:pt x="1362517" y="1589432"/>
                </a:lnTo>
                <a:lnTo>
                  <a:pt x="1355391" y="1581118"/>
                </a:lnTo>
                <a:lnTo>
                  <a:pt x="1345670" y="1576089"/>
                </a:lnTo>
                <a:lnTo>
                  <a:pt x="1334389" y="1575181"/>
                </a:lnTo>
                <a:close/>
              </a:path>
              <a:path w="1395095" h="1846579">
                <a:moveTo>
                  <a:pt x="1326464" y="1755291"/>
                </a:moveTo>
                <a:lnTo>
                  <a:pt x="1332102" y="1803908"/>
                </a:lnTo>
                <a:lnTo>
                  <a:pt x="1371600" y="1774317"/>
                </a:lnTo>
                <a:lnTo>
                  <a:pt x="1326464" y="1755291"/>
                </a:lnTo>
                <a:close/>
              </a:path>
              <a:path w="1395095" h="1846579">
                <a:moveTo>
                  <a:pt x="1319929" y="1698946"/>
                </a:moveTo>
                <a:lnTo>
                  <a:pt x="1326464" y="1755291"/>
                </a:lnTo>
                <a:lnTo>
                  <a:pt x="1371600" y="1774317"/>
                </a:lnTo>
                <a:lnTo>
                  <a:pt x="1332102" y="1803908"/>
                </a:lnTo>
                <a:lnTo>
                  <a:pt x="1356317" y="1803908"/>
                </a:lnTo>
                <a:lnTo>
                  <a:pt x="1383411" y="1783588"/>
                </a:lnTo>
                <a:lnTo>
                  <a:pt x="1319929" y="1698946"/>
                </a:lnTo>
                <a:close/>
              </a:path>
              <a:path w="1395095" h="1846579">
                <a:moveTo>
                  <a:pt x="45720" y="0"/>
                </a:moveTo>
                <a:lnTo>
                  <a:pt x="0" y="34290"/>
                </a:lnTo>
                <a:lnTo>
                  <a:pt x="1274240" y="1733277"/>
                </a:lnTo>
                <a:lnTo>
                  <a:pt x="1326464" y="1755291"/>
                </a:lnTo>
                <a:lnTo>
                  <a:pt x="1319929" y="1698946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5000" y="428625"/>
            <a:ext cx="3238500" cy="2238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3600" y="3495675"/>
            <a:ext cx="3086100" cy="1571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266950"/>
            <a:ext cx="3009900" cy="2085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1999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6214" y="491693"/>
            <a:ext cx="26765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Inheritance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457200"/>
            <a:ext cx="2743200" cy="1295400"/>
          </a:xfrm>
          <a:custGeom>
            <a:avLst/>
            <a:gdLst/>
            <a:ahLst/>
            <a:cxnLst/>
            <a:rect l="l" t="t" r="r" b="b"/>
            <a:pathLst>
              <a:path w="2743200" h="1295400">
                <a:moveTo>
                  <a:pt x="0" y="1295400"/>
                </a:moveTo>
                <a:lnTo>
                  <a:pt x="2743200" y="1295400"/>
                </a:lnTo>
                <a:lnTo>
                  <a:pt x="27432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57150">
            <a:solidFill>
              <a:srgbClr val="385D8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7250" y="687070"/>
            <a:ext cx="2039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70" dirty="0">
                <a:latin typeface="Calibri"/>
                <a:cs typeface="Calibri"/>
              </a:rPr>
              <a:t>P</a:t>
            </a:r>
            <a:r>
              <a:rPr sz="4800" b="1" dirty="0">
                <a:latin typeface="Calibri"/>
                <a:cs typeface="Calibri"/>
              </a:rPr>
              <a:t>ol</a:t>
            </a:r>
            <a:r>
              <a:rPr sz="4800" b="1" spc="-60" dirty="0">
                <a:latin typeface="Calibri"/>
                <a:cs typeface="Calibri"/>
              </a:rPr>
              <a:t>y</a:t>
            </a:r>
            <a:r>
              <a:rPr sz="4800" b="1" spc="-45" dirty="0">
                <a:latin typeface="Calibri"/>
                <a:cs typeface="Calibri"/>
              </a:rPr>
              <a:t>g</a:t>
            </a:r>
            <a:r>
              <a:rPr sz="4800" b="1" dirty="0">
                <a:latin typeface="Calibri"/>
                <a:cs typeface="Calibri"/>
              </a:rPr>
              <a:t>on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2590800"/>
            <a:ext cx="3733800" cy="2286000"/>
          </a:xfrm>
          <a:custGeom>
            <a:avLst/>
            <a:gdLst/>
            <a:ahLst/>
            <a:cxnLst/>
            <a:rect l="l" t="t" r="r" b="b"/>
            <a:pathLst>
              <a:path w="3733800" h="2286000">
                <a:moveTo>
                  <a:pt x="1866900" y="0"/>
                </a:moveTo>
                <a:lnTo>
                  <a:pt x="0" y="2286000"/>
                </a:lnTo>
                <a:lnTo>
                  <a:pt x="3733800" y="2286000"/>
                </a:lnTo>
                <a:lnTo>
                  <a:pt x="18669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2590800"/>
            <a:ext cx="3733800" cy="2286000"/>
          </a:xfrm>
          <a:custGeom>
            <a:avLst/>
            <a:gdLst/>
            <a:ahLst/>
            <a:cxnLst/>
            <a:rect l="l" t="t" r="r" b="b"/>
            <a:pathLst>
              <a:path w="3733800" h="2286000">
                <a:moveTo>
                  <a:pt x="0" y="2286000"/>
                </a:moveTo>
                <a:lnTo>
                  <a:pt x="1866900" y="0"/>
                </a:lnTo>
                <a:lnTo>
                  <a:pt x="3733800" y="2286000"/>
                </a:lnTo>
                <a:lnTo>
                  <a:pt x="0" y="2286000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03096" y="3990213"/>
            <a:ext cx="153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0" dirty="0">
                <a:solidFill>
                  <a:srgbClr val="FFFFFF"/>
                </a:solidFill>
                <a:latin typeface="Calibri"/>
                <a:cs typeface="Calibri"/>
              </a:rPr>
              <a:t>Triangle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47498" y="1752600"/>
            <a:ext cx="257175" cy="1524635"/>
          </a:xfrm>
          <a:custGeom>
            <a:avLst/>
            <a:gdLst/>
            <a:ahLst/>
            <a:cxnLst/>
            <a:rect l="l" t="t" r="r" b="b"/>
            <a:pathLst>
              <a:path w="257175" h="1524635">
                <a:moveTo>
                  <a:pt x="24685" y="1267519"/>
                </a:moveTo>
                <a:lnTo>
                  <a:pt x="13966" y="1271142"/>
                </a:lnTo>
                <a:lnTo>
                  <a:pt x="5500" y="1278701"/>
                </a:lnTo>
                <a:lnTo>
                  <a:pt x="726" y="1288557"/>
                </a:lnTo>
                <a:lnTo>
                  <a:pt x="0" y="1299485"/>
                </a:lnTo>
                <a:lnTo>
                  <a:pt x="3679" y="1310259"/>
                </a:lnTo>
                <a:lnTo>
                  <a:pt x="128139" y="1524127"/>
                </a:lnTo>
                <a:lnTo>
                  <a:pt x="161241" y="1467485"/>
                </a:lnTo>
                <a:lnTo>
                  <a:pt x="99564" y="1467358"/>
                </a:lnTo>
                <a:lnTo>
                  <a:pt x="99673" y="1361581"/>
                </a:lnTo>
                <a:lnTo>
                  <a:pt x="53082" y="1281557"/>
                </a:lnTo>
                <a:lnTo>
                  <a:pt x="45505" y="1273036"/>
                </a:lnTo>
                <a:lnTo>
                  <a:pt x="35619" y="1268253"/>
                </a:lnTo>
                <a:lnTo>
                  <a:pt x="24685" y="1267519"/>
                </a:lnTo>
                <a:close/>
              </a:path>
              <a:path w="257175" h="1524635">
                <a:moveTo>
                  <a:pt x="99673" y="1361581"/>
                </a:moveTo>
                <a:lnTo>
                  <a:pt x="99564" y="1467358"/>
                </a:lnTo>
                <a:lnTo>
                  <a:pt x="156714" y="1467485"/>
                </a:lnTo>
                <a:lnTo>
                  <a:pt x="156729" y="1453007"/>
                </a:lnTo>
                <a:lnTo>
                  <a:pt x="103501" y="1453007"/>
                </a:lnTo>
                <a:lnTo>
                  <a:pt x="128258" y="1410677"/>
                </a:lnTo>
                <a:lnTo>
                  <a:pt x="99673" y="1361581"/>
                </a:lnTo>
                <a:close/>
              </a:path>
              <a:path w="257175" h="1524635">
                <a:moveTo>
                  <a:pt x="232046" y="1267700"/>
                </a:moveTo>
                <a:lnTo>
                  <a:pt x="156823" y="1361837"/>
                </a:lnTo>
                <a:lnTo>
                  <a:pt x="156714" y="1467485"/>
                </a:lnTo>
                <a:lnTo>
                  <a:pt x="161241" y="1467485"/>
                </a:lnTo>
                <a:lnTo>
                  <a:pt x="252980" y="1310513"/>
                </a:lnTo>
                <a:lnTo>
                  <a:pt x="256678" y="1299793"/>
                </a:lnTo>
                <a:lnTo>
                  <a:pt x="255996" y="1288859"/>
                </a:lnTo>
                <a:lnTo>
                  <a:pt x="251265" y="1278973"/>
                </a:lnTo>
                <a:lnTo>
                  <a:pt x="242820" y="1271397"/>
                </a:lnTo>
                <a:lnTo>
                  <a:pt x="232046" y="1267700"/>
                </a:lnTo>
                <a:close/>
              </a:path>
              <a:path w="257175" h="1524635">
                <a:moveTo>
                  <a:pt x="128258" y="1410677"/>
                </a:moveTo>
                <a:lnTo>
                  <a:pt x="103501" y="1453007"/>
                </a:lnTo>
                <a:lnTo>
                  <a:pt x="152904" y="1453007"/>
                </a:lnTo>
                <a:lnTo>
                  <a:pt x="128258" y="1410677"/>
                </a:lnTo>
                <a:close/>
              </a:path>
              <a:path w="257175" h="1524635">
                <a:moveTo>
                  <a:pt x="156823" y="1361837"/>
                </a:moveTo>
                <a:lnTo>
                  <a:pt x="128258" y="1410677"/>
                </a:lnTo>
                <a:lnTo>
                  <a:pt x="152904" y="1453007"/>
                </a:lnTo>
                <a:lnTo>
                  <a:pt x="156729" y="1453007"/>
                </a:lnTo>
                <a:lnTo>
                  <a:pt x="156823" y="1361837"/>
                </a:lnTo>
                <a:close/>
              </a:path>
              <a:path w="257175" h="1524635">
                <a:moveTo>
                  <a:pt x="158238" y="0"/>
                </a:moveTo>
                <a:lnTo>
                  <a:pt x="101088" y="0"/>
                </a:lnTo>
                <a:lnTo>
                  <a:pt x="99673" y="1361581"/>
                </a:lnTo>
                <a:lnTo>
                  <a:pt x="128258" y="1410677"/>
                </a:lnTo>
                <a:lnTo>
                  <a:pt x="156823" y="1361837"/>
                </a:lnTo>
                <a:lnTo>
                  <a:pt x="158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76425" y="1009650"/>
            <a:ext cx="7143750" cy="1704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5150" y="3606803"/>
            <a:ext cx="1848485" cy="257175"/>
          </a:xfrm>
          <a:custGeom>
            <a:avLst/>
            <a:gdLst/>
            <a:ahLst/>
            <a:cxnLst/>
            <a:rect l="l" t="t" r="r" b="b"/>
            <a:pathLst>
              <a:path w="1848485" h="257175">
                <a:moveTo>
                  <a:pt x="1685614" y="157005"/>
                </a:moveTo>
                <a:lnTo>
                  <a:pt x="1605407" y="203704"/>
                </a:lnTo>
                <a:lnTo>
                  <a:pt x="1596886" y="211262"/>
                </a:lnTo>
                <a:lnTo>
                  <a:pt x="1592103" y="221118"/>
                </a:lnTo>
                <a:lnTo>
                  <a:pt x="1591369" y="232046"/>
                </a:lnTo>
                <a:lnTo>
                  <a:pt x="1594992" y="242820"/>
                </a:lnTo>
                <a:lnTo>
                  <a:pt x="1602569" y="251267"/>
                </a:lnTo>
                <a:lnTo>
                  <a:pt x="1612455" y="256012"/>
                </a:lnTo>
                <a:lnTo>
                  <a:pt x="1623389" y="256732"/>
                </a:lnTo>
                <a:lnTo>
                  <a:pt x="1634109" y="253107"/>
                </a:lnTo>
                <a:lnTo>
                  <a:pt x="1798924" y="157095"/>
                </a:lnTo>
                <a:lnTo>
                  <a:pt x="1685614" y="157005"/>
                </a:lnTo>
                <a:close/>
              </a:path>
              <a:path w="1848485" h="257175">
                <a:moveTo>
                  <a:pt x="1734609" y="128479"/>
                </a:moveTo>
                <a:lnTo>
                  <a:pt x="1685614" y="157005"/>
                </a:lnTo>
                <a:lnTo>
                  <a:pt x="1791208" y="157095"/>
                </a:lnTo>
                <a:lnTo>
                  <a:pt x="1791216" y="153158"/>
                </a:lnTo>
                <a:lnTo>
                  <a:pt x="1776857" y="153158"/>
                </a:lnTo>
                <a:lnTo>
                  <a:pt x="1734609" y="128479"/>
                </a:lnTo>
                <a:close/>
              </a:path>
              <a:path w="1848485" h="257175">
                <a:moveTo>
                  <a:pt x="1623589" y="0"/>
                </a:moveTo>
                <a:lnTo>
                  <a:pt x="1612661" y="726"/>
                </a:lnTo>
                <a:lnTo>
                  <a:pt x="1602805" y="5500"/>
                </a:lnTo>
                <a:lnTo>
                  <a:pt x="1595247" y="13966"/>
                </a:lnTo>
                <a:lnTo>
                  <a:pt x="1591550" y="24685"/>
                </a:lnTo>
                <a:lnTo>
                  <a:pt x="1592246" y="35619"/>
                </a:lnTo>
                <a:lnTo>
                  <a:pt x="1597015" y="45505"/>
                </a:lnTo>
                <a:lnTo>
                  <a:pt x="1605534" y="53082"/>
                </a:lnTo>
                <a:lnTo>
                  <a:pt x="1685606" y="99855"/>
                </a:lnTo>
                <a:lnTo>
                  <a:pt x="1791335" y="99945"/>
                </a:lnTo>
                <a:lnTo>
                  <a:pt x="1791208" y="157095"/>
                </a:lnTo>
                <a:lnTo>
                  <a:pt x="1798924" y="157095"/>
                </a:lnTo>
                <a:lnTo>
                  <a:pt x="1847977" y="128520"/>
                </a:lnTo>
                <a:lnTo>
                  <a:pt x="1634363" y="3679"/>
                </a:lnTo>
                <a:lnTo>
                  <a:pt x="1623589" y="0"/>
                </a:lnTo>
                <a:close/>
              </a:path>
              <a:path w="1848485" h="257175">
                <a:moveTo>
                  <a:pt x="0" y="98421"/>
                </a:moveTo>
                <a:lnTo>
                  <a:pt x="0" y="155571"/>
                </a:lnTo>
                <a:lnTo>
                  <a:pt x="1685614" y="157005"/>
                </a:lnTo>
                <a:lnTo>
                  <a:pt x="1734609" y="128479"/>
                </a:lnTo>
                <a:lnTo>
                  <a:pt x="1685606" y="99855"/>
                </a:lnTo>
                <a:lnTo>
                  <a:pt x="0" y="98421"/>
                </a:lnTo>
                <a:close/>
              </a:path>
              <a:path w="1848485" h="257175">
                <a:moveTo>
                  <a:pt x="1776857" y="103882"/>
                </a:moveTo>
                <a:lnTo>
                  <a:pt x="1734609" y="128479"/>
                </a:lnTo>
                <a:lnTo>
                  <a:pt x="1776857" y="153158"/>
                </a:lnTo>
                <a:lnTo>
                  <a:pt x="1776857" y="103882"/>
                </a:lnTo>
                <a:close/>
              </a:path>
              <a:path w="1848485" h="257175">
                <a:moveTo>
                  <a:pt x="1791326" y="103882"/>
                </a:moveTo>
                <a:lnTo>
                  <a:pt x="1776857" y="103882"/>
                </a:lnTo>
                <a:lnTo>
                  <a:pt x="1776857" y="153158"/>
                </a:lnTo>
                <a:lnTo>
                  <a:pt x="1791216" y="153158"/>
                </a:lnTo>
                <a:lnTo>
                  <a:pt x="1791326" y="103882"/>
                </a:lnTo>
                <a:close/>
              </a:path>
              <a:path w="1848485" h="257175">
                <a:moveTo>
                  <a:pt x="1685606" y="99855"/>
                </a:moveTo>
                <a:lnTo>
                  <a:pt x="1734609" y="128479"/>
                </a:lnTo>
                <a:lnTo>
                  <a:pt x="1776857" y="103882"/>
                </a:lnTo>
                <a:lnTo>
                  <a:pt x="1791326" y="103882"/>
                </a:lnTo>
                <a:lnTo>
                  <a:pt x="1791335" y="99945"/>
                </a:lnTo>
                <a:lnTo>
                  <a:pt x="1685606" y="998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3000" y="2895600"/>
            <a:ext cx="3962400" cy="2011680"/>
          </a:xfrm>
          <a:custGeom>
            <a:avLst/>
            <a:gdLst/>
            <a:ahLst/>
            <a:cxnLst/>
            <a:rect l="l" t="t" r="r" b="b"/>
            <a:pathLst>
              <a:path w="3962400" h="2011679">
                <a:moveTo>
                  <a:pt x="0" y="0"/>
                </a:moveTo>
                <a:lnTo>
                  <a:pt x="0" y="2011680"/>
                </a:lnTo>
                <a:lnTo>
                  <a:pt x="3962400" y="201168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0" y="2895600"/>
            <a:ext cx="3962400" cy="2011680"/>
          </a:xfrm>
          <a:custGeom>
            <a:avLst/>
            <a:gdLst/>
            <a:ahLst/>
            <a:cxnLst/>
            <a:rect l="l" t="t" r="r" b="b"/>
            <a:pathLst>
              <a:path w="3962400" h="2011679">
                <a:moveTo>
                  <a:pt x="0" y="2011680"/>
                </a:moveTo>
                <a:lnTo>
                  <a:pt x="0" y="0"/>
                </a:lnTo>
                <a:lnTo>
                  <a:pt x="3962400" y="2011680"/>
                </a:lnTo>
                <a:lnTo>
                  <a:pt x="0" y="2011680"/>
                </a:lnTo>
                <a:close/>
              </a:path>
            </a:pathLst>
          </a:custGeom>
          <a:ln w="60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59348" y="3942969"/>
            <a:ext cx="16294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0504" marR="5080" indent="-21844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tAng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Triangle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33575" y="1714500"/>
            <a:ext cx="3133725" cy="261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00250" y="4114800"/>
            <a:ext cx="3409950" cy="2543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6052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3372" y="375917"/>
            <a:ext cx="3713227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Base</a:t>
            </a:r>
            <a:r>
              <a:rPr spc="-90" dirty="0"/>
              <a:t> </a:t>
            </a:r>
            <a:r>
              <a:rPr spc="-5" dirty="0"/>
              <a:t>Class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10970"/>
            <a:ext cx="8073390" cy="41414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</a:tabLst>
            </a:pPr>
            <a:r>
              <a:rPr sz="3000" b="1" spc="-5" dirty="0">
                <a:latin typeface="Calibri"/>
                <a:cs typeface="Calibri"/>
              </a:rPr>
              <a:t>“Base class </a:t>
            </a:r>
            <a:r>
              <a:rPr sz="3000" spc="-5" dirty="0">
                <a:latin typeface="Calibri"/>
                <a:cs typeface="Calibri"/>
              </a:rPr>
              <a:t>is </a:t>
            </a:r>
            <a:r>
              <a:rPr sz="3000" dirty="0">
                <a:latin typeface="Calibri"/>
                <a:cs typeface="Calibri"/>
              </a:rPr>
              <a:t>a class which </a:t>
            </a:r>
            <a:r>
              <a:rPr sz="3000" spc="-15" dirty="0">
                <a:latin typeface="Calibri"/>
                <a:cs typeface="Calibri"/>
              </a:rPr>
              <a:t>defines </a:t>
            </a:r>
            <a:r>
              <a:rPr sz="3000" spc="-10" dirty="0">
                <a:latin typeface="Calibri"/>
                <a:cs typeface="Calibri"/>
              </a:rPr>
              <a:t>those  </a:t>
            </a:r>
            <a:r>
              <a:rPr sz="3000" b="1" spc="-5" dirty="0">
                <a:latin typeface="Calibri"/>
                <a:cs typeface="Calibri"/>
              </a:rPr>
              <a:t>qualities </a:t>
            </a:r>
            <a:r>
              <a:rPr sz="3000" b="1" spc="-10" dirty="0">
                <a:latin typeface="Calibri"/>
                <a:cs typeface="Calibri"/>
              </a:rPr>
              <a:t>common to </a:t>
            </a:r>
            <a:r>
              <a:rPr sz="3000" b="1" spc="-5" dirty="0">
                <a:latin typeface="Calibri"/>
                <a:cs typeface="Calibri"/>
              </a:rPr>
              <a:t>all objects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be </a:t>
            </a:r>
            <a:r>
              <a:rPr sz="3000" spc="-10" dirty="0">
                <a:latin typeface="Calibri"/>
                <a:cs typeface="Calibri"/>
              </a:rPr>
              <a:t>derived  </a:t>
            </a:r>
            <a:r>
              <a:rPr sz="3000" spc="-20" dirty="0">
                <a:latin typeface="Calibri"/>
                <a:cs typeface="Calibri"/>
              </a:rPr>
              <a:t>from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40" dirty="0">
                <a:latin typeface="Calibri"/>
                <a:cs typeface="Calibri"/>
              </a:rPr>
              <a:t>base.”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ts val="3240"/>
              </a:lnSpc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The base </a:t>
            </a:r>
            <a:r>
              <a:rPr sz="3000" dirty="0">
                <a:latin typeface="Calibri"/>
                <a:cs typeface="Calibri"/>
              </a:rPr>
              <a:t>class </a:t>
            </a:r>
            <a:r>
              <a:rPr sz="3000" spc="-15" dirty="0">
                <a:latin typeface="Calibri"/>
                <a:cs typeface="Calibri"/>
              </a:rPr>
              <a:t>represents 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most </a:t>
            </a:r>
            <a:r>
              <a:rPr sz="3000" b="1" spc="-20" dirty="0">
                <a:latin typeface="Calibri"/>
                <a:cs typeface="Calibri"/>
              </a:rPr>
              <a:t>general  </a:t>
            </a:r>
            <a:r>
              <a:rPr sz="3000" b="1" spc="-5" dirty="0">
                <a:latin typeface="Calibri"/>
                <a:cs typeface="Calibri"/>
              </a:rPr>
              <a:t>description.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ts val="3240"/>
              </a:lnSpc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 class </a:t>
            </a:r>
            <a:r>
              <a:rPr sz="3000" spc="-10" dirty="0">
                <a:latin typeface="Calibri"/>
                <a:cs typeface="Calibri"/>
              </a:rPr>
              <a:t>that </a:t>
            </a:r>
            <a:r>
              <a:rPr sz="3000" spc="-5" dirty="0">
                <a:latin typeface="Calibri"/>
                <a:cs typeface="Calibri"/>
              </a:rPr>
              <a:t>is </a:t>
            </a:r>
            <a:r>
              <a:rPr sz="3000" b="1" spc="-10" dirty="0">
                <a:latin typeface="Calibri"/>
                <a:cs typeface="Calibri"/>
              </a:rPr>
              <a:t>inherited </a:t>
            </a:r>
            <a:r>
              <a:rPr sz="3000" spc="-5" dirty="0">
                <a:latin typeface="Calibri"/>
                <a:cs typeface="Calibri"/>
              </a:rPr>
              <a:t>is </a:t>
            </a:r>
            <a:r>
              <a:rPr sz="3000" spc="-30" dirty="0">
                <a:latin typeface="Calibri"/>
                <a:cs typeface="Calibri"/>
              </a:rPr>
              <a:t>referred </a:t>
            </a:r>
            <a:r>
              <a:rPr sz="3000" spc="-20" dirty="0">
                <a:latin typeface="Calibri"/>
                <a:cs typeface="Calibri"/>
              </a:rPr>
              <a:t>to </a:t>
            </a:r>
            <a:r>
              <a:rPr sz="3000" dirty="0">
                <a:latin typeface="Calibri"/>
                <a:cs typeface="Calibri"/>
              </a:rPr>
              <a:t>as a </a:t>
            </a:r>
            <a:r>
              <a:rPr sz="3000" spc="-10" dirty="0">
                <a:latin typeface="Calibri"/>
                <a:cs typeface="Calibri"/>
              </a:rPr>
              <a:t>base  </a:t>
            </a:r>
            <a:r>
              <a:rPr sz="3000" dirty="0">
                <a:latin typeface="Calibri"/>
                <a:cs typeface="Calibri"/>
              </a:rPr>
              <a:t>class.</a:t>
            </a:r>
            <a:endParaRPr sz="3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811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685800"/>
            <a:ext cx="4757167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Derived</a:t>
            </a:r>
            <a:r>
              <a:rPr spc="-75" dirty="0"/>
              <a:t> </a:t>
            </a:r>
            <a:r>
              <a:rPr spc="-5" dirty="0"/>
              <a:t>Class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797"/>
            <a:ext cx="8073390" cy="44164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 algn="just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30" dirty="0">
                <a:latin typeface="Calibri"/>
                <a:cs typeface="Calibri"/>
              </a:rPr>
              <a:t>“The </a:t>
            </a:r>
            <a:r>
              <a:rPr sz="3200" spc="-5" dirty="0">
                <a:latin typeface="Calibri"/>
                <a:cs typeface="Calibri"/>
              </a:rPr>
              <a:t>classes </a:t>
            </a:r>
            <a:r>
              <a:rPr sz="3200" spc="-10" dirty="0">
                <a:latin typeface="Calibri"/>
                <a:cs typeface="Calibri"/>
              </a:rPr>
              <a:t>derived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the base class </a:t>
            </a:r>
            <a:r>
              <a:rPr sz="3200" spc="-15" dirty="0">
                <a:latin typeface="Calibri"/>
                <a:cs typeface="Calibri"/>
              </a:rPr>
              <a:t>are  </a:t>
            </a:r>
            <a:r>
              <a:rPr sz="3200" spc="-5" dirty="0">
                <a:latin typeface="Calibri"/>
                <a:cs typeface="Calibri"/>
              </a:rPr>
              <a:t>usually </a:t>
            </a:r>
            <a:r>
              <a:rPr sz="3200" spc="-25" dirty="0">
                <a:latin typeface="Calibri"/>
                <a:cs typeface="Calibri"/>
              </a:rPr>
              <a:t>referred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b="1" spc="-5" dirty="0">
                <a:latin typeface="Calibri"/>
                <a:cs typeface="Calibri"/>
              </a:rPr>
              <a:t>derived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classes</a:t>
            </a:r>
            <a:r>
              <a:rPr sz="3200" spc="-30" dirty="0">
                <a:latin typeface="Calibri"/>
                <a:cs typeface="Calibri"/>
              </a:rPr>
              <a:t>.”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3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ts val="3460"/>
              </a:lnSpc>
              <a:buFont typeface="Arial"/>
              <a:buChar char="•"/>
              <a:tabLst>
                <a:tab pos="447040" algn="l"/>
              </a:tabLst>
            </a:pPr>
            <a:r>
              <a:rPr dirty="0"/>
              <a:t>	</a:t>
            </a:r>
            <a:r>
              <a:rPr sz="3200" i="1" dirty="0">
                <a:latin typeface="Calibri"/>
                <a:cs typeface="Calibri"/>
              </a:rPr>
              <a:t>“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5" dirty="0">
                <a:latin typeface="Calibri"/>
                <a:cs typeface="Calibri"/>
              </a:rPr>
              <a:t>derived class </a:t>
            </a:r>
            <a:r>
              <a:rPr sz="3200" dirty="0">
                <a:latin typeface="Calibri"/>
                <a:cs typeface="Calibri"/>
              </a:rPr>
              <a:t>includes </a:t>
            </a:r>
            <a:r>
              <a:rPr sz="3200" b="1" dirty="0">
                <a:latin typeface="Calibri"/>
                <a:cs typeface="Calibri"/>
              </a:rPr>
              <a:t>all </a:t>
            </a:r>
            <a:r>
              <a:rPr sz="3200" spc="-20" dirty="0">
                <a:latin typeface="Calibri"/>
                <a:cs typeface="Calibri"/>
              </a:rPr>
              <a:t>features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5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generic base class </a:t>
            </a:r>
            <a:r>
              <a:rPr sz="3200" dirty="0">
                <a:latin typeface="Calibri"/>
                <a:cs typeface="Calibri"/>
              </a:rPr>
              <a:t>and then </a:t>
            </a:r>
            <a:r>
              <a:rPr sz="3200" spc="5" dirty="0">
                <a:latin typeface="Calibri"/>
                <a:cs typeface="Calibri"/>
              </a:rPr>
              <a:t>adds </a:t>
            </a:r>
            <a:r>
              <a:rPr sz="3200" b="1" spc="-5" dirty="0">
                <a:latin typeface="Calibri"/>
                <a:cs typeface="Calibri"/>
              </a:rPr>
              <a:t>qualities  </a:t>
            </a:r>
            <a:r>
              <a:rPr sz="3200" b="1" dirty="0">
                <a:latin typeface="Calibri"/>
                <a:cs typeface="Calibri"/>
              </a:rPr>
              <a:t>specific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derived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class.”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3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346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class that does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b="1" spc="-5" dirty="0">
                <a:latin typeface="Calibri"/>
                <a:cs typeface="Calibri"/>
              </a:rPr>
              <a:t>inheriting </a:t>
            </a:r>
            <a:r>
              <a:rPr sz="3200" spc="-5" dirty="0">
                <a:latin typeface="Calibri"/>
                <a:cs typeface="Calibri"/>
              </a:rPr>
              <a:t>is called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0" dirty="0">
                <a:latin typeface="Calibri"/>
                <a:cs typeface="Calibri"/>
              </a:rPr>
              <a:t>derived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class.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951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744561"/>
            <a:ext cx="643089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Operator</a:t>
            </a:r>
            <a:r>
              <a:rPr spc="-80" dirty="0"/>
              <a:t> </a:t>
            </a:r>
            <a:r>
              <a:rPr spc="-5" dirty="0"/>
              <a:t>Overloading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794"/>
            <a:ext cx="8074659" cy="414147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25" dirty="0">
                <a:latin typeface="Calibri"/>
                <a:cs typeface="Calibri"/>
              </a:rPr>
              <a:t>“Operator </a:t>
            </a:r>
            <a:r>
              <a:rPr sz="3000" spc="-5" dirty="0">
                <a:latin typeface="Calibri"/>
                <a:cs typeface="Calibri"/>
              </a:rPr>
              <a:t>overloading is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b="1" spc="-5" dirty="0">
                <a:latin typeface="Calibri"/>
                <a:cs typeface="Calibri"/>
              </a:rPr>
              <a:t>ability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b="1" spc="-15" dirty="0">
                <a:latin typeface="Calibri"/>
                <a:cs typeface="Calibri"/>
              </a:rPr>
              <a:t>tell </a:t>
            </a:r>
            <a:r>
              <a:rPr sz="3000" dirty="0">
                <a:latin typeface="Calibri"/>
                <a:cs typeface="Calibri"/>
              </a:rPr>
              <a:t>the  </a:t>
            </a:r>
            <a:r>
              <a:rPr sz="3000" b="1" spc="-10" dirty="0">
                <a:latin typeface="Calibri"/>
                <a:cs typeface="Calibri"/>
              </a:rPr>
              <a:t>compiler </a:t>
            </a:r>
            <a:r>
              <a:rPr sz="3000" spc="-10" dirty="0">
                <a:latin typeface="Calibri"/>
                <a:cs typeface="Calibri"/>
              </a:rPr>
              <a:t>how </a:t>
            </a:r>
            <a:r>
              <a:rPr sz="3000" spc="-15" dirty="0">
                <a:latin typeface="Calibri"/>
                <a:cs typeface="Calibri"/>
              </a:rPr>
              <a:t>to perform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0" dirty="0">
                <a:latin typeface="Calibri"/>
                <a:cs typeface="Calibri"/>
              </a:rPr>
              <a:t>certain </a:t>
            </a:r>
            <a:r>
              <a:rPr sz="3000" b="1" spc="-15" dirty="0">
                <a:latin typeface="Calibri"/>
                <a:cs typeface="Calibri"/>
              </a:rPr>
              <a:t>operation </a:t>
            </a:r>
            <a:r>
              <a:rPr sz="3000" b="1" spc="6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when its </a:t>
            </a:r>
            <a:r>
              <a:rPr sz="3000" spc="-10" dirty="0">
                <a:latin typeface="Calibri"/>
                <a:cs typeface="Calibri"/>
              </a:rPr>
              <a:t>corresponding </a:t>
            </a:r>
            <a:r>
              <a:rPr sz="3000" b="1" spc="-15" dirty="0">
                <a:latin typeface="Calibri"/>
                <a:cs typeface="Calibri"/>
              </a:rPr>
              <a:t>operator </a:t>
            </a:r>
            <a:r>
              <a:rPr sz="3000" spc="-5" dirty="0">
                <a:latin typeface="Calibri"/>
                <a:cs typeface="Calibri"/>
              </a:rPr>
              <a:t>is used </a:t>
            </a:r>
            <a:r>
              <a:rPr sz="3000" dirty="0">
                <a:latin typeface="Calibri"/>
                <a:cs typeface="Calibri"/>
              </a:rPr>
              <a:t>on </a:t>
            </a:r>
            <a:r>
              <a:rPr sz="3000" spc="-5" dirty="0">
                <a:latin typeface="Calibri"/>
                <a:cs typeface="Calibri"/>
              </a:rPr>
              <a:t>one  </a:t>
            </a:r>
            <a:r>
              <a:rPr sz="3000" dirty="0">
                <a:latin typeface="Calibri"/>
                <a:cs typeface="Calibri"/>
              </a:rPr>
              <a:t>or </a:t>
            </a:r>
            <a:r>
              <a:rPr sz="3000" spc="-10" dirty="0">
                <a:latin typeface="Calibri"/>
                <a:cs typeface="Calibri"/>
              </a:rPr>
              <a:t>more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variables.”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355600" indent="-342900">
              <a:lnSpc>
                <a:spcPts val="3240"/>
              </a:lnSpc>
              <a:buFont typeface="Arial"/>
              <a:buChar char="•"/>
              <a:tabLst>
                <a:tab pos="354965" algn="l"/>
                <a:tab pos="355600" algn="l"/>
                <a:tab pos="2108200" algn="l"/>
                <a:tab pos="4283075" algn="l"/>
                <a:tab pos="4867275" algn="l"/>
                <a:tab pos="6292215" algn="l"/>
                <a:tab pos="7734300" algn="l"/>
              </a:tabLst>
            </a:pPr>
            <a:r>
              <a:rPr sz="3000" spc="-5" dirty="0">
                <a:latin typeface="Calibri"/>
                <a:cs typeface="Calibri"/>
              </a:rPr>
              <a:t>Ope</a:t>
            </a:r>
            <a:r>
              <a:rPr sz="3000" spc="-75" dirty="0">
                <a:latin typeface="Calibri"/>
                <a:cs typeface="Calibri"/>
              </a:rPr>
              <a:t>r</a:t>
            </a:r>
            <a:r>
              <a:rPr sz="3000" spc="-25" dirty="0">
                <a:latin typeface="Calibri"/>
                <a:cs typeface="Calibri"/>
              </a:rPr>
              <a:t>at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r	</a:t>
            </a:r>
            <a:r>
              <a:rPr sz="3000" spc="-25" dirty="0">
                <a:latin typeface="Calibri"/>
                <a:cs typeface="Calibri"/>
              </a:rPr>
              <a:t>ov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load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g	</a:t>
            </a:r>
            <a:r>
              <a:rPr sz="3000" spc="-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s	</a:t>
            </a:r>
            <a:r>
              <a:rPr sz="3000" b="1" spc="-5" dirty="0">
                <a:latin typeface="Calibri"/>
                <a:cs typeface="Calibri"/>
              </a:rPr>
              <a:t>close</a:t>
            </a:r>
            <a:r>
              <a:rPr sz="3000" b="1" spc="-15" dirty="0">
                <a:latin typeface="Calibri"/>
                <a:cs typeface="Calibri"/>
              </a:rPr>
              <a:t>l</a:t>
            </a:r>
            <a:r>
              <a:rPr sz="3000" b="1" dirty="0">
                <a:latin typeface="Calibri"/>
                <a:cs typeface="Calibri"/>
              </a:rPr>
              <a:t>y	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l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ed	</a:t>
            </a:r>
            <a:r>
              <a:rPr sz="3000" spc="-25" dirty="0">
                <a:latin typeface="Calibri"/>
                <a:cs typeface="Calibri"/>
              </a:rPr>
              <a:t>to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240"/>
              </a:lnSpc>
            </a:pPr>
            <a:r>
              <a:rPr sz="3000" b="1" spc="-10" dirty="0">
                <a:latin typeface="Calibri"/>
                <a:cs typeface="Calibri"/>
              </a:rPr>
              <a:t>function</a:t>
            </a:r>
            <a:r>
              <a:rPr sz="3000" b="1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overloading</a:t>
            </a:r>
            <a:r>
              <a:rPr sz="3000" spc="-1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ts val="2880"/>
              </a:lnSpc>
              <a:buFont typeface="Arial"/>
              <a:buChar char="•"/>
              <a:tabLst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Allows </a:t>
            </a: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full </a:t>
            </a:r>
            <a:r>
              <a:rPr sz="3000" b="1" spc="-20" dirty="0">
                <a:latin typeface="Calibri"/>
                <a:cs typeface="Calibri"/>
              </a:rPr>
              <a:t>integration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b="1" spc="-5" dirty="0">
                <a:latin typeface="Calibri"/>
                <a:cs typeface="Calibri"/>
              </a:rPr>
              <a:t>new class </a:t>
            </a:r>
            <a:r>
              <a:rPr sz="3000" b="1" dirty="0">
                <a:latin typeface="Calibri"/>
                <a:cs typeface="Calibri"/>
              </a:rPr>
              <a:t>types </a:t>
            </a:r>
            <a:r>
              <a:rPr sz="3000" spc="-20" dirty="0">
                <a:latin typeface="Calibri"/>
                <a:cs typeface="Calibri"/>
              </a:rPr>
              <a:t>into 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programming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environment.</a:t>
            </a:r>
            <a:endParaRPr sz="3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693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838200"/>
            <a:ext cx="45361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Inheritance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8073390" cy="38303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79730">
              <a:lnSpc>
                <a:spcPct val="100000"/>
              </a:lnSpc>
              <a:spcBef>
                <a:spcPts val="865"/>
              </a:spcBef>
            </a:pPr>
            <a:r>
              <a:rPr sz="3200" b="1" spc="-5" dirty="0">
                <a:latin typeface="Calibri"/>
                <a:cs typeface="Calibri"/>
              </a:rPr>
              <a:t>Note:</a:t>
            </a:r>
            <a:endParaRPr sz="3200">
              <a:latin typeface="Calibri"/>
              <a:cs typeface="Calibri"/>
            </a:endParaRPr>
          </a:p>
          <a:p>
            <a:pPr marL="355600" marR="5080" indent="24130">
              <a:lnSpc>
                <a:spcPct val="100000"/>
              </a:lnSpc>
              <a:spcBef>
                <a:spcPts val="770"/>
              </a:spcBef>
            </a:pPr>
            <a:r>
              <a:rPr sz="3200" b="1" spc="-10" dirty="0">
                <a:latin typeface="Calibri"/>
                <a:cs typeface="Calibri"/>
              </a:rPr>
              <a:t>Derived </a:t>
            </a:r>
            <a:r>
              <a:rPr sz="3200" b="1" spc="-5" dirty="0">
                <a:latin typeface="Calibri"/>
                <a:cs typeface="Calibri"/>
              </a:rPr>
              <a:t>class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dirty="0">
                <a:latin typeface="Calibri"/>
                <a:cs typeface="Calibri"/>
              </a:rPr>
              <a:t>be used as a </a:t>
            </a:r>
            <a:r>
              <a:rPr sz="3200" b="1" spc="-5" dirty="0">
                <a:latin typeface="Calibri"/>
                <a:cs typeface="Calibri"/>
              </a:rPr>
              <a:t>base class </a:t>
            </a:r>
            <a:r>
              <a:rPr sz="3200" spc="-30" dirty="0">
                <a:latin typeface="Calibri"/>
                <a:cs typeface="Calibri"/>
              </a:rPr>
              <a:t>for  </a:t>
            </a:r>
            <a:r>
              <a:rPr sz="3200" dirty="0">
                <a:latin typeface="Calibri"/>
                <a:cs typeface="Calibri"/>
              </a:rPr>
              <a:t>another </a:t>
            </a:r>
            <a:r>
              <a:rPr sz="3200" spc="-10" dirty="0">
                <a:latin typeface="Calibri"/>
                <a:cs typeface="Calibri"/>
              </a:rPr>
              <a:t>derived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class.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In C++, </a:t>
            </a:r>
            <a:r>
              <a:rPr sz="3200" spc="-5" dirty="0">
                <a:latin typeface="Calibri"/>
                <a:cs typeface="Calibri"/>
              </a:rPr>
              <a:t>inheritance is achieved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spc="-5" dirty="0">
                <a:latin typeface="Calibri"/>
                <a:cs typeface="Calibri"/>
              </a:rPr>
              <a:t>allowing one  </a:t>
            </a:r>
            <a:r>
              <a:rPr sz="3200" dirty="0">
                <a:latin typeface="Calibri"/>
                <a:cs typeface="Calibri"/>
              </a:rPr>
              <a:t>class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incorporate</a:t>
            </a:r>
            <a:r>
              <a:rPr sz="3200" spc="6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another class </a:t>
            </a:r>
            <a:r>
              <a:rPr sz="3200" spc="-15" dirty="0">
                <a:latin typeface="Calibri"/>
                <a:cs typeface="Calibri"/>
              </a:rPr>
              <a:t>into  </a:t>
            </a:r>
            <a:r>
              <a:rPr sz="3200" spc="-5" dirty="0">
                <a:latin typeface="Calibri"/>
                <a:cs typeface="Calibri"/>
              </a:rPr>
              <a:t>its  </a:t>
            </a:r>
            <a:r>
              <a:rPr sz="3200" spc="-10" dirty="0">
                <a:latin typeface="Calibri"/>
                <a:cs typeface="Calibri"/>
              </a:rPr>
              <a:t>declaration.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582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734740"/>
            <a:ext cx="45361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Inheritance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7647"/>
            <a:ext cx="7771765" cy="167195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25" dirty="0">
                <a:latin typeface="Calibri"/>
                <a:cs typeface="Calibri"/>
              </a:rPr>
              <a:t>Syntax: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720"/>
              </a:spcBef>
            </a:pPr>
            <a:r>
              <a:rPr sz="3000" b="1" spc="-5" dirty="0">
                <a:latin typeface="Calibri"/>
                <a:cs typeface="Calibri"/>
              </a:rPr>
              <a:t>class </a:t>
            </a:r>
            <a:r>
              <a:rPr sz="3000" spc="-10" dirty="0">
                <a:latin typeface="Calibri"/>
                <a:cs typeface="Calibri"/>
              </a:rPr>
              <a:t>derived_class</a:t>
            </a:r>
            <a:r>
              <a:rPr sz="3000" b="1" spc="-10" dirty="0">
                <a:latin typeface="Calibri"/>
                <a:cs typeface="Calibri"/>
              </a:rPr>
              <a:t>: </a:t>
            </a:r>
            <a:r>
              <a:rPr sz="3000" b="1" dirty="0">
                <a:latin typeface="Calibri"/>
                <a:cs typeface="Calibri"/>
              </a:rPr>
              <a:t>Acesss_specifier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base_class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720"/>
              </a:spcBef>
              <a:tabLst>
                <a:tab pos="1841500" algn="l"/>
              </a:tabLst>
            </a:pPr>
            <a:r>
              <a:rPr sz="3000" b="1" dirty="0">
                <a:latin typeface="Calibri"/>
                <a:cs typeface="Calibri"/>
              </a:rPr>
              <a:t>{	};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12528"/>
            <a:ext cx="5617845" cy="1669687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5" dirty="0">
                <a:latin typeface="Calibri"/>
                <a:cs typeface="Calibri"/>
              </a:rPr>
              <a:t>Example:</a:t>
            </a:r>
            <a:endParaRPr sz="3000" dirty="0">
              <a:latin typeface="Calibri"/>
              <a:cs typeface="Calibri"/>
            </a:endParaRPr>
          </a:p>
          <a:p>
            <a:pPr marL="268605">
              <a:lnSpc>
                <a:spcPct val="100000"/>
              </a:lnSpc>
              <a:spcBef>
                <a:spcPts val="720"/>
              </a:spcBef>
            </a:pPr>
            <a:r>
              <a:rPr sz="3000" b="1" spc="-5" dirty="0">
                <a:latin typeface="Calibri"/>
                <a:cs typeface="Calibri"/>
              </a:rPr>
              <a:t>class </a:t>
            </a:r>
            <a:r>
              <a:rPr lang="en-IN" sz="3000" spc="-10" dirty="0" err="1">
                <a:latin typeface="Calibri"/>
                <a:cs typeface="Calibri"/>
              </a:rPr>
              <a:t>M</a:t>
            </a:r>
            <a:r>
              <a:rPr lang="en-IN" sz="3000" spc="-10" dirty="0" err="1" smtClean="0">
                <a:latin typeface="Calibri"/>
                <a:cs typeface="Calibri"/>
              </a:rPr>
              <a:t>yderived</a:t>
            </a:r>
            <a:r>
              <a:rPr sz="3000" b="1" spc="-10" dirty="0" smtClean="0">
                <a:latin typeface="Calibri"/>
                <a:cs typeface="Calibri"/>
              </a:rPr>
              <a:t>: </a:t>
            </a:r>
            <a:r>
              <a:rPr sz="3000" b="1" spc="-5" dirty="0">
                <a:latin typeface="Calibri"/>
                <a:cs typeface="Calibri"/>
              </a:rPr>
              <a:t>public</a:t>
            </a:r>
            <a:r>
              <a:rPr sz="3000" b="1" spc="-40" dirty="0">
                <a:latin typeface="Calibri"/>
                <a:cs typeface="Calibri"/>
              </a:rPr>
              <a:t> </a:t>
            </a:r>
            <a:r>
              <a:rPr lang="en-IN" sz="3000" spc="-15" dirty="0" err="1" smtClean="0">
                <a:latin typeface="Calibri"/>
                <a:cs typeface="Calibri"/>
              </a:rPr>
              <a:t>Mybase</a:t>
            </a:r>
            <a:r>
              <a:rPr sz="3000" spc="-15" dirty="0" smtClean="0">
                <a:latin typeface="Calibri"/>
                <a:cs typeface="Calibri"/>
              </a:rPr>
              <a:t>{</a:t>
            </a:r>
            <a:endParaRPr sz="3000" dirty="0">
              <a:latin typeface="Calibri"/>
              <a:cs typeface="Calibri"/>
            </a:endParaRPr>
          </a:p>
          <a:p>
            <a:pPr marL="268605">
              <a:lnSpc>
                <a:spcPct val="100000"/>
              </a:lnSpc>
              <a:spcBef>
                <a:spcPts val="720"/>
              </a:spcBef>
            </a:pPr>
            <a:r>
              <a:rPr sz="3000" b="1" spc="-5" dirty="0">
                <a:latin typeface="Calibri"/>
                <a:cs typeface="Calibri"/>
              </a:rPr>
              <a:t>class </a:t>
            </a:r>
            <a:r>
              <a:rPr lang="en-IN" sz="3000" spc="-20" dirty="0" smtClean="0">
                <a:latin typeface="Calibri"/>
                <a:cs typeface="Calibri"/>
              </a:rPr>
              <a:t>Examine</a:t>
            </a:r>
            <a:r>
              <a:rPr sz="3000" b="1" spc="-20" dirty="0" smtClean="0">
                <a:latin typeface="Calibri"/>
                <a:cs typeface="Calibri"/>
              </a:rPr>
              <a:t>: </a:t>
            </a:r>
            <a:r>
              <a:rPr sz="3000" b="1" spc="-5" dirty="0">
                <a:latin typeface="Calibri"/>
                <a:cs typeface="Calibri"/>
              </a:rPr>
              <a:t>public</a:t>
            </a:r>
            <a:r>
              <a:rPr sz="3000" b="1" spc="25" dirty="0">
                <a:latin typeface="Calibri"/>
                <a:cs typeface="Calibri"/>
              </a:rPr>
              <a:t> </a:t>
            </a:r>
            <a:r>
              <a:rPr lang="en-IN" sz="3000" spc="-15" dirty="0" smtClean="0">
                <a:latin typeface="Calibri"/>
                <a:cs typeface="Calibri"/>
              </a:rPr>
              <a:t>Blood</a:t>
            </a:r>
            <a:r>
              <a:rPr sz="3000" spc="-15" dirty="0" smtClean="0">
                <a:latin typeface="Calibri"/>
                <a:cs typeface="Calibri"/>
              </a:rPr>
              <a:t>{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7629" y="4261484"/>
            <a:ext cx="248920" cy="112268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3000" dirty="0">
                <a:latin typeface="Calibri"/>
                <a:cs typeface="Calibri"/>
              </a:rPr>
              <a:t>};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dirty="0">
                <a:latin typeface="Calibri"/>
                <a:cs typeface="Calibri"/>
              </a:rPr>
              <a:t>};</a:t>
            </a:r>
            <a:endParaRPr sz="3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454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990600"/>
            <a:ext cx="753120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Inheritance </a:t>
            </a:r>
            <a:r>
              <a:rPr sz="4000" dirty="0"/>
              <a:t>&amp; Access</a:t>
            </a:r>
            <a:r>
              <a:rPr sz="4000" spc="-114" dirty="0"/>
              <a:t> </a:t>
            </a:r>
            <a:r>
              <a:rPr sz="4000" dirty="0"/>
              <a:t>Specifier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250" y="2188210"/>
          <a:ext cx="8686799" cy="2987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7545"/>
                <a:gridCol w="1447800"/>
                <a:gridCol w="2171700"/>
                <a:gridCol w="1849754"/>
              </a:tblGrid>
              <a:tr h="579119">
                <a:tc>
                  <a:txBody>
                    <a:bodyPr/>
                    <a:lstStyle/>
                    <a:p>
                      <a:pPr marL="876300">
                        <a:lnSpc>
                          <a:spcPts val="3825"/>
                        </a:lnSpc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Access</a:t>
                      </a:r>
                      <a:endParaRPr sz="32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public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protected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private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90805" marR="7943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Members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same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class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70" dirty="0">
                          <a:latin typeface="Calibri"/>
                          <a:cs typeface="Calibri"/>
                        </a:rPr>
                        <a:t>Yes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70" dirty="0">
                          <a:latin typeface="Calibri"/>
                          <a:cs typeface="Calibri"/>
                        </a:rPr>
                        <a:t>Yes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70" dirty="0">
                          <a:latin typeface="Calibri"/>
                          <a:cs typeface="Calibri"/>
                        </a:rPr>
                        <a:t>Yes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944879">
                <a:tc>
                  <a:txBody>
                    <a:bodyPr/>
                    <a:lstStyle/>
                    <a:p>
                      <a:pPr marL="90805" marR="1898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Members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derived 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classes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70" dirty="0">
                          <a:latin typeface="Calibri"/>
                          <a:cs typeface="Calibri"/>
                        </a:rPr>
                        <a:t>Yes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70" dirty="0">
                          <a:latin typeface="Calibri"/>
                          <a:cs typeface="Calibri"/>
                        </a:rPr>
                        <a:t>Yes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Non-members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70" dirty="0">
                          <a:latin typeface="Calibri"/>
                          <a:cs typeface="Calibri"/>
                        </a:rPr>
                        <a:t>Yes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505200" y="2819400"/>
            <a:ext cx="5410200" cy="2362200"/>
          </a:xfrm>
          <a:custGeom>
            <a:avLst/>
            <a:gdLst/>
            <a:ahLst/>
            <a:cxnLst/>
            <a:rect l="l" t="t" r="r" b="b"/>
            <a:pathLst>
              <a:path w="5410200" h="2362200">
                <a:moveTo>
                  <a:pt x="0" y="2362200"/>
                </a:moveTo>
                <a:lnTo>
                  <a:pt x="5410200" y="0"/>
                </a:lnTo>
              </a:path>
            </a:pathLst>
          </a:custGeom>
          <a:ln w="127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857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824658"/>
            <a:ext cx="6628765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Public </a:t>
            </a:r>
            <a:r>
              <a:rPr sz="4400" dirty="0"/>
              <a:t>base </a:t>
            </a:r>
            <a:r>
              <a:rPr sz="4400" spc="-5" dirty="0"/>
              <a:t>class</a:t>
            </a:r>
            <a:r>
              <a:rPr sz="4400" spc="-90" dirty="0"/>
              <a:t> </a:t>
            </a:r>
            <a:r>
              <a:rPr sz="4400" spc="-5" dirty="0"/>
              <a:t>Inheritan</a:t>
            </a:r>
            <a:r>
              <a:rPr spc="-5" dirty="0"/>
              <a:t>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07275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All </a:t>
            </a:r>
            <a:r>
              <a:rPr sz="3200" b="1" spc="-5" dirty="0">
                <a:latin typeface="Calibri"/>
                <a:cs typeface="Calibri"/>
              </a:rPr>
              <a:t>public </a:t>
            </a:r>
            <a:r>
              <a:rPr sz="3200" spc="-10" dirty="0">
                <a:latin typeface="Calibri"/>
                <a:cs typeface="Calibri"/>
              </a:rPr>
              <a:t>members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5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base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class </a:t>
            </a:r>
            <a:r>
              <a:rPr sz="3200" spc="-10" dirty="0">
                <a:latin typeface="Calibri"/>
                <a:cs typeface="Calibri"/>
              </a:rPr>
              <a:t>become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public </a:t>
            </a:r>
            <a:r>
              <a:rPr sz="3200" spc="-10" dirty="0">
                <a:latin typeface="Calibri"/>
                <a:cs typeface="Calibri"/>
              </a:rPr>
              <a:t>members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derived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class.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All </a:t>
            </a:r>
            <a:r>
              <a:rPr sz="3200" b="1" spc="-15" dirty="0">
                <a:latin typeface="Calibri"/>
                <a:cs typeface="Calibri"/>
              </a:rPr>
              <a:t>protected  </a:t>
            </a:r>
            <a:r>
              <a:rPr sz="3200" spc="-10" dirty="0">
                <a:latin typeface="Calibri"/>
                <a:cs typeface="Calibri"/>
              </a:rPr>
              <a:t>members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5" dirty="0">
                <a:latin typeface="Calibri"/>
                <a:cs typeface="Calibri"/>
              </a:rPr>
              <a:t>base</a:t>
            </a:r>
            <a:r>
              <a:rPr sz="3200" spc="6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class  </a:t>
            </a:r>
            <a:r>
              <a:rPr sz="3200" spc="-10" dirty="0">
                <a:latin typeface="Calibri"/>
                <a:cs typeface="Calibri"/>
              </a:rPr>
              <a:t>become </a:t>
            </a:r>
            <a:r>
              <a:rPr sz="3200" b="1" spc="-15" dirty="0">
                <a:latin typeface="Calibri"/>
                <a:cs typeface="Calibri"/>
              </a:rPr>
              <a:t>protected </a:t>
            </a:r>
            <a:r>
              <a:rPr sz="3200" spc="-10" dirty="0">
                <a:latin typeface="Calibri"/>
                <a:cs typeface="Calibri"/>
              </a:rPr>
              <a:t>members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5" dirty="0">
                <a:latin typeface="Calibri"/>
                <a:cs typeface="Calibri"/>
              </a:rPr>
              <a:t>derived  class.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239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57935"/>
            <a:ext cx="68548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Private </a:t>
            </a:r>
            <a:r>
              <a:rPr sz="4400" dirty="0"/>
              <a:t>base </a:t>
            </a:r>
            <a:r>
              <a:rPr sz="4400" spc="-5" dirty="0"/>
              <a:t>class</a:t>
            </a:r>
            <a:r>
              <a:rPr sz="4400" spc="-60" dirty="0"/>
              <a:t> </a:t>
            </a:r>
            <a:r>
              <a:rPr sz="4400" spc="-5" dirty="0"/>
              <a:t>Inheritance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55165"/>
            <a:ext cx="807339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All </a:t>
            </a:r>
            <a:r>
              <a:rPr sz="3200" b="1" spc="-5" dirty="0">
                <a:latin typeface="Calibri"/>
                <a:cs typeface="Calibri"/>
              </a:rPr>
              <a:t>public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b="1" spc="-15" dirty="0">
                <a:latin typeface="Calibri"/>
                <a:cs typeface="Calibri"/>
              </a:rPr>
              <a:t>protected </a:t>
            </a:r>
            <a:r>
              <a:rPr sz="3200" spc="-10" dirty="0">
                <a:latin typeface="Calibri"/>
                <a:cs typeface="Calibri"/>
              </a:rPr>
              <a:t>members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5" dirty="0">
                <a:latin typeface="Calibri"/>
                <a:cs typeface="Calibri"/>
              </a:rPr>
              <a:t>base  class </a:t>
            </a:r>
            <a:r>
              <a:rPr sz="3200" spc="-10" dirty="0">
                <a:latin typeface="Calibri"/>
                <a:cs typeface="Calibri"/>
              </a:rPr>
              <a:t>become </a:t>
            </a:r>
            <a:r>
              <a:rPr sz="3200" b="1" spc="-20" dirty="0">
                <a:latin typeface="Calibri"/>
                <a:cs typeface="Calibri"/>
              </a:rPr>
              <a:t>private </a:t>
            </a:r>
            <a:r>
              <a:rPr sz="3200" spc="-10" dirty="0">
                <a:latin typeface="Calibri"/>
                <a:cs typeface="Calibri"/>
              </a:rPr>
              <a:t>members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derived  </a:t>
            </a:r>
            <a:r>
              <a:rPr sz="3200" spc="-5" dirty="0">
                <a:latin typeface="Calibri"/>
                <a:cs typeface="Calibri"/>
              </a:rPr>
              <a:t>class.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But </a:t>
            </a:r>
            <a:r>
              <a:rPr sz="3200" b="1" spc="-20" dirty="0">
                <a:latin typeface="Calibri"/>
                <a:cs typeface="Calibri"/>
              </a:rPr>
              <a:t>private </a:t>
            </a:r>
            <a:r>
              <a:rPr sz="3200" spc="-10" dirty="0">
                <a:latin typeface="Calibri"/>
                <a:cs typeface="Calibri"/>
              </a:rPr>
              <a:t>members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5" dirty="0">
                <a:latin typeface="Calibri"/>
                <a:cs typeface="Calibri"/>
              </a:rPr>
              <a:t>base class </a:t>
            </a:r>
            <a:r>
              <a:rPr sz="3200" spc="-10" dirty="0">
                <a:latin typeface="Calibri"/>
                <a:cs typeface="Calibri"/>
              </a:rPr>
              <a:t>remain  </a:t>
            </a:r>
            <a:r>
              <a:rPr sz="3200" b="1" spc="-20" dirty="0">
                <a:latin typeface="Calibri"/>
                <a:cs typeface="Calibri"/>
              </a:rPr>
              <a:t>private to </a:t>
            </a:r>
            <a:r>
              <a:rPr sz="3200" b="1" spc="-5" dirty="0">
                <a:latin typeface="Calibri"/>
                <a:cs typeface="Calibri"/>
              </a:rPr>
              <a:t>base class </a:t>
            </a:r>
            <a:r>
              <a:rPr sz="3200" spc="-50" dirty="0">
                <a:latin typeface="Calibri"/>
                <a:cs typeface="Calibri"/>
              </a:rPr>
              <a:t>only, </a:t>
            </a:r>
            <a:r>
              <a:rPr sz="3200" b="1" dirty="0">
                <a:latin typeface="Calibri"/>
                <a:cs typeface="Calibri"/>
              </a:rPr>
              <a:t>not </a:t>
            </a:r>
            <a:r>
              <a:rPr sz="3200" b="1" spc="-5" dirty="0">
                <a:latin typeface="Calibri"/>
                <a:cs typeface="Calibri"/>
              </a:rPr>
              <a:t>accessible </a:t>
            </a:r>
            <a:r>
              <a:rPr sz="3200" spc="-30" dirty="0">
                <a:latin typeface="Calibri"/>
                <a:cs typeface="Calibri"/>
              </a:rPr>
              <a:t>to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derived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class.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178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18" y="529806"/>
            <a:ext cx="774255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20" dirty="0"/>
              <a:t>Protected </a:t>
            </a:r>
            <a:r>
              <a:rPr sz="4000" spc="-10" dirty="0"/>
              <a:t>Members </a:t>
            </a:r>
            <a:r>
              <a:rPr sz="4000" dirty="0"/>
              <a:t>of Base</a:t>
            </a:r>
            <a:r>
              <a:rPr sz="4000" spc="-45" dirty="0"/>
              <a:t> </a:t>
            </a:r>
            <a:r>
              <a:rPr sz="4000" spc="-5" dirty="0"/>
              <a:t>Class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07402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Member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not </a:t>
            </a:r>
            <a:r>
              <a:rPr sz="3200" spc="-5" dirty="0">
                <a:latin typeface="Calibri"/>
                <a:cs typeface="Calibri"/>
              </a:rPr>
              <a:t>accessible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spc="-5" dirty="0">
                <a:latin typeface="Calibri"/>
                <a:cs typeface="Calibri"/>
              </a:rPr>
              <a:t>other </a:t>
            </a:r>
            <a:r>
              <a:rPr sz="3200" b="1" spc="-5" dirty="0">
                <a:latin typeface="Calibri"/>
                <a:cs typeface="Calibri"/>
              </a:rPr>
              <a:t>non  member </a:t>
            </a:r>
            <a:r>
              <a:rPr sz="3200" spc="-5" dirty="0">
                <a:latin typeface="Calibri"/>
                <a:cs typeface="Calibri"/>
              </a:rPr>
              <a:t>elements </a:t>
            </a:r>
            <a:r>
              <a:rPr sz="3200" dirty="0">
                <a:latin typeface="Calibri"/>
                <a:cs typeface="Calibri"/>
              </a:rPr>
              <a:t>of the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program.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base class' </a:t>
            </a:r>
            <a:r>
              <a:rPr sz="3200" b="1" spc="-15" dirty="0">
                <a:latin typeface="Calibri"/>
                <a:cs typeface="Calibri"/>
              </a:rPr>
              <a:t>protected </a:t>
            </a:r>
            <a:r>
              <a:rPr sz="3200" b="1" spc="-10" dirty="0">
                <a:latin typeface="Calibri"/>
                <a:cs typeface="Calibri"/>
              </a:rPr>
              <a:t>members</a:t>
            </a:r>
            <a:r>
              <a:rPr sz="3200" b="1" spc="5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become  </a:t>
            </a:r>
            <a:r>
              <a:rPr sz="3200" b="1" spc="-15" dirty="0">
                <a:latin typeface="Calibri"/>
                <a:cs typeface="Calibri"/>
              </a:rPr>
              <a:t>protected </a:t>
            </a:r>
            <a:r>
              <a:rPr sz="3200" b="1" spc="-10" dirty="0">
                <a:latin typeface="Calibri"/>
                <a:cs typeface="Calibri"/>
              </a:rPr>
              <a:t>members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derived </a:t>
            </a:r>
            <a:r>
              <a:rPr sz="3200" dirty="0">
                <a:latin typeface="Calibri"/>
                <a:cs typeface="Calibri"/>
              </a:rPr>
              <a:t>class and  </a:t>
            </a:r>
            <a:r>
              <a:rPr sz="3200" spc="-10" dirty="0">
                <a:latin typeface="Calibri"/>
                <a:cs typeface="Calibri"/>
              </a:rPr>
              <a:t>are, </a:t>
            </a:r>
            <a:r>
              <a:rPr sz="3200" spc="-20" dirty="0">
                <a:latin typeface="Calibri"/>
                <a:cs typeface="Calibri"/>
              </a:rPr>
              <a:t>therefore, </a:t>
            </a:r>
            <a:r>
              <a:rPr sz="3200" spc="-5" dirty="0">
                <a:latin typeface="Calibri"/>
                <a:cs typeface="Calibri"/>
              </a:rPr>
              <a:t>accessible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derived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class.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713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1550" y="461594"/>
            <a:ext cx="76034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Protected </a:t>
            </a:r>
            <a:r>
              <a:rPr sz="4400" spc="-5" dirty="0"/>
              <a:t>Base-Class</a:t>
            </a:r>
            <a:r>
              <a:rPr sz="4400" spc="-50" dirty="0"/>
              <a:t> </a:t>
            </a:r>
            <a:r>
              <a:rPr sz="4400" spc="-5" dirty="0"/>
              <a:t>Inheritance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797"/>
            <a:ext cx="8074025" cy="44164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All </a:t>
            </a:r>
            <a:r>
              <a:rPr sz="3200" b="1" spc="-5" dirty="0">
                <a:latin typeface="Calibri"/>
                <a:cs typeface="Calibri"/>
              </a:rPr>
              <a:t>public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b="1" spc="-15" dirty="0">
                <a:latin typeface="Calibri"/>
                <a:cs typeface="Calibri"/>
              </a:rPr>
              <a:t>protected </a:t>
            </a:r>
            <a:r>
              <a:rPr sz="3200" spc="-10" dirty="0">
                <a:latin typeface="Calibri"/>
                <a:cs typeface="Calibri"/>
              </a:rPr>
              <a:t>members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5" dirty="0">
                <a:latin typeface="Calibri"/>
                <a:cs typeface="Calibri"/>
              </a:rPr>
              <a:t>base  class </a:t>
            </a:r>
            <a:r>
              <a:rPr sz="3200" spc="-10" dirty="0">
                <a:latin typeface="Calibri"/>
                <a:cs typeface="Calibri"/>
              </a:rPr>
              <a:t>become </a:t>
            </a:r>
            <a:r>
              <a:rPr sz="3200" b="1" spc="-15" dirty="0">
                <a:latin typeface="Calibri"/>
                <a:cs typeface="Calibri"/>
              </a:rPr>
              <a:t>protected  </a:t>
            </a:r>
            <a:r>
              <a:rPr sz="3200" spc="-10" dirty="0">
                <a:latin typeface="Calibri"/>
                <a:cs typeface="Calibri"/>
              </a:rPr>
              <a:t>members </a:t>
            </a:r>
            <a:r>
              <a:rPr sz="3200" dirty="0">
                <a:latin typeface="Calibri"/>
                <a:cs typeface="Calibri"/>
              </a:rPr>
              <a:t>of the  </a:t>
            </a:r>
            <a:r>
              <a:rPr sz="3200" spc="-10" dirty="0">
                <a:latin typeface="Calibri"/>
                <a:cs typeface="Calibri"/>
              </a:rPr>
              <a:t>derived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class.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365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All </a:t>
            </a:r>
            <a:r>
              <a:rPr sz="3200" b="1" dirty="0">
                <a:latin typeface="Calibri"/>
                <a:cs typeface="Calibri"/>
              </a:rPr>
              <a:t>public </a:t>
            </a:r>
            <a:r>
              <a:rPr sz="3200" spc="-10" dirty="0">
                <a:latin typeface="Calibri"/>
                <a:cs typeface="Calibri"/>
              </a:rPr>
              <a:t>members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5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base class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become</a:t>
            </a:r>
            <a:endParaRPr sz="3200" dirty="0">
              <a:latin typeface="Calibri"/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sz="3200" b="1" spc="-10" dirty="0">
                <a:latin typeface="Calibri"/>
                <a:cs typeface="Calibri"/>
              </a:rPr>
              <a:t>unavailable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b="1" spc="-5" dirty="0">
                <a:latin typeface="Calibri"/>
                <a:cs typeface="Calibri"/>
              </a:rPr>
              <a:t>main()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function.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365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All </a:t>
            </a:r>
            <a:r>
              <a:rPr sz="3200" b="1" spc="-20" dirty="0">
                <a:latin typeface="Calibri"/>
                <a:cs typeface="Calibri"/>
              </a:rPr>
              <a:t>private </a:t>
            </a:r>
            <a:r>
              <a:rPr sz="3200" spc="-10" dirty="0">
                <a:latin typeface="Calibri"/>
                <a:cs typeface="Calibri"/>
              </a:rPr>
              <a:t>members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5" dirty="0">
                <a:latin typeface="Calibri"/>
                <a:cs typeface="Calibri"/>
              </a:rPr>
              <a:t>base class</a:t>
            </a:r>
            <a:r>
              <a:rPr sz="3200" spc="2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become</a:t>
            </a:r>
            <a:endParaRPr sz="3200" dirty="0">
              <a:latin typeface="Calibri"/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sz="3200" b="1" spc="-10" dirty="0">
                <a:latin typeface="Calibri"/>
                <a:cs typeface="Calibri"/>
              </a:rPr>
              <a:t>unavailable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derived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class.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940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6794"/>
            <a:ext cx="600773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25" dirty="0">
                <a:latin typeface="Calibri"/>
                <a:cs typeface="Calibri"/>
              </a:rPr>
              <a:t>Syntax: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000" dirty="0">
                <a:latin typeface="Calibri"/>
                <a:cs typeface="Calibri"/>
              </a:rPr>
              <a:t>class </a:t>
            </a:r>
            <a:r>
              <a:rPr sz="3000" spc="-10" dirty="0">
                <a:latin typeface="Calibri"/>
                <a:cs typeface="Calibri"/>
              </a:rPr>
              <a:t>derived: </a:t>
            </a:r>
            <a:r>
              <a:rPr sz="3000" spc="-5" dirty="0">
                <a:latin typeface="Calibri"/>
                <a:cs typeface="Calibri"/>
              </a:rPr>
              <a:t>Acess_specifier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base1,</a:t>
            </a:r>
            <a:endParaRPr sz="3000">
              <a:latin typeface="Calibri"/>
              <a:cs typeface="Calibri"/>
            </a:endParaRPr>
          </a:p>
          <a:p>
            <a:pPr marL="2496820">
              <a:lnSpc>
                <a:spcPct val="100000"/>
              </a:lnSpc>
            </a:pPr>
            <a:r>
              <a:rPr sz="3000" spc="-5" dirty="0">
                <a:latin typeface="Calibri"/>
                <a:cs typeface="Calibri"/>
              </a:rPr>
              <a:t>Acess_specifier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base2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tabLst>
                <a:tab pos="1929130" algn="l"/>
              </a:tabLst>
            </a:pPr>
            <a:r>
              <a:rPr sz="3000" dirty="0">
                <a:latin typeface="Calibri"/>
                <a:cs typeface="Calibri"/>
              </a:rPr>
              <a:t>{	</a:t>
            </a:r>
            <a:r>
              <a:rPr sz="3000" spc="-5" dirty="0">
                <a:latin typeface="Calibri"/>
                <a:cs typeface="Calibri"/>
              </a:rPr>
              <a:t>};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latin typeface="Calibri"/>
                <a:cs typeface="Calibri"/>
              </a:rPr>
              <a:t>Example: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000" dirty="0">
                <a:latin typeface="Calibri"/>
                <a:cs typeface="Calibri"/>
              </a:rPr>
              <a:t>class </a:t>
            </a:r>
            <a:r>
              <a:rPr sz="3000" spc="-15" dirty="0">
                <a:latin typeface="Calibri"/>
                <a:cs typeface="Calibri"/>
              </a:rPr>
              <a:t>Orange: </a:t>
            </a:r>
            <a:r>
              <a:rPr sz="3000" spc="-5" dirty="0">
                <a:latin typeface="Calibri"/>
                <a:cs typeface="Calibri"/>
              </a:rPr>
              <a:t>Acess_specifier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75" dirty="0">
                <a:latin typeface="Calibri"/>
                <a:cs typeface="Calibri"/>
              </a:rPr>
              <a:t>Yellow,</a:t>
            </a:r>
            <a:endParaRPr sz="3000">
              <a:latin typeface="Calibri"/>
              <a:cs typeface="Calibri"/>
            </a:endParaRPr>
          </a:p>
          <a:p>
            <a:pPr marL="2496820">
              <a:lnSpc>
                <a:spcPct val="100000"/>
              </a:lnSpc>
            </a:pPr>
            <a:r>
              <a:rPr sz="3000" spc="-5" dirty="0">
                <a:latin typeface="Calibri"/>
                <a:cs typeface="Calibri"/>
              </a:rPr>
              <a:t>Acess_specifier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Red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tabLst>
                <a:tab pos="1929130" algn="l"/>
              </a:tabLst>
            </a:pPr>
            <a:r>
              <a:rPr sz="3000" dirty="0">
                <a:latin typeface="Calibri"/>
                <a:cs typeface="Calibri"/>
              </a:rPr>
              <a:t>{	</a:t>
            </a:r>
            <a:r>
              <a:rPr sz="3000" spc="-5" dirty="0">
                <a:latin typeface="Calibri"/>
                <a:cs typeface="Calibri"/>
              </a:rPr>
              <a:t>};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685800"/>
            <a:ext cx="73977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Inheriting </a:t>
            </a:r>
            <a:r>
              <a:rPr sz="4400" spc="-5" dirty="0"/>
              <a:t>Multiple </a:t>
            </a:r>
            <a:r>
              <a:rPr sz="4400" dirty="0"/>
              <a:t>Base</a:t>
            </a:r>
            <a:r>
              <a:rPr sz="4400" spc="-90" dirty="0"/>
              <a:t> </a:t>
            </a:r>
            <a:r>
              <a:rPr sz="4400" spc="-5" dirty="0"/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1674579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9617"/>
            <a:ext cx="73977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Inheriting </a:t>
            </a:r>
            <a:r>
              <a:rPr sz="3200" spc="-5" dirty="0"/>
              <a:t>Multiple </a:t>
            </a:r>
            <a:r>
              <a:rPr sz="3200" dirty="0"/>
              <a:t>Base</a:t>
            </a:r>
            <a:r>
              <a:rPr sz="3200" spc="-90" dirty="0"/>
              <a:t> </a:t>
            </a:r>
            <a:r>
              <a:rPr sz="3200" spc="-5" dirty="0"/>
              <a:t>Classes</a:t>
            </a:r>
          </a:p>
        </p:txBody>
      </p:sp>
      <p:sp>
        <p:nvSpPr>
          <p:cNvPr id="3" name="object 3"/>
          <p:cNvSpPr/>
          <p:nvPr/>
        </p:nvSpPr>
        <p:spPr>
          <a:xfrm>
            <a:off x="3352800" y="4876800"/>
            <a:ext cx="2667000" cy="1219200"/>
          </a:xfrm>
          <a:custGeom>
            <a:avLst/>
            <a:gdLst/>
            <a:ahLst/>
            <a:cxnLst/>
            <a:rect l="l" t="t" r="r" b="b"/>
            <a:pathLst>
              <a:path w="2667000" h="1219200">
                <a:moveTo>
                  <a:pt x="0" y="1219200"/>
                </a:moveTo>
                <a:lnTo>
                  <a:pt x="2667000" y="1219200"/>
                </a:lnTo>
                <a:lnTo>
                  <a:pt x="26670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52800" y="4876800"/>
            <a:ext cx="2667000" cy="1219200"/>
          </a:xfrm>
          <a:prstGeom prst="rect">
            <a:avLst/>
          </a:prstGeom>
          <a:ln w="57150">
            <a:solidFill>
              <a:srgbClr val="000000"/>
            </a:solidFill>
          </a:ln>
        </p:spPr>
        <p:txBody>
          <a:bodyPr vert="horz" wrap="square" lIns="0" tIns="307340" rIns="0" bIns="0" rtlCol="0">
            <a:spAutoFit/>
          </a:bodyPr>
          <a:lstStyle/>
          <a:p>
            <a:pPr marL="645795">
              <a:lnSpc>
                <a:spcPct val="100000"/>
              </a:lnSpc>
              <a:spcBef>
                <a:spcPts val="2420"/>
              </a:spcBef>
            </a:pP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Orange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0" y="1981200"/>
            <a:ext cx="2590800" cy="1219200"/>
          </a:xfrm>
          <a:custGeom>
            <a:avLst/>
            <a:gdLst/>
            <a:ahLst/>
            <a:cxnLst/>
            <a:rect l="l" t="t" r="r" b="b"/>
            <a:pathLst>
              <a:path w="2590800" h="1219200">
                <a:moveTo>
                  <a:pt x="0" y="1219200"/>
                </a:moveTo>
                <a:lnTo>
                  <a:pt x="2590800" y="1219200"/>
                </a:lnTo>
                <a:lnTo>
                  <a:pt x="25908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4000" y="1981200"/>
            <a:ext cx="2590800" cy="1219200"/>
          </a:xfrm>
          <a:prstGeom prst="rect">
            <a:avLst/>
          </a:prstGeom>
          <a:ln w="57150">
            <a:solidFill>
              <a:srgbClr val="000000"/>
            </a:solidFill>
          </a:ln>
        </p:spPr>
        <p:txBody>
          <a:bodyPr vert="horz" wrap="square" lIns="0" tIns="30670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415"/>
              </a:spcBef>
            </a:pP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Red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0" y="1981200"/>
            <a:ext cx="2743200" cy="1219200"/>
          </a:xfrm>
          <a:custGeom>
            <a:avLst/>
            <a:gdLst/>
            <a:ahLst/>
            <a:cxnLst/>
            <a:rect l="l" t="t" r="r" b="b"/>
            <a:pathLst>
              <a:path w="2743200" h="1219200">
                <a:moveTo>
                  <a:pt x="0" y="1219200"/>
                </a:moveTo>
                <a:lnTo>
                  <a:pt x="2743200" y="1219200"/>
                </a:lnTo>
                <a:lnTo>
                  <a:pt x="27432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43000" y="1981200"/>
            <a:ext cx="2743200" cy="1219200"/>
          </a:xfrm>
          <a:prstGeom prst="rect">
            <a:avLst/>
          </a:prstGeom>
          <a:ln w="57150">
            <a:solidFill>
              <a:srgbClr val="000000"/>
            </a:solidFill>
          </a:ln>
        </p:spPr>
        <p:txBody>
          <a:bodyPr vert="horz" wrap="square" lIns="0" tIns="306705" rIns="0" bIns="0" rtlCol="0">
            <a:spAutoFit/>
          </a:bodyPr>
          <a:lstStyle/>
          <a:p>
            <a:pPr marL="750570">
              <a:lnSpc>
                <a:spcPct val="100000"/>
              </a:lnSpc>
              <a:spcBef>
                <a:spcPts val="2415"/>
              </a:spcBef>
            </a:pPr>
            <a:r>
              <a:rPr sz="3600" b="1" spc="-55" dirty="0">
                <a:solidFill>
                  <a:srgbClr val="FFFFFF"/>
                </a:solidFill>
                <a:latin typeface="Calibri"/>
                <a:cs typeface="Calibri"/>
              </a:rPr>
              <a:t>Yellow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67250" y="3200273"/>
            <a:ext cx="2047875" cy="1677035"/>
          </a:xfrm>
          <a:custGeom>
            <a:avLst/>
            <a:gdLst/>
            <a:ahLst/>
            <a:cxnLst/>
            <a:rect l="l" t="t" r="r" b="b"/>
            <a:pathLst>
              <a:path w="2047875" h="1677035">
                <a:moveTo>
                  <a:pt x="1943100" y="819276"/>
                </a:moveTo>
                <a:lnTo>
                  <a:pt x="19050" y="819276"/>
                </a:lnTo>
                <a:lnTo>
                  <a:pt x="11626" y="820771"/>
                </a:lnTo>
                <a:lnTo>
                  <a:pt x="5572" y="824849"/>
                </a:lnTo>
                <a:lnTo>
                  <a:pt x="1494" y="830903"/>
                </a:lnTo>
                <a:lnTo>
                  <a:pt x="0" y="838326"/>
                </a:lnTo>
                <a:lnTo>
                  <a:pt x="0" y="1676527"/>
                </a:lnTo>
                <a:lnTo>
                  <a:pt x="38100" y="1676527"/>
                </a:lnTo>
                <a:lnTo>
                  <a:pt x="38100" y="857376"/>
                </a:lnTo>
                <a:lnTo>
                  <a:pt x="19050" y="857376"/>
                </a:lnTo>
                <a:lnTo>
                  <a:pt x="38100" y="838326"/>
                </a:lnTo>
                <a:lnTo>
                  <a:pt x="1943100" y="838326"/>
                </a:lnTo>
                <a:lnTo>
                  <a:pt x="1943100" y="819276"/>
                </a:lnTo>
                <a:close/>
              </a:path>
              <a:path w="2047875" h="1677035">
                <a:moveTo>
                  <a:pt x="38100" y="838326"/>
                </a:moveTo>
                <a:lnTo>
                  <a:pt x="19050" y="857376"/>
                </a:lnTo>
                <a:lnTo>
                  <a:pt x="38100" y="857376"/>
                </a:lnTo>
                <a:lnTo>
                  <a:pt x="38100" y="838326"/>
                </a:lnTo>
                <a:close/>
              </a:path>
              <a:path w="2047875" h="1677035">
                <a:moveTo>
                  <a:pt x="1981200" y="819276"/>
                </a:moveTo>
                <a:lnTo>
                  <a:pt x="1962150" y="819276"/>
                </a:lnTo>
                <a:lnTo>
                  <a:pt x="1943100" y="838326"/>
                </a:lnTo>
                <a:lnTo>
                  <a:pt x="38100" y="838326"/>
                </a:lnTo>
                <a:lnTo>
                  <a:pt x="38100" y="857376"/>
                </a:lnTo>
                <a:lnTo>
                  <a:pt x="1962150" y="857376"/>
                </a:lnTo>
                <a:lnTo>
                  <a:pt x="1969573" y="855882"/>
                </a:lnTo>
                <a:lnTo>
                  <a:pt x="1975627" y="851804"/>
                </a:lnTo>
                <a:lnTo>
                  <a:pt x="1979705" y="845750"/>
                </a:lnTo>
                <a:lnTo>
                  <a:pt x="1981200" y="838326"/>
                </a:lnTo>
                <a:lnTo>
                  <a:pt x="1981200" y="819276"/>
                </a:lnTo>
                <a:close/>
              </a:path>
              <a:path w="2047875" h="1677035">
                <a:moveTo>
                  <a:pt x="1962150" y="75800"/>
                </a:moveTo>
                <a:lnTo>
                  <a:pt x="1943100" y="108457"/>
                </a:lnTo>
                <a:lnTo>
                  <a:pt x="1943100" y="838326"/>
                </a:lnTo>
                <a:lnTo>
                  <a:pt x="1962150" y="819276"/>
                </a:lnTo>
                <a:lnTo>
                  <a:pt x="1981200" y="819276"/>
                </a:lnTo>
                <a:lnTo>
                  <a:pt x="1981200" y="108457"/>
                </a:lnTo>
                <a:lnTo>
                  <a:pt x="1962150" y="75800"/>
                </a:lnTo>
                <a:close/>
              </a:path>
              <a:path w="2047875" h="1677035">
                <a:moveTo>
                  <a:pt x="1962150" y="0"/>
                </a:moveTo>
                <a:lnTo>
                  <a:pt x="1878965" y="142493"/>
                </a:lnTo>
                <a:lnTo>
                  <a:pt x="1876571" y="149689"/>
                </a:lnTo>
                <a:lnTo>
                  <a:pt x="1877059" y="157003"/>
                </a:lnTo>
                <a:lnTo>
                  <a:pt x="1880215" y="163603"/>
                </a:lnTo>
                <a:lnTo>
                  <a:pt x="1885823" y="168655"/>
                </a:lnTo>
                <a:lnTo>
                  <a:pt x="1893018" y="171049"/>
                </a:lnTo>
                <a:lnTo>
                  <a:pt x="1900332" y="170561"/>
                </a:lnTo>
                <a:lnTo>
                  <a:pt x="1906932" y="167405"/>
                </a:lnTo>
                <a:lnTo>
                  <a:pt x="1911984" y="161798"/>
                </a:lnTo>
                <a:lnTo>
                  <a:pt x="1943100" y="108457"/>
                </a:lnTo>
                <a:lnTo>
                  <a:pt x="1943100" y="37846"/>
                </a:lnTo>
                <a:lnTo>
                  <a:pt x="1984243" y="37846"/>
                </a:lnTo>
                <a:lnTo>
                  <a:pt x="1962150" y="0"/>
                </a:lnTo>
                <a:close/>
              </a:path>
              <a:path w="2047875" h="1677035">
                <a:moveTo>
                  <a:pt x="1984243" y="37846"/>
                </a:moveTo>
                <a:lnTo>
                  <a:pt x="1981200" y="37846"/>
                </a:lnTo>
                <a:lnTo>
                  <a:pt x="1981200" y="108457"/>
                </a:lnTo>
                <a:lnTo>
                  <a:pt x="2012315" y="161798"/>
                </a:lnTo>
                <a:lnTo>
                  <a:pt x="2017367" y="167405"/>
                </a:lnTo>
                <a:lnTo>
                  <a:pt x="2023967" y="170561"/>
                </a:lnTo>
                <a:lnTo>
                  <a:pt x="2031281" y="171049"/>
                </a:lnTo>
                <a:lnTo>
                  <a:pt x="2038477" y="168655"/>
                </a:lnTo>
                <a:lnTo>
                  <a:pt x="2044084" y="163603"/>
                </a:lnTo>
                <a:lnTo>
                  <a:pt x="2047240" y="157003"/>
                </a:lnTo>
                <a:lnTo>
                  <a:pt x="2047728" y="149689"/>
                </a:lnTo>
                <a:lnTo>
                  <a:pt x="2045334" y="142493"/>
                </a:lnTo>
                <a:lnTo>
                  <a:pt x="1984243" y="37846"/>
                </a:lnTo>
                <a:close/>
              </a:path>
              <a:path w="2047875" h="1677035">
                <a:moveTo>
                  <a:pt x="1981200" y="37846"/>
                </a:moveTo>
                <a:lnTo>
                  <a:pt x="1943100" y="37846"/>
                </a:lnTo>
                <a:lnTo>
                  <a:pt x="1943100" y="108457"/>
                </a:lnTo>
                <a:lnTo>
                  <a:pt x="1962150" y="75800"/>
                </a:lnTo>
                <a:lnTo>
                  <a:pt x="1945640" y="47498"/>
                </a:lnTo>
                <a:lnTo>
                  <a:pt x="1981200" y="47498"/>
                </a:lnTo>
                <a:lnTo>
                  <a:pt x="1981200" y="37846"/>
                </a:lnTo>
                <a:close/>
              </a:path>
              <a:path w="2047875" h="1677035">
                <a:moveTo>
                  <a:pt x="1981200" y="47498"/>
                </a:moveTo>
                <a:lnTo>
                  <a:pt x="1978659" y="47498"/>
                </a:lnTo>
                <a:lnTo>
                  <a:pt x="1962150" y="75800"/>
                </a:lnTo>
                <a:lnTo>
                  <a:pt x="1981200" y="108457"/>
                </a:lnTo>
                <a:lnTo>
                  <a:pt x="1981200" y="47498"/>
                </a:lnTo>
                <a:close/>
              </a:path>
              <a:path w="2047875" h="1677035">
                <a:moveTo>
                  <a:pt x="1978659" y="47498"/>
                </a:moveTo>
                <a:lnTo>
                  <a:pt x="1945640" y="47498"/>
                </a:lnTo>
                <a:lnTo>
                  <a:pt x="1962150" y="75800"/>
                </a:lnTo>
                <a:lnTo>
                  <a:pt x="1978659" y="47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9021" y="3200273"/>
            <a:ext cx="2276475" cy="1677035"/>
          </a:xfrm>
          <a:custGeom>
            <a:avLst/>
            <a:gdLst/>
            <a:ahLst/>
            <a:cxnLst/>
            <a:rect l="l" t="t" r="r" b="b"/>
            <a:pathLst>
              <a:path w="2276475" h="1677035">
                <a:moveTo>
                  <a:pt x="2238228" y="838326"/>
                </a:moveTo>
                <a:lnTo>
                  <a:pt x="2238228" y="1676527"/>
                </a:lnTo>
                <a:lnTo>
                  <a:pt x="2276328" y="1676527"/>
                </a:lnTo>
                <a:lnTo>
                  <a:pt x="2276328" y="857376"/>
                </a:lnTo>
                <a:lnTo>
                  <a:pt x="2257278" y="857376"/>
                </a:lnTo>
                <a:lnTo>
                  <a:pt x="2238228" y="838326"/>
                </a:lnTo>
                <a:close/>
              </a:path>
              <a:path w="2276475" h="1677035">
                <a:moveTo>
                  <a:pt x="85578" y="75800"/>
                </a:moveTo>
                <a:lnTo>
                  <a:pt x="66528" y="108458"/>
                </a:lnTo>
                <a:lnTo>
                  <a:pt x="66528" y="838326"/>
                </a:lnTo>
                <a:lnTo>
                  <a:pt x="68022" y="845750"/>
                </a:lnTo>
                <a:lnTo>
                  <a:pt x="72100" y="851804"/>
                </a:lnTo>
                <a:lnTo>
                  <a:pt x="78154" y="855882"/>
                </a:lnTo>
                <a:lnTo>
                  <a:pt x="85578" y="857376"/>
                </a:lnTo>
                <a:lnTo>
                  <a:pt x="2238228" y="857376"/>
                </a:lnTo>
                <a:lnTo>
                  <a:pt x="2238228" y="838326"/>
                </a:lnTo>
                <a:lnTo>
                  <a:pt x="104628" y="838326"/>
                </a:lnTo>
                <a:lnTo>
                  <a:pt x="85578" y="819276"/>
                </a:lnTo>
                <a:lnTo>
                  <a:pt x="104628" y="819276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2276475" h="1677035">
                <a:moveTo>
                  <a:pt x="2257278" y="819276"/>
                </a:moveTo>
                <a:lnTo>
                  <a:pt x="104628" y="819276"/>
                </a:lnTo>
                <a:lnTo>
                  <a:pt x="104628" y="838326"/>
                </a:lnTo>
                <a:lnTo>
                  <a:pt x="2238228" y="838326"/>
                </a:lnTo>
                <a:lnTo>
                  <a:pt x="2257278" y="857376"/>
                </a:lnTo>
                <a:lnTo>
                  <a:pt x="2276328" y="857376"/>
                </a:lnTo>
                <a:lnTo>
                  <a:pt x="2276328" y="838326"/>
                </a:lnTo>
                <a:lnTo>
                  <a:pt x="2274833" y="830903"/>
                </a:lnTo>
                <a:lnTo>
                  <a:pt x="2270756" y="824849"/>
                </a:lnTo>
                <a:lnTo>
                  <a:pt x="2264701" y="820771"/>
                </a:lnTo>
                <a:lnTo>
                  <a:pt x="2257278" y="819276"/>
                </a:lnTo>
                <a:close/>
              </a:path>
              <a:path w="2276475" h="1677035">
                <a:moveTo>
                  <a:pt x="104628" y="819276"/>
                </a:moveTo>
                <a:lnTo>
                  <a:pt x="85578" y="819276"/>
                </a:lnTo>
                <a:lnTo>
                  <a:pt x="104628" y="838326"/>
                </a:lnTo>
                <a:lnTo>
                  <a:pt x="104628" y="819276"/>
                </a:lnTo>
                <a:close/>
              </a:path>
              <a:path w="2276475" h="1677035">
                <a:moveTo>
                  <a:pt x="85578" y="0"/>
                </a:moveTo>
                <a:lnTo>
                  <a:pt x="2393" y="142493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2276475" h="1677035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3"/>
                </a:lnTo>
                <a:lnTo>
                  <a:pt x="107671" y="37846"/>
                </a:lnTo>
                <a:close/>
              </a:path>
              <a:path w="2276475" h="1677035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2276475" h="1677035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2276475" h="1677035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0" y="361950"/>
            <a:ext cx="3048000" cy="17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38800" y="3952875"/>
            <a:ext cx="3086100" cy="1571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09550"/>
            <a:ext cx="27813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690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349" y="496646"/>
            <a:ext cx="8378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Constructors, </a:t>
            </a:r>
            <a:r>
              <a:rPr sz="4000" spc="-20" dirty="0"/>
              <a:t>Destructors </a:t>
            </a:r>
            <a:r>
              <a:rPr sz="4000" spc="-5" dirty="0"/>
              <a:t>&amp;</a:t>
            </a:r>
            <a:r>
              <a:rPr sz="4000" spc="55" dirty="0"/>
              <a:t> </a:t>
            </a:r>
            <a:r>
              <a:rPr sz="4000" spc="-5" dirty="0"/>
              <a:t>Inheritance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073390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2524125" algn="l"/>
                <a:tab pos="4283075" algn="l"/>
                <a:tab pos="5034915" algn="l"/>
                <a:tab pos="6748145" algn="l"/>
                <a:tab pos="7272655" algn="l"/>
              </a:tabLst>
            </a:pPr>
            <a:r>
              <a:rPr sz="3200" spc="-5" dirty="0">
                <a:latin typeface="Calibri"/>
                <a:cs typeface="Calibri"/>
              </a:rPr>
              <a:t>Con</a:t>
            </a:r>
            <a:r>
              <a:rPr sz="3200" spc="-3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tr</a:t>
            </a:r>
            <a:r>
              <a:rPr sz="3200" spc="-1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c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	</a:t>
            </a:r>
            <a:r>
              <a:rPr sz="3200" spc="-5" dirty="0">
                <a:latin typeface="Calibri"/>
                <a:cs typeface="Calibri"/>
              </a:rPr>
              <a:t>fun</a:t>
            </a:r>
            <a:r>
              <a:rPr sz="3200" spc="1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s	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-60" dirty="0">
                <a:latin typeface="Calibri"/>
                <a:cs typeface="Calibri"/>
              </a:rPr>
              <a:t>e</a:t>
            </a:r>
            <a:r>
              <a:rPr sz="3200" spc="-85" dirty="0">
                <a:latin typeface="Calibri"/>
                <a:cs typeface="Calibri"/>
              </a:rPr>
              <a:t>x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cu</a:t>
            </a: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	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	t</a:t>
            </a:r>
            <a:r>
              <a:rPr sz="3200" spc="10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b="1" spc="-10" dirty="0">
                <a:latin typeface="Calibri"/>
                <a:cs typeface="Calibri"/>
              </a:rPr>
              <a:t>order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derivation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2279015" algn="l"/>
                <a:tab pos="3982720" algn="l"/>
                <a:tab pos="4681220" algn="l"/>
                <a:tab pos="6342380" algn="l"/>
                <a:tab pos="6813550" algn="l"/>
              </a:tabLst>
            </a:pP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tr</a:t>
            </a:r>
            <a:r>
              <a:rPr sz="3200" spc="-10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	</a:t>
            </a:r>
            <a:r>
              <a:rPr sz="3200" spc="-5" dirty="0">
                <a:latin typeface="Calibri"/>
                <a:cs typeface="Calibri"/>
              </a:rPr>
              <a:t>func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s	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-50" dirty="0">
                <a:latin typeface="Calibri"/>
                <a:cs typeface="Calibri"/>
              </a:rPr>
              <a:t>e</a:t>
            </a:r>
            <a:r>
              <a:rPr sz="3200" spc="-95" dirty="0"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ecu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	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	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spc="-20" dirty="0">
                <a:latin typeface="Calibri"/>
                <a:cs typeface="Calibri"/>
              </a:rPr>
              <a:t>e</a:t>
            </a:r>
            <a:r>
              <a:rPr sz="3200" b="1" spc="-30" dirty="0">
                <a:latin typeface="Calibri"/>
                <a:cs typeface="Calibri"/>
              </a:rPr>
              <a:t>v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30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se  </a:t>
            </a:r>
            <a:r>
              <a:rPr sz="3200" b="1" spc="-10" dirty="0">
                <a:latin typeface="Calibri"/>
                <a:cs typeface="Calibri"/>
              </a:rPr>
              <a:t>order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derivation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62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808932"/>
            <a:ext cx="6323584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Operator</a:t>
            </a:r>
            <a:r>
              <a:rPr spc="-80" dirty="0"/>
              <a:t> </a:t>
            </a:r>
            <a:r>
              <a:rPr spc="-5" dirty="0"/>
              <a:t>Overloading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797"/>
            <a:ext cx="7814945" cy="44164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373380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445134" algn="l"/>
                <a:tab pos="445770" algn="l"/>
                <a:tab pos="3071495" algn="l"/>
                <a:tab pos="7037070" algn="l"/>
              </a:tabLst>
            </a:pPr>
            <a:r>
              <a:rPr dirty="0"/>
              <a:t>	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erloadi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	</a:t>
            </a:r>
            <a:r>
              <a:rPr sz="3200" spc="-5" dirty="0">
                <a:latin typeface="Calibri"/>
                <a:cs typeface="Calibri"/>
              </a:rPr>
              <a:t>ope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 a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achi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ed	</a:t>
            </a:r>
            <a:r>
              <a:rPr sz="3200" spc="-1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  </a:t>
            </a:r>
            <a:r>
              <a:rPr sz="3200" spc="-10" dirty="0">
                <a:latin typeface="Calibri"/>
                <a:cs typeface="Calibri"/>
              </a:rPr>
              <a:t>creating </a:t>
            </a:r>
            <a:r>
              <a:rPr sz="3200" b="1" spc="-15" dirty="0">
                <a:latin typeface="Calibri"/>
                <a:cs typeface="Calibri"/>
              </a:rPr>
              <a:t>operator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function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3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46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90" dirty="0">
                <a:latin typeface="Calibri"/>
                <a:cs typeface="Calibri"/>
              </a:rPr>
              <a:t>“An </a:t>
            </a:r>
            <a:r>
              <a:rPr sz="3200" b="1" i="1" spc="-10" dirty="0">
                <a:latin typeface="Calibri"/>
                <a:cs typeface="Calibri"/>
              </a:rPr>
              <a:t>operator </a:t>
            </a:r>
            <a:r>
              <a:rPr sz="3200" b="1" i="1" spc="-5" dirty="0">
                <a:latin typeface="Calibri"/>
                <a:cs typeface="Calibri"/>
              </a:rPr>
              <a:t>function </a:t>
            </a:r>
            <a:r>
              <a:rPr sz="3200" spc="-10" dirty="0">
                <a:latin typeface="Calibri"/>
                <a:cs typeface="Calibri"/>
              </a:rPr>
              <a:t>defines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operations 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overloaded </a:t>
            </a:r>
            <a:r>
              <a:rPr sz="3200" spc="-20" dirty="0">
                <a:latin typeface="Calibri"/>
                <a:cs typeface="Calibri"/>
              </a:rPr>
              <a:t>operator </a:t>
            </a:r>
            <a:r>
              <a:rPr sz="3200" spc="-10" dirty="0">
                <a:latin typeface="Calibri"/>
                <a:cs typeface="Calibri"/>
              </a:rPr>
              <a:t>can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perform</a:t>
            </a:r>
            <a:endParaRPr sz="3200" dirty="0">
              <a:latin typeface="Calibri"/>
              <a:cs typeface="Calibri"/>
            </a:endParaRPr>
          </a:p>
          <a:p>
            <a:pPr marL="355600">
              <a:lnSpc>
                <a:spcPts val="3400"/>
              </a:lnSpc>
            </a:pPr>
            <a:r>
              <a:rPr sz="3200" spc="-15" dirty="0">
                <a:latin typeface="Calibri"/>
                <a:cs typeface="Calibri"/>
              </a:rPr>
              <a:t>relative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class”.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355600" marR="700405" indent="-342900">
              <a:lnSpc>
                <a:spcPts val="346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An </a:t>
            </a:r>
            <a:r>
              <a:rPr sz="3200" spc="-20" dirty="0">
                <a:latin typeface="Calibri"/>
                <a:cs typeface="Calibri"/>
              </a:rPr>
              <a:t>operator </a:t>
            </a:r>
            <a:r>
              <a:rPr sz="3200" spc="-5" dirty="0">
                <a:latin typeface="Calibri"/>
                <a:cs typeface="Calibri"/>
              </a:rPr>
              <a:t>function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5" dirty="0">
                <a:latin typeface="Calibri"/>
                <a:cs typeface="Calibri"/>
              </a:rPr>
              <a:t>created </a:t>
            </a:r>
            <a:r>
              <a:rPr sz="3200" spc="-5" dirty="0">
                <a:latin typeface="Calibri"/>
                <a:cs typeface="Calibri"/>
              </a:rPr>
              <a:t>using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30" dirty="0">
                <a:latin typeface="Calibri"/>
                <a:cs typeface="Calibri"/>
              </a:rPr>
              <a:t>keyword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b="1" spc="-45" dirty="0">
                <a:latin typeface="Calibri"/>
                <a:cs typeface="Calibri"/>
              </a:rPr>
              <a:t>operator.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051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349" y="496646"/>
            <a:ext cx="8378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Constructors, </a:t>
            </a:r>
            <a:r>
              <a:rPr sz="4000" spc="-20" dirty="0"/>
              <a:t>Destructors </a:t>
            </a:r>
            <a:r>
              <a:rPr sz="4000" spc="-5" dirty="0"/>
              <a:t>&amp;</a:t>
            </a:r>
            <a:r>
              <a:rPr sz="4000" spc="55" dirty="0"/>
              <a:t> </a:t>
            </a:r>
            <a:r>
              <a:rPr sz="4000" spc="-5" dirty="0"/>
              <a:t>Inheritance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8073390" cy="431863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When an </a:t>
            </a:r>
            <a:r>
              <a:rPr sz="3200" spc="-5" dirty="0">
                <a:latin typeface="Calibri"/>
                <a:cs typeface="Calibri"/>
              </a:rPr>
              <a:t>object </a:t>
            </a:r>
            <a:r>
              <a:rPr sz="3200" dirty="0">
                <a:latin typeface="Calibri"/>
                <a:cs typeface="Calibri"/>
              </a:rPr>
              <a:t>of a </a:t>
            </a:r>
            <a:r>
              <a:rPr sz="3200" spc="-10" dirty="0">
                <a:latin typeface="Calibri"/>
                <a:cs typeface="Calibri"/>
              </a:rPr>
              <a:t>derived </a:t>
            </a:r>
            <a:r>
              <a:rPr sz="3200" dirty="0">
                <a:latin typeface="Calibri"/>
                <a:cs typeface="Calibri"/>
              </a:rPr>
              <a:t>class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spc="-15" dirty="0">
                <a:latin typeface="Calibri"/>
                <a:cs typeface="Calibri"/>
              </a:rPr>
              <a:t>created,</a:t>
            </a:r>
            <a:endParaRPr sz="3200">
              <a:latin typeface="Calibri"/>
              <a:cs typeface="Calibri"/>
            </a:endParaRPr>
          </a:p>
          <a:p>
            <a:pPr marL="355600" marR="5715" indent="24130" algn="just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Calibri"/>
                <a:cs typeface="Calibri"/>
              </a:rPr>
              <a:t>if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base </a:t>
            </a:r>
            <a:r>
              <a:rPr sz="3200" dirty="0">
                <a:latin typeface="Calibri"/>
                <a:cs typeface="Calibri"/>
              </a:rPr>
              <a:t>class </a:t>
            </a:r>
            <a:r>
              <a:rPr sz="3200" spc="-15" dirty="0">
                <a:latin typeface="Calibri"/>
                <a:cs typeface="Calibri"/>
              </a:rPr>
              <a:t>contains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35" dirty="0">
                <a:latin typeface="Calibri"/>
                <a:cs typeface="Calibri"/>
              </a:rPr>
              <a:t>constructor, </a:t>
            </a:r>
            <a:r>
              <a:rPr sz="3200" spc="-5" dirty="0">
                <a:latin typeface="Calibri"/>
                <a:cs typeface="Calibri"/>
              </a:rPr>
              <a:t>it </a:t>
            </a:r>
            <a:r>
              <a:rPr sz="3200" dirty="0">
                <a:latin typeface="Calibri"/>
                <a:cs typeface="Calibri"/>
              </a:rPr>
              <a:t>will  </a:t>
            </a:r>
            <a:r>
              <a:rPr sz="3200" spc="-5" dirty="0">
                <a:latin typeface="Calibri"/>
                <a:cs typeface="Calibri"/>
              </a:rPr>
              <a:t>be called </a:t>
            </a:r>
            <a:r>
              <a:rPr sz="3200" spc="-20" dirty="0">
                <a:latin typeface="Calibri"/>
                <a:cs typeface="Calibri"/>
              </a:rPr>
              <a:t>first, </a:t>
            </a:r>
            <a:r>
              <a:rPr sz="3200" spc="-15" dirty="0">
                <a:latin typeface="Calibri"/>
                <a:cs typeface="Calibri"/>
              </a:rPr>
              <a:t>followed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derived </a:t>
            </a:r>
            <a:r>
              <a:rPr sz="3200" dirty="0">
                <a:latin typeface="Calibri"/>
                <a:cs typeface="Calibri"/>
              </a:rPr>
              <a:t>class'  </a:t>
            </a:r>
            <a:r>
              <a:rPr sz="3200" spc="-40" dirty="0">
                <a:latin typeface="Calibri"/>
                <a:cs typeface="Calibri"/>
              </a:rPr>
              <a:t>constructor.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When a </a:t>
            </a:r>
            <a:r>
              <a:rPr sz="3200" spc="-10" dirty="0">
                <a:latin typeface="Calibri"/>
                <a:cs typeface="Calibri"/>
              </a:rPr>
              <a:t>derived </a:t>
            </a:r>
            <a:r>
              <a:rPr sz="3200" spc="-5" dirty="0">
                <a:latin typeface="Calibri"/>
                <a:cs typeface="Calibri"/>
              </a:rPr>
              <a:t>object is </a:t>
            </a:r>
            <a:r>
              <a:rPr sz="3200" spc="-20" dirty="0">
                <a:latin typeface="Calibri"/>
                <a:cs typeface="Calibri"/>
              </a:rPr>
              <a:t>destroyed, </a:t>
            </a:r>
            <a:r>
              <a:rPr sz="3200" spc="-5" dirty="0">
                <a:latin typeface="Calibri"/>
                <a:cs typeface="Calibri"/>
              </a:rPr>
              <a:t>its  </a:t>
            </a:r>
            <a:r>
              <a:rPr sz="3200" spc="-10" dirty="0">
                <a:latin typeface="Calibri"/>
                <a:cs typeface="Calibri"/>
              </a:rPr>
              <a:t>destructor </a:t>
            </a:r>
            <a:r>
              <a:rPr sz="3200" spc="-5" dirty="0">
                <a:latin typeface="Calibri"/>
                <a:cs typeface="Calibri"/>
              </a:rPr>
              <a:t>is called </a:t>
            </a:r>
            <a:r>
              <a:rPr sz="3200" spc="-20" dirty="0">
                <a:latin typeface="Calibri"/>
                <a:cs typeface="Calibri"/>
              </a:rPr>
              <a:t>first, </a:t>
            </a:r>
            <a:r>
              <a:rPr sz="3200" spc="-15" dirty="0">
                <a:latin typeface="Calibri"/>
                <a:cs typeface="Calibri"/>
              </a:rPr>
              <a:t>followed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the base  </a:t>
            </a:r>
            <a:r>
              <a:rPr sz="3200" spc="-5" dirty="0">
                <a:latin typeface="Calibri"/>
                <a:cs typeface="Calibri"/>
              </a:rPr>
              <a:t>class'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destructor.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576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89" y="1066800"/>
            <a:ext cx="8781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Passing </a:t>
            </a:r>
            <a:r>
              <a:rPr sz="3600" spc="-30" dirty="0"/>
              <a:t>Parameters </a:t>
            </a:r>
            <a:r>
              <a:rPr sz="3600" spc="-20" dirty="0"/>
              <a:t>to </a:t>
            </a:r>
            <a:r>
              <a:rPr sz="3600" spc="-5" dirty="0"/>
              <a:t>Base-Class </a:t>
            </a:r>
            <a:r>
              <a:rPr sz="3600" spc="-15" dirty="0"/>
              <a:t>Constructors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51450" y="2286000"/>
            <a:ext cx="8075295" cy="42505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Making use </a:t>
            </a:r>
            <a:r>
              <a:rPr sz="3200" dirty="0">
                <a:latin typeface="Calibri"/>
                <a:cs typeface="Calibri"/>
              </a:rPr>
              <a:t>of an </a:t>
            </a:r>
            <a:r>
              <a:rPr sz="3200" spc="-10" dirty="0">
                <a:latin typeface="Calibri"/>
                <a:cs typeface="Calibri"/>
              </a:rPr>
              <a:t>expanded </a:t>
            </a:r>
            <a:r>
              <a:rPr sz="3200" spc="-20" dirty="0">
                <a:latin typeface="Calibri"/>
                <a:cs typeface="Calibri"/>
              </a:rPr>
              <a:t>form </a:t>
            </a:r>
            <a:r>
              <a:rPr sz="3200" dirty="0">
                <a:latin typeface="Calibri"/>
                <a:cs typeface="Calibri"/>
              </a:rPr>
              <a:t>of the  </a:t>
            </a:r>
            <a:r>
              <a:rPr sz="3200" b="1" spc="-5" dirty="0">
                <a:latin typeface="Calibri"/>
                <a:cs typeface="Calibri"/>
              </a:rPr>
              <a:t>derived class's </a:t>
            </a:r>
            <a:r>
              <a:rPr sz="3200" b="1" spc="-10" dirty="0">
                <a:latin typeface="Calibri"/>
                <a:cs typeface="Calibri"/>
              </a:rPr>
              <a:t>constructor </a:t>
            </a:r>
            <a:r>
              <a:rPr sz="3200" spc="-10" dirty="0">
                <a:latin typeface="Calibri"/>
                <a:cs typeface="Calibri"/>
              </a:rPr>
              <a:t>declaration, </a:t>
            </a:r>
            <a:r>
              <a:rPr sz="3200" spc="-25" dirty="0">
                <a:latin typeface="Calibri"/>
                <a:cs typeface="Calibri"/>
              </a:rPr>
              <a:t>we 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pass </a:t>
            </a:r>
            <a:r>
              <a:rPr sz="3200" spc="-10" dirty="0">
                <a:latin typeface="Calibri"/>
                <a:cs typeface="Calibri"/>
              </a:rPr>
              <a:t>arguments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one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more </a:t>
            </a:r>
            <a:r>
              <a:rPr sz="3200" dirty="0">
                <a:latin typeface="Calibri"/>
                <a:cs typeface="Calibri"/>
              </a:rPr>
              <a:t>base-class  </a:t>
            </a:r>
            <a:r>
              <a:rPr sz="3200" spc="-15" dirty="0">
                <a:latin typeface="Calibri"/>
                <a:cs typeface="Calibri"/>
              </a:rPr>
              <a:t>constructors.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5" dirty="0" smtClean="0">
                <a:latin typeface="Calibri"/>
                <a:cs typeface="Calibri"/>
              </a:rPr>
              <a:t>Syntax</a:t>
            </a:r>
            <a:r>
              <a:rPr sz="3200" b="1" spc="-25" dirty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2496820" marR="207645" indent="-2025650">
              <a:lnSpc>
                <a:spcPts val="4610"/>
              </a:lnSpc>
              <a:spcBef>
                <a:spcPts val="280"/>
              </a:spcBef>
            </a:pPr>
            <a:r>
              <a:rPr sz="3200" spc="-10" dirty="0">
                <a:latin typeface="Calibri"/>
                <a:cs typeface="Calibri"/>
              </a:rPr>
              <a:t>derived-constructor(arg-list) </a:t>
            </a:r>
            <a:r>
              <a:rPr sz="3200" dirty="0">
                <a:latin typeface="Calibri"/>
                <a:cs typeface="Calibri"/>
              </a:rPr>
              <a:t>: </a:t>
            </a:r>
            <a:r>
              <a:rPr sz="3200" spc="-10" dirty="0">
                <a:latin typeface="Calibri"/>
                <a:cs typeface="Calibri"/>
              </a:rPr>
              <a:t>base1(arg-list),  base2(arg-list), </a:t>
            </a:r>
            <a:r>
              <a:rPr sz="3200" dirty="0">
                <a:latin typeface="Calibri"/>
                <a:cs typeface="Calibri"/>
              </a:rPr>
              <a:t>…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baseN(arg-list)</a:t>
            </a:r>
            <a:endParaRPr sz="3200" dirty="0">
              <a:latin typeface="Calibri"/>
              <a:cs typeface="Calibri"/>
            </a:endParaRPr>
          </a:p>
          <a:p>
            <a:pPr marL="562610">
              <a:lnSpc>
                <a:spcPct val="100000"/>
              </a:lnSpc>
              <a:spcBef>
                <a:spcPts val="484"/>
              </a:spcBef>
              <a:tabLst>
                <a:tab pos="967105" algn="l"/>
                <a:tab pos="6332220" algn="l"/>
              </a:tabLst>
            </a:pPr>
            <a:r>
              <a:rPr sz="3200" dirty="0">
                <a:latin typeface="Calibri"/>
                <a:cs typeface="Calibri"/>
              </a:rPr>
              <a:t>{	</a:t>
            </a:r>
            <a:r>
              <a:rPr sz="3200" spc="-5" dirty="0">
                <a:latin typeface="Calibri"/>
                <a:cs typeface="Calibri"/>
              </a:rPr>
              <a:t>// body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derived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constructor	</a:t>
            </a:r>
            <a:r>
              <a:rPr sz="3200" dirty="0">
                <a:latin typeface="Calibri"/>
                <a:cs typeface="Calibri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15694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455165"/>
            <a:ext cx="8758555" cy="5293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As </a:t>
            </a:r>
            <a:r>
              <a:rPr sz="3200" spc="-15" dirty="0">
                <a:latin typeface="Calibri"/>
                <a:cs typeface="Calibri"/>
              </a:rPr>
              <a:t>we </a:t>
            </a:r>
            <a:r>
              <a:rPr sz="3200" spc="-20" dirty="0">
                <a:latin typeface="Calibri"/>
                <a:cs typeface="Calibri"/>
              </a:rPr>
              <a:t>are </a:t>
            </a:r>
            <a:r>
              <a:rPr sz="3200" b="1" spc="-15" dirty="0">
                <a:latin typeface="Calibri"/>
                <a:cs typeface="Calibri"/>
              </a:rPr>
              <a:t>arguments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5" dirty="0">
                <a:latin typeface="Calibri"/>
                <a:cs typeface="Calibri"/>
              </a:rPr>
              <a:t>base-class </a:t>
            </a:r>
            <a:r>
              <a:rPr sz="3200" spc="-15" dirty="0">
                <a:latin typeface="Calibri"/>
                <a:cs typeface="Calibri"/>
              </a:rPr>
              <a:t>constructor  are </a:t>
            </a:r>
            <a:r>
              <a:rPr sz="3200" spc="-5" dirty="0">
                <a:latin typeface="Calibri"/>
                <a:cs typeface="Calibri"/>
              </a:rPr>
              <a:t>passed </a:t>
            </a:r>
            <a:r>
              <a:rPr sz="3200" dirty="0">
                <a:latin typeface="Calibri"/>
                <a:cs typeface="Calibri"/>
              </a:rPr>
              <a:t>via </a:t>
            </a:r>
            <a:r>
              <a:rPr sz="3200" b="1" spc="-10" dirty="0">
                <a:latin typeface="Calibri"/>
                <a:cs typeface="Calibri"/>
              </a:rPr>
              <a:t>arguments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b="1" spc="-5" dirty="0">
                <a:latin typeface="Calibri"/>
                <a:cs typeface="Calibri"/>
              </a:rPr>
              <a:t>derived class</a:t>
            </a:r>
            <a:r>
              <a:rPr sz="3200" spc="-5" dirty="0">
                <a:latin typeface="Calibri"/>
                <a:cs typeface="Calibri"/>
              </a:rPr>
              <a:t>'  </a:t>
            </a:r>
            <a:r>
              <a:rPr sz="3200" spc="-40" dirty="0">
                <a:latin typeface="Calibri"/>
                <a:cs typeface="Calibri"/>
              </a:rPr>
              <a:t>constructor.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Even </a:t>
            </a:r>
            <a:r>
              <a:rPr sz="3200" spc="-5" dirty="0">
                <a:latin typeface="Calibri"/>
                <a:cs typeface="Calibri"/>
              </a:rPr>
              <a:t>if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5" dirty="0">
                <a:latin typeface="Calibri"/>
                <a:cs typeface="Calibri"/>
              </a:rPr>
              <a:t>derived class</a:t>
            </a:r>
            <a:r>
              <a:rPr sz="3200" spc="-5" dirty="0">
                <a:latin typeface="Calibri"/>
                <a:cs typeface="Calibri"/>
              </a:rPr>
              <a:t>‘ </a:t>
            </a:r>
            <a:r>
              <a:rPr sz="3200" spc="-10" dirty="0">
                <a:latin typeface="Calibri"/>
                <a:cs typeface="Calibri"/>
              </a:rPr>
              <a:t>constructor </a:t>
            </a:r>
            <a:r>
              <a:rPr sz="3200" spc="-5" dirty="0">
                <a:latin typeface="Calibri"/>
                <a:cs typeface="Calibri"/>
              </a:rPr>
              <a:t>does </a:t>
            </a:r>
            <a:r>
              <a:rPr sz="3200" b="1" dirty="0">
                <a:latin typeface="Calibri"/>
                <a:cs typeface="Calibri"/>
              </a:rPr>
              <a:t>not </a:t>
            </a:r>
            <a:r>
              <a:rPr sz="3200" spc="-5" dirty="0">
                <a:latin typeface="Calibri"/>
                <a:cs typeface="Calibri"/>
              </a:rPr>
              <a:t>use  </a:t>
            </a:r>
            <a:r>
              <a:rPr sz="3200" spc="-20" dirty="0">
                <a:latin typeface="Calibri"/>
                <a:cs typeface="Calibri"/>
              </a:rPr>
              <a:t>any </a:t>
            </a:r>
            <a:r>
              <a:rPr sz="3200" b="1" spc="-10" dirty="0">
                <a:latin typeface="Calibri"/>
                <a:cs typeface="Calibri"/>
              </a:rPr>
              <a:t>arguments</a:t>
            </a:r>
            <a:r>
              <a:rPr sz="3200" spc="-10" dirty="0">
                <a:latin typeface="Calibri"/>
                <a:cs typeface="Calibri"/>
              </a:rPr>
              <a:t>, </a:t>
            </a:r>
            <a:r>
              <a:rPr sz="3200" spc="-15" dirty="0">
                <a:latin typeface="Calibri"/>
                <a:cs typeface="Calibri"/>
              </a:rPr>
              <a:t>we </a:t>
            </a:r>
            <a:r>
              <a:rPr sz="3200" spc="-5" dirty="0">
                <a:latin typeface="Calibri"/>
                <a:cs typeface="Calibri"/>
              </a:rPr>
              <a:t>need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b="1" spc="-5" dirty="0">
                <a:latin typeface="Calibri"/>
                <a:cs typeface="Calibri"/>
              </a:rPr>
              <a:t>declare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10" dirty="0">
                <a:latin typeface="Calibri"/>
                <a:cs typeface="Calibri"/>
              </a:rPr>
              <a:t>constructor 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5" dirty="0">
                <a:latin typeface="Calibri"/>
                <a:cs typeface="Calibri"/>
              </a:rPr>
              <a:t>if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base </a:t>
            </a:r>
            <a:r>
              <a:rPr sz="3200" dirty="0">
                <a:latin typeface="Calibri"/>
                <a:cs typeface="Calibri"/>
              </a:rPr>
              <a:t>class </a:t>
            </a:r>
            <a:r>
              <a:rPr sz="3200" spc="-10" dirty="0">
                <a:latin typeface="Calibri"/>
                <a:cs typeface="Calibri"/>
              </a:rPr>
              <a:t>requires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it.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107314" indent="-3429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arguments </a:t>
            </a:r>
            <a:r>
              <a:rPr sz="3200" b="1" spc="-5" dirty="0">
                <a:latin typeface="Calibri"/>
                <a:cs typeface="Calibri"/>
              </a:rPr>
              <a:t>passed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b="1" spc="-5" dirty="0">
                <a:latin typeface="Calibri"/>
                <a:cs typeface="Calibri"/>
              </a:rPr>
              <a:t>derived class </a:t>
            </a:r>
            <a:r>
              <a:rPr sz="3200" spc="-15" dirty="0">
                <a:latin typeface="Calibri"/>
                <a:cs typeface="Calibri"/>
              </a:rPr>
              <a:t>are  </a:t>
            </a:r>
            <a:r>
              <a:rPr sz="3200" spc="-5" dirty="0">
                <a:latin typeface="Calibri"/>
                <a:cs typeface="Calibri"/>
              </a:rPr>
              <a:t>simply passed </a:t>
            </a:r>
            <a:r>
              <a:rPr sz="3200" dirty="0">
                <a:latin typeface="Calibri"/>
                <a:cs typeface="Calibri"/>
              </a:rPr>
              <a:t>along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b="1" dirty="0">
                <a:latin typeface="Calibri"/>
                <a:cs typeface="Calibri"/>
              </a:rPr>
              <a:t>base </a:t>
            </a:r>
            <a:r>
              <a:rPr sz="3200" b="1" spc="-5" dirty="0">
                <a:latin typeface="Calibri"/>
                <a:cs typeface="Calibri"/>
              </a:rPr>
              <a:t>class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constructor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933" y="484073"/>
            <a:ext cx="8781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Passing </a:t>
            </a:r>
            <a:r>
              <a:rPr sz="3600" spc="-30" dirty="0"/>
              <a:t>Parameters </a:t>
            </a:r>
            <a:r>
              <a:rPr sz="3600" spc="-20" dirty="0"/>
              <a:t>to </a:t>
            </a:r>
            <a:r>
              <a:rPr sz="3600" spc="-5" dirty="0"/>
              <a:t>Base-Class </a:t>
            </a:r>
            <a:r>
              <a:rPr sz="3600" spc="-15" dirty="0"/>
              <a:t>Constructors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050897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727728"/>
            <a:ext cx="5275327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Granting</a:t>
            </a:r>
            <a:r>
              <a:rPr spc="-90" dirty="0"/>
              <a:t> </a:t>
            </a:r>
            <a:r>
              <a:rPr dirty="0"/>
              <a:t>Access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8071484" cy="431863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When a </a:t>
            </a:r>
            <a:r>
              <a:rPr sz="3200" spc="-5" dirty="0">
                <a:latin typeface="Calibri"/>
                <a:cs typeface="Calibri"/>
              </a:rPr>
              <a:t>base </a:t>
            </a:r>
            <a:r>
              <a:rPr sz="3200" dirty="0">
                <a:latin typeface="Calibri"/>
                <a:cs typeface="Calibri"/>
              </a:rPr>
              <a:t>class </a:t>
            </a:r>
            <a:r>
              <a:rPr sz="3200" spc="-5" dirty="0">
                <a:latin typeface="Calibri"/>
                <a:cs typeface="Calibri"/>
              </a:rPr>
              <a:t>is inherited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private:</a:t>
            </a:r>
            <a:endParaRPr sz="3200">
              <a:latin typeface="Calibri"/>
              <a:cs typeface="Calibri"/>
            </a:endParaRPr>
          </a:p>
          <a:p>
            <a:pPr marL="355600" marR="5080" algn="just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- all </a:t>
            </a:r>
            <a:r>
              <a:rPr sz="3200" b="1" dirty="0">
                <a:latin typeface="Calibri"/>
                <a:cs typeface="Calibri"/>
              </a:rPr>
              <a:t>public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b="1" spc="-15" dirty="0">
                <a:latin typeface="Calibri"/>
                <a:cs typeface="Calibri"/>
              </a:rPr>
              <a:t>protected </a:t>
            </a:r>
            <a:r>
              <a:rPr sz="3200" spc="-10" dirty="0">
                <a:latin typeface="Calibri"/>
                <a:cs typeface="Calibri"/>
              </a:rPr>
              <a:t>members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that  </a:t>
            </a:r>
            <a:r>
              <a:rPr sz="3200" dirty="0">
                <a:latin typeface="Calibri"/>
                <a:cs typeface="Calibri"/>
              </a:rPr>
              <a:t>class </a:t>
            </a:r>
            <a:r>
              <a:rPr sz="3200" spc="-10" dirty="0">
                <a:latin typeface="Calibri"/>
                <a:cs typeface="Calibri"/>
              </a:rPr>
              <a:t>become </a:t>
            </a:r>
            <a:r>
              <a:rPr sz="3200" b="1" spc="-20" dirty="0">
                <a:latin typeface="Calibri"/>
                <a:cs typeface="Calibri"/>
              </a:rPr>
              <a:t>private </a:t>
            </a:r>
            <a:r>
              <a:rPr sz="3200" b="1" spc="-10" dirty="0">
                <a:latin typeface="Calibri"/>
                <a:cs typeface="Calibri"/>
              </a:rPr>
              <a:t>members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derived  </a:t>
            </a:r>
            <a:r>
              <a:rPr sz="3200" spc="-5" dirty="0">
                <a:latin typeface="Calibri"/>
                <a:cs typeface="Calibri"/>
              </a:rPr>
              <a:t>class.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marR="9525" indent="-3429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But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some certain </a:t>
            </a:r>
            <a:r>
              <a:rPr sz="3200" spc="-10" dirty="0">
                <a:latin typeface="Calibri"/>
                <a:cs typeface="Calibri"/>
              </a:rPr>
              <a:t>circumstances, </a:t>
            </a:r>
            <a:r>
              <a:rPr sz="3200" spc="-15" dirty="0">
                <a:latin typeface="Calibri"/>
                <a:cs typeface="Calibri"/>
              </a:rPr>
              <a:t>we want </a:t>
            </a:r>
            <a:r>
              <a:rPr sz="3200" spc="-45" dirty="0">
                <a:latin typeface="Calibri"/>
                <a:cs typeface="Calibri"/>
              </a:rPr>
              <a:t>to  </a:t>
            </a:r>
            <a:r>
              <a:rPr sz="3200" b="1" spc="-20" dirty="0">
                <a:latin typeface="Calibri"/>
                <a:cs typeface="Calibri"/>
              </a:rPr>
              <a:t>restore </a:t>
            </a:r>
            <a:r>
              <a:rPr sz="3200" spc="-5" dirty="0">
                <a:latin typeface="Calibri"/>
                <a:cs typeface="Calibri"/>
              </a:rPr>
              <a:t>one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more </a:t>
            </a:r>
            <a:r>
              <a:rPr sz="3200" spc="-5" dirty="0">
                <a:latin typeface="Calibri"/>
                <a:cs typeface="Calibri"/>
              </a:rPr>
              <a:t>inherited </a:t>
            </a:r>
            <a:r>
              <a:rPr sz="3200" spc="-10" dirty="0">
                <a:latin typeface="Calibri"/>
                <a:cs typeface="Calibri"/>
              </a:rPr>
              <a:t>members </a:t>
            </a:r>
            <a:r>
              <a:rPr sz="3200" spc="-45" dirty="0">
                <a:latin typeface="Calibri"/>
                <a:cs typeface="Calibri"/>
              </a:rPr>
              <a:t>to  </a:t>
            </a:r>
            <a:r>
              <a:rPr sz="3200" dirty="0">
                <a:latin typeface="Calibri"/>
                <a:cs typeface="Calibri"/>
              </a:rPr>
              <a:t>their </a:t>
            </a:r>
            <a:r>
              <a:rPr sz="3200" b="1" dirty="0">
                <a:latin typeface="Calibri"/>
                <a:cs typeface="Calibri"/>
              </a:rPr>
              <a:t>original access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specification.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3997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685800"/>
            <a:ext cx="6418327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Granting</a:t>
            </a:r>
            <a:r>
              <a:rPr spc="-90" dirty="0"/>
              <a:t> </a:t>
            </a:r>
            <a:r>
              <a:rPr dirty="0"/>
              <a:t>Access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3579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4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accomplish this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28875" y="2809875"/>
            <a:ext cx="4362450" cy="154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8650" y="4286250"/>
            <a:ext cx="6219825" cy="1647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08657" y="3189858"/>
            <a:ext cx="3468370" cy="209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3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declaratio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127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727728"/>
            <a:ext cx="5796725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Granting</a:t>
            </a:r>
            <a:r>
              <a:rPr spc="-90" dirty="0"/>
              <a:t> </a:t>
            </a:r>
            <a:r>
              <a:rPr dirty="0"/>
              <a:t>Access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510635"/>
            <a:ext cx="7950834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using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statement</a:t>
            </a:r>
            <a:r>
              <a:rPr sz="3200" b="1" spc="-20" dirty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47117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Calibri"/>
                <a:cs typeface="Calibri"/>
              </a:rPr>
              <a:t>is designed primarily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support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namespaces.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Access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declaration: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3001" y="3949065"/>
            <a:ext cx="1685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member's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0426" y="3949065"/>
            <a:ext cx="10839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acce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240" y="3949065"/>
            <a:ext cx="4766945" cy="217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0510" indent="24130">
              <a:lnSpc>
                <a:spcPct val="100000"/>
              </a:lnSpc>
              <a:spcBef>
                <a:spcPts val="100"/>
              </a:spcBef>
              <a:tabLst>
                <a:tab pos="1971039" algn="l"/>
                <a:tab pos="2980055" algn="l"/>
              </a:tabLst>
            </a:pP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s	an	inheri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  </a:t>
            </a:r>
            <a:r>
              <a:rPr sz="3200" spc="-10" dirty="0">
                <a:latin typeface="Calibri"/>
                <a:cs typeface="Calibri"/>
              </a:rPr>
              <a:t>specification</a:t>
            </a:r>
            <a:endParaRPr sz="32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770"/>
              </a:spcBef>
            </a:pPr>
            <a:r>
              <a:rPr sz="3200" b="1" spc="-20" dirty="0">
                <a:latin typeface="Calibri"/>
                <a:cs typeface="Calibri"/>
              </a:rPr>
              <a:t>Syntax:</a:t>
            </a:r>
            <a:endParaRPr sz="3200">
              <a:latin typeface="Calibri"/>
              <a:cs typeface="Calibri"/>
            </a:endParaRPr>
          </a:p>
          <a:p>
            <a:pPr marL="12827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Calibri"/>
                <a:cs typeface="Calibri"/>
              </a:rPr>
              <a:t>base_class_name::member;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4835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85800"/>
            <a:ext cx="5503927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Granting</a:t>
            </a:r>
            <a:r>
              <a:rPr spc="-90" dirty="0"/>
              <a:t> </a:t>
            </a:r>
            <a:r>
              <a:rPr dirty="0"/>
              <a:t>Access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074659" cy="324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Access </a:t>
            </a:r>
            <a:r>
              <a:rPr sz="3200" spc="-15" dirty="0">
                <a:latin typeface="Calibri"/>
                <a:cs typeface="Calibri"/>
              </a:rPr>
              <a:t>declaration </a:t>
            </a:r>
            <a:r>
              <a:rPr sz="3200" spc="-5" dirty="0">
                <a:latin typeface="Calibri"/>
                <a:cs typeface="Calibri"/>
              </a:rPr>
              <a:t>is done under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5" dirty="0">
                <a:latin typeface="Calibri"/>
                <a:cs typeface="Calibri"/>
              </a:rPr>
              <a:t>appropriate</a:t>
            </a:r>
            <a:r>
              <a:rPr sz="3200" spc="6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access </a:t>
            </a:r>
            <a:r>
              <a:rPr sz="3200" b="1" spc="-5" dirty="0">
                <a:latin typeface="Calibri"/>
                <a:cs typeface="Calibri"/>
              </a:rPr>
              <a:t>heading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spc="5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derived  </a:t>
            </a:r>
            <a:r>
              <a:rPr sz="3200" b="1" dirty="0">
                <a:latin typeface="Calibri"/>
                <a:cs typeface="Calibri"/>
              </a:rPr>
              <a:t>class’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declaration.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Note:</a:t>
            </a:r>
            <a:endParaRPr sz="3200">
              <a:latin typeface="Calibri"/>
              <a:cs typeface="Calibri"/>
            </a:endParaRPr>
          </a:p>
          <a:p>
            <a:pPr marL="47117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Calibri"/>
                <a:cs typeface="Calibri"/>
              </a:rPr>
              <a:t>No </a:t>
            </a:r>
            <a:r>
              <a:rPr sz="3200" dirty="0">
                <a:latin typeface="Calibri"/>
                <a:cs typeface="Calibri"/>
              </a:rPr>
              <a:t>type </a:t>
            </a:r>
            <a:r>
              <a:rPr sz="3200" spc="-15" dirty="0">
                <a:latin typeface="Calibri"/>
                <a:cs typeface="Calibri"/>
              </a:rPr>
              <a:t>declaration </a:t>
            </a:r>
            <a:r>
              <a:rPr sz="3200" spc="-5" dirty="0">
                <a:latin typeface="Calibri"/>
                <a:cs typeface="Calibri"/>
              </a:rPr>
              <a:t>is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required.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1898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628395"/>
            <a:ext cx="5275327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Granting</a:t>
            </a:r>
            <a:r>
              <a:rPr spc="-90" dirty="0"/>
              <a:t> </a:t>
            </a:r>
            <a:r>
              <a:rPr dirty="0"/>
              <a:t>Access</a:t>
            </a:r>
          </a:p>
        </p:txBody>
      </p:sp>
      <p:sp>
        <p:nvSpPr>
          <p:cNvPr id="3" name="object 3"/>
          <p:cNvSpPr/>
          <p:nvPr/>
        </p:nvSpPr>
        <p:spPr>
          <a:xfrm>
            <a:off x="2505075" y="1438275"/>
            <a:ext cx="4819650" cy="5000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6494" y="1388110"/>
            <a:ext cx="347789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67560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class </a:t>
            </a:r>
            <a:r>
              <a:rPr sz="2400" spc="-5" dirty="0">
                <a:latin typeface="Calibri"/>
                <a:cs typeface="Calibri"/>
              </a:rPr>
              <a:t>base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{  </a:t>
            </a:r>
            <a:r>
              <a:rPr sz="2400" spc="-5" dirty="0">
                <a:latin typeface="Calibri"/>
                <a:cs typeface="Calibri"/>
              </a:rPr>
              <a:t>public: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Calibri"/>
                <a:cs typeface="Calibri"/>
              </a:rPr>
              <a:t>int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j;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Calibri"/>
                <a:cs typeface="Calibri"/>
              </a:rPr>
              <a:t>};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class </a:t>
            </a:r>
            <a:r>
              <a:rPr sz="2400" spc="-10" dirty="0">
                <a:latin typeface="Calibri"/>
                <a:cs typeface="Calibri"/>
              </a:rPr>
              <a:t>derived: </a:t>
            </a:r>
            <a:r>
              <a:rPr sz="2400" spc="-15" dirty="0">
                <a:latin typeface="Calibri"/>
                <a:cs typeface="Calibri"/>
              </a:rPr>
              <a:t>private </a:t>
            </a:r>
            <a:r>
              <a:rPr sz="2400" spc="-5" dirty="0">
                <a:latin typeface="Calibri"/>
                <a:cs typeface="Calibri"/>
              </a:rPr>
              <a:t>base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{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Calibri"/>
                <a:cs typeface="Calibri"/>
              </a:rPr>
              <a:t>public: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2400" spc="-5" dirty="0">
                <a:latin typeface="Calibri"/>
                <a:cs typeface="Calibri"/>
              </a:rPr>
              <a:t>// </a:t>
            </a:r>
            <a:r>
              <a:rPr sz="2400" spc="-10" dirty="0">
                <a:latin typeface="Calibri"/>
                <a:cs typeface="Calibri"/>
              </a:rPr>
              <a:t>here </a:t>
            </a:r>
            <a:r>
              <a:rPr sz="2400" dirty="0">
                <a:latin typeface="Calibri"/>
                <a:cs typeface="Calibri"/>
              </a:rPr>
              <a:t>is access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declaration  </a:t>
            </a:r>
            <a:r>
              <a:rPr sz="2400" spc="-5" dirty="0">
                <a:latin typeface="Calibri"/>
                <a:cs typeface="Calibri"/>
              </a:rPr>
              <a:t>base::j;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alibri"/>
                <a:cs typeface="Calibri"/>
              </a:rPr>
              <a:t>};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5825" y="1514475"/>
            <a:ext cx="2590800" cy="1885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5825" y="4181475"/>
            <a:ext cx="2590800" cy="1885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018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0942" y="375917"/>
            <a:ext cx="7445858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Program </a:t>
            </a:r>
            <a:r>
              <a:rPr spc="-25" dirty="0"/>
              <a:t>for</a:t>
            </a:r>
            <a:r>
              <a:rPr spc="-20" dirty="0"/>
              <a:t> </a:t>
            </a:r>
            <a:r>
              <a:rPr spc="-10" dirty="0"/>
              <a:t>Implementation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6086475" y="1285875"/>
            <a:ext cx="2228850" cy="154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18529" y="1671066"/>
            <a:ext cx="1156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latin typeface="Calibri"/>
                <a:cs typeface="Calibri"/>
              </a:rPr>
              <a:t>s</a:t>
            </a:r>
            <a:r>
              <a:rPr sz="2800" b="1" spc="-5" dirty="0">
                <a:latin typeface="Calibri"/>
                <a:cs typeface="Calibri"/>
              </a:rPr>
              <a:t>tude</a:t>
            </a:r>
            <a:r>
              <a:rPr sz="2800" b="1" spc="-35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57875" y="4714875"/>
            <a:ext cx="3067050" cy="1543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26555" y="5177485"/>
            <a:ext cx="20256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Result_on_Web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34594" y="2514473"/>
            <a:ext cx="228600" cy="534035"/>
          </a:xfrm>
          <a:custGeom>
            <a:avLst/>
            <a:gdLst/>
            <a:ahLst/>
            <a:cxnLst/>
            <a:rect l="l" t="t" r="r" b="b"/>
            <a:pathLst>
              <a:path w="228600" h="534035">
                <a:moveTo>
                  <a:pt x="114367" y="100765"/>
                </a:moveTo>
                <a:lnTo>
                  <a:pt x="88868" y="144218"/>
                </a:lnTo>
                <a:lnTo>
                  <a:pt x="87743" y="533400"/>
                </a:lnTo>
                <a:lnTo>
                  <a:pt x="138543" y="533653"/>
                </a:lnTo>
                <a:lnTo>
                  <a:pt x="139668" y="144460"/>
                </a:lnTo>
                <a:lnTo>
                  <a:pt x="114367" y="100765"/>
                </a:lnTo>
                <a:close/>
              </a:path>
              <a:path w="228600" h="534035">
                <a:moveTo>
                  <a:pt x="143822" y="50291"/>
                </a:moveTo>
                <a:lnTo>
                  <a:pt x="89140" y="50291"/>
                </a:lnTo>
                <a:lnTo>
                  <a:pt x="139940" y="50546"/>
                </a:lnTo>
                <a:lnTo>
                  <a:pt x="139668" y="144460"/>
                </a:lnTo>
                <a:lnTo>
                  <a:pt x="180961" y="215773"/>
                </a:lnTo>
                <a:lnTo>
                  <a:pt x="187684" y="223347"/>
                </a:lnTo>
                <a:lnTo>
                  <a:pt x="196455" y="227599"/>
                </a:lnTo>
                <a:lnTo>
                  <a:pt x="206178" y="228256"/>
                </a:lnTo>
                <a:lnTo>
                  <a:pt x="215759" y="225043"/>
                </a:lnTo>
                <a:lnTo>
                  <a:pt x="223279" y="218376"/>
                </a:lnTo>
                <a:lnTo>
                  <a:pt x="227538" y="209613"/>
                </a:lnTo>
                <a:lnTo>
                  <a:pt x="228224" y="199898"/>
                </a:lnTo>
                <a:lnTo>
                  <a:pt x="225030" y="190373"/>
                </a:lnTo>
                <a:lnTo>
                  <a:pt x="143822" y="50291"/>
                </a:lnTo>
                <a:close/>
              </a:path>
              <a:path w="228600" h="534035">
                <a:moveTo>
                  <a:pt x="114667" y="0"/>
                </a:moveTo>
                <a:lnTo>
                  <a:pt x="3288" y="189737"/>
                </a:lnTo>
                <a:lnTo>
                  <a:pt x="0" y="199245"/>
                </a:lnTo>
                <a:lnTo>
                  <a:pt x="605" y="208930"/>
                </a:lnTo>
                <a:lnTo>
                  <a:pt x="4806" y="217687"/>
                </a:lnTo>
                <a:lnTo>
                  <a:pt x="12305" y="224409"/>
                </a:lnTo>
                <a:lnTo>
                  <a:pt x="21832" y="227697"/>
                </a:lnTo>
                <a:lnTo>
                  <a:pt x="31561" y="227091"/>
                </a:lnTo>
                <a:lnTo>
                  <a:pt x="40362" y="222890"/>
                </a:lnTo>
                <a:lnTo>
                  <a:pt x="47103" y="215391"/>
                </a:lnTo>
                <a:lnTo>
                  <a:pt x="88868" y="144218"/>
                </a:lnTo>
                <a:lnTo>
                  <a:pt x="89140" y="50291"/>
                </a:lnTo>
                <a:lnTo>
                  <a:pt x="143822" y="50291"/>
                </a:lnTo>
                <a:lnTo>
                  <a:pt x="114667" y="0"/>
                </a:lnTo>
                <a:close/>
              </a:path>
              <a:path w="228600" h="534035">
                <a:moveTo>
                  <a:pt x="139903" y="63118"/>
                </a:moveTo>
                <a:lnTo>
                  <a:pt x="92569" y="63118"/>
                </a:lnTo>
                <a:lnTo>
                  <a:pt x="136384" y="63246"/>
                </a:lnTo>
                <a:lnTo>
                  <a:pt x="114367" y="100765"/>
                </a:lnTo>
                <a:lnTo>
                  <a:pt x="139668" y="144460"/>
                </a:lnTo>
                <a:lnTo>
                  <a:pt x="139903" y="63118"/>
                </a:lnTo>
                <a:close/>
              </a:path>
              <a:path w="228600" h="534035">
                <a:moveTo>
                  <a:pt x="89140" y="50291"/>
                </a:moveTo>
                <a:lnTo>
                  <a:pt x="88868" y="144218"/>
                </a:lnTo>
                <a:lnTo>
                  <a:pt x="114367" y="100765"/>
                </a:lnTo>
                <a:lnTo>
                  <a:pt x="92569" y="63118"/>
                </a:lnTo>
                <a:lnTo>
                  <a:pt x="139903" y="63118"/>
                </a:lnTo>
                <a:lnTo>
                  <a:pt x="139940" y="50546"/>
                </a:lnTo>
                <a:lnTo>
                  <a:pt x="89140" y="50291"/>
                </a:lnTo>
                <a:close/>
              </a:path>
              <a:path w="228600" h="534035">
                <a:moveTo>
                  <a:pt x="92569" y="63118"/>
                </a:moveTo>
                <a:lnTo>
                  <a:pt x="114367" y="100765"/>
                </a:lnTo>
                <a:lnTo>
                  <a:pt x="136384" y="63246"/>
                </a:lnTo>
                <a:lnTo>
                  <a:pt x="92569" y="63118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47609" y="2446147"/>
            <a:ext cx="12160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pri</a:t>
            </a:r>
            <a:r>
              <a:rPr sz="3200" b="1" spc="-50" dirty="0">
                <a:latin typeface="Calibri"/>
                <a:cs typeface="Calibri"/>
              </a:rPr>
              <a:t>v</a:t>
            </a:r>
            <a:r>
              <a:rPr sz="3200" b="1" spc="-25" dirty="0">
                <a:latin typeface="Calibri"/>
                <a:cs typeface="Calibri"/>
              </a:rPr>
              <a:t>a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140" y="1378965"/>
            <a:ext cx="47180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10995" algn="l"/>
                <a:tab pos="2152015" algn="l"/>
                <a:tab pos="4152265" algn="l"/>
              </a:tabLst>
            </a:pPr>
            <a:r>
              <a:rPr sz="3200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og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am	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	i</a:t>
            </a:r>
            <a:r>
              <a:rPr sz="3200" spc="1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pleme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	the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140" y="1866341"/>
            <a:ext cx="471551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254760" algn="l"/>
                <a:tab pos="1827530" algn="l"/>
                <a:tab pos="3152140" algn="l"/>
              </a:tabLst>
            </a:pPr>
            <a:r>
              <a:rPr sz="3200" dirty="0">
                <a:latin typeface="Calibri"/>
                <a:cs typeface="Calibri"/>
              </a:rPr>
              <a:t>gi</a:t>
            </a:r>
            <a:r>
              <a:rPr sz="3200" spc="-4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en	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6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y	as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uming  </a:t>
            </a:r>
            <a:r>
              <a:rPr sz="3200" spc="-15" dirty="0">
                <a:latin typeface="Calibri"/>
                <a:cs typeface="Calibri"/>
              </a:rPr>
              <a:t>proper		</a:t>
            </a:r>
            <a:r>
              <a:rPr sz="3200" spc="-10" dirty="0">
                <a:latin typeface="Calibri"/>
                <a:cs typeface="Calibri"/>
              </a:rPr>
              <a:t>properties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140" y="2354707"/>
            <a:ext cx="471868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5"/>
              </a:spcBef>
            </a:pP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</a:t>
            </a:r>
            <a:endParaRPr sz="3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1578610" algn="l"/>
                <a:tab pos="2745105" algn="l"/>
                <a:tab pos="3644265" algn="l"/>
              </a:tabLst>
            </a:pPr>
            <a:r>
              <a:rPr sz="3200" b="1" spc="-30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15" dirty="0">
                <a:latin typeface="Calibri"/>
                <a:cs typeface="Calibri"/>
              </a:rPr>
              <a:t>u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3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t	</a:t>
            </a:r>
            <a:r>
              <a:rPr sz="3200" dirty="0">
                <a:latin typeface="Calibri"/>
                <a:cs typeface="Calibri"/>
              </a:rPr>
              <a:t>clas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.	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b="1" spc="-55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esult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2140" y="3330066"/>
            <a:ext cx="47199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class </a:t>
            </a:r>
            <a:r>
              <a:rPr sz="3200" spc="-10" dirty="0">
                <a:latin typeface="Calibri"/>
                <a:cs typeface="Calibri"/>
              </a:rPr>
              <a:t>computes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result</a:t>
            </a:r>
            <a:r>
              <a:rPr sz="3200" spc="6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140" y="3818001"/>
            <a:ext cx="32029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9910" algn="l"/>
              </a:tabLst>
            </a:pP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y	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tude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2140" y="4305680"/>
            <a:ext cx="26930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latin typeface="Calibri"/>
                <a:cs typeface="Calibri"/>
              </a:rPr>
              <a:t>Result_on_Web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140" y="4793360"/>
            <a:ext cx="35140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9889" algn="l"/>
                <a:tab pos="2559685" algn="l"/>
              </a:tabLst>
            </a:pPr>
            <a:r>
              <a:rPr sz="3200" spc="-5" dirty="0">
                <a:latin typeface="Calibri"/>
                <a:cs typeface="Calibri"/>
              </a:rPr>
              <a:t>displ</a:t>
            </a:r>
            <a:r>
              <a:rPr sz="3200" spc="-7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s	the	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esu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7159" y="3818001"/>
            <a:ext cx="88391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935" algn="just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The  </a:t>
            </a:r>
            <a:r>
              <a:rPr sz="3200" dirty="0">
                <a:latin typeface="Calibri"/>
                <a:cs typeface="Calibri"/>
              </a:rPr>
              <a:t>class  </a:t>
            </a:r>
            <a:r>
              <a:rPr sz="3200" spc="5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pon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2140" y="5281066"/>
            <a:ext cx="42837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latin typeface="Calibri"/>
                <a:cs typeface="Calibri"/>
              </a:rPr>
              <a:t>getting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b="1" spc="-20" dirty="0">
                <a:latin typeface="Calibri"/>
                <a:cs typeface="Calibri"/>
              </a:rPr>
              <a:t>grant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USN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38850" y="2914650"/>
            <a:ext cx="2333625" cy="1647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85584" y="3433698"/>
            <a:ext cx="94106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esult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48132" y="4190872"/>
            <a:ext cx="228600" cy="534035"/>
          </a:xfrm>
          <a:custGeom>
            <a:avLst/>
            <a:gdLst/>
            <a:ahLst/>
            <a:cxnLst/>
            <a:rect l="l" t="t" r="r" b="b"/>
            <a:pathLst>
              <a:path w="228600" h="534035">
                <a:moveTo>
                  <a:pt x="114367" y="100765"/>
                </a:moveTo>
                <a:lnTo>
                  <a:pt x="88843" y="144260"/>
                </a:lnTo>
                <a:lnTo>
                  <a:pt x="87616" y="533400"/>
                </a:lnTo>
                <a:lnTo>
                  <a:pt x="138416" y="533653"/>
                </a:lnTo>
                <a:lnTo>
                  <a:pt x="139501" y="189737"/>
                </a:lnTo>
                <a:lnTo>
                  <a:pt x="139553" y="144260"/>
                </a:lnTo>
                <a:lnTo>
                  <a:pt x="114367" y="100765"/>
                </a:lnTo>
                <a:close/>
              </a:path>
              <a:path w="228600" h="534035">
                <a:moveTo>
                  <a:pt x="143788" y="50291"/>
                </a:moveTo>
                <a:lnTo>
                  <a:pt x="89140" y="50291"/>
                </a:lnTo>
                <a:lnTo>
                  <a:pt x="139940" y="50545"/>
                </a:lnTo>
                <a:lnTo>
                  <a:pt x="139643" y="144417"/>
                </a:lnTo>
                <a:lnTo>
                  <a:pt x="180961" y="215772"/>
                </a:lnTo>
                <a:lnTo>
                  <a:pt x="187682" y="223347"/>
                </a:lnTo>
                <a:lnTo>
                  <a:pt x="196439" y="227599"/>
                </a:lnTo>
                <a:lnTo>
                  <a:pt x="206124" y="228256"/>
                </a:lnTo>
                <a:lnTo>
                  <a:pt x="215632" y="225044"/>
                </a:lnTo>
                <a:lnTo>
                  <a:pt x="223224" y="218376"/>
                </a:lnTo>
                <a:lnTo>
                  <a:pt x="227506" y="209613"/>
                </a:lnTo>
                <a:lnTo>
                  <a:pt x="228169" y="199897"/>
                </a:lnTo>
                <a:lnTo>
                  <a:pt x="224903" y="190372"/>
                </a:lnTo>
                <a:lnTo>
                  <a:pt x="143788" y="50291"/>
                </a:lnTo>
                <a:close/>
              </a:path>
              <a:path w="228600" h="534035">
                <a:moveTo>
                  <a:pt x="114667" y="0"/>
                </a:moveTo>
                <a:lnTo>
                  <a:pt x="3288" y="189737"/>
                </a:lnTo>
                <a:lnTo>
                  <a:pt x="0" y="199245"/>
                </a:lnTo>
                <a:lnTo>
                  <a:pt x="605" y="208930"/>
                </a:lnTo>
                <a:lnTo>
                  <a:pt x="4806" y="217687"/>
                </a:lnTo>
                <a:lnTo>
                  <a:pt x="12305" y="224408"/>
                </a:lnTo>
                <a:lnTo>
                  <a:pt x="21832" y="227697"/>
                </a:lnTo>
                <a:lnTo>
                  <a:pt x="31561" y="227091"/>
                </a:lnTo>
                <a:lnTo>
                  <a:pt x="40362" y="222890"/>
                </a:lnTo>
                <a:lnTo>
                  <a:pt x="47103" y="215391"/>
                </a:lnTo>
                <a:lnTo>
                  <a:pt x="88843" y="144260"/>
                </a:lnTo>
                <a:lnTo>
                  <a:pt x="89140" y="50291"/>
                </a:lnTo>
                <a:lnTo>
                  <a:pt x="143788" y="50291"/>
                </a:lnTo>
                <a:lnTo>
                  <a:pt x="114667" y="0"/>
                </a:lnTo>
                <a:close/>
              </a:path>
              <a:path w="228600" h="534035">
                <a:moveTo>
                  <a:pt x="139900" y="63118"/>
                </a:moveTo>
                <a:lnTo>
                  <a:pt x="92569" y="63118"/>
                </a:lnTo>
                <a:lnTo>
                  <a:pt x="136384" y="63245"/>
                </a:lnTo>
                <a:lnTo>
                  <a:pt x="114367" y="100765"/>
                </a:lnTo>
                <a:lnTo>
                  <a:pt x="139643" y="144417"/>
                </a:lnTo>
                <a:lnTo>
                  <a:pt x="139900" y="63118"/>
                </a:lnTo>
                <a:close/>
              </a:path>
              <a:path w="228600" h="534035">
                <a:moveTo>
                  <a:pt x="89140" y="50291"/>
                </a:moveTo>
                <a:lnTo>
                  <a:pt x="88843" y="144260"/>
                </a:lnTo>
                <a:lnTo>
                  <a:pt x="114367" y="100765"/>
                </a:lnTo>
                <a:lnTo>
                  <a:pt x="92569" y="63118"/>
                </a:lnTo>
                <a:lnTo>
                  <a:pt x="139900" y="63118"/>
                </a:lnTo>
                <a:lnTo>
                  <a:pt x="139940" y="50545"/>
                </a:lnTo>
                <a:lnTo>
                  <a:pt x="89140" y="50291"/>
                </a:lnTo>
                <a:close/>
              </a:path>
              <a:path w="228600" h="534035">
                <a:moveTo>
                  <a:pt x="92569" y="63118"/>
                </a:moveTo>
                <a:lnTo>
                  <a:pt x="114367" y="100765"/>
                </a:lnTo>
                <a:lnTo>
                  <a:pt x="136384" y="63245"/>
                </a:lnTo>
                <a:lnTo>
                  <a:pt x="92569" y="63118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471409" y="4199001"/>
            <a:ext cx="16751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latin typeface="Calibri"/>
                <a:cs typeface="Calibri"/>
              </a:rPr>
              <a:t>protected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151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3302" y="1659457"/>
            <a:ext cx="2333625" cy="929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IN" sz="4000" dirty="0" smtClean="0"/>
              <a:t>i</a:t>
            </a:r>
            <a:endParaRPr sz="40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7269" y="247833"/>
            <a:ext cx="6350127" cy="745717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sz="4000" spc="-30" dirty="0"/>
              <a:t>Hierarchy </a:t>
            </a:r>
            <a:r>
              <a:rPr sz="4000" dirty="0"/>
              <a:t>of</a:t>
            </a:r>
            <a:r>
              <a:rPr sz="4000" spc="-60" dirty="0"/>
              <a:t> </a:t>
            </a:r>
            <a:r>
              <a:rPr sz="4000" spc="-5" dirty="0" smtClean="0"/>
              <a:t>Classes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09950" y="5324475"/>
            <a:ext cx="2943225" cy="1533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8875" y="3181350"/>
            <a:ext cx="2228850" cy="1562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20034" y="3205098"/>
            <a:ext cx="142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j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67275" y="3257550"/>
            <a:ext cx="2228850" cy="156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06871" y="3281298"/>
            <a:ext cx="245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k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62325" y="2438273"/>
            <a:ext cx="881380" cy="762635"/>
          </a:xfrm>
          <a:custGeom>
            <a:avLst/>
            <a:gdLst/>
            <a:ahLst/>
            <a:cxnLst/>
            <a:rect l="l" t="t" r="r" b="b"/>
            <a:pathLst>
              <a:path w="881379" h="762635">
                <a:moveTo>
                  <a:pt x="723900" y="352551"/>
                </a:moveTo>
                <a:lnTo>
                  <a:pt x="28575" y="352551"/>
                </a:lnTo>
                <a:lnTo>
                  <a:pt x="17466" y="354802"/>
                </a:lnTo>
                <a:lnTo>
                  <a:pt x="8382" y="360934"/>
                </a:lnTo>
                <a:lnTo>
                  <a:pt x="2250" y="370018"/>
                </a:lnTo>
                <a:lnTo>
                  <a:pt x="0" y="381126"/>
                </a:lnTo>
                <a:lnTo>
                  <a:pt x="0" y="762126"/>
                </a:lnTo>
                <a:lnTo>
                  <a:pt x="57150" y="762126"/>
                </a:lnTo>
                <a:lnTo>
                  <a:pt x="57150" y="409701"/>
                </a:lnTo>
                <a:lnTo>
                  <a:pt x="28575" y="409701"/>
                </a:lnTo>
                <a:lnTo>
                  <a:pt x="57150" y="381126"/>
                </a:lnTo>
                <a:lnTo>
                  <a:pt x="723900" y="381126"/>
                </a:lnTo>
                <a:lnTo>
                  <a:pt x="723900" y="352551"/>
                </a:lnTo>
                <a:close/>
              </a:path>
              <a:path w="881379" h="762635">
                <a:moveTo>
                  <a:pt x="57150" y="381126"/>
                </a:moveTo>
                <a:lnTo>
                  <a:pt x="28575" y="409701"/>
                </a:lnTo>
                <a:lnTo>
                  <a:pt x="57150" y="409701"/>
                </a:lnTo>
                <a:lnTo>
                  <a:pt x="57150" y="381126"/>
                </a:lnTo>
                <a:close/>
              </a:path>
              <a:path w="881379" h="762635">
                <a:moveTo>
                  <a:pt x="781050" y="352551"/>
                </a:moveTo>
                <a:lnTo>
                  <a:pt x="752475" y="352551"/>
                </a:lnTo>
                <a:lnTo>
                  <a:pt x="723900" y="381126"/>
                </a:lnTo>
                <a:lnTo>
                  <a:pt x="57150" y="381126"/>
                </a:lnTo>
                <a:lnTo>
                  <a:pt x="57150" y="409701"/>
                </a:lnTo>
                <a:lnTo>
                  <a:pt x="752475" y="409701"/>
                </a:lnTo>
                <a:lnTo>
                  <a:pt x="763583" y="407451"/>
                </a:lnTo>
                <a:lnTo>
                  <a:pt x="772667" y="401319"/>
                </a:lnTo>
                <a:lnTo>
                  <a:pt x="778799" y="392235"/>
                </a:lnTo>
                <a:lnTo>
                  <a:pt x="781050" y="381126"/>
                </a:lnTo>
                <a:lnTo>
                  <a:pt x="781050" y="352551"/>
                </a:lnTo>
                <a:close/>
              </a:path>
              <a:path w="881379" h="762635">
                <a:moveTo>
                  <a:pt x="752475" y="113383"/>
                </a:moveTo>
                <a:lnTo>
                  <a:pt x="723900" y="162400"/>
                </a:lnTo>
                <a:lnTo>
                  <a:pt x="723900" y="381126"/>
                </a:lnTo>
                <a:lnTo>
                  <a:pt x="752475" y="352551"/>
                </a:lnTo>
                <a:lnTo>
                  <a:pt x="781050" y="352551"/>
                </a:lnTo>
                <a:lnTo>
                  <a:pt x="781050" y="162400"/>
                </a:lnTo>
                <a:lnTo>
                  <a:pt x="752475" y="113383"/>
                </a:lnTo>
                <a:close/>
              </a:path>
              <a:path w="881379" h="762635">
                <a:moveTo>
                  <a:pt x="752475" y="0"/>
                </a:moveTo>
                <a:lnTo>
                  <a:pt x="627761" y="213740"/>
                </a:lnTo>
                <a:lnTo>
                  <a:pt x="624135" y="224460"/>
                </a:lnTo>
                <a:lnTo>
                  <a:pt x="624855" y="235394"/>
                </a:lnTo>
                <a:lnTo>
                  <a:pt x="629600" y="245280"/>
                </a:lnTo>
                <a:lnTo>
                  <a:pt x="638048" y="252856"/>
                </a:lnTo>
                <a:lnTo>
                  <a:pt x="648767" y="256482"/>
                </a:lnTo>
                <a:lnTo>
                  <a:pt x="659701" y="255762"/>
                </a:lnTo>
                <a:lnTo>
                  <a:pt x="669587" y="251017"/>
                </a:lnTo>
                <a:lnTo>
                  <a:pt x="677163" y="242569"/>
                </a:lnTo>
                <a:lnTo>
                  <a:pt x="723899" y="162400"/>
                </a:lnTo>
                <a:lnTo>
                  <a:pt x="723900" y="56641"/>
                </a:lnTo>
                <a:lnTo>
                  <a:pt x="785524" y="56641"/>
                </a:lnTo>
                <a:lnTo>
                  <a:pt x="752475" y="0"/>
                </a:lnTo>
                <a:close/>
              </a:path>
              <a:path w="881379" h="762635">
                <a:moveTo>
                  <a:pt x="785524" y="56641"/>
                </a:moveTo>
                <a:lnTo>
                  <a:pt x="781050" y="56641"/>
                </a:lnTo>
                <a:lnTo>
                  <a:pt x="781050" y="162400"/>
                </a:lnTo>
                <a:lnTo>
                  <a:pt x="827786" y="242569"/>
                </a:lnTo>
                <a:lnTo>
                  <a:pt x="835362" y="251017"/>
                </a:lnTo>
                <a:lnTo>
                  <a:pt x="845248" y="255762"/>
                </a:lnTo>
                <a:lnTo>
                  <a:pt x="856182" y="256482"/>
                </a:lnTo>
                <a:lnTo>
                  <a:pt x="866901" y="252856"/>
                </a:lnTo>
                <a:lnTo>
                  <a:pt x="875349" y="245280"/>
                </a:lnTo>
                <a:lnTo>
                  <a:pt x="880094" y="235394"/>
                </a:lnTo>
                <a:lnTo>
                  <a:pt x="880814" y="224460"/>
                </a:lnTo>
                <a:lnTo>
                  <a:pt x="877188" y="213740"/>
                </a:lnTo>
                <a:lnTo>
                  <a:pt x="785524" y="56641"/>
                </a:lnTo>
                <a:close/>
              </a:path>
              <a:path w="881379" h="762635">
                <a:moveTo>
                  <a:pt x="781050" y="56641"/>
                </a:moveTo>
                <a:lnTo>
                  <a:pt x="723900" y="56641"/>
                </a:lnTo>
                <a:lnTo>
                  <a:pt x="723900" y="162400"/>
                </a:lnTo>
                <a:lnTo>
                  <a:pt x="752475" y="113383"/>
                </a:lnTo>
                <a:lnTo>
                  <a:pt x="727837" y="71119"/>
                </a:lnTo>
                <a:lnTo>
                  <a:pt x="781050" y="71119"/>
                </a:lnTo>
                <a:lnTo>
                  <a:pt x="781050" y="56641"/>
                </a:lnTo>
                <a:close/>
              </a:path>
              <a:path w="881379" h="762635">
                <a:moveTo>
                  <a:pt x="781050" y="71119"/>
                </a:moveTo>
                <a:lnTo>
                  <a:pt x="777113" y="71119"/>
                </a:lnTo>
                <a:lnTo>
                  <a:pt x="752475" y="113383"/>
                </a:lnTo>
                <a:lnTo>
                  <a:pt x="781050" y="162400"/>
                </a:lnTo>
                <a:lnTo>
                  <a:pt x="781050" y="71119"/>
                </a:lnTo>
                <a:close/>
              </a:path>
              <a:path w="881379" h="762635">
                <a:moveTo>
                  <a:pt x="777113" y="71119"/>
                </a:moveTo>
                <a:lnTo>
                  <a:pt x="727837" y="71119"/>
                </a:lnTo>
                <a:lnTo>
                  <a:pt x="752475" y="113383"/>
                </a:lnTo>
                <a:lnTo>
                  <a:pt x="777113" y="7111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9460" y="2438273"/>
            <a:ext cx="995680" cy="838835"/>
          </a:xfrm>
          <a:custGeom>
            <a:avLst/>
            <a:gdLst/>
            <a:ahLst/>
            <a:cxnLst/>
            <a:rect l="l" t="t" r="r" b="b"/>
            <a:pathLst>
              <a:path w="995679" h="838835">
                <a:moveTo>
                  <a:pt x="937964" y="419226"/>
                </a:moveTo>
                <a:lnTo>
                  <a:pt x="937964" y="838326"/>
                </a:lnTo>
                <a:lnTo>
                  <a:pt x="995114" y="838326"/>
                </a:lnTo>
                <a:lnTo>
                  <a:pt x="995114" y="447801"/>
                </a:lnTo>
                <a:lnTo>
                  <a:pt x="966539" y="447801"/>
                </a:lnTo>
                <a:lnTo>
                  <a:pt x="937964" y="419226"/>
                </a:lnTo>
                <a:close/>
              </a:path>
              <a:path w="995679" h="838835">
                <a:moveTo>
                  <a:pt x="128339" y="113383"/>
                </a:moveTo>
                <a:lnTo>
                  <a:pt x="99764" y="162400"/>
                </a:lnTo>
                <a:lnTo>
                  <a:pt x="99764" y="419226"/>
                </a:lnTo>
                <a:lnTo>
                  <a:pt x="102014" y="430335"/>
                </a:lnTo>
                <a:lnTo>
                  <a:pt x="108146" y="439419"/>
                </a:lnTo>
                <a:lnTo>
                  <a:pt x="117230" y="445551"/>
                </a:lnTo>
                <a:lnTo>
                  <a:pt x="128339" y="447801"/>
                </a:lnTo>
                <a:lnTo>
                  <a:pt x="937964" y="447801"/>
                </a:lnTo>
                <a:lnTo>
                  <a:pt x="937964" y="419226"/>
                </a:lnTo>
                <a:lnTo>
                  <a:pt x="156914" y="419226"/>
                </a:lnTo>
                <a:lnTo>
                  <a:pt x="128339" y="390651"/>
                </a:lnTo>
                <a:lnTo>
                  <a:pt x="156914" y="390651"/>
                </a:lnTo>
                <a:lnTo>
                  <a:pt x="156914" y="162400"/>
                </a:lnTo>
                <a:lnTo>
                  <a:pt x="128339" y="113383"/>
                </a:lnTo>
                <a:close/>
              </a:path>
              <a:path w="995679" h="838835">
                <a:moveTo>
                  <a:pt x="966539" y="390651"/>
                </a:moveTo>
                <a:lnTo>
                  <a:pt x="156914" y="390651"/>
                </a:lnTo>
                <a:lnTo>
                  <a:pt x="156914" y="419226"/>
                </a:lnTo>
                <a:lnTo>
                  <a:pt x="937964" y="419226"/>
                </a:lnTo>
                <a:lnTo>
                  <a:pt x="966539" y="447801"/>
                </a:lnTo>
                <a:lnTo>
                  <a:pt x="995114" y="447801"/>
                </a:lnTo>
                <a:lnTo>
                  <a:pt x="995114" y="419226"/>
                </a:lnTo>
                <a:lnTo>
                  <a:pt x="992864" y="408118"/>
                </a:lnTo>
                <a:lnTo>
                  <a:pt x="986732" y="399034"/>
                </a:lnTo>
                <a:lnTo>
                  <a:pt x="977647" y="392902"/>
                </a:lnTo>
                <a:lnTo>
                  <a:pt x="966539" y="390651"/>
                </a:lnTo>
                <a:close/>
              </a:path>
              <a:path w="995679" h="838835">
                <a:moveTo>
                  <a:pt x="156914" y="390651"/>
                </a:moveTo>
                <a:lnTo>
                  <a:pt x="128339" y="390651"/>
                </a:lnTo>
                <a:lnTo>
                  <a:pt x="156914" y="419226"/>
                </a:lnTo>
                <a:lnTo>
                  <a:pt x="156914" y="390651"/>
                </a:lnTo>
                <a:close/>
              </a:path>
              <a:path w="995679" h="838835">
                <a:moveTo>
                  <a:pt x="128339" y="0"/>
                </a:moveTo>
                <a:lnTo>
                  <a:pt x="3625" y="213740"/>
                </a:lnTo>
                <a:lnTo>
                  <a:pt x="0" y="224460"/>
                </a:lnTo>
                <a:lnTo>
                  <a:pt x="720" y="235394"/>
                </a:lnTo>
                <a:lnTo>
                  <a:pt x="5464" y="245280"/>
                </a:lnTo>
                <a:lnTo>
                  <a:pt x="13912" y="252856"/>
                </a:lnTo>
                <a:lnTo>
                  <a:pt x="24632" y="256482"/>
                </a:lnTo>
                <a:lnTo>
                  <a:pt x="35565" y="255762"/>
                </a:lnTo>
                <a:lnTo>
                  <a:pt x="45452" y="251017"/>
                </a:lnTo>
                <a:lnTo>
                  <a:pt x="53028" y="242569"/>
                </a:lnTo>
                <a:lnTo>
                  <a:pt x="99764" y="162400"/>
                </a:lnTo>
                <a:lnTo>
                  <a:pt x="99764" y="56641"/>
                </a:lnTo>
                <a:lnTo>
                  <a:pt x="161389" y="56641"/>
                </a:lnTo>
                <a:lnTo>
                  <a:pt x="128339" y="0"/>
                </a:lnTo>
                <a:close/>
              </a:path>
              <a:path w="995679" h="838835">
                <a:moveTo>
                  <a:pt x="161389" y="56641"/>
                </a:moveTo>
                <a:lnTo>
                  <a:pt x="156914" y="56641"/>
                </a:lnTo>
                <a:lnTo>
                  <a:pt x="156914" y="162400"/>
                </a:lnTo>
                <a:lnTo>
                  <a:pt x="203650" y="242569"/>
                </a:lnTo>
                <a:lnTo>
                  <a:pt x="211226" y="251017"/>
                </a:lnTo>
                <a:lnTo>
                  <a:pt x="221112" y="255762"/>
                </a:lnTo>
                <a:lnTo>
                  <a:pt x="232046" y="256482"/>
                </a:lnTo>
                <a:lnTo>
                  <a:pt x="242766" y="252856"/>
                </a:lnTo>
                <a:lnTo>
                  <a:pt x="251213" y="245280"/>
                </a:lnTo>
                <a:lnTo>
                  <a:pt x="255958" y="235394"/>
                </a:lnTo>
                <a:lnTo>
                  <a:pt x="256678" y="224460"/>
                </a:lnTo>
                <a:lnTo>
                  <a:pt x="253053" y="213740"/>
                </a:lnTo>
                <a:lnTo>
                  <a:pt x="161389" y="56641"/>
                </a:lnTo>
                <a:close/>
              </a:path>
              <a:path w="995679" h="838835">
                <a:moveTo>
                  <a:pt x="156914" y="56641"/>
                </a:moveTo>
                <a:lnTo>
                  <a:pt x="99764" y="56641"/>
                </a:lnTo>
                <a:lnTo>
                  <a:pt x="99764" y="162400"/>
                </a:lnTo>
                <a:lnTo>
                  <a:pt x="128339" y="113383"/>
                </a:lnTo>
                <a:lnTo>
                  <a:pt x="103701" y="71119"/>
                </a:lnTo>
                <a:lnTo>
                  <a:pt x="156914" y="71119"/>
                </a:lnTo>
                <a:lnTo>
                  <a:pt x="156914" y="56641"/>
                </a:lnTo>
                <a:close/>
              </a:path>
              <a:path w="995679" h="838835">
                <a:moveTo>
                  <a:pt x="156914" y="71119"/>
                </a:moveTo>
                <a:lnTo>
                  <a:pt x="152977" y="71119"/>
                </a:lnTo>
                <a:lnTo>
                  <a:pt x="128339" y="113383"/>
                </a:lnTo>
                <a:lnTo>
                  <a:pt x="156914" y="162400"/>
                </a:lnTo>
                <a:lnTo>
                  <a:pt x="156914" y="71119"/>
                </a:lnTo>
                <a:close/>
              </a:path>
              <a:path w="995679" h="838835">
                <a:moveTo>
                  <a:pt x="152977" y="71119"/>
                </a:moveTo>
                <a:lnTo>
                  <a:pt x="103701" y="71119"/>
                </a:lnTo>
                <a:lnTo>
                  <a:pt x="128339" y="113383"/>
                </a:lnTo>
                <a:lnTo>
                  <a:pt x="152977" y="7111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0625" y="4419472"/>
            <a:ext cx="1071880" cy="915035"/>
          </a:xfrm>
          <a:custGeom>
            <a:avLst/>
            <a:gdLst/>
            <a:ahLst/>
            <a:cxnLst/>
            <a:rect l="l" t="t" r="r" b="b"/>
            <a:pathLst>
              <a:path w="1071879" h="915035">
                <a:moveTo>
                  <a:pt x="914400" y="428751"/>
                </a:moveTo>
                <a:lnTo>
                  <a:pt x="28575" y="428751"/>
                </a:lnTo>
                <a:lnTo>
                  <a:pt x="17466" y="431002"/>
                </a:lnTo>
                <a:lnTo>
                  <a:pt x="8382" y="437133"/>
                </a:lnTo>
                <a:lnTo>
                  <a:pt x="2250" y="446218"/>
                </a:lnTo>
                <a:lnTo>
                  <a:pt x="0" y="457326"/>
                </a:lnTo>
                <a:lnTo>
                  <a:pt x="0" y="914526"/>
                </a:lnTo>
                <a:lnTo>
                  <a:pt x="57150" y="914526"/>
                </a:lnTo>
                <a:lnTo>
                  <a:pt x="57150" y="485901"/>
                </a:lnTo>
                <a:lnTo>
                  <a:pt x="28575" y="485901"/>
                </a:lnTo>
                <a:lnTo>
                  <a:pt x="57150" y="457326"/>
                </a:lnTo>
                <a:lnTo>
                  <a:pt x="914400" y="457326"/>
                </a:lnTo>
                <a:lnTo>
                  <a:pt x="914400" y="428751"/>
                </a:lnTo>
                <a:close/>
              </a:path>
              <a:path w="1071879" h="915035">
                <a:moveTo>
                  <a:pt x="57150" y="457326"/>
                </a:moveTo>
                <a:lnTo>
                  <a:pt x="28575" y="485901"/>
                </a:lnTo>
                <a:lnTo>
                  <a:pt x="57150" y="485901"/>
                </a:lnTo>
                <a:lnTo>
                  <a:pt x="57150" y="457326"/>
                </a:lnTo>
                <a:close/>
              </a:path>
              <a:path w="1071879" h="915035">
                <a:moveTo>
                  <a:pt x="971550" y="428751"/>
                </a:moveTo>
                <a:lnTo>
                  <a:pt x="942975" y="428751"/>
                </a:lnTo>
                <a:lnTo>
                  <a:pt x="914400" y="457326"/>
                </a:lnTo>
                <a:lnTo>
                  <a:pt x="57150" y="457326"/>
                </a:lnTo>
                <a:lnTo>
                  <a:pt x="57150" y="485901"/>
                </a:lnTo>
                <a:lnTo>
                  <a:pt x="942975" y="485901"/>
                </a:lnTo>
                <a:lnTo>
                  <a:pt x="954083" y="483651"/>
                </a:lnTo>
                <a:lnTo>
                  <a:pt x="963167" y="477519"/>
                </a:lnTo>
                <a:lnTo>
                  <a:pt x="969299" y="468435"/>
                </a:lnTo>
                <a:lnTo>
                  <a:pt x="971550" y="457326"/>
                </a:lnTo>
                <a:lnTo>
                  <a:pt x="971550" y="428751"/>
                </a:lnTo>
                <a:close/>
              </a:path>
              <a:path w="1071879" h="915035">
                <a:moveTo>
                  <a:pt x="942975" y="113383"/>
                </a:moveTo>
                <a:lnTo>
                  <a:pt x="914400" y="162400"/>
                </a:lnTo>
                <a:lnTo>
                  <a:pt x="914400" y="457326"/>
                </a:lnTo>
                <a:lnTo>
                  <a:pt x="942975" y="428751"/>
                </a:lnTo>
                <a:lnTo>
                  <a:pt x="971550" y="428751"/>
                </a:lnTo>
                <a:lnTo>
                  <a:pt x="971550" y="162400"/>
                </a:lnTo>
                <a:lnTo>
                  <a:pt x="942975" y="113383"/>
                </a:lnTo>
                <a:close/>
              </a:path>
              <a:path w="1071879" h="915035">
                <a:moveTo>
                  <a:pt x="942975" y="0"/>
                </a:moveTo>
                <a:lnTo>
                  <a:pt x="818261" y="213740"/>
                </a:lnTo>
                <a:lnTo>
                  <a:pt x="814635" y="224460"/>
                </a:lnTo>
                <a:lnTo>
                  <a:pt x="815355" y="235394"/>
                </a:lnTo>
                <a:lnTo>
                  <a:pt x="820100" y="245280"/>
                </a:lnTo>
                <a:lnTo>
                  <a:pt x="828548" y="252856"/>
                </a:lnTo>
                <a:lnTo>
                  <a:pt x="839267" y="256482"/>
                </a:lnTo>
                <a:lnTo>
                  <a:pt x="850201" y="255762"/>
                </a:lnTo>
                <a:lnTo>
                  <a:pt x="860087" y="251017"/>
                </a:lnTo>
                <a:lnTo>
                  <a:pt x="867663" y="242569"/>
                </a:lnTo>
                <a:lnTo>
                  <a:pt x="914400" y="162400"/>
                </a:lnTo>
                <a:lnTo>
                  <a:pt x="914400" y="56641"/>
                </a:lnTo>
                <a:lnTo>
                  <a:pt x="976024" y="56641"/>
                </a:lnTo>
                <a:lnTo>
                  <a:pt x="942975" y="0"/>
                </a:lnTo>
                <a:close/>
              </a:path>
              <a:path w="1071879" h="915035">
                <a:moveTo>
                  <a:pt x="976024" y="56641"/>
                </a:moveTo>
                <a:lnTo>
                  <a:pt x="971550" y="56641"/>
                </a:lnTo>
                <a:lnTo>
                  <a:pt x="971550" y="162400"/>
                </a:lnTo>
                <a:lnTo>
                  <a:pt x="1018286" y="242569"/>
                </a:lnTo>
                <a:lnTo>
                  <a:pt x="1025862" y="251017"/>
                </a:lnTo>
                <a:lnTo>
                  <a:pt x="1035748" y="255762"/>
                </a:lnTo>
                <a:lnTo>
                  <a:pt x="1046682" y="256482"/>
                </a:lnTo>
                <a:lnTo>
                  <a:pt x="1057402" y="252856"/>
                </a:lnTo>
                <a:lnTo>
                  <a:pt x="1065849" y="245280"/>
                </a:lnTo>
                <a:lnTo>
                  <a:pt x="1070594" y="235394"/>
                </a:lnTo>
                <a:lnTo>
                  <a:pt x="1071314" y="224460"/>
                </a:lnTo>
                <a:lnTo>
                  <a:pt x="1067689" y="213740"/>
                </a:lnTo>
                <a:lnTo>
                  <a:pt x="976024" y="56641"/>
                </a:lnTo>
                <a:close/>
              </a:path>
              <a:path w="1071879" h="915035">
                <a:moveTo>
                  <a:pt x="971550" y="56641"/>
                </a:moveTo>
                <a:lnTo>
                  <a:pt x="914400" y="56641"/>
                </a:lnTo>
                <a:lnTo>
                  <a:pt x="914400" y="162400"/>
                </a:lnTo>
                <a:lnTo>
                  <a:pt x="942975" y="113383"/>
                </a:lnTo>
                <a:lnTo>
                  <a:pt x="918337" y="71119"/>
                </a:lnTo>
                <a:lnTo>
                  <a:pt x="971550" y="71119"/>
                </a:lnTo>
                <a:lnTo>
                  <a:pt x="971550" y="56641"/>
                </a:lnTo>
                <a:close/>
              </a:path>
              <a:path w="1071879" h="915035">
                <a:moveTo>
                  <a:pt x="971550" y="71119"/>
                </a:moveTo>
                <a:lnTo>
                  <a:pt x="967613" y="71119"/>
                </a:lnTo>
                <a:lnTo>
                  <a:pt x="942975" y="113383"/>
                </a:lnTo>
                <a:lnTo>
                  <a:pt x="971550" y="162400"/>
                </a:lnTo>
                <a:lnTo>
                  <a:pt x="971550" y="71119"/>
                </a:lnTo>
                <a:close/>
              </a:path>
              <a:path w="1071879" h="915035">
                <a:moveTo>
                  <a:pt x="967613" y="71119"/>
                </a:moveTo>
                <a:lnTo>
                  <a:pt x="918337" y="71119"/>
                </a:lnTo>
                <a:lnTo>
                  <a:pt x="942975" y="113383"/>
                </a:lnTo>
                <a:lnTo>
                  <a:pt x="967613" y="7111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24460" y="4419472"/>
            <a:ext cx="919480" cy="915035"/>
          </a:xfrm>
          <a:custGeom>
            <a:avLst/>
            <a:gdLst/>
            <a:ahLst/>
            <a:cxnLst/>
            <a:rect l="l" t="t" r="r" b="b"/>
            <a:pathLst>
              <a:path w="919479" h="915035">
                <a:moveTo>
                  <a:pt x="861764" y="457326"/>
                </a:moveTo>
                <a:lnTo>
                  <a:pt x="861764" y="914526"/>
                </a:lnTo>
                <a:lnTo>
                  <a:pt x="918914" y="914526"/>
                </a:lnTo>
                <a:lnTo>
                  <a:pt x="918914" y="485901"/>
                </a:lnTo>
                <a:lnTo>
                  <a:pt x="890339" y="485901"/>
                </a:lnTo>
                <a:lnTo>
                  <a:pt x="861764" y="457326"/>
                </a:lnTo>
                <a:close/>
              </a:path>
              <a:path w="919479" h="915035">
                <a:moveTo>
                  <a:pt x="128339" y="113383"/>
                </a:moveTo>
                <a:lnTo>
                  <a:pt x="99764" y="162400"/>
                </a:lnTo>
                <a:lnTo>
                  <a:pt x="99764" y="457326"/>
                </a:lnTo>
                <a:lnTo>
                  <a:pt x="102014" y="468435"/>
                </a:lnTo>
                <a:lnTo>
                  <a:pt x="108146" y="477519"/>
                </a:lnTo>
                <a:lnTo>
                  <a:pt x="117230" y="483651"/>
                </a:lnTo>
                <a:lnTo>
                  <a:pt x="128339" y="485901"/>
                </a:lnTo>
                <a:lnTo>
                  <a:pt x="861764" y="485901"/>
                </a:lnTo>
                <a:lnTo>
                  <a:pt x="861764" y="457326"/>
                </a:lnTo>
                <a:lnTo>
                  <a:pt x="156914" y="457326"/>
                </a:lnTo>
                <a:lnTo>
                  <a:pt x="128339" y="428751"/>
                </a:lnTo>
                <a:lnTo>
                  <a:pt x="156914" y="428751"/>
                </a:lnTo>
                <a:lnTo>
                  <a:pt x="156914" y="162400"/>
                </a:lnTo>
                <a:lnTo>
                  <a:pt x="128339" y="113383"/>
                </a:lnTo>
                <a:close/>
              </a:path>
              <a:path w="919479" h="915035">
                <a:moveTo>
                  <a:pt x="890339" y="428751"/>
                </a:moveTo>
                <a:lnTo>
                  <a:pt x="156914" y="428751"/>
                </a:lnTo>
                <a:lnTo>
                  <a:pt x="156914" y="457326"/>
                </a:lnTo>
                <a:lnTo>
                  <a:pt x="861764" y="457326"/>
                </a:lnTo>
                <a:lnTo>
                  <a:pt x="890339" y="485901"/>
                </a:lnTo>
                <a:lnTo>
                  <a:pt x="918914" y="485901"/>
                </a:lnTo>
                <a:lnTo>
                  <a:pt x="918914" y="457326"/>
                </a:lnTo>
                <a:lnTo>
                  <a:pt x="916664" y="446218"/>
                </a:lnTo>
                <a:lnTo>
                  <a:pt x="910532" y="437133"/>
                </a:lnTo>
                <a:lnTo>
                  <a:pt x="901447" y="431002"/>
                </a:lnTo>
                <a:lnTo>
                  <a:pt x="890339" y="428751"/>
                </a:lnTo>
                <a:close/>
              </a:path>
              <a:path w="919479" h="915035">
                <a:moveTo>
                  <a:pt x="156914" y="428751"/>
                </a:moveTo>
                <a:lnTo>
                  <a:pt x="128339" y="428751"/>
                </a:lnTo>
                <a:lnTo>
                  <a:pt x="156914" y="457326"/>
                </a:lnTo>
                <a:lnTo>
                  <a:pt x="156914" y="428751"/>
                </a:lnTo>
                <a:close/>
              </a:path>
              <a:path w="919479" h="915035">
                <a:moveTo>
                  <a:pt x="128339" y="0"/>
                </a:moveTo>
                <a:lnTo>
                  <a:pt x="3625" y="213740"/>
                </a:lnTo>
                <a:lnTo>
                  <a:pt x="0" y="224460"/>
                </a:lnTo>
                <a:lnTo>
                  <a:pt x="720" y="235394"/>
                </a:lnTo>
                <a:lnTo>
                  <a:pt x="5464" y="245280"/>
                </a:lnTo>
                <a:lnTo>
                  <a:pt x="13912" y="252856"/>
                </a:lnTo>
                <a:lnTo>
                  <a:pt x="24632" y="256482"/>
                </a:lnTo>
                <a:lnTo>
                  <a:pt x="35565" y="255762"/>
                </a:lnTo>
                <a:lnTo>
                  <a:pt x="45452" y="251017"/>
                </a:lnTo>
                <a:lnTo>
                  <a:pt x="53028" y="242569"/>
                </a:lnTo>
                <a:lnTo>
                  <a:pt x="99764" y="162400"/>
                </a:lnTo>
                <a:lnTo>
                  <a:pt x="99764" y="56641"/>
                </a:lnTo>
                <a:lnTo>
                  <a:pt x="161389" y="56641"/>
                </a:lnTo>
                <a:lnTo>
                  <a:pt x="128339" y="0"/>
                </a:lnTo>
                <a:close/>
              </a:path>
              <a:path w="919479" h="915035">
                <a:moveTo>
                  <a:pt x="161389" y="56641"/>
                </a:moveTo>
                <a:lnTo>
                  <a:pt x="156914" y="56641"/>
                </a:lnTo>
                <a:lnTo>
                  <a:pt x="156914" y="162400"/>
                </a:lnTo>
                <a:lnTo>
                  <a:pt x="203650" y="242569"/>
                </a:lnTo>
                <a:lnTo>
                  <a:pt x="211226" y="251017"/>
                </a:lnTo>
                <a:lnTo>
                  <a:pt x="221112" y="255762"/>
                </a:lnTo>
                <a:lnTo>
                  <a:pt x="232046" y="256482"/>
                </a:lnTo>
                <a:lnTo>
                  <a:pt x="242766" y="252856"/>
                </a:lnTo>
                <a:lnTo>
                  <a:pt x="251213" y="245280"/>
                </a:lnTo>
                <a:lnTo>
                  <a:pt x="255958" y="235394"/>
                </a:lnTo>
                <a:lnTo>
                  <a:pt x="256678" y="224460"/>
                </a:lnTo>
                <a:lnTo>
                  <a:pt x="253053" y="213740"/>
                </a:lnTo>
                <a:lnTo>
                  <a:pt x="161389" y="56641"/>
                </a:lnTo>
                <a:close/>
              </a:path>
              <a:path w="919479" h="915035">
                <a:moveTo>
                  <a:pt x="156914" y="56641"/>
                </a:moveTo>
                <a:lnTo>
                  <a:pt x="99764" y="56641"/>
                </a:lnTo>
                <a:lnTo>
                  <a:pt x="99764" y="162400"/>
                </a:lnTo>
                <a:lnTo>
                  <a:pt x="128339" y="113383"/>
                </a:lnTo>
                <a:lnTo>
                  <a:pt x="103701" y="71119"/>
                </a:lnTo>
                <a:lnTo>
                  <a:pt x="156914" y="71119"/>
                </a:lnTo>
                <a:lnTo>
                  <a:pt x="156914" y="56641"/>
                </a:lnTo>
                <a:close/>
              </a:path>
              <a:path w="919479" h="915035">
                <a:moveTo>
                  <a:pt x="156914" y="71119"/>
                </a:moveTo>
                <a:lnTo>
                  <a:pt x="152977" y="71119"/>
                </a:lnTo>
                <a:lnTo>
                  <a:pt x="128339" y="113383"/>
                </a:lnTo>
                <a:lnTo>
                  <a:pt x="156914" y="162400"/>
                </a:lnTo>
                <a:lnTo>
                  <a:pt x="156914" y="71119"/>
                </a:lnTo>
                <a:close/>
              </a:path>
              <a:path w="919479" h="915035">
                <a:moveTo>
                  <a:pt x="152977" y="71119"/>
                </a:moveTo>
                <a:lnTo>
                  <a:pt x="103701" y="71119"/>
                </a:lnTo>
                <a:lnTo>
                  <a:pt x="128339" y="113383"/>
                </a:lnTo>
                <a:lnTo>
                  <a:pt x="152977" y="7111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1625" y="676275"/>
            <a:ext cx="2590800" cy="1885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0150" y="4762500"/>
            <a:ext cx="2867025" cy="19526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825" y="2419350"/>
            <a:ext cx="2657475" cy="190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43675" y="2124075"/>
            <a:ext cx="2276475" cy="2428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76800" y="4514850"/>
            <a:ext cx="4181475" cy="1619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73117" y="4828413"/>
            <a:ext cx="3764279" cy="161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8370" algn="ctr">
              <a:lnSpc>
                <a:spcPts val="4185"/>
              </a:lnSpc>
              <a:spcBef>
                <a:spcPts val="100"/>
              </a:spcBef>
            </a:pPr>
            <a:r>
              <a:rPr sz="3600" b="1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3600" b="1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404040"/>
                </a:solidFill>
                <a:latin typeface="Calibri"/>
                <a:cs typeface="Calibri"/>
              </a:rPr>
              <a:t>copies</a:t>
            </a:r>
            <a:endParaRPr sz="3600">
              <a:latin typeface="Calibri"/>
              <a:cs typeface="Calibri"/>
            </a:endParaRPr>
          </a:p>
          <a:p>
            <a:pPr marR="2963545" algn="ctr">
              <a:lnSpc>
                <a:spcPts val="3704"/>
              </a:lnSpc>
            </a:pPr>
            <a:r>
              <a:rPr sz="3200" b="1" dirty="0">
                <a:latin typeface="Calibri"/>
                <a:cs typeface="Calibri"/>
              </a:rPr>
              <a:t>i</a:t>
            </a:r>
            <a:endParaRPr sz="3200">
              <a:latin typeface="Calibri"/>
              <a:cs typeface="Calibri"/>
            </a:endParaRPr>
          </a:p>
          <a:p>
            <a:pPr marR="2962275" algn="ctr">
              <a:lnSpc>
                <a:spcPct val="100000"/>
              </a:lnSpc>
              <a:spcBef>
                <a:spcPts val="765"/>
              </a:spcBef>
            </a:pPr>
            <a:r>
              <a:rPr sz="3200" b="1" dirty="0">
                <a:latin typeface="Calibri"/>
                <a:cs typeface="Calibri"/>
              </a:rPr>
              <a:t>j &amp;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k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142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824658"/>
            <a:ext cx="627849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Operator</a:t>
            </a:r>
            <a:r>
              <a:rPr spc="-80" dirty="0"/>
              <a:t> </a:t>
            </a:r>
            <a:r>
              <a:rPr spc="-5" dirty="0"/>
              <a:t>Overloading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888605" cy="26988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Operator </a:t>
            </a:r>
            <a:r>
              <a:rPr sz="3200" spc="-5" dirty="0">
                <a:latin typeface="Calibri"/>
                <a:cs typeface="Calibri"/>
              </a:rPr>
              <a:t>functions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be either </a:t>
            </a:r>
            <a:r>
              <a:rPr sz="3200" b="1" spc="-10" dirty="0">
                <a:latin typeface="Calibri"/>
                <a:cs typeface="Calibri"/>
              </a:rPr>
              <a:t>members</a:t>
            </a:r>
            <a:r>
              <a:rPr sz="3200" b="1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</a:t>
            </a:r>
            <a:endParaRPr sz="32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nonmembers </a:t>
            </a:r>
            <a:r>
              <a:rPr lang="en-IN" sz="3200" b="1" spc="-5" dirty="0" smtClean="0">
                <a:latin typeface="Calibri"/>
                <a:cs typeface="Calibri"/>
              </a:rPr>
              <a:t>(friend) </a:t>
            </a:r>
            <a:r>
              <a:rPr sz="3200" dirty="0" smtClean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class.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Non-member </a:t>
            </a:r>
            <a:r>
              <a:rPr sz="3200" spc="-20" dirty="0">
                <a:latin typeface="Calibri"/>
                <a:cs typeface="Calibri"/>
              </a:rPr>
              <a:t>operator </a:t>
            </a:r>
            <a:r>
              <a:rPr sz="3200" spc="-5" dirty="0">
                <a:latin typeface="Calibri"/>
                <a:cs typeface="Calibri"/>
              </a:rPr>
              <a:t>functions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20" dirty="0">
                <a:latin typeface="Calibri"/>
                <a:cs typeface="Calibri"/>
              </a:rPr>
              <a:t>always</a:t>
            </a:r>
            <a:endParaRPr sz="32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friend </a:t>
            </a:r>
            <a:r>
              <a:rPr sz="3200" b="1" dirty="0">
                <a:latin typeface="Calibri"/>
                <a:cs typeface="Calibri"/>
              </a:rPr>
              <a:t>functions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class.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683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Hierarchy </a:t>
            </a:r>
            <a:r>
              <a:rPr dirty="0"/>
              <a:t>of</a:t>
            </a:r>
            <a:r>
              <a:rPr spc="-80" dirty="0"/>
              <a:t> </a:t>
            </a:r>
            <a:r>
              <a:rPr spc="-5" dirty="0"/>
              <a:t>Classes</a:t>
            </a:r>
          </a:p>
        </p:txBody>
      </p:sp>
      <p:sp>
        <p:nvSpPr>
          <p:cNvPr id="3" name="object 3"/>
          <p:cNvSpPr/>
          <p:nvPr/>
        </p:nvSpPr>
        <p:spPr>
          <a:xfrm>
            <a:off x="2819400" y="1371600"/>
            <a:ext cx="3267075" cy="1438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81934" y="1779778"/>
            <a:ext cx="2350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0D0D0D"/>
                </a:solidFill>
                <a:latin typeface="Calibri"/>
                <a:cs typeface="Calibri"/>
              </a:rPr>
              <a:t>emedy…..?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300" y="2486025"/>
            <a:ext cx="3705225" cy="4371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7350" y="2476500"/>
            <a:ext cx="3676650" cy="4381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043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85800"/>
            <a:ext cx="618807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Virtual </a:t>
            </a:r>
            <a:r>
              <a:rPr dirty="0"/>
              <a:t>Base</a:t>
            </a:r>
            <a:r>
              <a:rPr spc="-45" dirty="0"/>
              <a:t> </a:t>
            </a:r>
            <a:r>
              <a:rPr spc="-5" dirty="0"/>
              <a:t>Classes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074025" cy="4318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Used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b="1" spc="-20" dirty="0">
                <a:latin typeface="Calibri"/>
                <a:cs typeface="Calibri"/>
              </a:rPr>
              <a:t>prevent </a:t>
            </a:r>
            <a:r>
              <a:rPr sz="3200" dirty="0">
                <a:latin typeface="Calibri"/>
                <a:cs typeface="Calibri"/>
              </a:rPr>
              <a:t>multiple </a:t>
            </a:r>
            <a:r>
              <a:rPr sz="3200" spc="-10" dirty="0">
                <a:latin typeface="Calibri"/>
                <a:cs typeface="Calibri"/>
              </a:rPr>
              <a:t>copies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5" dirty="0">
                <a:latin typeface="Calibri"/>
                <a:cs typeface="Calibri"/>
              </a:rPr>
              <a:t>base  class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being </a:t>
            </a:r>
            <a:r>
              <a:rPr sz="3200" spc="-10" dirty="0">
                <a:latin typeface="Calibri"/>
                <a:cs typeface="Calibri"/>
              </a:rPr>
              <a:t>present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spc="5" dirty="0">
                <a:latin typeface="Calibri"/>
                <a:cs typeface="Calibri"/>
              </a:rPr>
              <a:t>an </a:t>
            </a:r>
            <a:r>
              <a:rPr sz="3200" dirty="0">
                <a:latin typeface="Calibri"/>
                <a:cs typeface="Calibri"/>
              </a:rPr>
              <a:t>object </a:t>
            </a:r>
            <a:r>
              <a:rPr sz="3200" spc="-10" dirty="0">
                <a:latin typeface="Calibri"/>
                <a:cs typeface="Calibri"/>
              </a:rPr>
              <a:t>derived 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those </a:t>
            </a:r>
            <a:r>
              <a:rPr sz="3200" spc="-5" dirty="0">
                <a:latin typeface="Calibri"/>
                <a:cs typeface="Calibri"/>
              </a:rPr>
              <a:t>objects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spc="-5" dirty="0">
                <a:latin typeface="Calibri"/>
                <a:cs typeface="Calibri"/>
              </a:rPr>
              <a:t>declaring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base </a:t>
            </a:r>
            <a:r>
              <a:rPr sz="3200" dirty="0">
                <a:latin typeface="Calibri"/>
                <a:cs typeface="Calibri"/>
              </a:rPr>
              <a:t>class  as </a:t>
            </a:r>
            <a:r>
              <a:rPr sz="3200" b="1" spc="-5" dirty="0">
                <a:latin typeface="Calibri"/>
                <a:cs typeface="Calibri"/>
              </a:rPr>
              <a:t>virtual when </a:t>
            </a:r>
            <a:r>
              <a:rPr sz="3200" b="1" dirty="0">
                <a:latin typeface="Calibri"/>
                <a:cs typeface="Calibri"/>
              </a:rPr>
              <a:t>it is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inherited.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0" dirty="0">
                <a:latin typeface="Calibri"/>
                <a:cs typeface="Calibri"/>
              </a:rPr>
              <a:t>Syntax:</a:t>
            </a:r>
            <a:endParaRPr sz="3200">
              <a:latin typeface="Calibri"/>
              <a:cs typeface="Calibri"/>
            </a:endParaRPr>
          </a:p>
          <a:p>
            <a:pPr marL="74739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class </a:t>
            </a:r>
            <a:r>
              <a:rPr sz="3200" spc="-10" dirty="0">
                <a:latin typeface="Calibri"/>
                <a:cs typeface="Calibri"/>
              </a:rPr>
              <a:t>derived </a:t>
            </a:r>
            <a:r>
              <a:rPr sz="3200" dirty="0">
                <a:latin typeface="Calibri"/>
                <a:cs typeface="Calibri"/>
              </a:rPr>
              <a:t>: </a:t>
            </a:r>
            <a:r>
              <a:rPr sz="3200" b="1" spc="-5" dirty="0">
                <a:latin typeface="Calibri"/>
                <a:cs typeface="Calibri"/>
              </a:rPr>
              <a:t>virtual </a:t>
            </a:r>
            <a:r>
              <a:rPr sz="3200" spc="-5" dirty="0">
                <a:latin typeface="Calibri"/>
                <a:cs typeface="Calibri"/>
              </a:rPr>
              <a:t>public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base</a:t>
            </a:r>
            <a:endParaRPr sz="3200">
              <a:latin typeface="Calibri"/>
              <a:cs typeface="Calibri"/>
            </a:endParaRPr>
          </a:p>
          <a:p>
            <a:pPr marL="840105">
              <a:lnSpc>
                <a:spcPct val="100000"/>
              </a:lnSpc>
              <a:spcBef>
                <a:spcPts val="770"/>
              </a:spcBef>
              <a:tabLst>
                <a:tab pos="1428115" algn="l"/>
                <a:tab pos="1807845" algn="l"/>
                <a:tab pos="2187575" algn="l"/>
                <a:tab pos="2842895" algn="l"/>
              </a:tabLst>
            </a:pPr>
            <a:r>
              <a:rPr sz="3200" dirty="0">
                <a:latin typeface="Calibri"/>
                <a:cs typeface="Calibri"/>
              </a:rPr>
              <a:t>{	.	.	.	</a:t>
            </a:r>
            <a:r>
              <a:rPr sz="3200" spc="-5" dirty="0">
                <a:latin typeface="Calibri"/>
                <a:cs typeface="Calibri"/>
              </a:rPr>
              <a:t>};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311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774" y="609600"/>
            <a:ext cx="8229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Virtual</a:t>
            </a:r>
            <a:r>
              <a:rPr sz="4000" spc="-70" dirty="0"/>
              <a:t> </a:t>
            </a:r>
            <a:r>
              <a:rPr sz="4000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07275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35" dirty="0">
                <a:latin typeface="Calibri"/>
                <a:cs typeface="Calibri"/>
              </a:rPr>
              <a:t>“A </a:t>
            </a:r>
            <a:r>
              <a:rPr sz="3200" dirty="0">
                <a:latin typeface="Calibri"/>
                <a:cs typeface="Calibri"/>
              </a:rPr>
              <a:t>virtual </a:t>
            </a:r>
            <a:r>
              <a:rPr sz="3200" spc="-5" dirty="0">
                <a:latin typeface="Calibri"/>
                <a:cs typeface="Calibri"/>
              </a:rPr>
              <a:t>function is </a:t>
            </a:r>
            <a:r>
              <a:rPr sz="3200" dirty="0">
                <a:latin typeface="Calibri"/>
                <a:cs typeface="Calibri"/>
              </a:rPr>
              <a:t>a member </a:t>
            </a:r>
            <a:r>
              <a:rPr sz="3200" spc="-5" dirty="0">
                <a:latin typeface="Calibri"/>
                <a:cs typeface="Calibri"/>
              </a:rPr>
              <a:t>function that  is </a:t>
            </a:r>
            <a:r>
              <a:rPr sz="3200" spc="-10" dirty="0">
                <a:latin typeface="Calibri"/>
                <a:cs typeface="Calibri"/>
              </a:rPr>
              <a:t>declared </a:t>
            </a:r>
            <a:r>
              <a:rPr sz="3200" b="1" spc="-5" dirty="0">
                <a:latin typeface="Calibri"/>
                <a:cs typeface="Calibri"/>
              </a:rPr>
              <a:t>within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b="1" dirty="0">
                <a:latin typeface="Calibri"/>
                <a:cs typeface="Calibri"/>
              </a:rPr>
              <a:t>base </a:t>
            </a:r>
            <a:r>
              <a:rPr sz="3200" b="1" spc="-5" dirty="0">
                <a:latin typeface="Calibri"/>
                <a:cs typeface="Calibri"/>
              </a:rPr>
              <a:t>class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b="1" spc="-10" dirty="0">
                <a:latin typeface="Calibri"/>
                <a:cs typeface="Calibri"/>
              </a:rPr>
              <a:t>redefined 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5" dirty="0">
                <a:latin typeface="Calibri"/>
                <a:cs typeface="Calibri"/>
              </a:rPr>
              <a:t>derived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class</a:t>
            </a:r>
            <a:r>
              <a:rPr sz="3200" spc="-35" dirty="0">
                <a:latin typeface="Calibri"/>
                <a:cs typeface="Calibri"/>
              </a:rPr>
              <a:t>.”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53688"/>
            <a:ext cx="3444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1891664" algn="l"/>
              </a:tabLst>
            </a:pPr>
            <a:r>
              <a:rPr sz="3200" spc="-5" dirty="0">
                <a:latin typeface="Calibri"/>
                <a:cs typeface="Calibri"/>
              </a:rPr>
              <a:t>Virtual	functions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9132" y="3753688"/>
            <a:ext cx="18300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94410" algn="l"/>
              </a:tabLst>
            </a:pPr>
            <a:r>
              <a:rPr sz="3200" dirty="0">
                <a:latin typeface="Calibri"/>
                <a:cs typeface="Calibri"/>
              </a:rPr>
              <a:t>the	</a:t>
            </a:r>
            <a:r>
              <a:rPr sz="3200" b="1" spc="-5" dirty="0">
                <a:latin typeface="Calibri"/>
                <a:cs typeface="Calibri"/>
              </a:rPr>
              <a:t>"</a:t>
            </a:r>
            <a:r>
              <a:rPr sz="3200" b="1" spc="10" dirty="0">
                <a:latin typeface="Calibri"/>
                <a:cs typeface="Calibri"/>
              </a:rPr>
              <a:t>o</a:t>
            </a:r>
            <a:r>
              <a:rPr sz="3200" b="1" dirty="0">
                <a:latin typeface="Calibri"/>
                <a:cs typeface="Calibri"/>
              </a:rPr>
              <a:t>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4241672"/>
            <a:ext cx="3442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8030" algn="l"/>
              </a:tabLst>
            </a:pPr>
            <a:r>
              <a:rPr sz="3200" b="1" spc="-15" dirty="0">
                <a:latin typeface="Calibri"/>
                <a:cs typeface="Calibri"/>
              </a:rPr>
              <a:t>interface,	</a:t>
            </a:r>
            <a:r>
              <a:rPr sz="3200" b="1" spc="-5" dirty="0">
                <a:latin typeface="Calibri"/>
                <a:cs typeface="Calibri"/>
              </a:rPr>
              <a:t>multiple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86198" y="3753688"/>
            <a:ext cx="20110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6034" algn="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impleme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ts</a:t>
            </a:r>
            <a:endParaRPr sz="3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m</a:t>
            </a:r>
            <a:r>
              <a:rPr sz="3200" b="1" spc="-20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tho</a:t>
            </a:r>
            <a:r>
              <a:rPr sz="3200" b="1" spc="-15" dirty="0">
                <a:latin typeface="Calibri"/>
                <a:cs typeface="Calibri"/>
              </a:rPr>
              <a:t>d</a:t>
            </a:r>
            <a:r>
              <a:rPr sz="3200" b="1" dirty="0">
                <a:latin typeface="Calibri"/>
                <a:cs typeface="Calibri"/>
              </a:rPr>
              <a:t>s"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4560" y="4241672"/>
            <a:ext cx="1831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philosophy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4729352"/>
            <a:ext cx="3594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under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polymorphism.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201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49" y="838200"/>
            <a:ext cx="8229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Virtual</a:t>
            </a:r>
            <a:r>
              <a:rPr sz="4000" spc="-70" dirty="0"/>
              <a:t> </a:t>
            </a:r>
            <a:r>
              <a:rPr sz="4000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0434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1219835" algn="l"/>
                <a:tab pos="2528570" algn="l"/>
                <a:tab pos="4163060" algn="l"/>
                <a:tab pos="5457190" algn="l"/>
                <a:tab pos="625983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	virtual	</a:t>
            </a:r>
            <a:r>
              <a:rPr sz="3200" spc="-5" dirty="0">
                <a:latin typeface="Calibri"/>
                <a:cs typeface="Calibri"/>
              </a:rPr>
              <a:t>fun</a:t>
            </a:r>
            <a:r>
              <a:rPr sz="3200" spc="1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	within	the	</a:t>
            </a:r>
            <a:r>
              <a:rPr sz="3200" spc="-5" dirty="0">
                <a:latin typeface="Calibri"/>
                <a:cs typeface="Calibri"/>
              </a:rPr>
              <a:t>base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607565"/>
            <a:ext cx="77292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924675">
              <a:lnSpc>
                <a:spcPct val="100000"/>
              </a:lnSpc>
              <a:spcBef>
                <a:spcPts val="105"/>
              </a:spcBef>
              <a:tabLst>
                <a:tab pos="1464945" algn="l"/>
                <a:tab pos="2265680" algn="l"/>
                <a:tab pos="3307715" algn="l"/>
                <a:tab pos="3896360" algn="l"/>
                <a:tab pos="4696460" algn="l"/>
                <a:tab pos="6442075" algn="l"/>
                <a:tab pos="7036434" algn="l"/>
              </a:tabLst>
            </a:pPr>
            <a:r>
              <a:rPr sz="3200" dirty="0">
                <a:latin typeface="Calibri"/>
                <a:cs typeface="Calibri"/>
              </a:rPr>
              <a:t>class 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3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ne</a:t>
            </a:r>
            <a:r>
              <a:rPr sz="3200" dirty="0">
                <a:latin typeface="Calibri"/>
                <a:cs typeface="Calibri"/>
              </a:rPr>
              <a:t>s	the	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	of	the	</a:t>
            </a:r>
            <a:r>
              <a:rPr sz="3200" b="1" dirty="0">
                <a:latin typeface="Calibri"/>
                <a:cs typeface="Calibri"/>
              </a:rPr>
              <a:t>i</a:t>
            </a:r>
            <a:r>
              <a:rPr sz="3200" b="1" spc="-40" dirty="0">
                <a:latin typeface="Calibri"/>
                <a:cs typeface="Calibri"/>
              </a:rPr>
              <a:t>n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er</a:t>
            </a:r>
            <a:r>
              <a:rPr sz="3200" b="1" spc="-60" dirty="0">
                <a:latin typeface="Calibri"/>
                <a:cs typeface="Calibri"/>
              </a:rPr>
              <a:t>f</a:t>
            </a:r>
            <a:r>
              <a:rPr sz="3200" b="1" dirty="0">
                <a:latin typeface="Calibri"/>
                <a:cs typeface="Calibri"/>
              </a:rPr>
              <a:t>ace	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	th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65276" rIns="0" bIns="0" rtlCol="0">
            <a:spAutoFit/>
          </a:bodyPr>
          <a:lstStyle/>
          <a:p>
            <a:pPr marL="8128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sz="3200" b="0" spc="-5" dirty="0">
                <a:latin typeface="Calibri"/>
                <a:cs typeface="Calibri"/>
              </a:rPr>
              <a:t>function.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0" spc="-15" dirty="0">
                <a:latin typeface="Calibri"/>
                <a:cs typeface="Calibri"/>
              </a:rPr>
              <a:t>Each </a:t>
            </a:r>
            <a:r>
              <a:rPr sz="3200" spc="-10" dirty="0"/>
              <a:t>redefinition </a:t>
            </a:r>
            <a:r>
              <a:rPr sz="3200" b="0" dirty="0">
                <a:latin typeface="Calibri"/>
                <a:cs typeface="Calibri"/>
              </a:rPr>
              <a:t>of the </a:t>
            </a:r>
            <a:r>
              <a:rPr sz="3200" b="0" spc="-5" dirty="0">
                <a:latin typeface="Calibri"/>
                <a:cs typeface="Calibri"/>
              </a:rPr>
              <a:t>virtual function </a:t>
            </a:r>
            <a:r>
              <a:rPr sz="3200" b="0" dirty="0">
                <a:latin typeface="Calibri"/>
                <a:cs typeface="Calibri"/>
              </a:rPr>
              <a:t>by a  </a:t>
            </a:r>
            <a:r>
              <a:rPr sz="3200" b="0" spc="-10" dirty="0">
                <a:latin typeface="Calibri"/>
                <a:cs typeface="Calibri"/>
              </a:rPr>
              <a:t>derived </a:t>
            </a:r>
            <a:r>
              <a:rPr sz="3200" b="0" dirty="0">
                <a:latin typeface="Calibri"/>
                <a:cs typeface="Calibri"/>
              </a:rPr>
              <a:t>class </a:t>
            </a:r>
            <a:r>
              <a:rPr sz="3200" b="0" spc="-5" dirty="0">
                <a:latin typeface="Calibri"/>
                <a:cs typeface="Calibri"/>
              </a:rPr>
              <a:t>implements </a:t>
            </a:r>
            <a:r>
              <a:rPr sz="3200" dirty="0"/>
              <a:t>its </a:t>
            </a:r>
            <a:r>
              <a:rPr sz="3200" spc="-10" dirty="0"/>
              <a:t>operation </a:t>
            </a:r>
            <a:r>
              <a:rPr sz="3200" b="0" dirty="0">
                <a:latin typeface="Calibri"/>
                <a:cs typeface="Calibri"/>
              </a:rPr>
              <a:t>as </a:t>
            </a:r>
            <a:r>
              <a:rPr sz="3200" b="0" spc="5" dirty="0">
                <a:latin typeface="Calibri"/>
                <a:cs typeface="Calibri"/>
              </a:rPr>
              <a:t>it  </a:t>
            </a:r>
            <a:r>
              <a:rPr sz="3200" b="0" spc="-20" dirty="0">
                <a:latin typeface="Calibri"/>
                <a:cs typeface="Calibri"/>
              </a:rPr>
              <a:t>relates </a:t>
            </a:r>
            <a:r>
              <a:rPr sz="3200" b="0" spc="-5" dirty="0">
                <a:latin typeface="Calibri"/>
                <a:cs typeface="Calibri"/>
              </a:rPr>
              <a:t>specifically </a:t>
            </a:r>
            <a:r>
              <a:rPr sz="3200" b="0" spc="-25" dirty="0">
                <a:latin typeface="Calibri"/>
                <a:cs typeface="Calibri"/>
              </a:rPr>
              <a:t>to </a:t>
            </a:r>
            <a:r>
              <a:rPr sz="3200" b="0" dirty="0">
                <a:latin typeface="Calibri"/>
                <a:cs typeface="Calibri"/>
              </a:rPr>
              <a:t>the </a:t>
            </a:r>
            <a:r>
              <a:rPr sz="3200" b="0" spc="-10" dirty="0">
                <a:latin typeface="Calibri"/>
                <a:cs typeface="Calibri"/>
              </a:rPr>
              <a:t>derived </a:t>
            </a:r>
            <a:r>
              <a:rPr sz="3200" b="0" dirty="0">
                <a:latin typeface="Calibri"/>
                <a:cs typeface="Calibri"/>
              </a:rPr>
              <a:t>class. </a:t>
            </a:r>
            <a:r>
              <a:rPr sz="3200" b="0" spc="-10" dirty="0">
                <a:latin typeface="Calibri"/>
                <a:cs typeface="Calibri"/>
              </a:rPr>
              <a:t>That </a:t>
            </a:r>
            <a:r>
              <a:rPr sz="3200" b="0" spc="-5" dirty="0">
                <a:latin typeface="Calibri"/>
                <a:cs typeface="Calibri"/>
              </a:rPr>
              <a:t>is,  </a:t>
            </a:r>
            <a:r>
              <a:rPr sz="3200" b="0" dirty="0">
                <a:latin typeface="Calibri"/>
                <a:cs typeface="Calibri"/>
              </a:rPr>
              <a:t>the </a:t>
            </a:r>
            <a:r>
              <a:rPr sz="3200" b="0" spc="-10" dirty="0">
                <a:latin typeface="Calibri"/>
                <a:cs typeface="Calibri"/>
              </a:rPr>
              <a:t>redefinition </a:t>
            </a:r>
            <a:r>
              <a:rPr sz="3200" b="0" spc="-15" dirty="0">
                <a:latin typeface="Calibri"/>
                <a:cs typeface="Calibri"/>
              </a:rPr>
              <a:t>creates </a:t>
            </a:r>
            <a:r>
              <a:rPr sz="3200" b="0" dirty="0">
                <a:latin typeface="Calibri"/>
                <a:cs typeface="Calibri"/>
              </a:rPr>
              <a:t>a </a:t>
            </a:r>
            <a:r>
              <a:rPr sz="3200" dirty="0"/>
              <a:t>specific</a:t>
            </a:r>
            <a:r>
              <a:rPr sz="3200" spc="-40" dirty="0"/>
              <a:t> </a:t>
            </a:r>
            <a:r>
              <a:rPr sz="3200" b="0" spc="-5" dirty="0">
                <a:latin typeface="Calibri"/>
                <a:cs typeface="Calibri"/>
              </a:rPr>
              <a:t>method.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9479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734492"/>
            <a:ext cx="8229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Virtual</a:t>
            </a:r>
            <a:r>
              <a:rPr sz="4400" spc="-70" dirty="0"/>
              <a:t> </a:t>
            </a:r>
            <a:r>
              <a:rPr sz="4400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25066"/>
            <a:ext cx="8073390" cy="5001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45" dirty="0">
                <a:latin typeface="Calibri"/>
                <a:cs typeface="Calibri"/>
              </a:rPr>
              <a:t>To </a:t>
            </a:r>
            <a:r>
              <a:rPr sz="3200" spc="-20" dirty="0">
                <a:latin typeface="Calibri"/>
                <a:cs typeface="Calibri"/>
              </a:rPr>
              <a:t>create </a:t>
            </a:r>
            <a:r>
              <a:rPr sz="3200" dirty="0">
                <a:latin typeface="Calibri"/>
                <a:cs typeface="Calibri"/>
              </a:rPr>
              <a:t>a virtual </a:t>
            </a:r>
            <a:r>
              <a:rPr sz="3200" spc="-5" dirty="0">
                <a:latin typeface="Calibri"/>
                <a:cs typeface="Calibri"/>
              </a:rPr>
              <a:t>function, </a:t>
            </a:r>
            <a:r>
              <a:rPr sz="3200" spc="-10" dirty="0">
                <a:latin typeface="Calibri"/>
                <a:cs typeface="Calibri"/>
              </a:rPr>
              <a:t>precede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5" dirty="0">
                <a:latin typeface="Calibri"/>
                <a:cs typeface="Calibri"/>
              </a:rPr>
              <a:t>function‘s declaration </a:t>
            </a:r>
            <a:r>
              <a:rPr sz="3200" dirty="0">
                <a:latin typeface="Calibri"/>
                <a:cs typeface="Calibri"/>
              </a:rPr>
              <a:t>in the </a:t>
            </a:r>
            <a:r>
              <a:rPr sz="3200" spc="-5" dirty="0">
                <a:latin typeface="Calibri"/>
                <a:cs typeface="Calibri"/>
              </a:rPr>
              <a:t>base class</a:t>
            </a:r>
            <a:r>
              <a:rPr sz="3200" spc="5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  the </a:t>
            </a:r>
            <a:r>
              <a:rPr sz="3200" spc="-30" dirty="0">
                <a:latin typeface="Calibri"/>
                <a:cs typeface="Calibri"/>
              </a:rPr>
              <a:t>keyword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virtual.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Example:</a:t>
            </a:r>
            <a:endParaRPr sz="3200" dirty="0">
              <a:latin typeface="Calibri"/>
              <a:cs typeface="Calibri"/>
            </a:endParaRPr>
          </a:p>
          <a:p>
            <a:pPr marL="2036445" marR="4627245" indent="-460375">
              <a:lnSpc>
                <a:spcPct val="120000"/>
              </a:lnSpc>
            </a:pPr>
            <a:r>
              <a:rPr sz="3200" dirty="0">
                <a:latin typeface="Calibri"/>
                <a:cs typeface="Calibri"/>
              </a:rPr>
              <a:t>class </a:t>
            </a:r>
            <a:r>
              <a:rPr sz="3200" spc="-5" dirty="0">
                <a:latin typeface="Calibri"/>
                <a:cs typeface="Calibri"/>
              </a:rPr>
              <a:t>base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{  </a:t>
            </a:r>
            <a:r>
              <a:rPr sz="3200" spc="-5" dirty="0">
                <a:latin typeface="Calibri"/>
                <a:cs typeface="Calibri"/>
              </a:rPr>
              <a:t>public:</a:t>
            </a:r>
            <a:endParaRPr sz="3200" dirty="0">
              <a:latin typeface="Calibri"/>
              <a:cs typeface="Calibri"/>
            </a:endParaRPr>
          </a:p>
          <a:p>
            <a:pPr marL="2405380">
              <a:lnSpc>
                <a:spcPct val="100000"/>
              </a:lnSpc>
              <a:spcBef>
                <a:spcPts val="770"/>
              </a:spcBef>
              <a:tabLst>
                <a:tab pos="7377430" algn="l"/>
              </a:tabLst>
            </a:pPr>
            <a:r>
              <a:rPr sz="3200" b="1" spc="-5" dirty="0">
                <a:latin typeface="Calibri"/>
                <a:cs typeface="Calibri"/>
              </a:rPr>
              <a:t>virtual </a:t>
            </a:r>
            <a:r>
              <a:rPr sz="3200" spc="-10" dirty="0">
                <a:latin typeface="Calibri"/>
                <a:cs typeface="Calibri"/>
              </a:rPr>
              <a:t>void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member_func(){	</a:t>
            </a:r>
            <a:r>
              <a:rPr sz="3200" dirty="0">
                <a:latin typeface="Calibri"/>
                <a:cs typeface="Calibri"/>
              </a:rPr>
              <a:t>}</a:t>
            </a:r>
          </a:p>
          <a:p>
            <a:pPr marL="185229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210183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762000"/>
            <a:ext cx="8229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Virtual</a:t>
            </a:r>
            <a:r>
              <a:rPr sz="4000" spc="-70" dirty="0"/>
              <a:t> </a:t>
            </a:r>
            <a:r>
              <a:rPr sz="4000" dirty="0"/>
              <a:t>Functions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3648075" y="1590675"/>
            <a:ext cx="2228850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8526" y="1622806"/>
            <a:ext cx="803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04950" y="3343275"/>
            <a:ext cx="2238375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19452" y="3375786"/>
            <a:ext cx="15151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Derived1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65197" y="2202307"/>
            <a:ext cx="2145030" cy="1171575"/>
          </a:xfrm>
          <a:custGeom>
            <a:avLst/>
            <a:gdLst/>
            <a:ahLst/>
            <a:cxnLst/>
            <a:rect l="l" t="t" r="r" b="b"/>
            <a:pathLst>
              <a:path w="2145029" h="1171575">
                <a:moveTo>
                  <a:pt x="2014446" y="50348"/>
                </a:moveTo>
                <a:lnTo>
                  <a:pt x="0" y="1129538"/>
                </a:lnTo>
                <a:lnTo>
                  <a:pt x="22605" y="1171447"/>
                </a:lnTo>
                <a:lnTo>
                  <a:pt x="2036894" y="92399"/>
                </a:lnTo>
                <a:lnTo>
                  <a:pt x="2061661" y="52089"/>
                </a:lnTo>
                <a:lnTo>
                  <a:pt x="2014446" y="50348"/>
                </a:lnTo>
                <a:close/>
              </a:path>
              <a:path w="2145029" h="1171575">
                <a:moveTo>
                  <a:pt x="2144249" y="8762"/>
                </a:moveTo>
                <a:lnTo>
                  <a:pt x="2092070" y="8762"/>
                </a:lnTo>
                <a:lnTo>
                  <a:pt x="2114550" y="50800"/>
                </a:lnTo>
                <a:lnTo>
                  <a:pt x="2036894" y="92399"/>
                </a:lnTo>
                <a:lnTo>
                  <a:pt x="1996439" y="158241"/>
                </a:lnTo>
                <a:lnTo>
                  <a:pt x="1993205" y="167112"/>
                </a:lnTo>
                <a:lnTo>
                  <a:pt x="1993614" y="176244"/>
                </a:lnTo>
                <a:lnTo>
                  <a:pt x="1997404" y="184566"/>
                </a:lnTo>
                <a:lnTo>
                  <a:pt x="2004314" y="191007"/>
                </a:lnTo>
                <a:lnTo>
                  <a:pt x="2013184" y="194242"/>
                </a:lnTo>
                <a:lnTo>
                  <a:pt x="2022316" y="193833"/>
                </a:lnTo>
                <a:lnTo>
                  <a:pt x="2030638" y="190043"/>
                </a:lnTo>
                <a:lnTo>
                  <a:pt x="2037079" y="183133"/>
                </a:lnTo>
                <a:lnTo>
                  <a:pt x="2144249" y="8762"/>
                </a:lnTo>
                <a:close/>
              </a:path>
              <a:path w="2145029" h="1171575">
                <a:moveTo>
                  <a:pt x="2061661" y="52089"/>
                </a:moveTo>
                <a:lnTo>
                  <a:pt x="2036894" y="92399"/>
                </a:lnTo>
                <a:lnTo>
                  <a:pt x="2109334" y="53593"/>
                </a:lnTo>
                <a:lnTo>
                  <a:pt x="2102485" y="53593"/>
                </a:lnTo>
                <a:lnTo>
                  <a:pt x="2061661" y="52089"/>
                </a:lnTo>
                <a:close/>
              </a:path>
              <a:path w="2145029" h="1171575">
                <a:moveTo>
                  <a:pt x="2083053" y="17271"/>
                </a:moveTo>
                <a:lnTo>
                  <a:pt x="2061661" y="52089"/>
                </a:lnTo>
                <a:lnTo>
                  <a:pt x="2102485" y="53593"/>
                </a:lnTo>
                <a:lnTo>
                  <a:pt x="2083053" y="17271"/>
                </a:lnTo>
                <a:close/>
              </a:path>
              <a:path w="2145029" h="1171575">
                <a:moveTo>
                  <a:pt x="2096621" y="17271"/>
                </a:moveTo>
                <a:lnTo>
                  <a:pt x="2083053" y="17271"/>
                </a:lnTo>
                <a:lnTo>
                  <a:pt x="2102485" y="53593"/>
                </a:lnTo>
                <a:lnTo>
                  <a:pt x="2109334" y="53593"/>
                </a:lnTo>
                <a:lnTo>
                  <a:pt x="2114550" y="50800"/>
                </a:lnTo>
                <a:lnTo>
                  <a:pt x="2096621" y="17271"/>
                </a:lnTo>
                <a:close/>
              </a:path>
              <a:path w="2145029" h="1171575">
                <a:moveTo>
                  <a:pt x="2092070" y="8762"/>
                </a:moveTo>
                <a:lnTo>
                  <a:pt x="2014446" y="50348"/>
                </a:lnTo>
                <a:lnTo>
                  <a:pt x="2061661" y="52089"/>
                </a:lnTo>
                <a:lnTo>
                  <a:pt x="2083053" y="17271"/>
                </a:lnTo>
                <a:lnTo>
                  <a:pt x="2096621" y="17271"/>
                </a:lnTo>
                <a:lnTo>
                  <a:pt x="2092070" y="8762"/>
                </a:lnTo>
                <a:close/>
              </a:path>
              <a:path w="2145029" h="1171575">
                <a:moveTo>
                  <a:pt x="1938908" y="0"/>
                </a:moveTo>
                <a:lnTo>
                  <a:pt x="1929558" y="1518"/>
                </a:lnTo>
                <a:lnTo>
                  <a:pt x="1921827" y="6334"/>
                </a:lnTo>
                <a:lnTo>
                  <a:pt x="1916477" y="13698"/>
                </a:lnTo>
                <a:lnTo>
                  <a:pt x="1914270" y="22859"/>
                </a:lnTo>
                <a:lnTo>
                  <a:pt x="1915789" y="32228"/>
                </a:lnTo>
                <a:lnTo>
                  <a:pt x="1920605" y="39989"/>
                </a:lnTo>
                <a:lnTo>
                  <a:pt x="1927969" y="45344"/>
                </a:lnTo>
                <a:lnTo>
                  <a:pt x="1937130" y="47497"/>
                </a:lnTo>
                <a:lnTo>
                  <a:pt x="2014446" y="50348"/>
                </a:lnTo>
                <a:lnTo>
                  <a:pt x="2092070" y="8762"/>
                </a:lnTo>
                <a:lnTo>
                  <a:pt x="2144249" y="8762"/>
                </a:lnTo>
                <a:lnTo>
                  <a:pt x="2145029" y="7492"/>
                </a:lnTo>
                <a:lnTo>
                  <a:pt x="1938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34025" y="1495425"/>
            <a:ext cx="1952625" cy="962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72988" y="1816353"/>
            <a:ext cx="151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Virtual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function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14475" y="4410075"/>
            <a:ext cx="1838325" cy="923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05380" y="4662296"/>
            <a:ext cx="1066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override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19750" y="3495675"/>
            <a:ext cx="2238375" cy="942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4888" y="3528136"/>
            <a:ext cx="15157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Derived2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09972" y="2209800"/>
            <a:ext cx="1994535" cy="1315720"/>
          </a:xfrm>
          <a:custGeom>
            <a:avLst/>
            <a:gdLst/>
            <a:ahLst/>
            <a:cxnLst/>
            <a:rect l="l" t="t" r="r" b="b"/>
            <a:pathLst>
              <a:path w="1994534" h="1315720">
                <a:moveTo>
                  <a:pt x="79106" y="51628"/>
                </a:moveTo>
                <a:lnTo>
                  <a:pt x="100276" y="93931"/>
                </a:lnTo>
                <a:lnTo>
                  <a:pt x="1968246" y="1315339"/>
                </a:lnTo>
                <a:lnTo>
                  <a:pt x="1994407" y="1275461"/>
                </a:lnTo>
                <a:lnTo>
                  <a:pt x="126326" y="54060"/>
                </a:lnTo>
                <a:lnTo>
                  <a:pt x="79106" y="51628"/>
                </a:lnTo>
                <a:close/>
              </a:path>
              <a:path w="1994534" h="1315720">
                <a:moveTo>
                  <a:pt x="0" y="0"/>
                </a:moveTo>
                <a:lnTo>
                  <a:pt x="92201" y="184403"/>
                </a:lnTo>
                <a:lnTo>
                  <a:pt x="98059" y="191875"/>
                </a:lnTo>
                <a:lnTo>
                  <a:pt x="106013" y="196357"/>
                </a:lnTo>
                <a:lnTo>
                  <a:pt x="115062" y="197530"/>
                </a:lnTo>
                <a:lnTo>
                  <a:pt x="124205" y="195072"/>
                </a:lnTo>
                <a:lnTo>
                  <a:pt x="131677" y="189214"/>
                </a:lnTo>
                <a:lnTo>
                  <a:pt x="136159" y="181260"/>
                </a:lnTo>
                <a:lnTo>
                  <a:pt x="137332" y="172212"/>
                </a:lnTo>
                <a:lnTo>
                  <a:pt x="134874" y="163067"/>
                </a:lnTo>
                <a:lnTo>
                  <a:pt x="100276" y="93931"/>
                </a:lnTo>
                <a:lnTo>
                  <a:pt x="26542" y="45720"/>
                </a:lnTo>
                <a:lnTo>
                  <a:pt x="52577" y="5841"/>
                </a:lnTo>
                <a:lnTo>
                  <a:pt x="115557" y="5841"/>
                </a:lnTo>
                <a:lnTo>
                  <a:pt x="0" y="0"/>
                </a:lnTo>
                <a:close/>
              </a:path>
              <a:path w="1994534" h="1315720">
                <a:moveTo>
                  <a:pt x="52577" y="5841"/>
                </a:moveTo>
                <a:lnTo>
                  <a:pt x="26542" y="45720"/>
                </a:lnTo>
                <a:lnTo>
                  <a:pt x="100276" y="93931"/>
                </a:lnTo>
                <a:lnTo>
                  <a:pt x="79106" y="51628"/>
                </a:lnTo>
                <a:lnTo>
                  <a:pt x="38353" y="49529"/>
                </a:lnTo>
                <a:lnTo>
                  <a:pt x="60832" y="15112"/>
                </a:lnTo>
                <a:lnTo>
                  <a:pt x="66757" y="15112"/>
                </a:lnTo>
                <a:lnTo>
                  <a:pt x="52577" y="5841"/>
                </a:lnTo>
                <a:close/>
              </a:path>
              <a:path w="1994534" h="1315720">
                <a:moveTo>
                  <a:pt x="115557" y="5841"/>
                </a:moveTo>
                <a:lnTo>
                  <a:pt x="52577" y="5841"/>
                </a:lnTo>
                <a:lnTo>
                  <a:pt x="126326" y="54060"/>
                </a:lnTo>
                <a:lnTo>
                  <a:pt x="203580" y="58038"/>
                </a:lnTo>
                <a:lnTo>
                  <a:pt x="212901" y="56632"/>
                </a:lnTo>
                <a:lnTo>
                  <a:pt x="220710" y="51927"/>
                </a:lnTo>
                <a:lnTo>
                  <a:pt x="226208" y="44626"/>
                </a:lnTo>
                <a:lnTo>
                  <a:pt x="228600" y="35433"/>
                </a:lnTo>
                <a:lnTo>
                  <a:pt x="227175" y="26112"/>
                </a:lnTo>
                <a:lnTo>
                  <a:pt x="222440" y="18303"/>
                </a:lnTo>
                <a:lnTo>
                  <a:pt x="215134" y="12805"/>
                </a:lnTo>
                <a:lnTo>
                  <a:pt x="205993" y="10413"/>
                </a:lnTo>
                <a:lnTo>
                  <a:pt x="115557" y="5841"/>
                </a:lnTo>
                <a:close/>
              </a:path>
              <a:path w="1994534" h="1315720">
                <a:moveTo>
                  <a:pt x="66757" y="15112"/>
                </a:moveTo>
                <a:lnTo>
                  <a:pt x="60832" y="15112"/>
                </a:lnTo>
                <a:lnTo>
                  <a:pt x="79106" y="51628"/>
                </a:lnTo>
                <a:lnTo>
                  <a:pt x="126326" y="54060"/>
                </a:lnTo>
                <a:lnTo>
                  <a:pt x="66757" y="15112"/>
                </a:lnTo>
                <a:close/>
              </a:path>
              <a:path w="1994534" h="1315720">
                <a:moveTo>
                  <a:pt x="60832" y="15112"/>
                </a:moveTo>
                <a:lnTo>
                  <a:pt x="38353" y="49529"/>
                </a:lnTo>
                <a:lnTo>
                  <a:pt x="79106" y="51628"/>
                </a:lnTo>
                <a:lnTo>
                  <a:pt x="60832" y="15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86425" y="4314825"/>
            <a:ext cx="1876425" cy="962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97015" y="4586096"/>
            <a:ext cx="1066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override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257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838" y="762000"/>
            <a:ext cx="8229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Virtual</a:t>
            </a:r>
            <a:r>
              <a:rPr sz="4000" spc="-70" dirty="0"/>
              <a:t> </a:t>
            </a:r>
            <a:r>
              <a:rPr sz="4000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07275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When </a:t>
            </a:r>
            <a:r>
              <a:rPr sz="3200" spc="-5" dirty="0">
                <a:latin typeface="Calibri"/>
                <a:cs typeface="Calibri"/>
              </a:rPr>
              <a:t>accessed </a:t>
            </a:r>
            <a:r>
              <a:rPr sz="3200" b="1" spc="-5" dirty="0">
                <a:latin typeface="Calibri"/>
                <a:cs typeface="Calibri"/>
              </a:rPr>
              <a:t>"normally" </a:t>
            </a:r>
            <a:r>
              <a:rPr sz="3200" dirty="0">
                <a:latin typeface="Calibri"/>
                <a:cs typeface="Calibri"/>
              </a:rPr>
              <a:t>virtual functions  </a:t>
            </a:r>
            <a:r>
              <a:rPr sz="3200" spc="-20" dirty="0">
                <a:latin typeface="Calibri"/>
                <a:cs typeface="Calibri"/>
              </a:rPr>
              <a:t>behave </a:t>
            </a:r>
            <a:r>
              <a:rPr sz="3200" spc="-15" dirty="0">
                <a:latin typeface="Calibri"/>
                <a:cs typeface="Calibri"/>
              </a:rPr>
              <a:t>just</a:t>
            </a:r>
            <a:r>
              <a:rPr sz="3200" spc="69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like </a:t>
            </a:r>
            <a:r>
              <a:rPr sz="3200" spc="-20" dirty="0">
                <a:latin typeface="Calibri"/>
                <a:cs typeface="Calibri"/>
              </a:rPr>
              <a:t>any </a:t>
            </a:r>
            <a:r>
              <a:rPr sz="3200" dirty="0">
                <a:latin typeface="Calibri"/>
                <a:cs typeface="Calibri"/>
              </a:rPr>
              <a:t>other type of class  member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function.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But </a:t>
            </a:r>
            <a:r>
              <a:rPr sz="3200" dirty="0">
                <a:latin typeface="Calibri"/>
                <a:cs typeface="Calibri"/>
              </a:rPr>
              <a:t>virtual </a:t>
            </a:r>
            <a:r>
              <a:rPr sz="3200" spc="-5" dirty="0">
                <a:latin typeface="Calibri"/>
                <a:cs typeface="Calibri"/>
              </a:rPr>
              <a:t>functions’ importance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capacity  lies in supporting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b="1" dirty="0">
                <a:latin typeface="Calibri"/>
                <a:cs typeface="Calibri"/>
              </a:rPr>
              <a:t>run-time </a:t>
            </a:r>
            <a:r>
              <a:rPr sz="3200" b="1" spc="-5" dirty="0">
                <a:latin typeface="Calibri"/>
                <a:cs typeface="Calibri"/>
              </a:rPr>
              <a:t>polymorphism  </a:t>
            </a:r>
            <a:r>
              <a:rPr sz="3200" dirty="0">
                <a:latin typeface="Calibri"/>
                <a:cs typeface="Calibri"/>
              </a:rPr>
              <a:t>when </a:t>
            </a:r>
            <a:r>
              <a:rPr sz="3200" spc="-10" dirty="0">
                <a:latin typeface="Calibri"/>
                <a:cs typeface="Calibri"/>
              </a:rPr>
              <a:t>they </a:t>
            </a:r>
            <a:r>
              <a:rPr sz="3200" dirty="0">
                <a:latin typeface="Calibri"/>
                <a:cs typeface="Calibri"/>
              </a:rPr>
              <a:t>accessed via 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pointer.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5406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517" y="685800"/>
            <a:ext cx="8229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Virtual</a:t>
            </a:r>
            <a:r>
              <a:rPr sz="4000" spc="-70" dirty="0"/>
              <a:t> </a:t>
            </a:r>
            <a:r>
              <a:rPr sz="4000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794"/>
            <a:ext cx="8072755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dirty="0">
                <a:latin typeface="Calibri"/>
                <a:cs typeface="Calibri"/>
              </a:rPr>
              <a:t>How </a:t>
            </a:r>
            <a:r>
              <a:rPr sz="3000" b="1" spc="-10" dirty="0">
                <a:latin typeface="Calibri"/>
                <a:cs typeface="Calibri"/>
              </a:rPr>
              <a:t>to implement </a:t>
            </a:r>
            <a:r>
              <a:rPr sz="3000" b="1" spc="-5" dirty="0">
                <a:latin typeface="Calibri"/>
                <a:cs typeface="Calibri"/>
              </a:rPr>
              <a:t>run-time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polymorphism?</a:t>
            </a:r>
            <a:endParaRPr sz="3000" dirty="0">
              <a:latin typeface="Calibri"/>
              <a:cs typeface="Calibri"/>
            </a:endParaRPr>
          </a:p>
          <a:p>
            <a:pPr marL="698500" marR="53975" lvl="1" indent="-172720">
              <a:lnSpc>
                <a:spcPct val="100000"/>
              </a:lnSpc>
              <a:buFont typeface="Calibri"/>
              <a:buChar char="-"/>
              <a:tabLst>
                <a:tab pos="728345" algn="l"/>
              </a:tabLst>
            </a:pPr>
            <a:r>
              <a:rPr dirty="0"/>
              <a:t>	</a:t>
            </a:r>
            <a:r>
              <a:rPr sz="3000" spc="-20" dirty="0">
                <a:latin typeface="Calibri"/>
                <a:cs typeface="Calibri"/>
              </a:rPr>
              <a:t>create </a:t>
            </a:r>
            <a:r>
              <a:rPr sz="3000" spc="-5" dirty="0">
                <a:latin typeface="Calibri"/>
                <a:cs typeface="Calibri"/>
              </a:rPr>
              <a:t>base-class </a:t>
            </a:r>
            <a:r>
              <a:rPr sz="3000" spc="-15" dirty="0">
                <a:latin typeface="Calibri"/>
                <a:cs typeface="Calibri"/>
              </a:rPr>
              <a:t>pointer </a:t>
            </a:r>
            <a:r>
              <a:rPr sz="3000" spc="-10" dirty="0">
                <a:latin typeface="Calibri"/>
                <a:cs typeface="Calibri"/>
              </a:rPr>
              <a:t>can </a:t>
            </a:r>
            <a:r>
              <a:rPr sz="3000" spc="-5" dirty="0">
                <a:latin typeface="Calibri"/>
                <a:cs typeface="Calibri"/>
              </a:rPr>
              <a:t>be </a:t>
            </a:r>
            <a:r>
              <a:rPr sz="3000" spc="-10" dirty="0">
                <a:latin typeface="Calibri"/>
                <a:cs typeface="Calibri"/>
              </a:rPr>
              <a:t>used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10" dirty="0">
                <a:latin typeface="Calibri"/>
                <a:cs typeface="Calibri"/>
              </a:rPr>
              <a:t>point 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dirty="0">
                <a:latin typeface="Calibri"/>
                <a:cs typeface="Calibri"/>
              </a:rPr>
              <a:t>an </a:t>
            </a:r>
            <a:r>
              <a:rPr sz="3000" spc="-5" dirty="0">
                <a:latin typeface="Calibri"/>
                <a:cs typeface="Calibri"/>
              </a:rPr>
              <a:t>object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20" dirty="0">
                <a:latin typeface="Calibri"/>
                <a:cs typeface="Calibri"/>
              </a:rPr>
              <a:t>any </a:t>
            </a:r>
            <a:r>
              <a:rPr sz="3000" dirty="0">
                <a:latin typeface="Calibri"/>
                <a:cs typeface="Calibri"/>
              </a:rPr>
              <a:t>class </a:t>
            </a:r>
            <a:r>
              <a:rPr sz="3000" spc="-10" dirty="0">
                <a:latin typeface="Calibri"/>
                <a:cs typeface="Calibri"/>
              </a:rPr>
              <a:t>derived </a:t>
            </a:r>
            <a:r>
              <a:rPr sz="3000" spc="-20" dirty="0">
                <a:latin typeface="Calibri"/>
                <a:cs typeface="Calibri"/>
              </a:rPr>
              <a:t>from </a:t>
            </a:r>
            <a:r>
              <a:rPr sz="3000" spc="-10" dirty="0">
                <a:latin typeface="Calibri"/>
                <a:cs typeface="Calibri"/>
              </a:rPr>
              <a:t>that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base</a:t>
            </a:r>
            <a:endParaRPr sz="3000" dirty="0">
              <a:latin typeface="Calibri"/>
              <a:cs typeface="Calibri"/>
            </a:endParaRPr>
          </a:p>
          <a:p>
            <a:pPr marL="727710" lvl="1" indent="-202565">
              <a:lnSpc>
                <a:spcPct val="100000"/>
              </a:lnSpc>
              <a:buChar char="-"/>
              <a:tabLst>
                <a:tab pos="728345" algn="l"/>
              </a:tabLst>
            </a:pPr>
            <a:r>
              <a:rPr sz="3000" spc="-10" dirty="0">
                <a:latin typeface="Calibri"/>
                <a:cs typeface="Calibri"/>
              </a:rPr>
              <a:t>initialize derived </a:t>
            </a:r>
            <a:r>
              <a:rPr sz="3000" spc="-5" dirty="0">
                <a:latin typeface="Calibri"/>
                <a:cs typeface="Calibri"/>
              </a:rPr>
              <a:t>object(s)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base </a:t>
            </a:r>
            <a:r>
              <a:rPr sz="3000" dirty="0">
                <a:latin typeface="Calibri"/>
                <a:cs typeface="Calibri"/>
              </a:rPr>
              <a:t>class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object.</a:t>
            </a:r>
            <a:endParaRPr sz="30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Calibri"/>
              <a:buChar char="-"/>
            </a:pPr>
            <a:endParaRPr sz="375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Based </a:t>
            </a:r>
            <a:r>
              <a:rPr sz="3000" spc="-5" dirty="0">
                <a:latin typeface="Calibri"/>
                <a:cs typeface="Calibri"/>
              </a:rPr>
              <a:t>upon </a:t>
            </a:r>
            <a:r>
              <a:rPr sz="3000" dirty="0">
                <a:latin typeface="Calibri"/>
                <a:cs typeface="Calibri"/>
              </a:rPr>
              <a:t>which </a:t>
            </a:r>
            <a:r>
              <a:rPr sz="3000" spc="-10" dirty="0">
                <a:latin typeface="Calibri"/>
                <a:cs typeface="Calibri"/>
              </a:rPr>
              <a:t>derived </a:t>
            </a:r>
            <a:r>
              <a:rPr sz="3000" dirty="0">
                <a:latin typeface="Calibri"/>
                <a:cs typeface="Calibri"/>
              </a:rPr>
              <a:t>class </a:t>
            </a:r>
            <a:r>
              <a:rPr sz="3000" spc="-10" dirty="0">
                <a:latin typeface="Calibri"/>
                <a:cs typeface="Calibri"/>
              </a:rPr>
              <a:t>objects’  </a:t>
            </a:r>
            <a:r>
              <a:rPr sz="3000" spc="-5" dirty="0">
                <a:latin typeface="Calibri"/>
                <a:cs typeface="Calibri"/>
              </a:rPr>
              <a:t>assignment </a:t>
            </a:r>
            <a:r>
              <a:rPr sz="3000" spc="-15" dirty="0">
                <a:latin typeface="Calibri"/>
                <a:cs typeface="Calibri"/>
              </a:rPr>
              <a:t>to  </a:t>
            </a:r>
            <a:r>
              <a:rPr sz="3000" spc="-5" dirty="0">
                <a:latin typeface="Calibri"/>
                <a:cs typeface="Calibri"/>
              </a:rPr>
              <a:t>the base </a:t>
            </a:r>
            <a:r>
              <a:rPr sz="3000" dirty="0">
                <a:latin typeface="Calibri"/>
                <a:cs typeface="Calibri"/>
              </a:rPr>
              <a:t>class </a:t>
            </a:r>
            <a:r>
              <a:rPr sz="3000" spc="-45" dirty="0">
                <a:latin typeface="Calibri"/>
                <a:cs typeface="Calibri"/>
              </a:rPr>
              <a:t>pointer, </a:t>
            </a:r>
            <a:r>
              <a:rPr sz="3000" spc="5" dirty="0">
                <a:latin typeface="Calibri"/>
                <a:cs typeface="Calibri"/>
              </a:rPr>
              <a:t>c++  </a:t>
            </a:r>
            <a:r>
              <a:rPr sz="3000" spc="-10" dirty="0">
                <a:latin typeface="Calibri"/>
                <a:cs typeface="Calibri"/>
              </a:rPr>
              <a:t>determines </a:t>
            </a:r>
            <a:r>
              <a:rPr sz="3000" dirty="0">
                <a:latin typeface="Calibri"/>
                <a:cs typeface="Calibri"/>
              </a:rPr>
              <a:t>which </a:t>
            </a:r>
            <a:r>
              <a:rPr sz="3000" spc="-15" dirty="0">
                <a:latin typeface="Calibri"/>
                <a:cs typeface="Calibri"/>
              </a:rPr>
              <a:t>version </a:t>
            </a:r>
            <a:r>
              <a:rPr sz="3000" dirty="0">
                <a:latin typeface="Calibri"/>
                <a:cs typeface="Calibri"/>
              </a:rPr>
              <a:t>of the </a:t>
            </a:r>
            <a:r>
              <a:rPr sz="3000" spc="-5" dirty="0">
                <a:latin typeface="Calibri"/>
                <a:cs typeface="Calibri"/>
              </a:rPr>
              <a:t>virtual </a:t>
            </a:r>
            <a:r>
              <a:rPr sz="3000" spc="-10" dirty="0">
                <a:latin typeface="Calibri"/>
                <a:cs typeface="Calibri"/>
              </a:rPr>
              <a:t>function 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be </a:t>
            </a:r>
            <a:r>
              <a:rPr sz="3000" spc="-10" dirty="0">
                <a:latin typeface="Calibri"/>
                <a:cs typeface="Calibri"/>
              </a:rPr>
              <a:t>called. </a:t>
            </a:r>
            <a:r>
              <a:rPr sz="3000" dirty="0">
                <a:latin typeface="Calibri"/>
                <a:cs typeface="Calibri"/>
              </a:rPr>
              <a:t>And this </a:t>
            </a:r>
            <a:r>
              <a:rPr sz="3000" spc="-10" dirty="0">
                <a:latin typeface="Calibri"/>
                <a:cs typeface="Calibri"/>
              </a:rPr>
              <a:t>determination </a:t>
            </a:r>
            <a:r>
              <a:rPr sz="3000" spc="-5" dirty="0">
                <a:latin typeface="Calibri"/>
                <a:cs typeface="Calibri"/>
              </a:rPr>
              <a:t>is </a:t>
            </a:r>
            <a:r>
              <a:rPr sz="3000" dirty="0">
                <a:latin typeface="Calibri"/>
                <a:cs typeface="Calibri"/>
              </a:rPr>
              <a:t>made </a:t>
            </a:r>
            <a:r>
              <a:rPr sz="3000" spc="-35" dirty="0">
                <a:latin typeface="Calibri"/>
                <a:cs typeface="Calibri"/>
              </a:rPr>
              <a:t>at  </a:t>
            </a:r>
            <a:r>
              <a:rPr sz="3000" spc="-5" dirty="0">
                <a:latin typeface="Calibri"/>
                <a:cs typeface="Calibri"/>
              </a:rPr>
              <a:t>run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time.</a:t>
            </a:r>
            <a:endParaRPr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3424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009" y="762000"/>
            <a:ext cx="8229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Virtual</a:t>
            </a:r>
            <a:r>
              <a:rPr sz="4000" spc="-70" dirty="0"/>
              <a:t> </a:t>
            </a:r>
            <a:r>
              <a:rPr sz="4000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074659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redefinition </a:t>
            </a:r>
            <a:r>
              <a:rPr sz="3200" b="1" dirty="0">
                <a:latin typeface="Calibri"/>
                <a:cs typeface="Calibri"/>
              </a:rPr>
              <a:t>of a </a:t>
            </a:r>
            <a:r>
              <a:rPr sz="3200" b="1" spc="-5" dirty="0">
                <a:latin typeface="Calibri"/>
                <a:cs typeface="Calibri"/>
              </a:rPr>
              <a:t>virtual function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10" dirty="0">
                <a:latin typeface="Calibri"/>
                <a:cs typeface="Calibri"/>
              </a:rPr>
              <a:t>derived </a:t>
            </a:r>
            <a:r>
              <a:rPr sz="3200" spc="-5" dirty="0">
                <a:latin typeface="Calibri"/>
                <a:cs typeface="Calibri"/>
              </a:rPr>
              <a:t>class </a:t>
            </a:r>
            <a:r>
              <a:rPr sz="3200" spc="-10" dirty="0">
                <a:latin typeface="Calibri"/>
                <a:cs typeface="Calibri"/>
              </a:rPr>
              <a:t>appears </a:t>
            </a:r>
            <a:r>
              <a:rPr sz="3200" spc="-5" dirty="0">
                <a:latin typeface="Calibri"/>
                <a:cs typeface="Calibri"/>
              </a:rPr>
              <a:t>similar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b="1" dirty="0">
                <a:latin typeface="Calibri"/>
                <a:cs typeface="Calibri"/>
              </a:rPr>
              <a:t>function  </a:t>
            </a:r>
            <a:r>
              <a:rPr sz="3200" b="1" spc="-5" dirty="0">
                <a:latin typeface="Calibri"/>
                <a:cs typeface="Calibri"/>
              </a:rPr>
              <a:t>overloading</a:t>
            </a:r>
            <a:r>
              <a:rPr sz="3200" spc="-5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No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prototype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redefined </a:t>
            </a:r>
            <a:r>
              <a:rPr sz="3200" dirty="0">
                <a:latin typeface="Calibri"/>
                <a:cs typeface="Calibri"/>
              </a:rPr>
              <a:t>virtual </a:t>
            </a:r>
            <a:r>
              <a:rPr sz="3200" spc="-5" dirty="0">
                <a:latin typeface="Calibri"/>
                <a:cs typeface="Calibri"/>
              </a:rPr>
              <a:t>function  </a:t>
            </a:r>
            <a:r>
              <a:rPr sz="3200" spc="-10" dirty="0">
                <a:latin typeface="Calibri"/>
                <a:cs typeface="Calibri"/>
              </a:rPr>
              <a:t>must </a:t>
            </a:r>
            <a:r>
              <a:rPr sz="3200" spc="-15" dirty="0">
                <a:latin typeface="Calibri"/>
                <a:cs typeface="Calibri"/>
              </a:rPr>
              <a:t>match exactly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prototype </a:t>
            </a:r>
            <a:r>
              <a:rPr sz="3200" spc="-5" dirty="0">
                <a:latin typeface="Calibri"/>
                <a:cs typeface="Calibri"/>
              </a:rPr>
              <a:t>specified </a:t>
            </a:r>
            <a:r>
              <a:rPr sz="3200" spc="5" dirty="0">
                <a:latin typeface="Calibri"/>
                <a:cs typeface="Calibri"/>
              </a:rPr>
              <a:t>in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base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class.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329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45" y="685800"/>
            <a:ext cx="8229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Virtual</a:t>
            </a:r>
            <a:r>
              <a:rPr sz="4000" spc="-70" dirty="0"/>
              <a:t> </a:t>
            </a:r>
            <a:r>
              <a:rPr sz="4000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02174"/>
            <a:ext cx="8041005" cy="51403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3200" b="1" spc="-10" dirty="0">
                <a:latin typeface="Calibri"/>
                <a:cs typeface="Calibri"/>
              </a:rPr>
              <a:t>Restrictions:</a:t>
            </a:r>
            <a:endParaRPr sz="3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All aspects of its </a:t>
            </a:r>
            <a:r>
              <a:rPr sz="2800" spc="-20" dirty="0">
                <a:latin typeface="Calibri"/>
                <a:cs typeface="Calibri"/>
              </a:rPr>
              <a:t>prototype </a:t>
            </a:r>
            <a:r>
              <a:rPr sz="2800" spc="-15" dirty="0">
                <a:latin typeface="Calibri"/>
                <a:cs typeface="Calibri"/>
              </a:rPr>
              <a:t>must </a:t>
            </a:r>
            <a:r>
              <a:rPr sz="2800" spc="-5" dirty="0">
                <a:latin typeface="Calibri"/>
                <a:cs typeface="Calibri"/>
              </a:rPr>
              <a:t>be the </a:t>
            </a:r>
            <a:r>
              <a:rPr sz="2800" b="1" spc="-5" dirty="0">
                <a:latin typeface="Calibri"/>
                <a:cs typeface="Calibri"/>
              </a:rPr>
              <a:t>same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base  </a:t>
            </a:r>
            <a:r>
              <a:rPr sz="2800" spc="-5" dirty="0">
                <a:latin typeface="Calibri"/>
                <a:cs typeface="Calibri"/>
              </a:rPr>
              <a:t>class virtual function.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Virtual </a:t>
            </a:r>
            <a:r>
              <a:rPr sz="2800" spc="-10" dirty="0">
                <a:latin typeface="Calibri"/>
                <a:cs typeface="Calibri"/>
              </a:rPr>
              <a:t>functions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b="1" spc="-15" dirty="0">
                <a:latin typeface="Calibri"/>
                <a:cs typeface="Calibri"/>
              </a:rPr>
              <a:t>non-static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members.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Virtual </a:t>
            </a:r>
            <a:r>
              <a:rPr sz="2800" spc="-10" dirty="0">
                <a:latin typeface="Calibri"/>
                <a:cs typeface="Calibri"/>
              </a:rPr>
              <a:t>functions can not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friends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Constructor </a:t>
            </a:r>
            <a:r>
              <a:rPr sz="2800" spc="-5" dirty="0">
                <a:latin typeface="Calibri"/>
                <a:cs typeface="Calibri"/>
              </a:rPr>
              <a:t>functions can</a:t>
            </a:r>
            <a:r>
              <a:rPr sz="2800" b="1" spc="-5" dirty="0">
                <a:latin typeface="Calibri"/>
                <a:cs typeface="Calibri"/>
              </a:rPr>
              <a:t>not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virtual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 marR="1966595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But </a:t>
            </a:r>
            <a:r>
              <a:rPr sz="2800" b="1" spc="-10" dirty="0">
                <a:latin typeface="Calibri"/>
                <a:cs typeface="Calibri"/>
              </a:rPr>
              <a:t>destructor </a:t>
            </a:r>
            <a:r>
              <a:rPr sz="2800" spc="-5" dirty="0">
                <a:latin typeface="Calibri"/>
                <a:cs typeface="Calibri"/>
              </a:rPr>
              <a:t>functions </a:t>
            </a:r>
            <a:r>
              <a:rPr sz="2800" b="1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b="1" spc="-10" dirty="0">
                <a:latin typeface="Calibri"/>
                <a:cs typeface="Calibri"/>
              </a:rPr>
              <a:t>virtual</a:t>
            </a:r>
            <a:r>
              <a:rPr sz="2800" spc="-10" dirty="0">
                <a:latin typeface="Calibri"/>
                <a:cs typeface="Calibri"/>
              </a:rPr>
              <a:t>.  </a:t>
            </a:r>
            <a:r>
              <a:rPr sz="2800" b="1" spc="-20" dirty="0">
                <a:latin typeface="Calibri"/>
                <a:cs typeface="Calibri"/>
              </a:rPr>
              <a:t>NOTE:</a:t>
            </a:r>
            <a:endParaRPr sz="2800" dirty="0">
              <a:latin typeface="Calibri"/>
              <a:cs typeface="Calibri"/>
            </a:endParaRPr>
          </a:p>
          <a:p>
            <a:pPr marL="91440" marR="95250" indent="-79375">
              <a:lnSpc>
                <a:spcPct val="120000"/>
              </a:lnSpc>
            </a:pPr>
            <a:r>
              <a:rPr sz="2800" b="1" spc="-5" dirty="0">
                <a:latin typeface="Calibri"/>
                <a:cs typeface="Calibri"/>
              </a:rPr>
              <a:t>Function </a:t>
            </a:r>
            <a:r>
              <a:rPr sz="2800" b="1" spc="-10" dirty="0">
                <a:latin typeface="Calibri"/>
                <a:cs typeface="Calibri"/>
              </a:rPr>
              <a:t>overriding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used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describe </a:t>
            </a:r>
            <a:r>
              <a:rPr sz="2800" spc="-5" dirty="0">
                <a:latin typeface="Calibri"/>
                <a:cs typeface="Calibri"/>
              </a:rPr>
              <a:t>virtual function  </a:t>
            </a:r>
            <a:r>
              <a:rPr sz="2800" spc="-15" dirty="0">
                <a:latin typeface="Calibri"/>
                <a:cs typeface="Calibri"/>
              </a:rPr>
              <a:t>redefinition by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derived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class.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69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824658"/>
            <a:ext cx="643089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Operator</a:t>
            </a:r>
            <a:r>
              <a:rPr spc="-80" dirty="0"/>
              <a:t> </a:t>
            </a:r>
            <a:r>
              <a:rPr spc="-5" dirty="0"/>
              <a:t>Overloading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51130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Overloadable </a:t>
            </a:r>
            <a:r>
              <a:rPr sz="3200" b="1" spc="-20" dirty="0">
                <a:latin typeface="Calibri"/>
                <a:cs typeface="Calibri"/>
              </a:rPr>
              <a:t>operators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are: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4663" y="2095920"/>
            <a:ext cx="3070860" cy="11963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  <a:tabLst>
                <a:tab pos="584200" algn="l"/>
                <a:tab pos="1076325" algn="l"/>
                <a:tab pos="1555115" algn="l"/>
                <a:tab pos="1897380" algn="l"/>
                <a:tab pos="2376170" algn="l"/>
                <a:tab pos="2854960" algn="l"/>
              </a:tabLst>
            </a:pPr>
            <a:r>
              <a:rPr sz="3200" dirty="0">
                <a:latin typeface="Calibri"/>
                <a:cs typeface="Calibri"/>
              </a:rPr>
              <a:t>+	-	*	/	=	&lt;	&gt;</a:t>
            </a:r>
            <a:endParaRPr sz="320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765"/>
              </a:spcBef>
              <a:tabLst>
                <a:tab pos="989965" algn="l"/>
                <a:tab pos="1875155" algn="l"/>
                <a:tab pos="2557780" algn="l"/>
              </a:tabLst>
            </a:pPr>
            <a:r>
              <a:rPr sz="3200" spc="-5" dirty="0">
                <a:latin typeface="Calibri"/>
                <a:cs typeface="Calibri"/>
              </a:rPr>
              <a:t>&lt;&lt;=	&gt;&gt;=	==	</a:t>
            </a:r>
            <a:r>
              <a:rPr sz="3200" dirty="0">
                <a:latin typeface="Calibri"/>
                <a:cs typeface="Calibri"/>
              </a:rPr>
              <a:t>!=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6734" y="2095920"/>
            <a:ext cx="4199890" cy="178181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451484">
              <a:lnSpc>
                <a:spcPct val="100000"/>
              </a:lnSpc>
              <a:spcBef>
                <a:spcPts val="870"/>
              </a:spcBef>
              <a:tabLst>
                <a:tab pos="1136015" algn="l"/>
                <a:tab pos="1739900" algn="l"/>
                <a:tab pos="2422525" algn="l"/>
                <a:tab pos="3058160" algn="l"/>
                <a:tab pos="3647440" algn="l"/>
              </a:tabLst>
            </a:pPr>
            <a:r>
              <a:rPr sz="3200" dirty="0">
                <a:latin typeface="Calibri"/>
                <a:cs typeface="Calibri"/>
              </a:rPr>
              <a:t>+=	-=	*=	/=	&lt;&lt;	</a:t>
            </a:r>
            <a:r>
              <a:rPr sz="3200" spc="-5" dirty="0">
                <a:latin typeface="Calibri"/>
                <a:cs typeface="Calibri"/>
              </a:rPr>
              <a:t>&gt;&gt;</a:t>
            </a:r>
            <a:endParaRPr sz="3200">
              <a:latin typeface="Calibri"/>
              <a:cs typeface="Calibri"/>
            </a:endParaRPr>
          </a:p>
          <a:p>
            <a:pPr marL="379095">
              <a:lnSpc>
                <a:spcPct val="100000"/>
              </a:lnSpc>
              <a:spcBef>
                <a:spcPts val="765"/>
              </a:spcBef>
              <a:tabLst>
                <a:tab pos="1061720" algn="l"/>
                <a:tab pos="1744345" algn="l"/>
                <a:tab pos="2431415" algn="l"/>
                <a:tab pos="2955925" algn="l"/>
                <a:tab pos="3522979" algn="l"/>
                <a:tab pos="3983990" algn="l"/>
              </a:tabLst>
            </a:pPr>
            <a:r>
              <a:rPr sz="3200" spc="-5" dirty="0">
                <a:latin typeface="Calibri"/>
                <a:cs typeface="Calibri"/>
              </a:rPr>
              <a:t>&lt;</a:t>
            </a:r>
            <a:r>
              <a:rPr sz="3200" dirty="0">
                <a:latin typeface="Calibri"/>
                <a:cs typeface="Calibri"/>
              </a:rPr>
              <a:t>=	</a:t>
            </a:r>
            <a:r>
              <a:rPr sz="3200" spc="-5" dirty="0">
                <a:latin typeface="Calibri"/>
                <a:cs typeface="Calibri"/>
              </a:rPr>
              <a:t>&gt;</a:t>
            </a:r>
            <a:r>
              <a:rPr sz="3200" dirty="0">
                <a:latin typeface="Calibri"/>
                <a:cs typeface="Calibri"/>
              </a:rPr>
              <a:t>=	</a:t>
            </a:r>
            <a:r>
              <a:rPr sz="3200" spc="15" dirty="0">
                <a:latin typeface="Calibri"/>
                <a:cs typeface="Calibri"/>
              </a:rPr>
              <a:t>+</a:t>
            </a:r>
            <a:r>
              <a:rPr sz="3200" dirty="0">
                <a:latin typeface="Calibri"/>
                <a:cs typeface="Calibri"/>
              </a:rPr>
              <a:t>+	--	%	&amp;	^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770255" algn="l"/>
                <a:tab pos="1692910" algn="l"/>
                <a:tab pos="2435860" algn="l"/>
                <a:tab pos="3205480" algn="l"/>
                <a:tab pos="3825240" algn="l"/>
              </a:tabLst>
            </a:pPr>
            <a:r>
              <a:rPr sz="3200" spc="-5" dirty="0">
                <a:latin typeface="Calibri"/>
                <a:cs typeface="Calibri"/>
              </a:rPr>
              <a:t>|=	</a:t>
            </a:r>
            <a:r>
              <a:rPr sz="3200" dirty="0">
                <a:latin typeface="Calibri"/>
                <a:cs typeface="Calibri"/>
              </a:rPr>
              <a:t>&amp;&amp;	</a:t>
            </a:r>
            <a:r>
              <a:rPr sz="3200" spc="-5" dirty="0">
                <a:latin typeface="Calibri"/>
                <a:cs typeface="Calibri"/>
              </a:rPr>
              <a:t>||	</a:t>
            </a:r>
            <a:r>
              <a:rPr sz="3200" dirty="0">
                <a:latin typeface="Calibri"/>
                <a:cs typeface="Calibri"/>
              </a:rPr>
              <a:t>%=	[]	</a:t>
            </a:r>
            <a:r>
              <a:rPr sz="3200" spc="-5" dirty="0">
                <a:latin typeface="Calibri"/>
                <a:cs typeface="Calibri"/>
              </a:rPr>
              <a:t>()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408" y="3266414"/>
            <a:ext cx="2538730" cy="1196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  <a:tabLst>
                <a:tab pos="421005" algn="l"/>
                <a:tab pos="791845" algn="l"/>
                <a:tab pos="1271905" algn="l"/>
                <a:tab pos="1361440" algn="l"/>
                <a:tab pos="2120265" algn="l"/>
              </a:tabLst>
            </a:pPr>
            <a:r>
              <a:rPr sz="3200" dirty="0">
                <a:latin typeface="Calibri"/>
                <a:cs typeface="Calibri"/>
              </a:rPr>
              <a:t>!	|	~	</a:t>
            </a:r>
            <a:r>
              <a:rPr sz="3200" spc="-5" dirty="0">
                <a:latin typeface="Calibri"/>
                <a:cs typeface="Calibri"/>
              </a:rPr>
              <a:t>&amp;</a:t>
            </a:r>
            <a:r>
              <a:rPr sz="3200" dirty="0">
                <a:latin typeface="Calibri"/>
                <a:cs typeface="Calibri"/>
              </a:rPr>
              <a:t>=	</a:t>
            </a:r>
            <a:r>
              <a:rPr sz="3200" spc="-5" dirty="0">
                <a:latin typeface="Calibri"/>
                <a:cs typeface="Calibri"/>
              </a:rPr>
              <a:t>^=  new			</a:t>
            </a:r>
            <a:r>
              <a:rPr sz="3200" spc="-15" dirty="0">
                <a:latin typeface="Calibri"/>
                <a:cs typeface="Calibri"/>
              </a:rPr>
              <a:t>delete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965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170" y="875635"/>
            <a:ext cx="7557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Destructor </a:t>
            </a:r>
            <a:r>
              <a:rPr sz="4000" spc="-10" dirty="0"/>
              <a:t>functions </a:t>
            </a:r>
            <a:r>
              <a:rPr sz="4000" spc="-15" dirty="0"/>
              <a:t>can </a:t>
            </a:r>
            <a:r>
              <a:rPr sz="4000" spc="-5" dirty="0"/>
              <a:t>be</a:t>
            </a:r>
            <a:r>
              <a:rPr sz="4000" spc="120" dirty="0"/>
              <a:t> </a:t>
            </a:r>
            <a:r>
              <a:rPr sz="4000" spc="-10" dirty="0"/>
              <a:t>virtual?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8074025" cy="37325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60" dirty="0">
                <a:latin typeface="Calibri"/>
                <a:cs typeface="Calibri"/>
              </a:rPr>
              <a:t>Yes.</a:t>
            </a:r>
            <a:endParaRPr sz="32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In </a:t>
            </a:r>
            <a:r>
              <a:rPr sz="3200" spc="-15" dirty="0">
                <a:latin typeface="Calibri"/>
                <a:cs typeface="Calibri"/>
              </a:rPr>
              <a:t>large </a:t>
            </a:r>
            <a:r>
              <a:rPr sz="3200" spc="-10" dirty="0">
                <a:latin typeface="Calibri"/>
                <a:cs typeface="Calibri"/>
              </a:rPr>
              <a:t>projects,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destructor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derived  </a:t>
            </a:r>
            <a:r>
              <a:rPr sz="3200" dirty="0">
                <a:latin typeface="Calibri"/>
                <a:cs typeface="Calibri"/>
              </a:rPr>
              <a:t>class </a:t>
            </a:r>
            <a:r>
              <a:rPr sz="3200" spc="-10" dirty="0">
                <a:latin typeface="Calibri"/>
                <a:cs typeface="Calibri"/>
              </a:rPr>
              <a:t>was </a:t>
            </a:r>
            <a:r>
              <a:rPr sz="3200" spc="-5" dirty="0">
                <a:latin typeface="Calibri"/>
                <a:cs typeface="Calibri"/>
              </a:rPr>
              <a:t>not called </a:t>
            </a:r>
            <a:r>
              <a:rPr sz="3200" spc="-15" dirty="0">
                <a:latin typeface="Calibri"/>
                <a:cs typeface="Calibri"/>
              </a:rPr>
              <a:t>at</a:t>
            </a:r>
            <a:r>
              <a:rPr sz="3200" spc="-5" dirty="0">
                <a:latin typeface="Calibri"/>
                <a:cs typeface="Calibri"/>
              </a:rPr>
              <a:t> all.</a:t>
            </a:r>
            <a:endParaRPr sz="3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This is </a:t>
            </a:r>
            <a:r>
              <a:rPr sz="3200" spc="-10" dirty="0">
                <a:latin typeface="Calibri"/>
                <a:cs typeface="Calibri"/>
              </a:rPr>
              <a:t>where </a:t>
            </a:r>
            <a:r>
              <a:rPr sz="3200" dirty="0">
                <a:latin typeface="Calibri"/>
                <a:cs typeface="Calibri"/>
              </a:rPr>
              <a:t>the virtual mechanism </a:t>
            </a:r>
            <a:r>
              <a:rPr sz="3200" spc="-10" dirty="0">
                <a:latin typeface="Calibri"/>
                <a:cs typeface="Calibri"/>
              </a:rPr>
              <a:t>comes  </a:t>
            </a:r>
            <a:r>
              <a:rPr sz="3200" spc="-15" dirty="0">
                <a:latin typeface="Calibri"/>
                <a:cs typeface="Calibri"/>
              </a:rPr>
              <a:t>into </a:t>
            </a:r>
            <a:r>
              <a:rPr sz="3200" spc="-5" dirty="0">
                <a:latin typeface="Calibri"/>
                <a:cs typeface="Calibri"/>
              </a:rPr>
              <a:t>our </a:t>
            </a:r>
            <a:r>
              <a:rPr sz="3200" spc="-10" dirty="0">
                <a:latin typeface="Calibri"/>
                <a:cs typeface="Calibri"/>
              </a:rPr>
              <a:t>rescue. </a:t>
            </a:r>
            <a:r>
              <a:rPr sz="3200" spc="-2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making the Base </a:t>
            </a:r>
            <a:r>
              <a:rPr sz="3200" spc="-5" dirty="0">
                <a:latin typeface="Calibri"/>
                <a:cs typeface="Calibri"/>
              </a:rPr>
              <a:t>class  </a:t>
            </a:r>
            <a:r>
              <a:rPr sz="3200" spc="-10" dirty="0">
                <a:latin typeface="Calibri"/>
                <a:cs typeface="Calibri"/>
              </a:rPr>
              <a:t>Destructor </a:t>
            </a:r>
            <a:r>
              <a:rPr sz="3200" dirty="0">
                <a:latin typeface="Calibri"/>
                <a:cs typeface="Calibri"/>
              </a:rPr>
              <a:t>virtual, </a:t>
            </a:r>
            <a:r>
              <a:rPr sz="3200" spc="-5" dirty="0">
                <a:latin typeface="Calibri"/>
                <a:cs typeface="Calibri"/>
              </a:rPr>
              <a:t>both </a:t>
            </a:r>
            <a:r>
              <a:rPr sz="3200" spc="5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destructors </a:t>
            </a:r>
            <a:r>
              <a:rPr sz="3200" dirty="0">
                <a:latin typeface="Calibri"/>
                <a:cs typeface="Calibri"/>
              </a:rPr>
              <a:t>will </a:t>
            </a:r>
            <a:r>
              <a:rPr sz="3200" spc="-5" dirty="0">
                <a:latin typeface="Calibri"/>
                <a:cs typeface="Calibri"/>
              </a:rPr>
              <a:t>be  called in </a:t>
            </a:r>
            <a:r>
              <a:rPr sz="3200" spc="-65" dirty="0">
                <a:latin typeface="Calibri"/>
                <a:cs typeface="Calibri"/>
              </a:rPr>
              <a:t>order.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837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990600"/>
            <a:ext cx="6084952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Function</a:t>
            </a:r>
            <a:r>
              <a:rPr spc="-70" dirty="0"/>
              <a:t> </a:t>
            </a:r>
            <a:r>
              <a:rPr spc="-10" dirty="0"/>
              <a:t>overriding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3200" b="0" spc="-135" dirty="0">
                <a:latin typeface="Calibri"/>
                <a:cs typeface="Calibri"/>
              </a:rPr>
              <a:t>“A </a:t>
            </a:r>
            <a:r>
              <a:rPr sz="3200" spc="-5" dirty="0"/>
              <a:t>function </a:t>
            </a:r>
            <a:r>
              <a:rPr sz="3200" spc="-10" dirty="0"/>
              <a:t>overriding </a:t>
            </a:r>
            <a:r>
              <a:rPr sz="3200" b="0" spc="-5" dirty="0">
                <a:latin typeface="Calibri"/>
                <a:cs typeface="Calibri"/>
              </a:rPr>
              <a:t>is </a:t>
            </a:r>
            <a:r>
              <a:rPr sz="3200" b="0" dirty="0">
                <a:latin typeface="Calibri"/>
                <a:cs typeface="Calibri"/>
              </a:rPr>
              <a:t>a </a:t>
            </a:r>
            <a:r>
              <a:rPr sz="3200" b="0" spc="-15" dirty="0">
                <a:latin typeface="Calibri"/>
                <a:cs typeface="Calibri"/>
              </a:rPr>
              <a:t>process </a:t>
            </a:r>
            <a:r>
              <a:rPr sz="3200" b="0" dirty="0">
                <a:latin typeface="Calibri"/>
                <a:cs typeface="Calibri"/>
              </a:rPr>
              <a:t>in which a  </a:t>
            </a:r>
            <a:r>
              <a:rPr sz="3200" b="0" spc="-5" dirty="0">
                <a:latin typeface="Calibri"/>
                <a:cs typeface="Calibri"/>
              </a:rPr>
              <a:t>member function that </a:t>
            </a:r>
            <a:r>
              <a:rPr sz="3200" b="0" dirty="0">
                <a:latin typeface="Calibri"/>
                <a:cs typeface="Calibri"/>
              </a:rPr>
              <a:t>is </a:t>
            </a:r>
            <a:r>
              <a:rPr sz="3200" b="0" spc="-10" dirty="0">
                <a:latin typeface="Calibri"/>
                <a:cs typeface="Calibri"/>
              </a:rPr>
              <a:t>declared </a:t>
            </a:r>
            <a:r>
              <a:rPr sz="3200" spc="-5" dirty="0"/>
              <a:t>within </a:t>
            </a:r>
            <a:r>
              <a:rPr sz="3200" b="0" dirty="0">
                <a:latin typeface="Calibri"/>
                <a:cs typeface="Calibri"/>
              </a:rPr>
              <a:t>a  </a:t>
            </a:r>
            <a:r>
              <a:rPr sz="3200" spc="-5" dirty="0"/>
              <a:t>base class </a:t>
            </a:r>
            <a:r>
              <a:rPr sz="3200" b="0" dirty="0">
                <a:latin typeface="Calibri"/>
                <a:cs typeface="Calibri"/>
              </a:rPr>
              <a:t>and </a:t>
            </a:r>
            <a:r>
              <a:rPr sz="3200" spc="-10" dirty="0"/>
              <a:t>redefined </a:t>
            </a:r>
            <a:r>
              <a:rPr sz="3200" b="0" spc="-10" dirty="0">
                <a:latin typeface="Calibri"/>
                <a:cs typeface="Calibri"/>
              </a:rPr>
              <a:t>by </a:t>
            </a:r>
            <a:r>
              <a:rPr sz="3200" b="0" dirty="0">
                <a:latin typeface="Calibri"/>
                <a:cs typeface="Calibri"/>
              </a:rPr>
              <a:t>a </a:t>
            </a:r>
            <a:r>
              <a:rPr sz="3200" spc="-5" dirty="0"/>
              <a:t>derived class </a:t>
            </a:r>
            <a:r>
              <a:rPr sz="3200" b="0" spc="-45" dirty="0">
                <a:latin typeface="Calibri"/>
                <a:cs typeface="Calibri"/>
              </a:rPr>
              <a:t>to  </a:t>
            </a:r>
            <a:r>
              <a:rPr sz="3200" b="0" spc="-5" dirty="0">
                <a:latin typeface="Calibri"/>
                <a:cs typeface="Calibri"/>
              </a:rPr>
              <a:t>implement </a:t>
            </a:r>
            <a:r>
              <a:rPr sz="3200" b="0" dirty="0">
                <a:latin typeface="Calibri"/>
                <a:cs typeface="Calibri"/>
              </a:rPr>
              <a:t>the </a:t>
            </a:r>
            <a:r>
              <a:rPr sz="3200" spc="-5" dirty="0"/>
              <a:t>"one </a:t>
            </a:r>
            <a:r>
              <a:rPr sz="3200" spc="-15" dirty="0"/>
              <a:t>interface, </a:t>
            </a:r>
            <a:r>
              <a:rPr sz="3200" spc="-5" dirty="0"/>
              <a:t>multiple  methods" </a:t>
            </a:r>
            <a:r>
              <a:rPr sz="3200" b="0" spc="-10" dirty="0">
                <a:latin typeface="Calibri"/>
                <a:cs typeface="Calibri"/>
              </a:rPr>
              <a:t>philosophy </a:t>
            </a:r>
            <a:r>
              <a:rPr sz="3200" b="0" spc="-5" dirty="0">
                <a:latin typeface="Calibri"/>
                <a:cs typeface="Calibri"/>
              </a:rPr>
              <a:t>under</a:t>
            </a:r>
            <a:r>
              <a:rPr sz="3200" b="0" spc="30" dirty="0">
                <a:latin typeface="Calibri"/>
                <a:cs typeface="Calibri"/>
              </a:rPr>
              <a:t> </a:t>
            </a:r>
            <a:r>
              <a:rPr sz="3200" b="0" spc="-25" dirty="0">
                <a:latin typeface="Calibri"/>
                <a:cs typeface="Calibri"/>
              </a:rPr>
              <a:t>polymorphism.”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51116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554" y="191465"/>
            <a:ext cx="7538084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7340" marR="5080" indent="-156527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Calling a Virtual Function </a:t>
            </a:r>
            <a:r>
              <a:rPr sz="4000" spc="-10" dirty="0"/>
              <a:t>Through </a:t>
            </a:r>
            <a:r>
              <a:rPr sz="4000" spc="-5" dirty="0"/>
              <a:t>a  Base </a:t>
            </a:r>
            <a:r>
              <a:rPr sz="4000" spc="-10" dirty="0"/>
              <a:t>Class</a:t>
            </a:r>
            <a:r>
              <a:rPr sz="4000" spc="10" dirty="0"/>
              <a:t> </a:t>
            </a:r>
            <a:r>
              <a:rPr sz="4000" spc="-30" dirty="0"/>
              <a:t>Reference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07275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Since </a:t>
            </a:r>
            <a:r>
              <a:rPr sz="3200" b="1" spc="-20" dirty="0">
                <a:latin typeface="Calibri"/>
                <a:cs typeface="Calibri"/>
              </a:rPr>
              <a:t>reference </a:t>
            </a:r>
            <a:r>
              <a:rPr sz="3200" b="1" dirty="0">
                <a:latin typeface="Calibri"/>
                <a:cs typeface="Calibri"/>
              </a:rPr>
              <a:t>is an </a:t>
            </a:r>
            <a:r>
              <a:rPr sz="3200" b="1" spc="-5" dirty="0">
                <a:latin typeface="Calibri"/>
                <a:cs typeface="Calibri"/>
              </a:rPr>
              <a:t>implicit </a:t>
            </a:r>
            <a:r>
              <a:rPr sz="3200" b="1" spc="-15" dirty="0">
                <a:latin typeface="Calibri"/>
                <a:cs typeface="Calibri"/>
              </a:rPr>
              <a:t>pointer</a:t>
            </a:r>
            <a:r>
              <a:rPr sz="3200" spc="-15" dirty="0">
                <a:latin typeface="Calibri"/>
                <a:cs typeface="Calibri"/>
              </a:rPr>
              <a:t>, </a:t>
            </a:r>
            <a:r>
              <a:rPr sz="3200" spc="-5" dirty="0">
                <a:latin typeface="Calibri"/>
                <a:cs typeface="Calibri"/>
              </a:rPr>
              <a:t>it can 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5" dirty="0">
                <a:latin typeface="Calibri"/>
                <a:cs typeface="Calibri"/>
              </a:rPr>
              <a:t>used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access </a:t>
            </a:r>
            <a:r>
              <a:rPr sz="3200" spc="-5" dirty="0">
                <a:latin typeface="Calibri"/>
                <a:cs typeface="Calibri"/>
              </a:rPr>
              <a:t>virtual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function.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When a virtual </a:t>
            </a:r>
            <a:r>
              <a:rPr sz="3200" spc="-5" dirty="0">
                <a:latin typeface="Calibri"/>
                <a:cs typeface="Calibri"/>
              </a:rPr>
              <a:t>function is called </a:t>
            </a:r>
            <a:r>
              <a:rPr sz="3200" spc="-10" dirty="0">
                <a:latin typeface="Calibri"/>
                <a:cs typeface="Calibri"/>
              </a:rPr>
              <a:t>through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b="1" spc="-5" dirty="0">
                <a:latin typeface="Calibri"/>
                <a:cs typeface="Calibri"/>
              </a:rPr>
              <a:t>base-class </a:t>
            </a:r>
            <a:r>
              <a:rPr sz="3200" b="1" spc="-20" dirty="0">
                <a:latin typeface="Calibri"/>
                <a:cs typeface="Calibri"/>
              </a:rPr>
              <a:t>reference</a:t>
            </a:r>
            <a:r>
              <a:rPr sz="3200" spc="-20" dirty="0">
                <a:latin typeface="Calibri"/>
                <a:cs typeface="Calibri"/>
              </a:rPr>
              <a:t>,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version </a:t>
            </a:r>
            <a:r>
              <a:rPr sz="3200" dirty="0">
                <a:latin typeface="Calibri"/>
                <a:cs typeface="Calibri"/>
              </a:rPr>
              <a:t>of the  </a:t>
            </a:r>
            <a:r>
              <a:rPr sz="3200" spc="-5" dirty="0">
                <a:latin typeface="Calibri"/>
                <a:cs typeface="Calibri"/>
              </a:rPr>
              <a:t>function </a:t>
            </a:r>
            <a:r>
              <a:rPr sz="3200" spc="-25" dirty="0">
                <a:latin typeface="Calibri"/>
                <a:cs typeface="Calibri"/>
              </a:rPr>
              <a:t>executed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determined by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b="1" dirty="0">
                <a:latin typeface="Calibri"/>
                <a:cs typeface="Calibri"/>
              </a:rPr>
              <a:t>object  </a:t>
            </a:r>
            <a:r>
              <a:rPr sz="3200" spc="-5" dirty="0">
                <a:latin typeface="Calibri"/>
                <a:cs typeface="Calibri"/>
              </a:rPr>
              <a:t>being </a:t>
            </a:r>
            <a:r>
              <a:rPr sz="3200" b="1" spc="-25" dirty="0">
                <a:latin typeface="Calibri"/>
                <a:cs typeface="Calibri"/>
              </a:rPr>
              <a:t>referred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at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time </a:t>
            </a:r>
            <a:r>
              <a:rPr sz="3200" dirty="0">
                <a:latin typeface="Calibri"/>
                <a:cs typeface="Calibri"/>
              </a:rPr>
              <a:t>of the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call.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814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266" y="529806"/>
            <a:ext cx="758380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The Virtual </a:t>
            </a:r>
            <a:r>
              <a:rPr sz="4000" spc="-30" dirty="0"/>
              <a:t>Attribute </a:t>
            </a:r>
            <a:r>
              <a:rPr sz="4000" dirty="0"/>
              <a:t>Is</a:t>
            </a:r>
            <a:r>
              <a:rPr sz="4000" spc="15" dirty="0"/>
              <a:t> </a:t>
            </a:r>
            <a:r>
              <a:rPr sz="4000" spc="-5" dirty="0"/>
              <a:t>Inherited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95020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When a </a:t>
            </a:r>
            <a:r>
              <a:rPr sz="3200" spc="-5" dirty="0">
                <a:latin typeface="Calibri"/>
                <a:cs typeface="Calibri"/>
              </a:rPr>
              <a:t>virtual function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inherited, its </a:t>
            </a:r>
            <a:r>
              <a:rPr sz="3200" dirty="0">
                <a:latin typeface="Calibri"/>
                <a:cs typeface="Calibri"/>
              </a:rPr>
              <a:t>virtual  </a:t>
            </a:r>
            <a:r>
              <a:rPr sz="3200" spc="-15" dirty="0">
                <a:latin typeface="Calibri"/>
                <a:cs typeface="Calibri"/>
              </a:rPr>
              <a:t>nature </a:t>
            </a:r>
            <a:r>
              <a:rPr sz="3200" dirty="0">
                <a:latin typeface="Calibri"/>
                <a:cs typeface="Calibri"/>
              </a:rPr>
              <a:t>is also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inherited.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90875" y="2886075"/>
            <a:ext cx="2228850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1326" y="2918587"/>
            <a:ext cx="803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81350" y="4181475"/>
            <a:ext cx="2238375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96234" y="4214240"/>
            <a:ext cx="15151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Derived1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81350" y="5476875"/>
            <a:ext cx="2238375" cy="1009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96234" y="5548071"/>
            <a:ext cx="15151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Derived2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46277" y="4801234"/>
            <a:ext cx="213995" cy="686435"/>
          </a:xfrm>
          <a:custGeom>
            <a:avLst/>
            <a:gdLst/>
            <a:ahLst/>
            <a:cxnLst/>
            <a:rect l="l" t="t" r="r" b="b"/>
            <a:pathLst>
              <a:path w="213995" h="686435">
                <a:moveTo>
                  <a:pt x="107160" y="94565"/>
                </a:moveTo>
                <a:lnTo>
                  <a:pt x="83298" y="135265"/>
                </a:lnTo>
                <a:lnTo>
                  <a:pt x="81984" y="685926"/>
                </a:lnTo>
                <a:lnTo>
                  <a:pt x="129609" y="686053"/>
                </a:lnTo>
                <a:lnTo>
                  <a:pt x="130821" y="177926"/>
                </a:lnTo>
                <a:lnTo>
                  <a:pt x="130800" y="135265"/>
                </a:lnTo>
                <a:lnTo>
                  <a:pt x="107160" y="94565"/>
                </a:lnTo>
                <a:close/>
              </a:path>
              <a:path w="213995" h="686435">
                <a:moveTo>
                  <a:pt x="134789" y="47243"/>
                </a:moveTo>
                <a:lnTo>
                  <a:pt x="83508" y="47243"/>
                </a:lnTo>
                <a:lnTo>
                  <a:pt x="131133" y="47370"/>
                </a:lnTo>
                <a:lnTo>
                  <a:pt x="130923" y="135477"/>
                </a:lnTo>
                <a:lnTo>
                  <a:pt x="169741" y="202310"/>
                </a:lnTo>
                <a:lnTo>
                  <a:pt x="176018" y="209411"/>
                </a:lnTo>
                <a:lnTo>
                  <a:pt x="184235" y="213391"/>
                </a:lnTo>
                <a:lnTo>
                  <a:pt x="193333" y="213991"/>
                </a:lnTo>
                <a:lnTo>
                  <a:pt x="202253" y="210946"/>
                </a:lnTo>
                <a:lnTo>
                  <a:pt x="209353" y="204670"/>
                </a:lnTo>
                <a:lnTo>
                  <a:pt x="213334" y="196453"/>
                </a:lnTo>
                <a:lnTo>
                  <a:pt x="213933" y="187354"/>
                </a:lnTo>
                <a:lnTo>
                  <a:pt x="210889" y="178434"/>
                </a:lnTo>
                <a:lnTo>
                  <a:pt x="134789" y="47243"/>
                </a:lnTo>
                <a:close/>
              </a:path>
              <a:path w="213995" h="686435">
                <a:moveTo>
                  <a:pt x="107384" y="0"/>
                </a:moveTo>
                <a:lnTo>
                  <a:pt x="3117" y="177926"/>
                </a:lnTo>
                <a:lnTo>
                  <a:pt x="0" y="186848"/>
                </a:lnTo>
                <a:lnTo>
                  <a:pt x="561" y="195960"/>
                </a:lnTo>
                <a:lnTo>
                  <a:pt x="4528" y="204215"/>
                </a:lnTo>
                <a:lnTo>
                  <a:pt x="11626" y="210565"/>
                </a:lnTo>
                <a:lnTo>
                  <a:pt x="20546" y="213612"/>
                </a:lnTo>
                <a:lnTo>
                  <a:pt x="29644" y="213026"/>
                </a:lnTo>
                <a:lnTo>
                  <a:pt x="37861" y="209083"/>
                </a:lnTo>
                <a:lnTo>
                  <a:pt x="44138" y="202056"/>
                </a:lnTo>
                <a:lnTo>
                  <a:pt x="83298" y="135265"/>
                </a:lnTo>
                <a:lnTo>
                  <a:pt x="83508" y="47243"/>
                </a:lnTo>
                <a:lnTo>
                  <a:pt x="134789" y="47243"/>
                </a:lnTo>
                <a:lnTo>
                  <a:pt x="107384" y="0"/>
                </a:lnTo>
                <a:close/>
              </a:path>
              <a:path w="213995" h="686435">
                <a:moveTo>
                  <a:pt x="131104" y="59308"/>
                </a:moveTo>
                <a:lnTo>
                  <a:pt x="127831" y="59308"/>
                </a:lnTo>
                <a:lnTo>
                  <a:pt x="107160" y="94565"/>
                </a:lnTo>
                <a:lnTo>
                  <a:pt x="130923" y="135477"/>
                </a:lnTo>
                <a:lnTo>
                  <a:pt x="131104" y="59308"/>
                </a:lnTo>
                <a:close/>
              </a:path>
              <a:path w="213995" h="686435">
                <a:moveTo>
                  <a:pt x="83508" y="47243"/>
                </a:moveTo>
                <a:lnTo>
                  <a:pt x="83298" y="135265"/>
                </a:lnTo>
                <a:lnTo>
                  <a:pt x="107160" y="94565"/>
                </a:lnTo>
                <a:lnTo>
                  <a:pt x="86683" y="59308"/>
                </a:lnTo>
                <a:lnTo>
                  <a:pt x="131104" y="59308"/>
                </a:lnTo>
                <a:lnTo>
                  <a:pt x="131133" y="47370"/>
                </a:lnTo>
                <a:lnTo>
                  <a:pt x="83508" y="47243"/>
                </a:lnTo>
                <a:close/>
              </a:path>
              <a:path w="213995" h="686435">
                <a:moveTo>
                  <a:pt x="127831" y="59308"/>
                </a:moveTo>
                <a:lnTo>
                  <a:pt x="86683" y="59308"/>
                </a:lnTo>
                <a:lnTo>
                  <a:pt x="107160" y="94565"/>
                </a:lnTo>
                <a:lnTo>
                  <a:pt x="127831" y="59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6277" y="3505834"/>
            <a:ext cx="213995" cy="686435"/>
          </a:xfrm>
          <a:custGeom>
            <a:avLst/>
            <a:gdLst/>
            <a:ahLst/>
            <a:cxnLst/>
            <a:rect l="l" t="t" r="r" b="b"/>
            <a:pathLst>
              <a:path w="213995" h="686435">
                <a:moveTo>
                  <a:pt x="107160" y="94565"/>
                </a:moveTo>
                <a:lnTo>
                  <a:pt x="83298" y="135265"/>
                </a:lnTo>
                <a:lnTo>
                  <a:pt x="81984" y="685926"/>
                </a:lnTo>
                <a:lnTo>
                  <a:pt x="129609" y="686053"/>
                </a:lnTo>
                <a:lnTo>
                  <a:pt x="130821" y="177926"/>
                </a:lnTo>
                <a:lnTo>
                  <a:pt x="130800" y="135265"/>
                </a:lnTo>
                <a:lnTo>
                  <a:pt x="107160" y="94565"/>
                </a:lnTo>
                <a:close/>
              </a:path>
              <a:path w="213995" h="686435">
                <a:moveTo>
                  <a:pt x="134789" y="47243"/>
                </a:moveTo>
                <a:lnTo>
                  <a:pt x="83508" y="47243"/>
                </a:lnTo>
                <a:lnTo>
                  <a:pt x="131133" y="47370"/>
                </a:lnTo>
                <a:lnTo>
                  <a:pt x="130923" y="135477"/>
                </a:lnTo>
                <a:lnTo>
                  <a:pt x="169741" y="202310"/>
                </a:lnTo>
                <a:lnTo>
                  <a:pt x="176018" y="209411"/>
                </a:lnTo>
                <a:lnTo>
                  <a:pt x="184235" y="213391"/>
                </a:lnTo>
                <a:lnTo>
                  <a:pt x="193333" y="213991"/>
                </a:lnTo>
                <a:lnTo>
                  <a:pt x="202253" y="210946"/>
                </a:lnTo>
                <a:lnTo>
                  <a:pt x="209353" y="204670"/>
                </a:lnTo>
                <a:lnTo>
                  <a:pt x="213334" y="196453"/>
                </a:lnTo>
                <a:lnTo>
                  <a:pt x="213933" y="187354"/>
                </a:lnTo>
                <a:lnTo>
                  <a:pt x="210889" y="178434"/>
                </a:lnTo>
                <a:lnTo>
                  <a:pt x="134789" y="47243"/>
                </a:lnTo>
                <a:close/>
              </a:path>
              <a:path w="213995" h="686435">
                <a:moveTo>
                  <a:pt x="107384" y="0"/>
                </a:moveTo>
                <a:lnTo>
                  <a:pt x="3117" y="177926"/>
                </a:lnTo>
                <a:lnTo>
                  <a:pt x="0" y="186848"/>
                </a:lnTo>
                <a:lnTo>
                  <a:pt x="561" y="195960"/>
                </a:lnTo>
                <a:lnTo>
                  <a:pt x="4528" y="204215"/>
                </a:lnTo>
                <a:lnTo>
                  <a:pt x="11626" y="210565"/>
                </a:lnTo>
                <a:lnTo>
                  <a:pt x="20546" y="213612"/>
                </a:lnTo>
                <a:lnTo>
                  <a:pt x="29644" y="213026"/>
                </a:lnTo>
                <a:lnTo>
                  <a:pt x="37861" y="209083"/>
                </a:lnTo>
                <a:lnTo>
                  <a:pt x="44138" y="202056"/>
                </a:lnTo>
                <a:lnTo>
                  <a:pt x="83298" y="135265"/>
                </a:lnTo>
                <a:lnTo>
                  <a:pt x="83508" y="47243"/>
                </a:lnTo>
                <a:lnTo>
                  <a:pt x="134789" y="47243"/>
                </a:lnTo>
                <a:lnTo>
                  <a:pt x="107384" y="0"/>
                </a:lnTo>
                <a:close/>
              </a:path>
              <a:path w="213995" h="686435">
                <a:moveTo>
                  <a:pt x="131104" y="59309"/>
                </a:moveTo>
                <a:lnTo>
                  <a:pt x="127831" y="59309"/>
                </a:lnTo>
                <a:lnTo>
                  <a:pt x="107160" y="94565"/>
                </a:lnTo>
                <a:lnTo>
                  <a:pt x="130923" y="135477"/>
                </a:lnTo>
                <a:lnTo>
                  <a:pt x="131104" y="59309"/>
                </a:lnTo>
                <a:close/>
              </a:path>
              <a:path w="213995" h="686435">
                <a:moveTo>
                  <a:pt x="83508" y="47243"/>
                </a:moveTo>
                <a:lnTo>
                  <a:pt x="83298" y="135265"/>
                </a:lnTo>
                <a:lnTo>
                  <a:pt x="107160" y="94565"/>
                </a:lnTo>
                <a:lnTo>
                  <a:pt x="86683" y="59309"/>
                </a:lnTo>
                <a:lnTo>
                  <a:pt x="131104" y="59309"/>
                </a:lnTo>
                <a:lnTo>
                  <a:pt x="131133" y="47370"/>
                </a:lnTo>
                <a:lnTo>
                  <a:pt x="83508" y="47243"/>
                </a:lnTo>
                <a:close/>
              </a:path>
              <a:path w="213995" h="686435">
                <a:moveTo>
                  <a:pt x="127831" y="59309"/>
                </a:moveTo>
                <a:lnTo>
                  <a:pt x="86683" y="59309"/>
                </a:lnTo>
                <a:lnTo>
                  <a:pt x="107160" y="94565"/>
                </a:lnTo>
                <a:lnTo>
                  <a:pt x="127831" y="59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76825" y="2790825"/>
            <a:ext cx="1952625" cy="962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15788" y="3112134"/>
            <a:ext cx="151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Virtual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function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81625" y="4162425"/>
            <a:ext cx="1876425" cy="962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92215" y="4433696"/>
            <a:ext cx="1066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override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81625" y="5305425"/>
            <a:ext cx="1876425" cy="962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92215" y="5577027"/>
            <a:ext cx="1066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override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77162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6206" y="375917"/>
            <a:ext cx="777875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Virtual </a:t>
            </a:r>
            <a:r>
              <a:rPr sz="4000" dirty="0"/>
              <a:t>Functions </a:t>
            </a:r>
            <a:r>
              <a:rPr sz="4000" spc="-20" dirty="0"/>
              <a:t>Are</a:t>
            </a:r>
            <a:r>
              <a:rPr sz="4000" spc="-55" dirty="0"/>
              <a:t> </a:t>
            </a:r>
            <a:r>
              <a:rPr sz="4000" spc="-15" dirty="0"/>
              <a:t>Hierarchica</a:t>
            </a:r>
            <a:r>
              <a:rPr spc="-15" dirty="0"/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071484" cy="217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1777364" algn="l"/>
                <a:tab pos="3638550" algn="l"/>
                <a:tab pos="4491990" algn="l"/>
                <a:tab pos="5470525" algn="l"/>
                <a:tab pos="7741920" algn="l"/>
              </a:tabLst>
            </a:pPr>
            <a:r>
              <a:rPr sz="3200" spc="-5" dirty="0">
                <a:latin typeface="Calibri"/>
                <a:cs typeface="Calibri"/>
              </a:rPr>
              <a:t>Vi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tual	</a:t>
            </a:r>
            <a:r>
              <a:rPr sz="3200" spc="-5" dirty="0">
                <a:latin typeface="Calibri"/>
                <a:cs typeface="Calibri"/>
              </a:rPr>
              <a:t>func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ions	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	a</a:t>
            </a:r>
            <a:r>
              <a:rPr sz="3200" spc="-2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	</a:t>
            </a:r>
            <a:r>
              <a:rPr sz="3200" b="1" dirty="0">
                <a:latin typeface="Calibri"/>
                <a:cs typeface="Calibri"/>
              </a:rPr>
              <a:t>hie</a:t>
            </a:r>
            <a:r>
              <a:rPr sz="3200" b="1" spc="-75" dirty="0">
                <a:latin typeface="Calibri"/>
                <a:cs typeface="Calibri"/>
              </a:rPr>
              <a:t>r</a:t>
            </a:r>
            <a:r>
              <a:rPr sz="3200" b="1" spc="-10" dirty="0">
                <a:latin typeface="Calibri"/>
                <a:cs typeface="Calibri"/>
              </a:rPr>
              <a:t>a</a:t>
            </a:r>
            <a:r>
              <a:rPr sz="3200" b="1" spc="-5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chi</a:t>
            </a:r>
            <a:r>
              <a:rPr sz="3200" b="1" spc="-3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al	</a:t>
            </a:r>
            <a:r>
              <a:rPr sz="3200" b="1" spc="-10" dirty="0">
                <a:latin typeface="Calibri"/>
                <a:cs typeface="Calibri"/>
              </a:rPr>
              <a:t>in  nature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447040" indent="-434340">
              <a:lnSpc>
                <a:spcPct val="100000"/>
              </a:lnSpc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3200" spc="-5" dirty="0">
                <a:latin typeface="Calibri"/>
                <a:cs typeface="Calibri"/>
              </a:rPr>
              <a:t>This</a:t>
            </a:r>
            <a:r>
              <a:rPr sz="3200" spc="2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means</a:t>
            </a:r>
            <a:r>
              <a:rPr sz="3200" spc="2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that</a:t>
            </a:r>
            <a:r>
              <a:rPr sz="3200" spc="2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when</a:t>
            </a:r>
            <a:r>
              <a:rPr sz="3200" spc="20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derived</a:t>
            </a:r>
            <a:r>
              <a:rPr sz="3200" b="1" spc="18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class</a:t>
            </a:r>
            <a:r>
              <a:rPr sz="3200" b="1" spc="2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fails</a:t>
            </a:r>
            <a:r>
              <a:rPr sz="3200" b="1" spc="2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3753688"/>
            <a:ext cx="20358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27530" algn="l"/>
              </a:tabLst>
            </a:pP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ri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	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4241672"/>
            <a:ext cx="20129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redefinition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6915" y="3753688"/>
            <a:ext cx="114554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virtual  </a:t>
            </a:r>
            <a:r>
              <a:rPr sz="3200" spc="-20" dirty="0">
                <a:latin typeface="Calibri"/>
                <a:cs typeface="Calibri"/>
              </a:rPr>
              <a:t>found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7846" y="4241672"/>
            <a:ext cx="1967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0565" algn="l"/>
              </a:tabLst>
            </a:pPr>
            <a:r>
              <a:rPr sz="3200" spc="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	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spc="-20" dirty="0">
                <a:latin typeface="Calibri"/>
                <a:cs typeface="Calibri"/>
              </a:rPr>
              <a:t>e</a:t>
            </a:r>
            <a:r>
              <a:rPr sz="3200" b="1" spc="-30" dirty="0">
                <a:latin typeface="Calibri"/>
                <a:cs typeface="Calibri"/>
              </a:rPr>
              <a:t>v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se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5298" y="3753688"/>
            <a:ext cx="38036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1913889" algn="l"/>
                <a:tab pos="3108960" algn="l"/>
              </a:tabLst>
            </a:pP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10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nc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ion,	then	</a:t>
            </a:r>
            <a:r>
              <a:rPr sz="3200" b="1" spc="-5" dirty="0">
                <a:latin typeface="Calibri"/>
                <a:cs typeface="Calibri"/>
              </a:rPr>
              <a:t>fi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3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1296670" algn="l"/>
              </a:tabLst>
            </a:pP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r	of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4729352"/>
            <a:ext cx="30308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Calibri"/>
                <a:cs typeface="Calibri"/>
              </a:rPr>
              <a:t>derivation </a:t>
            </a:r>
            <a:r>
              <a:rPr sz="3200" spc="-5" dirty="0">
                <a:latin typeface="Calibri"/>
                <a:cs typeface="Calibri"/>
              </a:rPr>
              <a:t>is used.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637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838200"/>
            <a:ext cx="777875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Virtual </a:t>
            </a:r>
            <a:r>
              <a:rPr sz="4000" dirty="0"/>
              <a:t>Functions </a:t>
            </a:r>
            <a:r>
              <a:rPr sz="4000" spc="-20" dirty="0"/>
              <a:t>Are</a:t>
            </a:r>
            <a:r>
              <a:rPr sz="4000" spc="-55" dirty="0"/>
              <a:t> </a:t>
            </a:r>
            <a:r>
              <a:rPr sz="4000" spc="-15" dirty="0"/>
              <a:t>Hierarchical</a:t>
            </a:r>
          </a:p>
        </p:txBody>
      </p:sp>
      <p:sp>
        <p:nvSpPr>
          <p:cNvPr id="3" name="object 3"/>
          <p:cNvSpPr/>
          <p:nvPr/>
        </p:nvSpPr>
        <p:spPr>
          <a:xfrm>
            <a:off x="3114675" y="1971675"/>
            <a:ext cx="2228850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75126" y="2003882"/>
            <a:ext cx="8032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5150" y="3267075"/>
            <a:ext cx="2238375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20034" y="3299586"/>
            <a:ext cx="15151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Derived1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05150" y="4562475"/>
            <a:ext cx="2238375" cy="1009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20034" y="4633340"/>
            <a:ext cx="15151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Derived2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70077" y="3886834"/>
            <a:ext cx="213995" cy="686435"/>
          </a:xfrm>
          <a:custGeom>
            <a:avLst/>
            <a:gdLst/>
            <a:ahLst/>
            <a:cxnLst/>
            <a:rect l="l" t="t" r="r" b="b"/>
            <a:pathLst>
              <a:path w="213995" h="686435">
                <a:moveTo>
                  <a:pt x="107160" y="94565"/>
                </a:moveTo>
                <a:lnTo>
                  <a:pt x="83298" y="135265"/>
                </a:lnTo>
                <a:lnTo>
                  <a:pt x="81984" y="685926"/>
                </a:lnTo>
                <a:lnTo>
                  <a:pt x="129609" y="686053"/>
                </a:lnTo>
                <a:lnTo>
                  <a:pt x="130821" y="177926"/>
                </a:lnTo>
                <a:lnTo>
                  <a:pt x="130800" y="135265"/>
                </a:lnTo>
                <a:lnTo>
                  <a:pt x="107160" y="94565"/>
                </a:lnTo>
                <a:close/>
              </a:path>
              <a:path w="213995" h="686435">
                <a:moveTo>
                  <a:pt x="134789" y="47243"/>
                </a:moveTo>
                <a:lnTo>
                  <a:pt x="83508" y="47243"/>
                </a:lnTo>
                <a:lnTo>
                  <a:pt x="131133" y="47370"/>
                </a:lnTo>
                <a:lnTo>
                  <a:pt x="130923" y="135477"/>
                </a:lnTo>
                <a:lnTo>
                  <a:pt x="169741" y="202310"/>
                </a:lnTo>
                <a:lnTo>
                  <a:pt x="176018" y="209411"/>
                </a:lnTo>
                <a:lnTo>
                  <a:pt x="184235" y="213391"/>
                </a:lnTo>
                <a:lnTo>
                  <a:pt x="193333" y="213991"/>
                </a:lnTo>
                <a:lnTo>
                  <a:pt x="202253" y="210946"/>
                </a:lnTo>
                <a:lnTo>
                  <a:pt x="209353" y="204670"/>
                </a:lnTo>
                <a:lnTo>
                  <a:pt x="213334" y="196453"/>
                </a:lnTo>
                <a:lnTo>
                  <a:pt x="213933" y="187354"/>
                </a:lnTo>
                <a:lnTo>
                  <a:pt x="210889" y="178434"/>
                </a:lnTo>
                <a:lnTo>
                  <a:pt x="134789" y="47243"/>
                </a:lnTo>
                <a:close/>
              </a:path>
              <a:path w="213995" h="686435">
                <a:moveTo>
                  <a:pt x="107384" y="0"/>
                </a:moveTo>
                <a:lnTo>
                  <a:pt x="3117" y="177926"/>
                </a:lnTo>
                <a:lnTo>
                  <a:pt x="0" y="186848"/>
                </a:lnTo>
                <a:lnTo>
                  <a:pt x="561" y="195960"/>
                </a:lnTo>
                <a:lnTo>
                  <a:pt x="4528" y="204215"/>
                </a:lnTo>
                <a:lnTo>
                  <a:pt x="11626" y="210565"/>
                </a:lnTo>
                <a:lnTo>
                  <a:pt x="20546" y="213612"/>
                </a:lnTo>
                <a:lnTo>
                  <a:pt x="29644" y="213026"/>
                </a:lnTo>
                <a:lnTo>
                  <a:pt x="37861" y="209083"/>
                </a:lnTo>
                <a:lnTo>
                  <a:pt x="44138" y="202056"/>
                </a:lnTo>
                <a:lnTo>
                  <a:pt x="83298" y="135265"/>
                </a:lnTo>
                <a:lnTo>
                  <a:pt x="83508" y="47243"/>
                </a:lnTo>
                <a:lnTo>
                  <a:pt x="134789" y="47243"/>
                </a:lnTo>
                <a:lnTo>
                  <a:pt x="107384" y="0"/>
                </a:lnTo>
                <a:close/>
              </a:path>
              <a:path w="213995" h="686435">
                <a:moveTo>
                  <a:pt x="131104" y="59308"/>
                </a:moveTo>
                <a:lnTo>
                  <a:pt x="127831" y="59308"/>
                </a:lnTo>
                <a:lnTo>
                  <a:pt x="107160" y="94565"/>
                </a:lnTo>
                <a:lnTo>
                  <a:pt x="130923" y="135477"/>
                </a:lnTo>
                <a:lnTo>
                  <a:pt x="131104" y="59308"/>
                </a:lnTo>
                <a:close/>
              </a:path>
              <a:path w="213995" h="686435">
                <a:moveTo>
                  <a:pt x="83508" y="47243"/>
                </a:moveTo>
                <a:lnTo>
                  <a:pt x="83298" y="135265"/>
                </a:lnTo>
                <a:lnTo>
                  <a:pt x="107160" y="94565"/>
                </a:lnTo>
                <a:lnTo>
                  <a:pt x="86683" y="59308"/>
                </a:lnTo>
                <a:lnTo>
                  <a:pt x="131104" y="59308"/>
                </a:lnTo>
                <a:lnTo>
                  <a:pt x="131133" y="47370"/>
                </a:lnTo>
                <a:lnTo>
                  <a:pt x="83508" y="47243"/>
                </a:lnTo>
                <a:close/>
              </a:path>
              <a:path w="213995" h="686435">
                <a:moveTo>
                  <a:pt x="127831" y="59308"/>
                </a:moveTo>
                <a:lnTo>
                  <a:pt x="86683" y="59308"/>
                </a:lnTo>
                <a:lnTo>
                  <a:pt x="107160" y="94565"/>
                </a:lnTo>
                <a:lnTo>
                  <a:pt x="127831" y="59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70077" y="2591435"/>
            <a:ext cx="213995" cy="686435"/>
          </a:xfrm>
          <a:custGeom>
            <a:avLst/>
            <a:gdLst/>
            <a:ahLst/>
            <a:cxnLst/>
            <a:rect l="l" t="t" r="r" b="b"/>
            <a:pathLst>
              <a:path w="213995" h="686435">
                <a:moveTo>
                  <a:pt x="107160" y="94565"/>
                </a:moveTo>
                <a:lnTo>
                  <a:pt x="83298" y="135265"/>
                </a:lnTo>
                <a:lnTo>
                  <a:pt x="81984" y="685926"/>
                </a:lnTo>
                <a:lnTo>
                  <a:pt x="129609" y="686053"/>
                </a:lnTo>
                <a:lnTo>
                  <a:pt x="130821" y="177926"/>
                </a:lnTo>
                <a:lnTo>
                  <a:pt x="130800" y="135265"/>
                </a:lnTo>
                <a:lnTo>
                  <a:pt x="107160" y="94565"/>
                </a:lnTo>
                <a:close/>
              </a:path>
              <a:path w="213995" h="686435">
                <a:moveTo>
                  <a:pt x="134789" y="47243"/>
                </a:moveTo>
                <a:lnTo>
                  <a:pt x="83508" y="47243"/>
                </a:lnTo>
                <a:lnTo>
                  <a:pt x="131133" y="47370"/>
                </a:lnTo>
                <a:lnTo>
                  <a:pt x="130923" y="135477"/>
                </a:lnTo>
                <a:lnTo>
                  <a:pt x="169741" y="202311"/>
                </a:lnTo>
                <a:lnTo>
                  <a:pt x="176018" y="209411"/>
                </a:lnTo>
                <a:lnTo>
                  <a:pt x="184235" y="213391"/>
                </a:lnTo>
                <a:lnTo>
                  <a:pt x="193333" y="213991"/>
                </a:lnTo>
                <a:lnTo>
                  <a:pt x="202253" y="210947"/>
                </a:lnTo>
                <a:lnTo>
                  <a:pt x="209353" y="204670"/>
                </a:lnTo>
                <a:lnTo>
                  <a:pt x="213334" y="196453"/>
                </a:lnTo>
                <a:lnTo>
                  <a:pt x="213933" y="187354"/>
                </a:lnTo>
                <a:lnTo>
                  <a:pt x="210889" y="178435"/>
                </a:lnTo>
                <a:lnTo>
                  <a:pt x="134789" y="47243"/>
                </a:lnTo>
                <a:close/>
              </a:path>
              <a:path w="213995" h="686435">
                <a:moveTo>
                  <a:pt x="107384" y="0"/>
                </a:moveTo>
                <a:lnTo>
                  <a:pt x="3117" y="177926"/>
                </a:lnTo>
                <a:lnTo>
                  <a:pt x="0" y="186848"/>
                </a:lnTo>
                <a:lnTo>
                  <a:pt x="561" y="195961"/>
                </a:lnTo>
                <a:lnTo>
                  <a:pt x="4528" y="204215"/>
                </a:lnTo>
                <a:lnTo>
                  <a:pt x="11626" y="210565"/>
                </a:lnTo>
                <a:lnTo>
                  <a:pt x="20546" y="213612"/>
                </a:lnTo>
                <a:lnTo>
                  <a:pt x="29644" y="213026"/>
                </a:lnTo>
                <a:lnTo>
                  <a:pt x="37861" y="209083"/>
                </a:lnTo>
                <a:lnTo>
                  <a:pt x="44138" y="202056"/>
                </a:lnTo>
                <a:lnTo>
                  <a:pt x="83298" y="135265"/>
                </a:lnTo>
                <a:lnTo>
                  <a:pt x="83508" y="47243"/>
                </a:lnTo>
                <a:lnTo>
                  <a:pt x="134789" y="47243"/>
                </a:lnTo>
                <a:lnTo>
                  <a:pt x="107384" y="0"/>
                </a:lnTo>
                <a:close/>
              </a:path>
              <a:path w="213995" h="686435">
                <a:moveTo>
                  <a:pt x="131104" y="59309"/>
                </a:moveTo>
                <a:lnTo>
                  <a:pt x="127831" y="59309"/>
                </a:lnTo>
                <a:lnTo>
                  <a:pt x="107160" y="94565"/>
                </a:lnTo>
                <a:lnTo>
                  <a:pt x="130923" y="135477"/>
                </a:lnTo>
                <a:lnTo>
                  <a:pt x="131104" y="59309"/>
                </a:lnTo>
                <a:close/>
              </a:path>
              <a:path w="213995" h="686435">
                <a:moveTo>
                  <a:pt x="83508" y="47243"/>
                </a:moveTo>
                <a:lnTo>
                  <a:pt x="83298" y="135265"/>
                </a:lnTo>
                <a:lnTo>
                  <a:pt x="107160" y="94565"/>
                </a:lnTo>
                <a:lnTo>
                  <a:pt x="86683" y="59309"/>
                </a:lnTo>
                <a:lnTo>
                  <a:pt x="131104" y="59309"/>
                </a:lnTo>
                <a:lnTo>
                  <a:pt x="131133" y="47370"/>
                </a:lnTo>
                <a:lnTo>
                  <a:pt x="83508" y="47243"/>
                </a:lnTo>
                <a:close/>
              </a:path>
              <a:path w="213995" h="686435">
                <a:moveTo>
                  <a:pt x="127831" y="59309"/>
                </a:moveTo>
                <a:lnTo>
                  <a:pt x="86683" y="59309"/>
                </a:lnTo>
                <a:lnTo>
                  <a:pt x="107160" y="94565"/>
                </a:lnTo>
                <a:lnTo>
                  <a:pt x="127831" y="59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53025" y="1800225"/>
            <a:ext cx="2181225" cy="1190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50534" y="2218766"/>
            <a:ext cx="16795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Virtual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function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05425" y="3248025"/>
            <a:ext cx="1876425" cy="962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16015" y="3518738"/>
            <a:ext cx="1065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override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76800" y="3914775"/>
            <a:ext cx="3038475" cy="1809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0776" y="2057273"/>
            <a:ext cx="213995" cy="3199765"/>
          </a:xfrm>
          <a:custGeom>
            <a:avLst/>
            <a:gdLst/>
            <a:ahLst/>
            <a:cxnLst/>
            <a:rect l="l" t="t" r="r" b="b"/>
            <a:pathLst>
              <a:path w="213994" h="3199765">
                <a:moveTo>
                  <a:pt x="106985" y="94592"/>
                </a:moveTo>
                <a:lnTo>
                  <a:pt x="83211" y="135362"/>
                </a:lnTo>
                <a:lnTo>
                  <a:pt x="82347" y="3199765"/>
                </a:lnTo>
                <a:lnTo>
                  <a:pt x="129972" y="3199765"/>
                </a:lnTo>
                <a:lnTo>
                  <a:pt x="130814" y="213792"/>
                </a:lnTo>
                <a:lnTo>
                  <a:pt x="130759" y="135362"/>
                </a:lnTo>
                <a:lnTo>
                  <a:pt x="106985" y="94592"/>
                </a:lnTo>
                <a:close/>
              </a:path>
              <a:path w="213994" h="3199765">
                <a:moveTo>
                  <a:pt x="134530" y="47243"/>
                </a:moveTo>
                <a:lnTo>
                  <a:pt x="130861" y="47243"/>
                </a:lnTo>
                <a:lnTo>
                  <a:pt x="130836" y="135495"/>
                </a:lnTo>
                <a:lnTo>
                  <a:pt x="169723" y="202184"/>
                </a:lnTo>
                <a:lnTo>
                  <a:pt x="176002" y="209228"/>
                </a:lnTo>
                <a:lnTo>
                  <a:pt x="184233" y="213201"/>
                </a:lnTo>
                <a:lnTo>
                  <a:pt x="193369" y="213792"/>
                </a:lnTo>
                <a:lnTo>
                  <a:pt x="202362" y="210692"/>
                </a:lnTo>
                <a:lnTo>
                  <a:pt x="209389" y="204416"/>
                </a:lnTo>
                <a:lnTo>
                  <a:pt x="213332" y="196199"/>
                </a:lnTo>
                <a:lnTo>
                  <a:pt x="213917" y="187100"/>
                </a:lnTo>
                <a:lnTo>
                  <a:pt x="210871" y="178180"/>
                </a:lnTo>
                <a:lnTo>
                  <a:pt x="134530" y="47243"/>
                </a:lnTo>
                <a:close/>
              </a:path>
              <a:path w="213994" h="3199765">
                <a:moveTo>
                  <a:pt x="106985" y="0"/>
                </a:moveTo>
                <a:lnTo>
                  <a:pt x="3099" y="178180"/>
                </a:lnTo>
                <a:lnTo>
                  <a:pt x="0" y="187100"/>
                </a:lnTo>
                <a:lnTo>
                  <a:pt x="591" y="196199"/>
                </a:lnTo>
                <a:lnTo>
                  <a:pt x="4564" y="204416"/>
                </a:lnTo>
                <a:lnTo>
                  <a:pt x="11608" y="210692"/>
                </a:lnTo>
                <a:lnTo>
                  <a:pt x="20583" y="213739"/>
                </a:lnTo>
                <a:lnTo>
                  <a:pt x="29690" y="213153"/>
                </a:lnTo>
                <a:lnTo>
                  <a:pt x="37915" y="209210"/>
                </a:lnTo>
                <a:lnTo>
                  <a:pt x="44247" y="202184"/>
                </a:lnTo>
                <a:lnTo>
                  <a:pt x="83134" y="135495"/>
                </a:lnTo>
                <a:lnTo>
                  <a:pt x="83236" y="47243"/>
                </a:lnTo>
                <a:lnTo>
                  <a:pt x="134530" y="47243"/>
                </a:lnTo>
                <a:lnTo>
                  <a:pt x="106985" y="0"/>
                </a:lnTo>
                <a:close/>
              </a:path>
              <a:path w="213994" h="3199765">
                <a:moveTo>
                  <a:pt x="130858" y="59309"/>
                </a:moveTo>
                <a:lnTo>
                  <a:pt x="127559" y="59309"/>
                </a:lnTo>
                <a:lnTo>
                  <a:pt x="106985" y="94592"/>
                </a:lnTo>
                <a:lnTo>
                  <a:pt x="130836" y="135495"/>
                </a:lnTo>
                <a:lnTo>
                  <a:pt x="130858" y="59309"/>
                </a:lnTo>
                <a:close/>
              </a:path>
              <a:path w="213994" h="3199765">
                <a:moveTo>
                  <a:pt x="130861" y="47243"/>
                </a:moveTo>
                <a:lnTo>
                  <a:pt x="83236" y="47243"/>
                </a:lnTo>
                <a:lnTo>
                  <a:pt x="83211" y="135362"/>
                </a:lnTo>
                <a:lnTo>
                  <a:pt x="106985" y="94592"/>
                </a:lnTo>
                <a:lnTo>
                  <a:pt x="86411" y="59309"/>
                </a:lnTo>
                <a:lnTo>
                  <a:pt x="130858" y="59309"/>
                </a:lnTo>
                <a:lnTo>
                  <a:pt x="130861" y="47243"/>
                </a:lnTo>
                <a:close/>
              </a:path>
              <a:path w="213994" h="3199765">
                <a:moveTo>
                  <a:pt x="127559" y="59309"/>
                </a:moveTo>
                <a:lnTo>
                  <a:pt x="86411" y="59309"/>
                </a:lnTo>
                <a:lnTo>
                  <a:pt x="106985" y="94592"/>
                </a:lnTo>
                <a:lnTo>
                  <a:pt x="127559" y="59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581150"/>
            <a:ext cx="3781425" cy="2600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3635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23850"/>
            <a:ext cx="777875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Virtual </a:t>
            </a:r>
            <a:r>
              <a:rPr sz="4000" dirty="0"/>
              <a:t>Functions </a:t>
            </a:r>
            <a:r>
              <a:rPr sz="4000" spc="-20" dirty="0"/>
              <a:t>Are</a:t>
            </a:r>
            <a:r>
              <a:rPr sz="4000" spc="-55" dirty="0"/>
              <a:t> </a:t>
            </a:r>
            <a:r>
              <a:rPr sz="4000" spc="-15" dirty="0"/>
              <a:t>Hierarchical</a:t>
            </a:r>
          </a:p>
        </p:txBody>
      </p:sp>
      <p:sp>
        <p:nvSpPr>
          <p:cNvPr id="3" name="object 3"/>
          <p:cNvSpPr/>
          <p:nvPr/>
        </p:nvSpPr>
        <p:spPr>
          <a:xfrm>
            <a:off x="3648075" y="1590675"/>
            <a:ext cx="2228850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8526" y="1622806"/>
            <a:ext cx="803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04950" y="3343275"/>
            <a:ext cx="2238375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19452" y="3375786"/>
            <a:ext cx="15151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Derived1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65197" y="2202307"/>
            <a:ext cx="2145030" cy="1171575"/>
          </a:xfrm>
          <a:custGeom>
            <a:avLst/>
            <a:gdLst/>
            <a:ahLst/>
            <a:cxnLst/>
            <a:rect l="l" t="t" r="r" b="b"/>
            <a:pathLst>
              <a:path w="2145029" h="1171575">
                <a:moveTo>
                  <a:pt x="2014446" y="50348"/>
                </a:moveTo>
                <a:lnTo>
                  <a:pt x="0" y="1129538"/>
                </a:lnTo>
                <a:lnTo>
                  <a:pt x="22605" y="1171447"/>
                </a:lnTo>
                <a:lnTo>
                  <a:pt x="2036894" y="92399"/>
                </a:lnTo>
                <a:lnTo>
                  <a:pt x="2061661" y="52089"/>
                </a:lnTo>
                <a:lnTo>
                  <a:pt x="2014446" y="50348"/>
                </a:lnTo>
                <a:close/>
              </a:path>
              <a:path w="2145029" h="1171575">
                <a:moveTo>
                  <a:pt x="2144249" y="8762"/>
                </a:moveTo>
                <a:lnTo>
                  <a:pt x="2092070" y="8762"/>
                </a:lnTo>
                <a:lnTo>
                  <a:pt x="2114550" y="50800"/>
                </a:lnTo>
                <a:lnTo>
                  <a:pt x="2036894" y="92399"/>
                </a:lnTo>
                <a:lnTo>
                  <a:pt x="1996439" y="158241"/>
                </a:lnTo>
                <a:lnTo>
                  <a:pt x="1993205" y="167112"/>
                </a:lnTo>
                <a:lnTo>
                  <a:pt x="1993614" y="176244"/>
                </a:lnTo>
                <a:lnTo>
                  <a:pt x="1997404" y="184566"/>
                </a:lnTo>
                <a:lnTo>
                  <a:pt x="2004314" y="191007"/>
                </a:lnTo>
                <a:lnTo>
                  <a:pt x="2013184" y="194242"/>
                </a:lnTo>
                <a:lnTo>
                  <a:pt x="2022316" y="193833"/>
                </a:lnTo>
                <a:lnTo>
                  <a:pt x="2030638" y="190043"/>
                </a:lnTo>
                <a:lnTo>
                  <a:pt x="2037079" y="183133"/>
                </a:lnTo>
                <a:lnTo>
                  <a:pt x="2144249" y="8762"/>
                </a:lnTo>
                <a:close/>
              </a:path>
              <a:path w="2145029" h="1171575">
                <a:moveTo>
                  <a:pt x="2061661" y="52089"/>
                </a:moveTo>
                <a:lnTo>
                  <a:pt x="2036894" y="92399"/>
                </a:lnTo>
                <a:lnTo>
                  <a:pt x="2109334" y="53593"/>
                </a:lnTo>
                <a:lnTo>
                  <a:pt x="2102485" y="53593"/>
                </a:lnTo>
                <a:lnTo>
                  <a:pt x="2061661" y="52089"/>
                </a:lnTo>
                <a:close/>
              </a:path>
              <a:path w="2145029" h="1171575">
                <a:moveTo>
                  <a:pt x="2083053" y="17271"/>
                </a:moveTo>
                <a:lnTo>
                  <a:pt x="2061661" y="52089"/>
                </a:lnTo>
                <a:lnTo>
                  <a:pt x="2102485" y="53593"/>
                </a:lnTo>
                <a:lnTo>
                  <a:pt x="2083053" y="17271"/>
                </a:lnTo>
                <a:close/>
              </a:path>
              <a:path w="2145029" h="1171575">
                <a:moveTo>
                  <a:pt x="2096621" y="17271"/>
                </a:moveTo>
                <a:lnTo>
                  <a:pt x="2083053" y="17271"/>
                </a:lnTo>
                <a:lnTo>
                  <a:pt x="2102485" y="53593"/>
                </a:lnTo>
                <a:lnTo>
                  <a:pt x="2109334" y="53593"/>
                </a:lnTo>
                <a:lnTo>
                  <a:pt x="2114550" y="50800"/>
                </a:lnTo>
                <a:lnTo>
                  <a:pt x="2096621" y="17271"/>
                </a:lnTo>
                <a:close/>
              </a:path>
              <a:path w="2145029" h="1171575">
                <a:moveTo>
                  <a:pt x="2092070" y="8762"/>
                </a:moveTo>
                <a:lnTo>
                  <a:pt x="2014446" y="50348"/>
                </a:lnTo>
                <a:lnTo>
                  <a:pt x="2061661" y="52089"/>
                </a:lnTo>
                <a:lnTo>
                  <a:pt x="2083053" y="17271"/>
                </a:lnTo>
                <a:lnTo>
                  <a:pt x="2096621" y="17271"/>
                </a:lnTo>
                <a:lnTo>
                  <a:pt x="2092070" y="8762"/>
                </a:lnTo>
                <a:close/>
              </a:path>
              <a:path w="2145029" h="1171575">
                <a:moveTo>
                  <a:pt x="1938908" y="0"/>
                </a:moveTo>
                <a:lnTo>
                  <a:pt x="1929558" y="1518"/>
                </a:lnTo>
                <a:lnTo>
                  <a:pt x="1921827" y="6334"/>
                </a:lnTo>
                <a:lnTo>
                  <a:pt x="1916477" y="13698"/>
                </a:lnTo>
                <a:lnTo>
                  <a:pt x="1914270" y="22859"/>
                </a:lnTo>
                <a:lnTo>
                  <a:pt x="1915789" y="32228"/>
                </a:lnTo>
                <a:lnTo>
                  <a:pt x="1920605" y="39989"/>
                </a:lnTo>
                <a:lnTo>
                  <a:pt x="1927969" y="45344"/>
                </a:lnTo>
                <a:lnTo>
                  <a:pt x="1937130" y="47497"/>
                </a:lnTo>
                <a:lnTo>
                  <a:pt x="2014446" y="50348"/>
                </a:lnTo>
                <a:lnTo>
                  <a:pt x="2092070" y="8762"/>
                </a:lnTo>
                <a:lnTo>
                  <a:pt x="2144249" y="8762"/>
                </a:lnTo>
                <a:lnTo>
                  <a:pt x="2145029" y="7492"/>
                </a:lnTo>
                <a:lnTo>
                  <a:pt x="1938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34025" y="1495425"/>
            <a:ext cx="1952625" cy="962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72988" y="1816353"/>
            <a:ext cx="151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Virtual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function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14475" y="4410075"/>
            <a:ext cx="1838325" cy="923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05380" y="4662296"/>
            <a:ext cx="1066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override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19750" y="3495675"/>
            <a:ext cx="2238375" cy="942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4888" y="3528136"/>
            <a:ext cx="15157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Derived2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09972" y="2209800"/>
            <a:ext cx="1994535" cy="1315720"/>
          </a:xfrm>
          <a:custGeom>
            <a:avLst/>
            <a:gdLst/>
            <a:ahLst/>
            <a:cxnLst/>
            <a:rect l="l" t="t" r="r" b="b"/>
            <a:pathLst>
              <a:path w="1994534" h="1315720">
                <a:moveTo>
                  <a:pt x="79106" y="51628"/>
                </a:moveTo>
                <a:lnTo>
                  <a:pt x="100276" y="93931"/>
                </a:lnTo>
                <a:lnTo>
                  <a:pt x="1968246" y="1315339"/>
                </a:lnTo>
                <a:lnTo>
                  <a:pt x="1994407" y="1275461"/>
                </a:lnTo>
                <a:lnTo>
                  <a:pt x="126326" y="54060"/>
                </a:lnTo>
                <a:lnTo>
                  <a:pt x="79106" y="51628"/>
                </a:lnTo>
                <a:close/>
              </a:path>
              <a:path w="1994534" h="1315720">
                <a:moveTo>
                  <a:pt x="0" y="0"/>
                </a:moveTo>
                <a:lnTo>
                  <a:pt x="92201" y="184403"/>
                </a:lnTo>
                <a:lnTo>
                  <a:pt x="98059" y="191875"/>
                </a:lnTo>
                <a:lnTo>
                  <a:pt x="106013" y="196357"/>
                </a:lnTo>
                <a:lnTo>
                  <a:pt x="115062" y="197530"/>
                </a:lnTo>
                <a:lnTo>
                  <a:pt x="124205" y="195072"/>
                </a:lnTo>
                <a:lnTo>
                  <a:pt x="131677" y="189214"/>
                </a:lnTo>
                <a:lnTo>
                  <a:pt x="136159" y="181260"/>
                </a:lnTo>
                <a:lnTo>
                  <a:pt x="137332" y="172212"/>
                </a:lnTo>
                <a:lnTo>
                  <a:pt x="134874" y="163067"/>
                </a:lnTo>
                <a:lnTo>
                  <a:pt x="100276" y="93931"/>
                </a:lnTo>
                <a:lnTo>
                  <a:pt x="26542" y="45720"/>
                </a:lnTo>
                <a:lnTo>
                  <a:pt x="52577" y="5841"/>
                </a:lnTo>
                <a:lnTo>
                  <a:pt x="115557" y="5841"/>
                </a:lnTo>
                <a:lnTo>
                  <a:pt x="0" y="0"/>
                </a:lnTo>
                <a:close/>
              </a:path>
              <a:path w="1994534" h="1315720">
                <a:moveTo>
                  <a:pt x="52577" y="5841"/>
                </a:moveTo>
                <a:lnTo>
                  <a:pt x="26542" y="45720"/>
                </a:lnTo>
                <a:lnTo>
                  <a:pt x="100276" y="93931"/>
                </a:lnTo>
                <a:lnTo>
                  <a:pt x="79106" y="51628"/>
                </a:lnTo>
                <a:lnTo>
                  <a:pt x="38353" y="49529"/>
                </a:lnTo>
                <a:lnTo>
                  <a:pt x="60832" y="15112"/>
                </a:lnTo>
                <a:lnTo>
                  <a:pt x="66757" y="15112"/>
                </a:lnTo>
                <a:lnTo>
                  <a:pt x="52577" y="5841"/>
                </a:lnTo>
                <a:close/>
              </a:path>
              <a:path w="1994534" h="1315720">
                <a:moveTo>
                  <a:pt x="115557" y="5841"/>
                </a:moveTo>
                <a:lnTo>
                  <a:pt x="52577" y="5841"/>
                </a:lnTo>
                <a:lnTo>
                  <a:pt x="126326" y="54060"/>
                </a:lnTo>
                <a:lnTo>
                  <a:pt x="203580" y="58038"/>
                </a:lnTo>
                <a:lnTo>
                  <a:pt x="212901" y="56632"/>
                </a:lnTo>
                <a:lnTo>
                  <a:pt x="220710" y="51927"/>
                </a:lnTo>
                <a:lnTo>
                  <a:pt x="226208" y="44626"/>
                </a:lnTo>
                <a:lnTo>
                  <a:pt x="228600" y="35433"/>
                </a:lnTo>
                <a:lnTo>
                  <a:pt x="227175" y="26112"/>
                </a:lnTo>
                <a:lnTo>
                  <a:pt x="222440" y="18303"/>
                </a:lnTo>
                <a:lnTo>
                  <a:pt x="215134" y="12805"/>
                </a:lnTo>
                <a:lnTo>
                  <a:pt x="205993" y="10413"/>
                </a:lnTo>
                <a:lnTo>
                  <a:pt x="115557" y="5841"/>
                </a:lnTo>
                <a:close/>
              </a:path>
              <a:path w="1994534" h="1315720">
                <a:moveTo>
                  <a:pt x="66757" y="15112"/>
                </a:moveTo>
                <a:lnTo>
                  <a:pt x="60832" y="15112"/>
                </a:lnTo>
                <a:lnTo>
                  <a:pt x="79106" y="51628"/>
                </a:lnTo>
                <a:lnTo>
                  <a:pt x="126326" y="54060"/>
                </a:lnTo>
                <a:lnTo>
                  <a:pt x="66757" y="15112"/>
                </a:lnTo>
                <a:close/>
              </a:path>
              <a:path w="1994534" h="1315720">
                <a:moveTo>
                  <a:pt x="60832" y="15112"/>
                </a:moveTo>
                <a:lnTo>
                  <a:pt x="38353" y="49529"/>
                </a:lnTo>
                <a:lnTo>
                  <a:pt x="79106" y="51628"/>
                </a:lnTo>
                <a:lnTo>
                  <a:pt x="60832" y="15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00" y="3914775"/>
            <a:ext cx="3038475" cy="1809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65381" y="2209673"/>
            <a:ext cx="213995" cy="3199765"/>
          </a:xfrm>
          <a:custGeom>
            <a:avLst/>
            <a:gdLst/>
            <a:ahLst/>
            <a:cxnLst/>
            <a:rect l="l" t="t" r="r" b="b"/>
            <a:pathLst>
              <a:path w="213994" h="3199765">
                <a:moveTo>
                  <a:pt x="106980" y="94592"/>
                </a:moveTo>
                <a:lnTo>
                  <a:pt x="83206" y="135362"/>
                </a:lnTo>
                <a:lnTo>
                  <a:pt x="82342" y="3199765"/>
                </a:lnTo>
                <a:lnTo>
                  <a:pt x="129967" y="3199765"/>
                </a:lnTo>
                <a:lnTo>
                  <a:pt x="130809" y="213792"/>
                </a:lnTo>
                <a:lnTo>
                  <a:pt x="130754" y="135362"/>
                </a:lnTo>
                <a:lnTo>
                  <a:pt x="106980" y="94592"/>
                </a:lnTo>
                <a:close/>
              </a:path>
              <a:path w="213994" h="3199765">
                <a:moveTo>
                  <a:pt x="134525" y="47243"/>
                </a:moveTo>
                <a:lnTo>
                  <a:pt x="130856" y="47243"/>
                </a:lnTo>
                <a:lnTo>
                  <a:pt x="130831" y="135495"/>
                </a:lnTo>
                <a:lnTo>
                  <a:pt x="169718" y="202184"/>
                </a:lnTo>
                <a:lnTo>
                  <a:pt x="175996" y="209228"/>
                </a:lnTo>
                <a:lnTo>
                  <a:pt x="184227" y="213201"/>
                </a:lnTo>
                <a:lnTo>
                  <a:pt x="193364" y="213792"/>
                </a:lnTo>
                <a:lnTo>
                  <a:pt x="202357" y="210692"/>
                </a:lnTo>
                <a:lnTo>
                  <a:pt x="209383" y="204416"/>
                </a:lnTo>
                <a:lnTo>
                  <a:pt x="213326" y="196199"/>
                </a:lnTo>
                <a:lnTo>
                  <a:pt x="213912" y="187100"/>
                </a:lnTo>
                <a:lnTo>
                  <a:pt x="210866" y="178180"/>
                </a:lnTo>
                <a:lnTo>
                  <a:pt x="134525" y="47243"/>
                </a:lnTo>
                <a:close/>
              </a:path>
              <a:path w="213994" h="3199765">
                <a:moveTo>
                  <a:pt x="106980" y="0"/>
                </a:moveTo>
                <a:lnTo>
                  <a:pt x="3056" y="178180"/>
                </a:lnTo>
                <a:lnTo>
                  <a:pt x="0" y="187100"/>
                </a:lnTo>
                <a:lnTo>
                  <a:pt x="590" y="196199"/>
                </a:lnTo>
                <a:lnTo>
                  <a:pt x="4550" y="204416"/>
                </a:lnTo>
                <a:lnTo>
                  <a:pt x="11603" y="210692"/>
                </a:lnTo>
                <a:lnTo>
                  <a:pt x="20578" y="213739"/>
                </a:lnTo>
                <a:lnTo>
                  <a:pt x="29684" y="213153"/>
                </a:lnTo>
                <a:lnTo>
                  <a:pt x="37910" y="209210"/>
                </a:lnTo>
                <a:lnTo>
                  <a:pt x="44242" y="202184"/>
                </a:lnTo>
                <a:lnTo>
                  <a:pt x="83129" y="135495"/>
                </a:lnTo>
                <a:lnTo>
                  <a:pt x="83231" y="47243"/>
                </a:lnTo>
                <a:lnTo>
                  <a:pt x="134525" y="47243"/>
                </a:lnTo>
                <a:lnTo>
                  <a:pt x="106980" y="0"/>
                </a:lnTo>
                <a:close/>
              </a:path>
              <a:path w="213994" h="3199765">
                <a:moveTo>
                  <a:pt x="130852" y="59309"/>
                </a:moveTo>
                <a:lnTo>
                  <a:pt x="127554" y="59309"/>
                </a:lnTo>
                <a:lnTo>
                  <a:pt x="106980" y="94592"/>
                </a:lnTo>
                <a:lnTo>
                  <a:pt x="130831" y="135495"/>
                </a:lnTo>
                <a:lnTo>
                  <a:pt x="130852" y="59309"/>
                </a:lnTo>
                <a:close/>
              </a:path>
              <a:path w="213994" h="3199765">
                <a:moveTo>
                  <a:pt x="130856" y="47243"/>
                </a:moveTo>
                <a:lnTo>
                  <a:pt x="83231" y="47243"/>
                </a:lnTo>
                <a:lnTo>
                  <a:pt x="83206" y="135362"/>
                </a:lnTo>
                <a:lnTo>
                  <a:pt x="106980" y="94592"/>
                </a:lnTo>
                <a:lnTo>
                  <a:pt x="86406" y="59309"/>
                </a:lnTo>
                <a:lnTo>
                  <a:pt x="130852" y="59309"/>
                </a:lnTo>
                <a:lnTo>
                  <a:pt x="130856" y="47243"/>
                </a:lnTo>
                <a:close/>
              </a:path>
              <a:path w="213994" h="3199765">
                <a:moveTo>
                  <a:pt x="127554" y="59309"/>
                </a:moveTo>
                <a:lnTo>
                  <a:pt x="86406" y="59309"/>
                </a:lnTo>
                <a:lnTo>
                  <a:pt x="106980" y="94592"/>
                </a:lnTo>
                <a:lnTo>
                  <a:pt x="127554" y="59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3900" y="323850"/>
            <a:ext cx="3305175" cy="2514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02610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15493"/>
            <a:ext cx="608876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Pure </a:t>
            </a:r>
            <a:r>
              <a:rPr sz="4400" spc="-5" dirty="0"/>
              <a:t>Virtual</a:t>
            </a:r>
            <a:r>
              <a:rPr sz="4400" spc="-80" dirty="0"/>
              <a:t> </a:t>
            </a:r>
            <a:r>
              <a:rPr sz="4400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807959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953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35" dirty="0">
                <a:latin typeface="Calibri"/>
                <a:cs typeface="Calibri"/>
              </a:rPr>
              <a:t>“A </a:t>
            </a:r>
            <a:r>
              <a:rPr sz="3200" spc="-15" dirty="0">
                <a:latin typeface="Calibri"/>
                <a:cs typeface="Calibri"/>
              </a:rPr>
              <a:t>pure </a:t>
            </a:r>
            <a:r>
              <a:rPr sz="3200" spc="-5" dirty="0">
                <a:latin typeface="Calibri"/>
                <a:cs typeface="Calibri"/>
              </a:rPr>
              <a:t>virtual function </a:t>
            </a:r>
            <a:r>
              <a:rPr sz="3200" dirty="0">
                <a:latin typeface="Calibri"/>
                <a:cs typeface="Calibri"/>
              </a:rPr>
              <a:t>is a virtual </a:t>
            </a:r>
            <a:r>
              <a:rPr sz="3200" spc="-5" dirty="0">
                <a:latin typeface="Calibri"/>
                <a:cs typeface="Calibri"/>
              </a:rPr>
              <a:t>function 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5" dirty="0">
                <a:latin typeface="Calibri"/>
                <a:cs typeface="Calibri"/>
              </a:rPr>
              <a:t>has </a:t>
            </a:r>
            <a:r>
              <a:rPr sz="3200" b="1" dirty="0">
                <a:latin typeface="Calibri"/>
                <a:cs typeface="Calibri"/>
              </a:rPr>
              <a:t>no </a:t>
            </a:r>
            <a:r>
              <a:rPr sz="3200" b="1" spc="-10" dirty="0">
                <a:latin typeface="Calibri"/>
                <a:cs typeface="Calibri"/>
              </a:rPr>
              <a:t>definition </a:t>
            </a:r>
            <a:r>
              <a:rPr sz="3200" spc="-5" dirty="0">
                <a:latin typeface="Calibri"/>
                <a:cs typeface="Calibri"/>
              </a:rPr>
              <a:t>within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base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class.”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4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declare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pure </a:t>
            </a:r>
            <a:r>
              <a:rPr sz="3200" spc="-5" dirty="0">
                <a:latin typeface="Calibri"/>
                <a:cs typeface="Calibri"/>
              </a:rPr>
              <a:t>virtual</a:t>
            </a:r>
            <a:r>
              <a:rPr sz="3200" spc="1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function:</a:t>
            </a:r>
            <a:endParaRPr sz="3200" dirty="0">
              <a:latin typeface="Calibri"/>
              <a:cs typeface="Calibri"/>
            </a:endParaRPr>
          </a:p>
          <a:p>
            <a:pPr marL="379730">
              <a:lnSpc>
                <a:spcPct val="100000"/>
              </a:lnSpc>
              <a:spcBef>
                <a:spcPts val="770"/>
              </a:spcBef>
            </a:pPr>
            <a:r>
              <a:rPr sz="3200" b="1" spc="-25" dirty="0">
                <a:latin typeface="Calibri"/>
                <a:cs typeface="Calibri"/>
              </a:rPr>
              <a:t>Syntax:</a:t>
            </a:r>
            <a:endParaRPr sz="3200" dirty="0">
              <a:latin typeface="Calibri"/>
              <a:cs typeface="Calibri"/>
            </a:endParaRPr>
          </a:p>
          <a:p>
            <a:pPr marL="562610">
              <a:lnSpc>
                <a:spcPct val="100000"/>
              </a:lnSpc>
              <a:spcBef>
                <a:spcPts val="765"/>
              </a:spcBef>
            </a:pPr>
            <a:r>
              <a:rPr sz="3200" b="1" spc="-5" dirty="0">
                <a:latin typeface="Calibri"/>
                <a:cs typeface="Calibri"/>
              </a:rPr>
              <a:t>virtual </a:t>
            </a:r>
            <a:r>
              <a:rPr sz="3200" dirty="0">
                <a:latin typeface="Calibri"/>
                <a:cs typeface="Calibri"/>
              </a:rPr>
              <a:t>rtype </a:t>
            </a:r>
            <a:r>
              <a:rPr sz="3200" spc="-10" dirty="0">
                <a:latin typeface="Calibri"/>
                <a:cs typeface="Calibri"/>
              </a:rPr>
              <a:t>func-name(parameter-list)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0;</a:t>
            </a:r>
          </a:p>
        </p:txBody>
      </p:sp>
    </p:spTree>
    <p:extLst>
      <p:ext uri="{BB962C8B-B14F-4D97-AF65-F5344CB8AC3E}">
        <p14:creationId xmlns:p14="http://schemas.microsoft.com/office/powerpoint/2010/main" val="26821160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75917"/>
            <a:ext cx="6695821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Pure </a:t>
            </a:r>
            <a:r>
              <a:rPr spc="-5" dirty="0"/>
              <a:t>Virtual</a:t>
            </a:r>
            <a:r>
              <a:rPr spc="-80" dirty="0"/>
              <a:t> </a:t>
            </a:r>
            <a:r>
              <a:rPr dirty="0"/>
              <a:t>Functions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361950" y="5076824"/>
            <a:ext cx="8782050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1607565"/>
            <a:ext cx="7842884" cy="4801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3200" dirty="0">
                <a:latin typeface="Calibri"/>
                <a:cs typeface="Calibri"/>
              </a:rPr>
              <a:t>When a </a:t>
            </a:r>
            <a:r>
              <a:rPr sz="3200" b="1" spc="-5" dirty="0">
                <a:latin typeface="Calibri"/>
                <a:cs typeface="Calibri"/>
              </a:rPr>
              <a:t>virtual function </a:t>
            </a:r>
            <a:r>
              <a:rPr sz="3200" dirty="0">
                <a:latin typeface="Calibri"/>
                <a:cs typeface="Calibri"/>
              </a:rPr>
              <a:t>is made </a:t>
            </a:r>
            <a:r>
              <a:rPr sz="3200" b="1" spc="-10" dirty="0">
                <a:latin typeface="Calibri"/>
                <a:cs typeface="Calibri"/>
              </a:rPr>
              <a:t>pure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any</a:t>
            </a:r>
            <a:endParaRPr sz="3200" dirty="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derived </a:t>
            </a:r>
            <a:r>
              <a:rPr sz="3200" spc="-5" dirty="0">
                <a:latin typeface="Calibri"/>
                <a:cs typeface="Calibri"/>
              </a:rPr>
              <a:t>class </a:t>
            </a:r>
            <a:r>
              <a:rPr sz="3200" spc="-15" dirty="0">
                <a:latin typeface="Calibri"/>
                <a:cs typeface="Calibri"/>
              </a:rPr>
              <a:t>must </a:t>
            </a:r>
            <a:r>
              <a:rPr sz="3200" b="1" spc="-10" dirty="0">
                <a:latin typeface="Calibri"/>
                <a:cs typeface="Calibri"/>
              </a:rPr>
              <a:t>provide </a:t>
            </a:r>
            <a:r>
              <a:rPr sz="3200" spc="-5" dirty="0">
                <a:latin typeface="Calibri"/>
                <a:cs typeface="Calibri"/>
              </a:rPr>
              <a:t>its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definition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 dirty="0">
              <a:latin typeface="Times New Roman"/>
              <a:cs typeface="Times New Roman"/>
            </a:endParaRPr>
          </a:p>
          <a:p>
            <a:pPr marL="431800" marR="5080" indent="-342900">
              <a:lnSpc>
                <a:spcPct val="100000"/>
              </a:lnSpc>
              <a:buFont typeface="Arial"/>
              <a:buChar char="•"/>
              <a:tabLst>
                <a:tab pos="521334" algn="l"/>
                <a:tab pos="521970" algn="l"/>
              </a:tabLst>
            </a:pPr>
            <a:r>
              <a:rPr dirty="0"/>
              <a:t>	</a:t>
            </a:r>
            <a:r>
              <a:rPr sz="3200" dirty="0">
                <a:latin typeface="Calibri"/>
                <a:cs typeface="Calibri"/>
              </a:rPr>
              <a:t>If the </a:t>
            </a:r>
            <a:r>
              <a:rPr sz="3200" b="1" spc="-5" dirty="0">
                <a:latin typeface="Calibri"/>
                <a:cs typeface="Calibri"/>
              </a:rPr>
              <a:t>derived </a:t>
            </a:r>
            <a:r>
              <a:rPr sz="3200" dirty="0">
                <a:latin typeface="Calibri"/>
                <a:cs typeface="Calibri"/>
              </a:rPr>
              <a:t>class </a:t>
            </a:r>
            <a:r>
              <a:rPr sz="3200" b="1" spc="-10" dirty="0">
                <a:latin typeface="Calibri"/>
                <a:cs typeface="Calibri"/>
              </a:rPr>
              <a:t>fails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override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pure  </a:t>
            </a:r>
            <a:r>
              <a:rPr sz="3200" spc="-5" dirty="0">
                <a:latin typeface="Calibri"/>
                <a:cs typeface="Calibri"/>
              </a:rPr>
              <a:t>virtual function,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b="1" dirty="0">
                <a:latin typeface="Calibri"/>
                <a:cs typeface="Calibri"/>
              </a:rPr>
              <a:t>compile-time </a:t>
            </a:r>
            <a:r>
              <a:rPr sz="3200" b="1" spc="-10" dirty="0">
                <a:latin typeface="Calibri"/>
                <a:cs typeface="Calibri"/>
              </a:rPr>
              <a:t>error </a:t>
            </a:r>
            <a:r>
              <a:rPr sz="3200" spc="-5" dirty="0">
                <a:latin typeface="Calibri"/>
                <a:cs typeface="Calibri"/>
              </a:rPr>
              <a:t>will  </a:t>
            </a:r>
            <a:r>
              <a:rPr sz="3200" spc="-10" dirty="0">
                <a:latin typeface="Calibri"/>
                <a:cs typeface="Calibri"/>
              </a:rPr>
              <a:t>result.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NOTE:</a:t>
            </a:r>
            <a:endParaRPr sz="2800" dirty="0">
              <a:latin typeface="Calibri"/>
              <a:cs typeface="Calibri"/>
            </a:endParaRPr>
          </a:p>
          <a:p>
            <a:pPr marL="12700" marR="38735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When a virtual function is </a:t>
            </a:r>
            <a:r>
              <a:rPr sz="2800" spc="-10" dirty="0">
                <a:latin typeface="Calibri"/>
                <a:cs typeface="Calibri"/>
              </a:rPr>
              <a:t>declared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5" dirty="0">
                <a:latin typeface="Calibri"/>
                <a:cs typeface="Calibri"/>
              </a:rPr>
              <a:t>pure, </a:t>
            </a:r>
            <a:r>
              <a:rPr sz="2800" spc="-5" dirty="0">
                <a:latin typeface="Calibri"/>
                <a:cs typeface="Calibri"/>
              </a:rPr>
              <a:t>then all  </a:t>
            </a:r>
            <a:r>
              <a:rPr sz="2800" spc="-15" dirty="0">
                <a:latin typeface="Calibri"/>
                <a:cs typeface="Calibri"/>
              </a:rPr>
              <a:t>derived </a:t>
            </a:r>
            <a:r>
              <a:rPr sz="2800" spc="-5" dirty="0">
                <a:latin typeface="Calibri"/>
                <a:cs typeface="Calibri"/>
              </a:rPr>
              <a:t>classes </a:t>
            </a:r>
            <a:r>
              <a:rPr sz="2800" spc="-15" dirty="0">
                <a:latin typeface="Calibri"/>
                <a:cs typeface="Calibri"/>
              </a:rPr>
              <a:t>must </a:t>
            </a:r>
            <a:r>
              <a:rPr sz="2800" spc="-10" dirty="0">
                <a:latin typeface="Calibri"/>
                <a:cs typeface="Calibri"/>
              </a:rPr>
              <a:t>override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9224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375917"/>
            <a:ext cx="601979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Abstract</a:t>
            </a:r>
            <a:r>
              <a:rPr spc="-55" dirty="0"/>
              <a:t> </a:t>
            </a:r>
            <a:r>
              <a:rPr spc="-5" dirty="0"/>
              <a:t>Classes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968615" cy="4318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35" dirty="0">
                <a:latin typeface="Calibri"/>
                <a:cs typeface="Calibri"/>
              </a:rPr>
              <a:t>“A </a:t>
            </a:r>
            <a:r>
              <a:rPr sz="3200" dirty="0">
                <a:latin typeface="Calibri"/>
                <a:cs typeface="Calibri"/>
              </a:rPr>
              <a:t>class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15" dirty="0">
                <a:latin typeface="Calibri"/>
                <a:cs typeface="Calibri"/>
              </a:rPr>
              <a:t>contains </a:t>
            </a:r>
            <a:r>
              <a:rPr sz="3200" b="1" spc="-15" dirty="0">
                <a:latin typeface="Calibri"/>
                <a:cs typeface="Calibri"/>
              </a:rPr>
              <a:t>at </a:t>
            </a:r>
            <a:r>
              <a:rPr sz="3200" b="1" spc="-5" dirty="0">
                <a:latin typeface="Calibri"/>
                <a:cs typeface="Calibri"/>
              </a:rPr>
              <a:t>least </a:t>
            </a:r>
            <a:r>
              <a:rPr sz="3200" spc="-5" dirty="0">
                <a:latin typeface="Calibri"/>
                <a:cs typeface="Calibri"/>
              </a:rPr>
              <a:t>one </a:t>
            </a:r>
            <a:r>
              <a:rPr sz="3200" b="1" spc="-10" dirty="0">
                <a:latin typeface="Calibri"/>
                <a:cs typeface="Calibri"/>
              </a:rPr>
              <a:t>pure</a:t>
            </a:r>
            <a:r>
              <a:rPr sz="3200" b="1" spc="1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virtual</a:t>
            </a:r>
            <a:endParaRPr sz="32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function </a:t>
            </a:r>
            <a:r>
              <a:rPr sz="3200" dirty="0">
                <a:latin typeface="Calibri"/>
                <a:cs typeface="Calibri"/>
              </a:rPr>
              <a:t>then it is </a:t>
            </a:r>
            <a:r>
              <a:rPr sz="3200" spc="-5" dirty="0">
                <a:latin typeface="Calibri"/>
                <a:cs typeface="Calibri"/>
              </a:rPr>
              <a:t>said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15" dirty="0">
                <a:latin typeface="Calibri"/>
                <a:cs typeface="Calibri"/>
              </a:rPr>
              <a:t>abstract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class.”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5563235" algn="l"/>
              </a:tabLst>
            </a:pPr>
            <a:r>
              <a:rPr sz="3200" b="1" dirty="0">
                <a:latin typeface="Calibri"/>
                <a:cs typeface="Calibri"/>
              </a:rPr>
              <a:t>No objects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15" dirty="0">
                <a:latin typeface="Calibri"/>
                <a:cs typeface="Calibri"/>
              </a:rPr>
              <a:t> abstract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class	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created</a:t>
            </a:r>
            <a:r>
              <a:rPr sz="3200" spc="-15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marR="6540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Abstract </a:t>
            </a:r>
            <a:r>
              <a:rPr sz="3200" spc="-5" dirty="0">
                <a:latin typeface="Calibri"/>
                <a:cs typeface="Calibri"/>
              </a:rPr>
              <a:t>class </a:t>
            </a:r>
            <a:r>
              <a:rPr sz="3200" b="1" spc="-10" dirty="0">
                <a:latin typeface="Calibri"/>
                <a:cs typeface="Calibri"/>
              </a:rPr>
              <a:t>constitutes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b="1" spc="-10" dirty="0">
                <a:latin typeface="Calibri"/>
                <a:cs typeface="Calibri"/>
              </a:rPr>
              <a:t>incomplete </a:t>
            </a:r>
            <a:r>
              <a:rPr sz="3200" b="1" dirty="0">
                <a:latin typeface="Calibri"/>
                <a:cs typeface="Calibri"/>
              </a:rPr>
              <a:t>type 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b="1" dirty="0">
                <a:latin typeface="Calibri"/>
                <a:cs typeface="Calibri"/>
              </a:rPr>
              <a:t>used </a:t>
            </a:r>
            <a:r>
              <a:rPr sz="3200" dirty="0">
                <a:latin typeface="Calibri"/>
                <a:cs typeface="Calibri"/>
              </a:rPr>
              <a:t>as a </a:t>
            </a:r>
            <a:r>
              <a:rPr sz="3200" b="1" spc="-10" dirty="0">
                <a:latin typeface="Calibri"/>
                <a:cs typeface="Calibri"/>
              </a:rPr>
              <a:t>foundation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b="1" spc="-5" dirty="0">
                <a:latin typeface="Calibri"/>
                <a:cs typeface="Calibri"/>
              </a:rPr>
              <a:t>derived</a:t>
            </a:r>
            <a:r>
              <a:rPr sz="3200" spc="-5" dirty="0">
                <a:latin typeface="Calibri"/>
                <a:cs typeface="Calibri"/>
              </a:rPr>
              <a:t>.  </a:t>
            </a:r>
            <a:r>
              <a:rPr sz="3200" b="1" dirty="0">
                <a:latin typeface="Calibri"/>
                <a:cs typeface="Calibri"/>
              </a:rPr>
              <a:t>classes</a:t>
            </a:r>
            <a:r>
              <a:rPr sz="32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621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533400"/>
            <a:ext cx="612609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Operator</a:t>
            </a:r>
            <a:r>
              <a:rPr spc="-80" dirty="0"/>
              <a:t> </a:t>
            </a:r>
            <a:r>
              <a:rPr spc="-5" dirty="0"/>
              <a:t>Overloading</a:t>
            </a:r>
          </a:p>
        </p:txBody>
      </p:sp>
      <p:sp>
        <p:nvSpPr>
          <p:cNvPr id="3" name="object 3"/>
          <p:cNvSpPr/>
          <p:nvPr/>
        </p:nvSpPr>
        <p:spPr>
          <a:xfrm>
            <a:off x="600075" y="3571875"/>
            <a:ext cx="8162925" cy="2876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075" y="1895475"/>
            <a:ext cx="8162925" cy="1209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054850"/>
            <a:ext cx="7503159" cy="5300980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Creating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5" dirty="0">
                <a:latin typeface="Calibri"/>
                <a:cs typeface="Calibri"/>
              </a:rPr>
              <a:t>Member </a:t>
            </a:r>
            <a:r>
              <a:rPr sz="3200" b="1" spc="-20" dirty="0">
                <a:latin typeface="Calibri"/>
                <a:cs typeface="Calibri"/>
              </a:rPr>
              <a:t>Operator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Function</a:t>
            </a:r>
            <a:endParaRPr sz="32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1520"/>
              </a:spcBef>
            </a:pPr>
            <a:r>
              <a:rPr sz="3600" b="1" spc="-5" dirty="0">
                <a:latin typeface="Calibri"/>
                <a:cs typeface="Calibri"/>
              </a:rPr>
              <a:t>Within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Class:</a:t>
            </a:r>
            <a:endParaRPr sz="36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</a:pPr>
            <a:r>
              <a:rPr sz="3600" i="1" spc="-5" dirty="0">
                <a:latin typeface="Calibri"/>
                <a:cs typeface="Calibri"/>
              </a:rPr>
              <a:t>ret-type</a:t>
            </a:r>
            <a:r>
              <a:rPr sz="3600" i="1" spc="-15" dirty="0">
                <a:latin typeface="Calibri"/>
                <a:cs typeface="Calibri"/>
              </a:rPr>
              <a:t> </a:t>
            </a:r>
            <a:r>
              <a:rPr sz="3600" i="1" spc="-10" dirty="0">
                <a:latin typeface="Calibri"/>
                <a:cs typeface="Calibri"/>
              </a:rPr>
              <a:t>operator</a:t>
            </a:r>
            <a:r>
              <a:rPr sz="3600" b="1" i="1" spc="-10" dirty="0">
                <a:latin typeface="Calibri"/>
                <a:cs typeface="Calibri"/>
              </a:rPr>
              <a:t>#</a:t>
            </a:r>
            <a:r>
              <a:rPr sz="3600" i="1" spc="-10" dirty="0">
                <a:latin typeface="Calibri"/>
                <a:cs typeface="Calibri"/>
              </a:rPr>
              <a:t>(argument-list);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5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</a:pPr>
            <a:r>
              <a:rPr sz="3600" b="1" spc="-5" dirty="0">
                <a:latin typeface="Calibri"/>
                <a:cs typeface="Calibri"/>
              </a:rPr>
              <a:t>Outside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Class:</a:t>
            </a:r>
            <a:endParaRPr sz="36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</a:pPr>
            <a:r>
              <a:rPr sz="3600" i="1" spc="-5" dirty="0">
                <a:latin typeface="Calibri"/>
                <a:cs typeface="Calibri"/>
              </a:rPr>
              <a:t>ret-type</a:t>
            </a:r>
            <a:r>
              <a:rPr sz="3600" i="1" spc="30" dirty="0">
                <a:latin typeface="Calibri"/>
                <a:cs typeface="Calibri"/>
              </a:rPr>
              <a:t> </a:t>
            </a:r>
            <a:r>
              <a:rPr sz="3600" i="1" spc="-10" dirty="0">
                <a:latin typeface="Calibri"/>
                <a:cs typeface="Calibri"/>
              </a:rPr>
              <a:t>class-name::operator</a:t>
            </a:r>
            <a:r>
              <a:rPr sz="3600" b="1" i="1" spc="-10" dirty="0">
                <a:latin typeface="Calibri"/>
                <a:cs typeface="Calibri"/>
              </a:rPr>
              <a:t>#</a:t>
            </a:r>
            <a:r>
              <a:rPr sz="3600" i="1" spc="-10" dirty="0">
                <a:latin typeface="Calibri"/>
                <a:cs typeface="Calibri"/>
              </a:rPr>
              <a:t>(arg-list)</a:t>
            </a:r>
            <a:endParaRPr sz="36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{</a:t>
            </a:r>
            <a:endParaRPr sz="36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//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operations</a:t>
            </a:r>
            <a:endParaRPr sz="36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}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96419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472" y="375917"/>
            <a:ext cx="6426327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Using </a:t>
            </a:r>
            <a:r>
              <a:rPr spc="-5" dirty="0"/>
              <a:t>Virtual</a:t>
            </a:r>
            <a:r>
              <a:rPr spc="-60" dirty="0"/>
              <a:t> </a:t>
            </a:r>
            <a:r>
              <a:rPr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051800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5" dirty="0">
                <a:latin typeface="Calibri"/>
                <a:cs typeface="Calibri"/>
              </a:rPr>
              <a:t>We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achieve the </a:t>
            </a:r>
            <a:r>
              <a:rPr sz="3200" spc="-10" dirty="0">
                <a:latin typeface="Calibri"/>
                <a:cs typeface="Calibri"/>
              </a:rPr>
              <a:t>most </a:t>
            </a:r>
            <a:r>
              <a:rPr sz="3200" spc="-5" dirty="0">
                <a:latin typeface="Calibri"/>
                <a:cs typeface="Calibri"/>
              </a:rPr>
              <a:t>powerful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0" dirty="0">
                <a:latin typeface="Calibri"/>
                <a:cs typeface="Calibri"/>
              </a:rPr>
              <a:t>flexible </a:t>
            </a:r>
            <a:r>
              <a:rPr sz="3200" spc="-35" dirty="0">
                <a:latin typeface="Calibri"/>
                <a:cs typeface="Calibri"/>
              </a:rPr>
              <a:t>ways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implement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b="1" spc="-5" dirty="0">
                <a:latin typeface="Calibri"/>
                <a:cs typeface="Calibri"/>
              </a:rPr>
              <a:t>"one </a:t>
            </a:r>
            <a:r>
              <a:rPr sz="3200" b="1" spc="-15" dirty="0">
                <a:latin typeface="Calibri"/>
                <a:cs typeface="Calibri"/>
              </a:rPr>
              <a:t>interface,  </a:t>
            </a:r>
            <a:r>
              <a:rPr sz="3200" b="1" spc="-5" dirty="0">
                <a:latin typeface="Calibri"/>
                <a:cs typeface="Calibri"/>
              </a:rPr>
              <a:t>multiple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methods“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marR="61658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60" dirty="0">
                <a:latin typeface="Calibri"/>
                <a:cs typeface="Calibri"/>
              </a:rPr>
              <a:t>We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15" dirty="0">
                <a:latin typeface="Calibri"/>
                <a:cs typeface="Calibri"/>
              </a:rPr>
              <a:t>create </a:t>
            </a:r>
            <a:r>
              <a:rPr sz="3200" dirty="0">
                <a:latin typeface="Calibri"/>
                <a:cs typeface="Calibri"/>
              </a:rPr>
              <a:t>a class </a:t>
            </a:r>
            <a:r>
              <a:rPr sz="3200" spc="-25" dirty="0">
                <a:latin typeface="Calibri"/>
                <a:cs typeface="Calibri"/>
              </a:rPr>
              <a:t>hierarchy </a:t>
            </a:r>
            <a:r>
              <a:rPr sz="3200" spc="-10" dirty="0">
                <a:latin typeface="Calibri"/>
                <a:cs typeface="Calibri"/>
              </a:rPr>
              <a:t>that moves 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b="1" spc="-20" dirty="0">
                <a:latin typeface="Calibri"/>
                <a:cs typeface="Calibri"/>
              </a:rPr>
              <a:t>general to </a:t>
            </a:r>
            <a:r>
              <a:rPr sz="3200" b="1" dirty="0">
                <a:latin typeface="Calibri"/>
                <a:cs typeface="Calibri"/>
              </a:rPr>
              <a:t>specific </a:t>
            </a:r>
            <a:r>
              <a:rPr sz="3200" spc="-5" dirty="0">
                <a:latin typeface="Calibri"/>
                <a:cs typeface="Calibri"/>
              </a:rPr>
              <a:t>(base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derived).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030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472" y="375917"/>
            <a:ext cx="6502527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Using </a:t>
            </a:r>
            <a:r>
              <a:rPr spc="-5" dirty="0"/>
              <a:t>Virtual</a:t>
            </a:r>
            <a:r>
              <a:rPr spc="-60" dirty="0"/>
              <a:t> </a:t>
            </a:r>
            <a:r>
              <a:rPr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697470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6454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5" dirty="0">
                <a:latin typeface="Calibri"/>
                <a:cs typeface="Calibri"/>
              </a:rPr>
              <a:t>We </a:t>
            </a:r>
            <a:r>
              <a:rPr sz="3200" spc="-10" dirty="0">
                <a:latin typeface="Calibri"/>
                <a:cs typeface="Calibri"/>
              </a:rPr>
              <a:t>can define </a:t>
            </a:r>
            <a:r>
              <a:rPr sz="3200" dirty="0">
                <a:latin typeface="Calibri"/>
                <a:cs typeface="Calibri"/>
              </a:rPr>
              <a:t>all </a:t>
            </a:r>
            <a:r>
              <a:rPr sz="3200" b="1" spc="-5" dirty="0">
                <a:latin typeface="Calibri"/>
                <a:cs typeface="Calibri"/>
              </a:rPr>
              <a:t>common </a:t>
            </a:r>
            <a:r>
              <a:rPr sz="3200" spc="-20" dirty="0">
                <a:latin typeface="Calibri"/>
                <a:cs typeface="Calibri"/>
              </a:rPr>
              <a:t>features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5" dirty="0">
                <a:latin typeface="Calibri"/>
                <a:cs typeface="Calibri"/>
              </a:rPr>
              <a:t>interfaces </a:t>
            </a:r>
            <a:r>
              <a:rPr sz="3200" dirty="0">
                <a:latin typeface="Calibri"/>
                <a:cs typeface="Calibri"/>
              </a:rPr>
              <a:t>in a </a:t>
            </a:r>
            <a:r>
              <a:rPr sz="3200" spc="-5" dirty="0">
                <a:latin typeface="Calibri"/>
                <a:cs typeface="Calibri"/>
              </a:rPr>
              <a:t>base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class.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Specific </a:t>
            </a:r>
            <a:r>
              <a:rPr sz="3200" dirty="0">
                <a:latin typeface="Calibri"/>
                <a:cs typeface="Calibri"/>
              </a:rPr>
              <a:t>actions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implemented </a:t>
            </a:r>
            <a:r>
              <a:rPr sz="3200" spc="-5" dirty="0">
                <a:latin typeface="Calibri"/>
                <a:cs typeface="Calibri"/>
              </a:rPr>
              <a:t>only by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derived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class.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5" dirty="0">
                <a:latin typeface="Calibri"/>
                <a:cs typeface="Calibri"/>
              </a:rPr>
              <a:t>We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b="1" dirty="0">
                <a:latin typeface="Calibri"/>
                <a:cs typeface="Calibri"/>
              </a:rPr>
              <a:t>add </a:t>
            </a:r>
            <a:r>
              <a:rPr sz="3200" b="1" spc="-5" dirty="0">
                <a:latin typeface="Calibri"/>
                <a:cs typeface="Calibri"/>
              </a:rPr>
              <a:t>new </a:t>
            </a:r>
            <a:r>
              <a:rPr sz="3200" spc="-5" dirty="0">
                <a:latin typeface="Calibri"/>
                <a:cs typeface="Calibri"/>
              </a:rPr>
              <a:t>case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easily.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4619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5692" y="375917"/>
            <a:ext cx="6647308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Early </a:t>
            </a:r>
            <a:r>
              <a:rPr spc="-5" dirty="0"/>
              <a:t>vs. </a:t>
            </a:r>
            <a:r>
              <a:rPr spc="-20" dirty="0"/>
              <a:t>Late</a:t>
            </a:r>
            <a:r>
              <a:rPr spc="-40" dirty="0"/>
              <a:t> </a:t>
            </a:r>
            <a:r>
              <a:rPr dirty="0"/>
              <a:t>Binding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831455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“Early </a:t>
            </a:r>
            <a:r>
              <a:rPr sz="3200" spc="-5" dirty="0">
                <a:latin typeface="Calibri"/>
                <a:cs typeface="Calibri"/>
              </a:rPr>
              <a:t>binding </a:t>
            </a:r>
            <a:r>
              <a:rPr sz="3200" spc="-40" dirty="0">
                <a:latin typeface="Calibri"/>
                <a:cs typeface="Calibri"/>
              </a:rPr>
              <a:t>refers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events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5" dirty="0">
                <a:latin typeface="Calibri"/>
                <a:cs typeface="Calibri"/>
              </a:rPr>
              <a:t>occur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at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compile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85" dirty="0">
                <a:latin typeface="Calibri"/>
                <a:cs typeface="Calibri"/>
              </a:rPr>
              <a:t>time</a:t>
            </a:r>
            <a:r>
              <a:rPr sz="3200" spc="-85" dirty="0">
                <a:latin typeface="Calibri"/>
                <a:cs typeface="Calibri"/>
              </a:rPr>
              <a:t>.”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Early </a:t>
            </a:r>
            <a:r>
              <a:rPr sz="3200" spc="-5" dirty="0">
                <a:latin typeface="Calibri"/>
                <a:cs typeface="Calibri"/>
              </a:rPr>
              <a:t>binding </a:t>
            </a:r>
            <a:r>
              <a:rPr sz="3200" spc="-15" dirty="0">
                <a:latin typeface="Calibri"/>
                <a:cs typeface="Calibri"/>
              </a:rPr>
              <a:t>occurs </a:t>
            </a:r>
            <a:r>
              <a:rPr sz="3200" spc="-5" dirty="0">
                <a:latin typeface="Calibri"/>
                <a:cs typeface="Calibri"/>
              </a:rPr>
              <a:t>when </a:t>
            </a:r>
            <a:r>
              <a:rPr sz="3200" dirty="0">
                <a:latin typeface="Calibri"/>
                <a:cs typeface="Calibri"/>
              </a:rPr>
              <a:t>all </a:t>
            </a:r>
            <a:r>
              <a:rPr sz="3200" spc="-15" dirty="0">
                <a:latin typeface="Calibri"/>
                <a:cs typeface="Calibri"/>
              </a:rPr>
              <a:t>information  </a:t>
            </a:r>
            <a:r>
              <a:rPr sz="3200" spc="-5" dirty="0">
                <a:latin typeface="Calibri"/>
                <a:cs typeface="Calibri"/>
              </a:rPr>
              <a:t>needed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call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function </a:t>
            </a:r>
            <a:r>
              <a:rPr sz="3200" dirty="0">
                <a:latin typeface="Calibri"/>
                <a:cs typeface="Calibri"/>
              </a:rPr>
              <a:t>is known </a:t>
            </a:r>
            <a:r>
              <a:rPr sz="3200" spc="-15" dirty="0">
                <a:latin typeface="Calibri"/>
                <a:cs typeface="Calibri"/>
              </a:rPr>
              <a:t>at </a:t>
            </a:r>
            <a:r>
              <a:rPr sz="3200" spc="-10" dirty="0">
                <a:latin typeface="Calibri"/>
                <a:cs typeface="Calibri"/>
              </a:rPr>
              <a:t>compile  </a:t>
            </a:r>
            <a:r>
              <a:rPr sz="3200" spc="-5" dirty="0">
                <a:latin typeface="Calibri"/>
                <a:cs typeface="Calibri"/>
              </a:rPr>
              <a:t>time.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Examples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marR="100965" indent="2413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Calibri"/>
                <a:cs typeface="Calibri"/>
              </a:rPr>
              <a:t>function calls ,overloaded function </a:t>
            </a:r>
            <a:r>
              <a:rPr sz="3200" spc="-10" dirty="0">
                <a:latin typeface="Calibri"/>
                <a:cs typeface="Calibri"/>
              </a:rPr>
              <a:t>calls,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5" dirty="0">
                <a:latin typeface="Calibri"/>
                <a:cs typeface="Calibri"/>
              </a:rPr>
              <a:t>overloaded</a:t>
            </a:r>
            <a:r>
              <a:rPr sz="3200" spc="-25" dirty="0">
                <a:latin typeface="Calibri"/>
                <a:cs typeface="Calibri"/>
              </a:rPr>
              <a:t> operators.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1767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75917"/>
            <a:ext cx="6120637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Early </a:t>
            </a:r>
            <a:r>
              <a:rPr spc="-5" dirty="0"/>
              <a:t>vs. </a:t>
            </a:r>
            <a:r>
              <a:rPr spc="-20" dirty="0"/>
              <a:t>Late</a:t>
            </a:r>
            <a:r>
              <a:rPr spc="-40" dirty="0"/>
              <a:t> </a:t>
            </a:r>
            <a:r>
              <a:rPr dirty="0"/>
              <a:t>Binding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709534" cy="324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“Late </a:t>
            </a:r>
            <a:r>
              <a:rPr sz="3200" spc="-5" dirty="0">
                <a:latin typeface="Calibri"/>
                <a:cs typeface="Calibri"/>
              </a:rPr>
              <a:t>binding </a:t>
            </a:r>
            <a:r>
              <a:rPr sz="3200" spc="-40" dirty="0">
                <a:latin typeface="Calibri"/>
                <a:cs typeface="Calibri"/>
              </a:rPr>
              <a:t>refers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function calls that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</a:t>
            </a:r>
            <a:endParaRPr sz="32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not </a:t>
            </a:r>
            <a:r>
              <a:rPr sz="3200" b="1" spc="-10" dirty="0">
                <a:latin typeface="Calibri"/>
                <a:cs typeface="Calibri"/>
              </a:rPr>
              <a:t>resolved </a:t>
            </a:r>
            <a:r>
              <a:rPr sz="3200" b="1" spc="-5" dirty="0">
                <a:latin typeface="Calibri"/>
                <a:cs typeface="Calibri"/>
              </a:rPr>
              <a:t>until run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80" dirty="0">
                <a:latin typeface="Calibri"/>
                <a:cs typeface="Calibri"/>
              </a:rPr>
              <a:t>time</a:t>
            </a:r>
            <a:r>
              <a:rPr sz="3200" spc="-80" dirty="0">
                <a:latin typeface="Calibri"/>
                <a:cs typeface="Calibri"/>
              </a:rPr>
              <a:t>.”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Late </a:t>
            </a:r>
            <a:r>
              <a:rPr sz="3200" spc="-10" dirty="0">
                <a:latin typeface="Calibri"/>
                <a:cs typeface="Calibri"/>
              </a:rPr>
              <a:t>binding can </a:t>
            </a:r>
            <a:r>
              <a:rPr sz="3200" spc="-30" dirty="0">
                <a:latin typeface="Calibri"/>
                <a:cs typeface="Calibri"/>
              </a:rPr>
              <a:t>make for </a:t>
            </a:r>
            <a:r>
              <a:rPr sz="3200" spc="-10" dirty="0">
                <a:latin typeface="Calibri"/>
                <a:cs typeface="Calibri"/>
              </a:rPr>
              <a:t>somewhat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slower</a:t>
            </a:r>
            <a:endParaRPr sz="32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20" dirty="0">
                <a:latin typeface="Calibri"/>
                <a:cs typeface="Calibri"/>
              </a:rPr>
              <a:t>execution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times.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Example:</a:t>
            </a:r>
            <a:endParaRPr sz="3200" dirty="0">
              <a:latin typeface="Calibri"/>
              <a:cs typeface="Calibri"/>
            </a:endParaRPr>
          </a:p>
          <a:p>
            <a:pPr marL="37973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Calibri"/>
                <a:cs typeface="Calibri"/>
              </a:rPr>
              <a:t>virtual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functions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2112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514600"/>
            <a:ext cx="4876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 smtClean="0"/>
              <a:t>Thank You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68609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685800"/>
            <a:ext cx="635469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Operator</a:t>
            </a:r>
            <a:r>
              <a:rPr spc="-80" dirty="0"/>
              <a:t> </a:t>
            </a:r>
            <a:r>
              <a:rPr spc="-5" dirty="0"/>
              <a:t>Overloading</a:t>
            </a:r>
          </a:p>
        </p:txBody>
      </p:sp>
      <p:sp>
        <p:nvSpPr>
          <p:cNvPr id="3" name="object 3"/>
          <p:cNvSpPr/>
          <p:nvPr/>
        </p:nvSpPr>
        <p:spPr>
          <a:xfrm>
            <a:off x="295275" y="1562100"/>
            <a:ext cx="8543925" cy="453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50177" y="2124836"/>
            <a:ext cx="1083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0910" algn="l"/>
              </a:tabLst>
            </a:pPr>
            <a:r>
              <a:rPr sz="3600" spc="-5" dirty="0">
                <a:latin typeface="Calibri"/>
                <a:cs typeface="Calibri"/>
              </a:rPr>
              <a:t>op</a:t>
            </a:r>
            <a:r>
              <a:rPr sz="3600" dirty="0">
                <a:latin typeface="Calibri"/>
                <a:cs typeface="Calibri"/>
              </a:rPr>
              <a:t>2	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576196"/>
            <a:ext cx="57785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libri"/>
                <a:cs typeface="Calibri"/>
              </a:rPr>
              <a:t>Example: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460500" algn="l"/>
              </a:tabLst>
            </a:pPr>
            <a:r>
              <a:rPr sz="3600" spc="-10" dirty="0">
                <a:latin typeface="Calibri"/>
                <a:cs typeface="Calibri"/>
              </a:rPr>
              <a:t>comp	</a:t>
            </a:r>
            <a:r>
              <a:rPr sz="3600" spc="-15" dirty="0">
                <a:latin typeface="Calibri"/>
                <a:cs typeface="Calibri"/>
              </a:rPr>
              <a:t>comp::operator+(comp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{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3222498"/>
            <a:ext cx="505206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"/>
                <a:cs typeface="Calibri"/>
              </a:rPr>
              <a:t>comp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temp;</a:t>
            </a:r>
            <a:endParaRPr sz="3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3600" spc="-10" dirty="0">
                <a:latin typeface="Calibri"/>
                <a:cs typeface="Calibri"/>
              </a:rPr>
              <a:t>temp.real </a:t>
            </a:r>
            <a:r>
              <a:rPr sz="3600" dirty="0">
                <a:latin typeface="Calibri"/>
                <a:cs typeface="Calibri"/>
              </a:rPr>
              <a:t>= </a:t>
            </a:r>
            <a:r>
              <a:rPr sz="3600" spc="-10" dirty="0">
                <a:latin typeface="Calibri"/>
                <a:cs typeface="Calibri"/>
              </a:rPr>
              <a:t>op2.real </a:t>
            </a:r>
            <a:r>
              <a:rPr sz="3600" dirty="0">
                <a:latin typeface="Calibri"/>
                <a:cs typeface="Calibri"/>
              </a:rPr>
              <a:t>+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real;  </a:t>
            </a:r>
            <a:r>
              <a:rPr sz="3600" spc="-5" dirty="0">
                <a:latin typeface="Calibri"/>
                <a:cs typeface="Calibri"/>
              </a:rPr>
              <a:t>temp.img </a:t>
            </a:r>
            <a:r>
              <a:rPr sz="3600" dirty="0">
                <a:latin typeface="Calibri"/>
                <a:cs typeface="Calibri"/>
              </a:rPr>
              <a:t>= </a:t>
            </a:r>
            <a:r>
              <a:rPr sz="3600" spc="-5" dirty="0">
                <a:latin typeface="Calibri"/>
                <a:cs typeface="Calibri"/>
              </a:rPr>
              <a:t>op2.img </a:t>
            </a:r>
            <a:r>
              <a:rPr sz="3600" dirty="0">
                <a:latin typeface="Calibri"/>
                <a:cs typeface="Calibri"/>
              </a:rPr>
              <a:t>+ </a:t>
            </a:r>
            <a:r>
              <a:rPr sz="3600" spc="-5" dirty="0">
                <a:latin typeface="Calibri"/>
                <a:cs typeface="Calibri"/>
              </a:rPr>
              <a:t>img;  </a:t>
            </a:r>
            <a:r>
              <a:rPr sz="3600" spc="-15" dirty="0">
                <a:latin typeface="Calibri"/>
                <a:cs typeface="Calibri"/>
              </a:rPr>
              <a:t>return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temp;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}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01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0501" y="502968"/>
            <a:ext cx="620229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Operator</a:t>
            </a:r>
            <a:r>
              <a:rPr spc="-80" dirty="0"/>
              <a:t> </a:t>
            </a:r>
            <a:r>
              <a:rPr spc="-5" dirty="0"/>
              <a:t>Overloading</a:t>
            </a:r>
          </a:p>
        </p:txBody>
      </p:sp>
      <p:sp>
        <p:nvSpPr>
          <p:cNvPr id="3" name="object 3"/>
          <p:cNvSpPr/>
          <p:nvPr/>
        </p:nvSpPr>
        <p:spPr>
          <a:xfrm>
            <a:off x="1362075" y="2733675"/>
            <a:ext cx="3362325" cy="657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0594" y="2747898"/>
            <a:ext cx="3149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ob1 </a:t>
            </a:r>
            <a:r>
              <a:rPr sz="3600" dirty="0">
                <a:latin typeface="Calibri"/>
                <a:cs typeface="Calibri"/>
              </a:rPr>
              <a:t>= </a:t>
            </a:r>
            <a:r>
              <a:rPr sz="3600" spc="-5" dirty="0">
                <a:latin typeface="Calibri"/>
                <a:cs typeface="Calibri"/>
              </a:rPr>
              <a:t>ob1 </a:t>
            </a:r>
            <a:r>
              <a:rPr sz="3600" dirty="0">
                <a:latin typeface="Calibri"/>
                <a:cs typeface="Calibri"/>
              </a:rPr>
              <a:t>+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ob2;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57675" y="1285875"/>
            <a:ext cx="2905125" cy="962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1673" y="1958975"/>
            <a:ext cx="1311275" cy="911860"/>
          </a:xfrm>
          <a:custGeom>
            <a:avLst/>
            <a:gdLst/>
            <a:ahLst/>
            <a:cxnLst/>
            <a:rect l="l" t="t" r="r" b="b"/>
            <a:pathLst>
              <a:path w="1311275" h="911860">
                <a:moveTo>
                  <a:pt x="125307" y="685030"/>
                </a:moveTo>
                <a:lnTo>
                  <a:pt x="115077" y="686625"/>
                </a:lnTo>
                <a:lnTo>
                  <a:pt x="106205" y="691935"/>
                </a:lnTo>
                <a:lnTo>
                  <a:pt x="99821" y="700532"/>
                </a:lnTo>
                <a:lnTo>
                  <a:pt x="0" y="911860"/>
                </a:lnTo>
                <a:lnTo>
                  <a:pt x="108813" y="903859"/>
                </a:lnTo>
                <a:lnTo>
                  <a:pt x="59435" y="903859"/>
                </a:lnTo>
                <a:lnTo>
                  <a:pt x="28956" y="859282"/>
                </a:lnTo>
                <a:lnTo>
                  <a:pt x="111161" y="802832"/>
                </a:lnTo>
                <a:lnTo>
                  <a:pt x="148589" y="723519"/>
                </a:lnTo>
                <a:lnTo>
                  <a:pt x="151157" y="713116"/>
                </a:lnTo>
                <a:lnTo>
                  <a:pt x="149605" y="702881"/>
                </a:lnTo>
                <a:lnTo>
                  <a:pt x="144339" y="693979"/>
                </a:lnTo>
                <a:lnTo>
                  <a:pt x="135762" y="687577"/>
                </a:lnTo>
                <a:lnTo>
                  <a:pt x="125307" y="685030"/>
                </a:lnTo>
                <a:close/>
              </a:path>
              <a:path w="1311275" h="911860">
                <a:moveTo>
                  <a:pt x="111161" y="802832"/>
                </a:moveTo>
                <a:lnTo>
                  <a:pt x="28956" y="859282"/>
                </a:lnTo>
                <a:lnTo>
                  <a:pt x="59435" y="903859"/>
                </a:lnTo>
                <a:lnTo>
                  <a:pt x="75153" y="893063"/>
                </a:lnTo>
                <a:lnTo>
                  <a:pt x="68579" y="893063"/>
                </a:lnTo>
                <a:lnTo>
                  <a:pt x="42163" y="854583"/>
                </a:lnTo>
                <a:lnTo>
                  <a:pt x="88338" y="851195"/>
                </a:lnTo>
                <a:lnTo>
                  <a:pt x="111161" y="802832"/>
                </a:lnTo>
                <a:close/>
              </a:path>
              <a:path w="1311275" h="911860">
                <a:moveTo>
                  <a:pt x="229107" y="840866"/>
                </a:moveTo>
                <a:lnTo>
                  <a:pt x="141830" y="847270"/>
                </a:lnTo>
                <a:lnTo>
                  <a:pt x="59435" y="903859"/>
                </a:lnTo>
                <a:lnTo>
                  <a:pt x="108813" y="903859"/>
                </a:lnTo>
                <a:lnTo>
                  <a:pt x="233171" y="894714"/>
                </a:lnTo>
                <a:lnTo>
                  <a:pt x="258063" y="865759"/>
                </a:lnTo>
                <a:lnTo>
                  <a:pt x="255146" y="855440"/>
                </a:lnTo>
                <a:lnTo>
                  <a:pt x="248729" y="847312"/>
                </a:lnTo>
                <a:lnTo>
                  <a:pt x="239740" y="842184"/>
                </a:lnTo>
                <a:lnTo>
                  <a:pt x="229107" y="840866"/>
                </a:lnTo>
                <a:close/>
              </a:path>
              <a:path w="1311275" h="911860">
                <a:moveTo>
                  <a:pt x="88338" y="851195"/>
                </a:moveTo>
                <a:lnTo>
                  <a:pt x="42163" y="854583"/>
                </a:lnTo>
                <a:lnTo>
                  <a:pt x="68579" y="893063"/>
                </a:lnTo>
                <a:lnTo>
                  <a:pt x="88338" y="851195"/>
                </a:lnTo>
                <a:close/>
              </a:path>
              <a:path w="1311275" h="911860">
                <a:moveTo>
                  <a:pt x="141830" y="847270"/>
                </a:moveTo>
                <a:lnTo>
                  <a:pt x="88338" y="851195"/>
                </a:lnTo>
                <a:lnTo>
                  <a:pt x="68579" y="893063"/>
                </a:lnTo>
                <a:lnTo>
                  <a:pt x="75153" y="893063"/>
                </a:lnTo>
                <a:lnTo>
                  <a:pt x="141830" y="847270"/>
                </a:lnTo>
                <a:close/>
              </a:path>
              <a:path w="1311275" h="911860">
                <a:moveTo>
                  <a:pt x="1280287" y="0"/>
                </a:moveTo>
                <a:lnTo>
                  <a:pt x="111161" y="802832"/>
                </a:lnTo>
                <a:lnTo>
                  <a:pt x="88338" y="851195"/>
                </a:lnTo>
                <a:lnTo>
                  <a:pt x="141830" y="847270"/>
                </a:lnTo>
                <a:lnTo>
                  <a:pt x="1310766" y="44450"/>
                </a:lnTo>
                <a:lnTo>
                  <a:pt x="1280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67425" y="2219325"/>
            <a:ext cx="2943225" cy="1000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6575" y="1305813"/>
            <a:ext cx="4198620" cy="1402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8752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Implicitly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passed 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b="1" i="1" spc="-5" dirty="0">
                <a:latin typeface="Calibri"/>
                <a:cs typeface="Calibri"/>
              </a:rPr>
              <a:t>this</a:t>
            </a:r>
            <a:r>
              <a:rPr sz="2800" b="1" i="1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pointer</a:t>
            </a:r>
            <a:endParaRPr sz="28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770"/>
              </a:spcBef>
            </a:pPr>
            <a:r>
              <a:rPr sz="2800" spc="-10" dirty="0">
                <a:latin typeface="Calibri"/>
                <a:cs typeface="Calibri"/>
              </a:rPr>
              <a:t>Explicitly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passed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5628" y="2683891"/>
            <a:ext cx="1459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argument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19472" y="2665222"/>
            <a:ext cx="1681480" cy="391795"/>
          </a:xfrm>
          <a:custGeom>
            <a:avLst/>
            <a:gdLst/>
            <a:ahLst/>
            <a:cxnLst/>
            <a:rect l="l" t="t" r="r" b="b"/>
            <a:pathLst>
              <a:path w="1681479" h="391794">
                <a:moveTo>
                  <a:pt x="199405" y="151082"/>
                </a:moveTo>
                <a:lnTo>
                  <a:pt x="189120" y="152136"/>
                </a:lnTo>
                <a:lnTo>
                  <a:pt x="179704" y="157225"/>
                </a:lnTo>
                <a:lnTo>
                  <a:pt x="0" y="306577"/>
                </a:lnTo>
                <a:lnTo>
                  <a:pt x="218566" y="389508"/>
                </a:lnTo>
                <a:lnTo>
                  <a:pt x="229094" y="391265"/>
                </a:lnTo>
                <a:lnTo>
                  <a:pt x="239156" y="388889"/>
                </a:lnTo>
                <a:lnTo>
                  <a:pt x="247624" y="382918"/>
                </a:lnTo>
                <a:lnTo>
                  <a:pt x="253364" y="373888"/>
                </a:lnTo>
                <a:lnTo>
                  <a:pt x="255065" y="363289"/>
                </a:lnTo>
                <a:lnTo>
                  <a:pt x="252682" y="353202"/>
                </a:lnTo>
                <a:lnTo>
                  <a:pt x="246703" y="344759"/>
                </a:lnTo>
                <a:lnTo>
                  <a:pt x="237616" y="339089"/>
                </a:lnTo>
                <a:lnTo>
                  <a:pt x="198818" y="324357"/>
                </a:lnTo>
                <a:lnTo>
                  <a:pt x="57276" y="324357"/>
                </a:lnTo>
                <a:lnTo>
                  <a:pt x="48387" y="271144"/>
                </a:lnTo>
                <a:lnTo>
                  <a:pt x="146823" y="254706"/>
                </a:lnTo>
                <a:lnTo>
                  <a:pt x="214249" y="198627"/>
                </a:lnTo>
                <a:lnTo>
                  <a:pt x="220946" y="190283"/>
                </a:lnTo>
                <a:lnTo>
                  <a:pt x="223821" y="180355"/>
                </a:lnTo>
                <a:lnTo>
                  <a:pt x="222767" y="170070"/>
                </a:lnTo>
                <a:lnTo>
                  <a:pt x="217677" y="160654"/>
                </a:lnTo>
                <a:lnTo>
                  <a:pt x="209333" y="153957"/>
                </a:lnTo>
                <a:lnTo>
                  <a:pt x="199405" y="151082"/>
                </a:lnTo>
                <a:close/>
              </a:path>
              <a:path w="1681479" h="391794">
                <a:moveTo>
                  <a:pt x="146823" y="254706"/>
                </a:moveTo>
                <a:lnTo>
                  <a:pt x="48387" y="271144"/>
                </a:lnTo>
                <a:lnTo>
                  <a:pt x="57276" y="324357"/>
                </a:lnTo>
                <a:lnTo>
                  <a:pt x="92260" y="318515"/>
                </a:lnTo>
                <a:lnTo>
                  <a:pt x="70103" y="318515"/>
                </a:lnTo>
                <a:lnTo>
                  <a:pt x="62356" y="272541"/>
                </a:lnTo>
                <a:lnTo>
                  <a:pt x="125379" y="272541"/>
                </a:lnTo>
                <a:lnTo>
                  <a:pt x="146823" y="254706"/>
                </a:lnTo>
                <a:close/>
              </a:path>
              <a:path w="1681479" h="391794">
                <a:moveTo>
                  <a:pt x="155584" y="307941"/>
                </a:moveTo>
                <a:lnTo>
                  <a:pt x="57276" y="324357"/>
                </a:lnTo>
                <a:lnTo>
                  <a:pt x="198818" y="324357"/>
                </a:lnTo>
                <a:lnTo>
                  <a:pt x="155584" y="307941"/>
                </a:lnTo>
                <a:close/>
              </a:path>
              <a:path w="1681479" h="391794">
                <a:moveTo>
                  <a:pt x="62356" y="272541"/>
                </a:moveTo>
                <a:lnTo>
                  <a:pt x="70103" y="318515"/>
                </a:lnTo>
                <a:lnTo>
                  <a:pt x="105626" y="288971"/>
                </a:lnTo>
                <a:lnTo>
                  <a:pt x="62356" y="272541"/>
                </a:lnTo>
                <a:close/>
              </a:path>
              <a:path w="1681479" h="391794">
                <a:moveTo>
                  <a:pt x="105626" y="288971"/>
                </a:moveTo>
                <a:lnTo>
                  <a:pt x="70103" y="318515"/>
                </a:lnTo>
                <a:lnTo>
                  <a:pt x="92260" y="318515"/>
                </a:lnTo>
                <a:lnTo>
                  <a:pt x="155584" y="307941"/>
                </a:lnTo>
                <a:lnTo>
                  <a:pt x="105626" y="288971"/>
                </a:lnTo>
                <a:close/>
              </a:path>
              <a:path w="1681479" h="391794">
                <a:moveTo>
                  <a:pt x="1672081" y="0"/>
                </a:moveTo>
                <a:lnTo>
                  <a:pt x="146823" y="254706"/>
                </a:lnTo>
                <a:lnTo>
                  <a:pt x="105626" y="288971"/>
                </a:lnTo>
                <a:lnTo>
                  <a:pt x="155584" y="307941"/>
                </a:lnTo>
                <a:lnTo>
                  <a:pt x="1680972" y="53212"/>
                </a:lnTo>
                <a:lnTo>
                  <a:pt x="1672081" y="0"/>
                </a:lnTo>
                <a:close/>
              </a:path>
              <a:path w="1681479" h="391794">
                <a:moveTo>
                  <a:pt x="125379" y="272541"/>
                </a:moveTo>
                <a:lnTo>
                  <a:pt x="62356" y="272541"/>
                </a:lnTo>
                <a:lnTo>
                  <a:pt x="105626" y="288971"/>
                </a:lnTo>
                <a:lnTo>
                  <a:pt x="125379" y="272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2075" y="3990975"/>
            <a:ext cx="5495925" cy="657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50594" y="4006722"/>
            <a:ext cx="5059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ob1 </a:t>
            </a:r>
            <a:r>
              <a:rPr sz="3600" dirty="0">
                <a:latin typeface="Calibri"/>
                <a:cs typeface="Calibri"/>
              </a:rPr>
              <a:t>= </a:t>
            </a:r>
            <a:r>
              <a:rPr sz="3600" spc="-15" dirty="0">
                <a:latin typeface="Calibri"/>
                <a:cs typeface="Calibri"/>
              </a:rPr>
              <a:t>ob1.operator+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(ob2);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43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838200"/>
            <a:ext cx="808319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25" dirty="0"/>
              <a:t>Operator </a:t>
            </a:r>
            <a:r>
              <a:rPr sz="4000" spc="-5" dirty="0"/>
              <a:t>Overloading</a:t>
            </a:r>
            <a:r>
              <a:rPr sz="4000" spc="-60" dirty="0"/>
              <a:t> </a:t>
            </a:r>
            <a:r>
              <a:rPr sz="4000" spc="-15" dirty="0"/>
              <a:t>Restrictions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8073390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1824355" algn="l"/>
                <a:tab pos="2719705" algn="l"/>
                <a:tab pos="3815079" algn="l"/>
                <a:tab pos="4697730" algn="l"/>
                <a:tab pos="6981190" algn="l"/>
                <a:tab pos="7647305" algn="l"/>
              </a:tabLst>
            </a:pPr>
            <a:r>
              <a:rPr sz="3200" spc="-5" dirty="0">
                <a:latin typeface="Calibri"/>
                <a:cs typeface="Calibri"/>
              </a:rPr>
              <a:t>Shou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d	</a:t>
            </a:r>
            <a:r>
              <a:rPr sz="3200" spc="-5" dirty="0">
                <a:latin typeface="Calibri"/>
                <a:cs typeface="Calibri"/>
              </a:rPr>
              <a:t>no</a:t>
            </a:r>
            <a:r>
              <a:rPr sz="3200" dirty="0">
                <a:latin typeface="Calibri"/>
                <a:cs typeface="Calibri"/>
              </a:rPr>
              <a:t>t	al</a:t>
            </a: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	the	</a:t>
            </a:r>
            <a:r>
              <a:rPr sz="3200" b="1" dirty="0">
                <a:latin typeface="Calibri"/>
                <a:cs typeface="Calibri"/>
              </a:rPr>
              <a:t>p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eced</a:t>
            </a:r>
            <a:r>
              <a:rPr sz="3200" b="1" spc="-1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nce	</a:t>
            </a:r>
            <a:r>
              <a:rPr sz="3200" dirty="0">
                <a:latin typeface="Calibri"/>
                <a:cs typeface="Calibri"/>
              </a:rPr>
              <a:t>of	</a:t>
            </a:r>
            <a:r>
              <a:rPr sz="3200" spc="10" dirty="0">
                <a:latin typeface="Calibri"/>
                <a:cs typeface="Calibri"/>
              </a:rPr>
              <a:t>an  </a:t>
            </a:r>
            <a:r>
              <a:rPr sz="3200" spc="-55" dirty="0">
                <a:latin typeface="Calibri"/>
                <a:cs typeface="Calibri"/>
              </a:rPr>
              <a:t>operator.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1661795" algn="l"/>
                <a:tab pos="2394585" algn="l"/>
                <a:tab pos="3749675" algn="l"/>
                <a:tab pos="4469130" algn="l"/>
                <a:tab pos="5970270" algn="l"/>
                <a:tab pos="6485890" algn="l"/>
              </a:tabLst>
            </a:pPr>
            <a:r>
              <a:rPr sz="3200" spc="-5" dirty="0">
                <a:latin typeface="Calibri"/>
                <a:cs typeface="Calibri"/>
              </a:rPr>
              <a:t>Should	</a:t>
            </a:r>
            <a:r>
              <a:rPr sz="3200" dirty="0">
                <a:latin typeface="Calibri"/>
                <a:cs typeface="Calibri"/>
              </a:rPr>
              <a:t>not	</a:t>
            </a:r>
            <a:r>
              <a:rPr sz="3200" spc="-5" dirty="0">
                <a:latin typeface="Calibri"/>
                <a:cs typeface="Calibri"/>
              </a:rPr>
              <a:t>change	</a:t>
            </a:r>
            <a:r>
              <a:rPr sz="3200" dirty="0">
                <a:latin typeface="Calibri"/>
                <a:cs typeface="Calibri"/>
              </a:rPr>
              <a:t>the	</a:t>
            </a:r>
            <a:r>
              <a:rPr sz="3200" b="1" dirty="0">
                <a:latin typeface="Calibri"/>
                <a:cs typeface="Calibri"/>
              </a:rPr>
              <a:t>number	of	</a:t>
            </a:r>
            <a:r>
              <a:rPr sz="3200" b="1" spc="-15" dirty="0">
                <a:latin typeface="Calibri"/>
                <a:cs typeface="Calibri"/>
              </a:rPr>
              <a:t>operands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tabLst>
                <a:tab pos="3254375" algn="l"/>
              </a:tabLst>
            </a:pPr>
            <a:r>
              <a:rPr sz="3200" spc="-10" dirty="0">
                <a:latin typeface="Calibri"/>
                <a:cs typeface="Calibri"/>
              </a:rPr>
              <a:t>that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operator	</a:t>
            </a:r>
            <a:r>
              <a:rPr sz="3200" spc="-30" dirty="0">
                <a:latin typeface="Calibri"/>
                <a:cs typeface="Calibri"/>
              </a:rPr>
              <a:t>takes.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9969" y="3753688"/>
            <a:ext cx="12280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alibri"/>
                <a:cs typeface="Calibri"/>
              </a:rPr>
              <a:t>default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753688"/>
            <a:ext cx="6486525" cy="2172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2235835" algn="l"/>
                <a:tab pos="4161154" algn="l"/>
                <a:tab pos="5688330" algn="l"/>
              </a:tabLst>
            </a:pPr>
            <a:r>
              <a:rPr sz="3200" spc="-5" dirty="0">
                <a:latin typeface="Calibri"/>
                <a:cs typeface="Calibri"/>
              </a:rPr>
              <a:t>Ope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	</a:t>
            </a:r>
            <a:r>
              <a:rPr sz="3200" spc="-5" dirty="0">
                <a:latin typeface="Calibri"/>
                <a:cs typeface="Calibri"/>
              </a:rPr>
              <a:t>function</a:t>
            </a:r>
            <a:r>
              <a:rPr sz="3200" dirty="0">
                <a:latin typeface="Calibri"/>
                <a:cs typeface="Calibri"/>
              </a:rPr>
              <a:t>s	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annot	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</a:p>
          <a:p>
            <a:pPr marL="355600">
              <a:lnSpc>
                <a:spcPct val="100000"/>
              </a:lnSpc>
            </a:pPr>
            <a:r>
              <a:rPr sz="3200" b="1" spc="-10" dirty="0">
                <a:latin typeface="Calibri"/>
                <a:cs typeface="Calibri"/>
              </a:rPr>
              <a:t>arguments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Operators </a:t>
            </a:r>
            <a:r>
              <a:rPr sz="3200" spc="-5" dirty="0">
                <a:latin typeface="Calibri"/>
                <a:cs typeface="Calibri"/>
              </a:rPr>
              <a:t>cannot be overloaded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are:</a:t>
            </a:r>
            <a:endParaRPr sz="3200" dirty="0">
              <a:latin typeface="Calibri"/>
              <a:cs typeface="Calibri"/>
            </a:endParaRPr>
          </a:p>
          <a:p>
            <a:pPr marL="562610">
              <a:lnSpc>
                <a:spcPct val="100000"/>
              </a:lnSpc>
              <a:spcBef>
                <a:spcPts val="770"/>
              </a:spcBef>
              <a:tabLst>
                <a:tab pos="855344" algn="l"/>
                <a:tab pos="1449705" algn="l"/>
                <a:tab pos="1945005" algn="l"/>
                <a:tab pos="2614295" algn="l"/>
              </a:tabLst>
            </a:pPr>
            <a:r>
              <a:rPr sz="3200" b="1" dirty="0">
                <a:latin typeface="Calibri"/>
                <a:cs typeface="Calibri"/>
              </a:rPr>
              <a:t>.	: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:	</a:t>
            </a:r>
            <a:r>
              <a:rPr sz="3200" b="1" spc="-5" dirty="0">
                <a:latin typeface="Calibri"/>
                <a:cs typeface="Calibri"/>
              </a:rPr>
              <a:t>.*	</a:t>
            </a:r>
            <a:r>
              <a:rPr sz="3200" b="1" dirty="0">
                <a:latin typeface="Calibri"/>
                <a:cs typeface="Calibri"/>
              </a:rPr>
              <a:t>?:	</a:t>
            </a:r>
            <a:r>
              <a:rPr sz="3200" b="1" spc="-10" dirty="0">
                <a:latin typeface="Calibri"/>
                <a:cs typeface="Calibri"/>
              </a:rPr>
              <a:t>sizeof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803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</TotalTime>
  <Words>1824</Words>
  <Application>Microsoft Office PowerPoint</Application>
  <PresentationFormat>On-screen Show (4:3)</PresentationFormat>
  <Paragraphs>404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Flow</vt:lpstr>
      <vt:lpstr>OBJECT ORIENTED PROGRAMMING</vt:lpstr>
      <vt:lpstr>Operator Overloading</vt:lpstr>
      <vt:lpstr>Operator Overloading</vt:lpstr>
      <vt:lpstr>Operator Overloading</vt:lpstr>
      <vt:lpstr>Operator Overloading</vt:lpstr>
      <vt:lpstr>Operator Overloading</vt:lpstr>
      <vt:lpstr>Operator Overloading</vt:lpstr>
      <vt:lpstr>Operator Overloading</vt:lpstr>
      <vt:lpstr>Operator Overloading Restrictions</vt:lpstr>
      <vt:lpstr>Why not . : : .* ?: sizeof() operators?</vt:lpstr>
      <vt:lpstr>Why not . : : .* ?: sizeof()  operators?</vt:lpstr>
      <vt:lpstr> Inheritance, Virtual Functions &amp; this pointer</vt:lpstr>
      <vt:lpstr>Inheritance</vt:lpstr>
      <vt:lpstr>Inheritance</vt:lpstr>
      <vt:lpstr>Inheritance</vt:lpstr>
      <vt:lpstr>Inheritance</vt:lpstr>
      <vt:lpstr>Inheritance</vt:lpstr>
      <vt:lpstr>Base Class</vt:lpstr>
      <vt:lpstr>Derived Class</vt:lpstr>
      <vt:lpstr>Inheritance</vt:lpstr>
      <vt:lpstr>Inheritance</vt:lpstr>
      <vt:lpstr>Inheritance &amp; Access Specifier</vt:lpstr>
      <vt:lpstr>Public base class Inheritance</vt:lpstr>
      <vt:lpstr>Private base class Inheritance</vt:lpstr>
      <vt:lpstr>Protected Members of Base Class</vt:lpstr>
      <vt:lpstr>Protected Base-Class Inheritance</vt:lpstr>
      <vt:lpstr>Inheriting Multiple Base Classes</vt:lpstr>
      <vt:lpstr>Inheriting Multiple Base Classes</vt:lpstr>
      <vt:lpstr>Constructors, Destructors &amp; Inheritance</vt:lpstr>
      <vt:lpstr>Constructors, Destructors &amp; Inheritance</vt:lpstr>
      <vt:lpstr>Passing Parameters to Base-Class Constructors</vt:lpstr>
      <vt:lpstr>Passing Parameters to Base-Class Constructors</vt:lpstr>
      <vt:lpstr>Granting Access</vt:lpstr>
      <vt:lpstr>Granting Access</vt:lpstr>
      <vt:lpstr>Granting Access</vt:lpstr>
      <vt:lpstr>Granting Access</vt:lpstr>
      <vt:lpstr>Granting Access</vt:lpstr>
      <vt:lpstr>Program for Implementation</vt:lpstr>
      <vt:lpstr>Hierarchy of Classes</vt:lpstr>
      <vt:lpstr>Hierarchy of Classes</vt:lpstr>
      <vt:lpstr>Virtual Base Classes</vt:lpstr>
      <vt:lpstr>Virtual Functions</vt:lpstr>
      <vt:lpstr>Virtual Functions</vt:lpstr>
      <vt:lpstr>Virtual Functions</vt:lpstr>
      <vt:lpstr>Virtual Functions</vt:lpstr>
      <vt:lpstr>Virtual Functions</vt:lpstr>
      <vt:lpstr>Virtual Functions</vt:lpstr>
      <vt:lpstr>Virtual Functions</vt:lpstr>
      <vt:lpstr>Virtual Functions</vt:lpstr>
      <vt:lpstr>Destructor functions can be virtual?</vt:lpstr>
      <vt:lpstr>Function overriding</vt:lpstr>
      <vt:lpstr>Calling a Virtual Function Through a  Base Class Reference</vt:lpstr>
      <vt:lpstr>The Virtual Attribute Is Inherited</vt:lpstr>
      <vt:lpstr>Virtual Functions Are Hierarchical</vt:lpstr>
      <vt:lpstr>Virtual Functions Are Hierarchical</vt:lpstr>
      <vt:lpstr>Virtual Functions Are Hierarchical</vt:lpstr>
      <vt:lpstr>Pure Virtual Functions</vt:lpstr>
      <vt:lpstr>Pure Virtual Functions</vt:lpstr>
      <vt:lpstr>Abstract Classes</vt:lpstr>
      <vt:lpstr>Using Virtual Functions</vt:lpstr>
      <vt:lpstr>Using Virtual Functions</vt:lpstr>
      <vt:lpstr>Early vs. Late Binding</vt:lpstr>
      <vt:lpstr>Early vs. Late Binding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</dc:title>
  <dc:creator>hh</dc:creator>
  <cp:lastModifiedBy>Bachchu</cp:lastModifiedBy>
  <cp:revision>45</cp:revision>
  <dcterms:created xsi:type="dcterms:W3CDTF">2019-08-01T09:18:42Z</dcterms:created>
  <dcterms:modified xsi:type="dcterms:W3CDTF">2019-10-26T18:17:23Z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2012-10-17T00:00:00Z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2019-08-01T00:00:00Z</vt:filetime>
  </property>
</Properties>
</file>