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81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Microbiology</a:t>
            </a:r>
            <a:br>
              <a:rPr lang="en-IN" dirty="0" smtClean="0"/>
            </a:br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</a:t>
            </a:r>
            <a:r>
              <a:rPr lang="en-IN" dirty="0" err="1" smtClean="0"/>
              <a:t>Sem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MCB 203B</a:t>
            </a:r>
            <a:br>
              <a:rPr lang="en-IN" dirty="0" smtClean="0"/>
            </a:br>
            <a:r>
              <a:rPr lang="en-IN" dirty="0" smtClean="0"/>
              <a:t>4. </a:t>
            </a:r>
            <a:r>
              <a:rPr lang="en-IN" dirty="0" err="1" smtClean="0"/>
              <a:t>Ligand</a:t>
            </a:r>
            <a:r>
              <a:rPr lang="en-IN" dirty="0" smtClean="0"/>
              <a:t>‐protein </a:t>
            </a:r>
            <a:r>
              <a:rPr lang="en-IN" dirty="0" smtClean="0"/>
              <a:t>interaction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Dr. </a:t>
            </a:r>
            <a:r>
              <a:rPr lang="en-IN" dirty="0" err="1" smtClean="0"/>
              <a:t>Nandini</a:t>
            </a:r>
            <a:r>
              <a:rPr lang="en-IN" dirty="0" smtClean="0"/>
              <a:t> </a:t>
            </a:r>
            <a:r>
              <a:rPr lang="en-IN" dirty="0" err="1" smtClean="0"/>
              <a:t>Ghosh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6984" t="26042" r="37921" b="14583"/>
          <a:stretch>
            <a:fillRect/>
          </a:stretch>
        </p:blipFill>
        <p:spPr bwMode="auto">
          <a:xfrm>
            <a:off x="0" y="0"/>
            <a:ext cx="905844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6984" t="26042" r="38507" b="30598"/>
          <a:stretch>
            <a:fillRect/>
          </a:stretch>
        </p:blipFill>
        <p:spPr bwMode="auto">
          <a:xfrm>
            <a:off x="-1" y="0"/>
            <a:ext cx="87650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6984" t="27083" r="38507" b="13542"/>
          <a:stretch>
            <a:fillRect/>
          </a:stretch>
        </p:blipFill>
        <p:spPr bwMode="auto">
          <a:xfrm>
            <a:off x="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6398" t="26042" r="37921" b="14583"/>
          <a:stretch>
            <a:fillRect/>
          </a:stretch>
        </p:blipFill>
        <p:spPr bwMode="auto">
          <a:xfrm>
            <a:off x="0" y="337038"/>
            <a:ext cx="8610600" cy="62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592"/>
          <a:stretch/>
        </p:blipFill>
        <p:spPr>
          <a:xfrm>
            <a:off x="413951" y="683741"/>
            <a:ext cx="8229600" cy="60630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0454" y="774357"/>
            <a:ext cx="1285103" cy="42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43649" y="2800866"/>
            <a:ext cx="537519" cy="321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7"/>
          </p:cNvCxnSpPr>
          <p:nvPr/>
        </p:nvCxnSpPr>
        <p:spPr>
          <a:xfrm flipV="1">
            <a:off x="3702451" y="2454877"/>
            <a:ext cx="665663" cy="393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8113" y="2323071"/>
            <a:ext cx="18473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AutoDock4.exe and AutoGrid4.exe</a:t>
            </a:r>
            <a:endParaRPr 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3243649" y="3122140"/>
            <a:ext cx="537519" cy="255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06130" y="3253946"/>
            <a:ext cx="5375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3195" y="3095939"/>
            <a:ext cx="9329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Batch Docking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3243649" y="3484605"/>
            <a:ext cx="268760" cy="247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06130" y="3608173"/>
            <a:ext cx="5375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48032" y="3484606"/>
            <a:ext cx="14580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AutoDockTools</a:t>
            </a:r>
            <a:r>
              <a:rPr lang="en-US" sz="1400" b="1" dirty="0" smtClean="0"/>
              <a:t>, the GUI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79125" y="28256"/>
            <a:ext cx="36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AutoDock</a:t>
            </a:r>
            <a:r>
              <a:rPr lang="en-US" sz="2000" b="1" u="sng" dirty="0" smtClean="0"/>
              <a:t> Download page: It’s a free suite.</a:t>
            </a:r>
            <a:endParaRPr lang="en-US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1853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51" t="19579" r="24122" b="29053"/>
          <a:stretch/>
        </p:blipFill>
        <p:spPr>
          <a:xfrm>
            <a:off x="1617771" y="788882"/>
            <a:ext cx="5558590" cy="5871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214" y="90616"/>
            <a:ext cx="389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/>
              <a:t>AutoDockTools</a:t>
            </a:r>
            <a:r>
              <a:rPr lang="en-US" sz="2000" b="1" u="sng" dirty="0" smtClean="0"/>
              <a:t> Graphical User Interface</a:t>
            </a:r>
          </a:p>
          <a:p>
            <a:pPr algn="ctr"/>
            <a:r>
              <a:rPr lang="en-US" sz="2000" b="1" u="sng" dirty="0" smtClean="0"/>
              <a:t>(single target vs single ligand)</a:t>
            </a:r>
            <a:endParaRPr lang="en-US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680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10" t="27761" r="21244" b="20657"/>
          <a:stretch/>
        </p:blipFill>
        <p:spPr>
          <a:xfrm>
            <a:off x="3234520" y="962168"/>
            <a:ext cx="5588758" cy="589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13" y="2610534"/>
            <a:ext cx="2558955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File -----&gt;	Read Molecule ---</a:t>
            </a:r>
            <a:r>
              <a:rPr lang="en-US" sz="3200" dirty="0" smtClean="0">
                <a:sym typeface="Wingdings" panose="05000000000000000000" pitchFamily="2" charset="2"/>
              </a:rPr>
              <a:t>-&gt; open </a:t>
            </a:r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‘.</a:t>
            </a:r>
            <a:r>
              <a:rPr lang="en-US" sz="32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pdb</a:t>
            </a:r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’ </a:t>
            </a:r>
            <a:r>
              <a:rPr lang="en-US" sz="3200" dirty="0" smtClean="0">
                <a:sym typeface="Wingdings" panose="05000000000000000000" pitchFamily="2" charset="2"/>
              </a:rPr>
              <a:t>file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66821" y="1"/>
            <a:ext cx="27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Upload the Macromolecule</a:t>
            </a:r>
          </a:p>
          <a:p>
            <a:r>
              <a:rPr lang="en-US" sz="1400" b="1" u="sng" dirty="0"/>
              <a:t>(single target vs single ligand)</a:t>
            </a:r>
          </a:p>
        </p:txBody>
      </p:sp>
      <p:sp>
        <p:nvSpPr>
          <p:cNvPr id="4" name="Oval 3"/>
          <p:cNvSpPr/>
          <p:nvPr/>
        </p:nvSpPr>
        <p:spPr>
          <a:xfrm>
            <a:off x="4337050" y="1244601"/>
            <a:ext cx="355601" cy="440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97246" y="1312331"/>
            <a:ext cx="355601" cy="440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293" t="42449" r="22736" b="26148"/>
          <a:stretch/>
        </p:blipFill>
        <p:spPr>
          <a:xfrm>
            <a:off x="460980" y="2106674"/>
            <a:ext cx="3572549" cy="4458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0742" y="65902"/>
            <a:ext cx="413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Process the macromolecule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0859" y="665052"/>
            <a:ext cx="4319517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Edit-----&gt; Delete water --</a:t>
            </a:r>
            <a:r>
              <a:rPr lang="en-US" sz="3200" dirty="0" smtClean="0">
                <a:sym typeface="Wingdings" panose="05000000000000000000" pitchFamily="2" charset="2"/>
              </a:rPr>
              <a:t>---&gt; Add hydrogen (polar)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12845" y="3661688"/>
            <a:ext cx="244784" cy="3171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57629" y="3820281"/>
            <a:ext cx="89586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52319" y="3641125"/>
            <a:ext cx="100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Hydrogens (white color)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2354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84" t="27881" r="21542" b="20776"/>
          <a:stretch/>
        </p:blipFill>
        <p:spPr>
          <a:xfrm>
            <a:off x="3398292" y="989462"/>
            <a:ext cx="5537580" cy="5868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9658" y="0"/>
            <a:ext cx="415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Upload the Ligand</a:t>
            </a:r>
          </a:p>
          <a:p>
            <a:r>
              <a:rPr lang="en-US" sz="2000" b="1" u="sng" dirty="0"/>
              <a:t>(single target vs single ligand)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80" y="1542197"/>
            <a:ext cx="2866031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Ligand --</a:t>
            </a:r>
            <a:r>
              <a:rPr lang="en-US" sz="3200" dirty="0" smtClean="0">
                <a:sym typeface="Wingdings" panose="05000000000000000000" pitchFamily="2" charset="2"/>
              </a:rPr>
              <a:t>--&gt; Input ----&gt; open </a:t>
            </a:r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‘.</a:t>
            </a:r>
            <a:r>
              <a:rPr lang="en-US" sz="32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pdb</a:t>
            </a:r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’ </a:t>
            </a:r>
            <a:r>
              <a:rPr lang="en-US" sz="3200" dirty="0" smtClean="0">
                <a:sym typeface="Wingdings" panose="05000000000000000000" pitchFamily="2" charset="2"/>
              </a:rPr>
              <a:t>file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943345" y="2057399"/>
            <a:ext cx="355601" cy="440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596" y="2091261"/>
            <a:ext cx="355601" cy="440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1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85" t="27761" r="21393" b="20896"/>
          <a:stretch/>
        </p:blipFill>
        <p:spPr>
          <a:xfrm>
            <a:off x="3428999" y="989462"/>
            <a:ext cx="5558052" cy="5868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137" y="0"/>
            <a:ext cx="309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Process the ligand</a:t>
            </a:r>
          </a:p>
          <a:p>
            <a:r>
              <a:rPr lang="en-US" sz="2000" b="1" u="sng" dirty="0"/>
              <a:t>(single target vs single ligand)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52" y="1569494"/>
            <a:ext cx="3091218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Ligand ----&gt; Torsion tree ----&gt; detect root ----&gt; choose torsions ----&gt; set number of torsions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952" y="4449170"/>
            <a:ext cx="3091218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Ligand ----&gt; Output ----&gt; save as </a:t>
            </a:r>
            <a:r>
              <a:rPr lang="en-US" sz="3200" b="1" dirty="0" smtClean="0">
                <a:solidFill>
                  <a:srgbClr val="00B0F0"/>
                </a:solidFill>
              </a:rPr>
              <a:t>‘.</a:t>
            </a:r>
            <a:r>
              <a:rPr lang="en-US" sz="3200" b="1" dirty="0" err="1" smtClean="0">
                <a:solidFill>
                  <a:srgbClr val="00B0F0"/>
                </a:solidFill>
              </a:rPr>
              <a:t>pdbqt</a:t>
            </a:r>
            <a:r>
              <a:rPr lang="en-US" sz="3200" b="1" dirty="0" smtClean="0">
                <a:solidFill>
                  <a:srgbClr val="00B0F0"/>
                </a:solidFill>
              </a:rPr>
              <a:t>’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43345" y="2057399"/>
            <a:ext cx="355601" cy="4402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57645" y="3494666"/>
            <a:ext cx="1092206" cy="1369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1845" y="2717196"/>
            <a:ext cx="1097280" cy="7315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5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69" t="26042" r="38507" b="15625"/>
          <a:stretch>
            <a:fillRect/>
          </a:stretch>
        </p:blipFill>
        <p:spPr bwMode="auto">
          <a:xfrm>
            <a:off x="533400" y="304800"/>
            <a:ext cx="806223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609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1" y="948266"/>
            <a:ext cx="74297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REMARK   4 XXXX COMPLIES WITH FORMAT V. 2.0</a:t>
            </a:r>
          </a:p>
          <a:p>
            <a:r>
              <a:rPr lang="en-US" dirty="0"/>
              <a:t>ATOM      1  N   SER A 117      57.695 -55.127  18.685  1.00138.45    -0.055 N </a:t>
            </a:r>
          </a:p>
          <a:p>
            <a:r>
              <a:rPr lang="en-US" dirty="0"/>
              <a:t>ATOM      2  HN1 SER A 117      58.516 -55.351  19.247  1.00  0.00     0.276 HD</a:t>
            </a:r>
          </a:p>
          <a:p>
            <a:r>
              <a:rPr lang="en-US" dirty="0"/>
              <a:t>ATOM      3  HN2 SER A 117      56.953 -54.752  19.276  1.00  0.00     0.276 HD</a:t>
            </a:r>
          </a:p>
          <a:p>
            <a:r>
              <a:rPr lang="en-US" dirty="0"/>
              <a:t>ATOM      4  HN3 SER A 117      57.880 -54.314  18.098  1.00  0.00     0.276 HD</a:t>
            </a:r>
          </a:p>
          <a:p>
            <a:r>
              <a:rPr lang="en-US" dirty="0"/>
              <a:t>ATOM      5  CA  SER A 117      57.189 -56.229  17.877  1.00138.62     0.284 C </a:t>
            </a:r>
          </a:p>
          <a:p>
            <a:r>
              <a:rPr lang="en-US" dirty="0"/>
              <a:t>ATOM      6  C   SER A 117      55.944 -55.889  17.024  1.00135.29     0.265 C </a:t>
            </a:r>
          </a:p>
          <a:p>
            <a:r>
              <a:rPr lang="en-US" dirty="0"/>
              <a:t>ATOM      7  O   SER A 117      54.961 -56.647  17.029  1.00135.29    -0.270 OA</a:t>
            </a:r>
          </a:p>
          <a:p>
            <a:r>
              <a:rPr lang="en-US" dirty="0"/>
              <a:t>ATOM      8  CB  SER A 117      56.870 -57.407  18.797  1.00122.91     0.177 C </a:t>
            </a:r>
          </a:p>
          <a:p>
            <a:r>
              <a:rPr lang="en-US" dirty="0"/>
              <a:t>ATOM      9  OG  SER A 117      55.980 -57.012  19.838  1.00122.01    -0.380 OA</a:t>
            </a:r>
          </a:p>
          <a:p>
            <a:r>
              <a:rPr lang="en-US" dirty="0"/>
              <a:t>ATOM     10  HG  SER A 117      55.782 -57.744  20.410  1.00  0.00     0.211 HD</a:t>
            </a:r>
          </a:p>
          <a:p>
            <a:r>
              <a:rPr lang="en-US" dirty="0"/>
              <a:t>ATOM     11  N   PRO A 118      55.963 -54.754  16.289  1.00158.38    -0.312 N </a:t>
            </a:r>
          </a:p>
          <a:p>
            <a:r>
              <a:rPr lang="en-US" dirty="0"/>
              <a:t>ATOM     12  CA  PRO A 118      54.790 -54.544  15.438  1.00155.81     0.163 C </a:t>
            </a:r>
          </a:p>
          <a:p>
            <a:r>
              <a:rPr lang="en-US" dirty="0"/>
              <a:t>ATOM     13  C   PRO A 118      54.784 -55.432  14.216  1.00156.65     0.251 C </a:t>
            </a:r>
          </a:p>
          <a:p>
            <a:r>
              <a:rPr lang="en-US" dirty="0"/>
              <a:t>ATOM     14  O   PRO A 118      55.826 -55.821  13.696  1.00158.53    -0.271 OA</a:t>
            </a:r>
          </a:p>
          <a:p>
            <a:r>
              <a:rPr lang="en-US" dirty="0"/>
              <a:t>ATOM     15  CB  PRO A 118      54.934 -53.094  14.994  1.00114.59     0.034 C </a:t>
            </a:r>
          </a:p>
          <a:p>
            <a:r>
              <a:rPr lang="en-US" dirty="0"/>
              <a:t>ATOM     16  CG  PRO A 118      56.370 -52.822  15.045  1.00116.31     0.027 C </a:t>
            </a:r>
          </a:p>
          <a:p>
            <a:r>
              <a:rPr lang="en-US" dirty="0"/>
              <a:t>ATOM     17  CD  PRO A 118      56.872 -53.593  16.239  1.00119.03     0.105 C </a:t>
            </a:r>
          </a:p>
          <a:p>
            <a:r>
              <a:rPr lang="en-US" dirty="0"/>
              <a:t>ATOM     18  N   ILE A 119      53.580 -55.726  13.757  1.00111.64    -0.338 N </a:t>
            </a:r>
          </a:p>
          <a:p>
            <a:r>
              <a:rPr lang="en-US" dirty="0"/>
              <a:t>ATOM     19  HN  ILE A 119      52.772 -55.336  14.242  1.00  0.00     0.164 HD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8650" y="338667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Pdbqt</a:t>
            </a:r>
            <a:r>
              <a:rPr lang="en-US" b="1" dirty="0" smtClean="0">
                <a:solidFill>
                  <a:srgbClr val="002060"/>
                </a:solidFill>
              </a:rPr>
              <a:t> format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>
            <a:stCxn id="6" idx="2"/>
          </p:cNvCxnSpPr>
          <p:nvPr/>
        </p:nvCxnSpPr>
        <p:spPr>
          <a:xfrm rot="5400000">
            <a:off x="6964268" y="1212366"/>
            <a:ext cx="632936" cy="362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2150" y="707999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43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1"/>
            <a:ext cx="5691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Preparing grid parameter file</a:t>
            </a:r>
          </a:p>
          <a:p>
            <a:r>
              <a:rPr lang="en-US" sz="2000" b="1" u="sng" dirty="0"/>
              <a:t>(single target vs single ligand)</a:t>
            </a:r>
          </a:p>
          <a:p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952" y="1009935"/>
            <a:ext cx="4258102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 ----&gt; macromolecule ----&gt; choose ----&gt; 2XA0 ----&gt; save as </a:t>
            </a:r>
            <a:r>
              <a:rPr lang="en-US" sz="3200" b="1" dirty="0" smtClean="0">
                <a:solidFill>
                  <a:srgbClr val="00B0F0"/>
                </a:solidFill>
              </a:rPr>
              <a:t>‘.</a:t>
            </a:r>
            <a:r>
              <a:rPr lang="en-US" sz="3200" b="1" dirty="0" err="1" smtClean="0">
                <a:solidFill>
                  <a:srgbClr val="00B0F0"/>
                </a:solidFill>
              </a:rPr>
              <a:t>pdbqt</a:t>
            </a:r>
            <a:r>
              <a:rPr lang="en-US" sz="3200" b="1" dirty="0" smtClean="0">
                <a:solidFill>
                  <a:srgbClr val="00B0F0"/>
                </a:solidFill>
              </a:rPr>
              <a:t>’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0033" y="1009935"/>
            <a:ext cx="3770194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 ----&gt; set map types ----&gt; choose ligand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44704" y="1551521"/>
            <a:ext cx="665328" cy="205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0032" y="3267076"/>
            <a:ext cx="3770195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 ----&gt; grid box ----&gt; set spacing as 1 Å ----&gt; number of points in each dimension as 30 ----&gt; close saving current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00887" y="2219326"/>
            <a:ext cx="14288" cy="866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4456" y="3638550"/>
            <a:ext cx="2986088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 ----&gt; Output ----&gt; save as </a:t>
            </a:r>
            <a:r>
              <a:rPr lang="en-US" sz="3200" b="1" dirty="0" smtClean="0">
                <a:solidFill>
                  <a:srgbClr val="00B0F0"/>
                </a:solidFill>
              </a:rPr>
              <a:t>‘.</a:t>
            </a:r>
            <a:r>
              <a:rPr lang="en-US" sz="3200" b="1" dirty="0" err="1" smtClean="0">
                <a:solidFill>
                  <a:srgbClr val="00B0F0"/>
                </a:solidFill>
              </a:rPr>
              <a:t>gpf</a:t>
            </a:r>
            <a:r>
              <a:rPr lang="en-US" sz="3200" b="1" dirty="0" smtClean="0">
                <a:solidFill>
                  <a:srgbClr val="00B0F0"/>
                </a:solidFill>
              </a:rPr>
              <a:t>’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73054" y="4171950"/>
            <a:ext cx="641872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951" y="694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0168" y="753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4468" y="2988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88105" y="3234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3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73" t="17014" b="14807"/>
          <a:stretch/>
        </p:blipFill>
        <p:spPr>
          <a:xfrm>
            <a:off x="562970" y="327547"/>
            <a:ext cx="7762163" cy="63430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12950" y="1185325"/>
            <a:ext cx="234950" cy="3556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7386" y="3251201"/>
            <a:ext cx="27941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98750" y="1168391"/>
            <a:ext cx="285741" cy="3725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1401" y="1202255"/>
            <a:ext cx="311140" cy="406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03552" y="1210720"/>
            <a:ext cx="285741" cy="3725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3300" y="1151455"/>
            <a:ext cx="279398" cy="389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0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7" t="16657" r="5795" b="14448"/>
          <a:stretch/>
        </p:blipFill>
        <p:spPr>
          <a:xfrm>
            <a:off x="1463722" y="637281"/>
            <a:ext cx="7680278" cy="6346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3945" y="0"/>
            <a:ext cx="3654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Run </a:t>
            </a:r>
            <a:r>
              <a:rPr lang="en-US" sz="2000" b="1" u="sng" dirty="0" err="1" smtClean="0"/>
              <a:t>AutoGrid</a:t>
            </a:r>
            <a:endParaRPr lang="en-US" sz="2000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28851" y="2429935"/>
            <a:ext cx="730250" cy="254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64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966" y="-19659"/>
            <a:ext cx="559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Preparing docking parameter file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474" y="754294"/>
            <a:ext cx="4276103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Docking ----&gt; Macromolecule ----&gt; Set rigid Filename ----&gt; open 2XA0.pdbqt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0031" y="882664"/>
            <a:ext cx="378043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Docking ----&gt; Ligand ----&gt; choose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494" t="33793" r="16351" b="23034"/>
          <a:stretch/>
        </p:blipFill>
        <p:spPr>
          <a:xfrm>
            <a:off x="5819535" y="3293093"/>
            <a:ext cx="2561426" cy="356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031" y="2085608"/>
            <a:ext cx="3780430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Docking ----&gt; search parameters ----&gt; Genetic Algorithm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4577" y="1166210"/>
            <a:ext cx="7373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 rot="5400000">
            <a:off x="6975828" y="1961189"/>
            <a:ext cx="248837" cy="1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327" y="2086025"/>
            <a:ext cx="4043855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Docking ----&gt; Docking parameters ----&gt; Set all defaults 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5546" t="43586" r="15403" b="34344"/>
          <a:stretch/>
        </p:blipFill>
        <p:spPr>
          <a:xfrm>
            <a:off x="987314" y="3187166"/>
            <a:ext cx="3369879" cy="213325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6" idx="1"/>
            <a:endCxn id="11" idx="3"/>
          </p:cNvCxnSpPr>
          <p:nvPr/>
        </p:nvCxnSpPr>
        <p:spPr>
          <a:xfrm rot="10800000" flipV="1">
            <a:off x="4694183" y="2778105"/>
            <a:ext cx="515849" cy="4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6614" y="5903894"/>
            <a:ext cx="4545294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Docking ----&gt; Output ----&gt; </a:t>
            </a:r>
            <a:r>
              <a:rPr lang="en-US" sz="2800" dirty="0" err="1" smtClean="0"/>
              <a:t>Lamarkian</a:t>
            </a:r>
            <a:r>
              <a:rPr lang="en-US" sz="2800" dirty="0" smtClean="0"/>
              <a:t> GA ----&gt; save as </a:t>
            </a:r>
            <a:r>
              <a:rPr lang="en-US" sz="2800" b="1" dirty="0" smtClean="0">
                <a:solidFill>
                  <a:srgbClr val="00B0F0"/>
                </a:solidFill>
              </a:rPr>
              <a:t>‘.</a:t>
            </a:r>
            <a:r>
              <a:rPr lang="en-US" sz="2800" b="1" dirty="0" err="1" smtClean="0">
                <a:solidFill>
                  <a:srgbClr val="00B0F0"/>
                </a:solidFill>
              </a:rPr>
              <a:t>dpf</a:t>
            </a:r>
            <a:r>
              <a:rPr lang="en-US" sz="2800" b="1" dirty="0" smtClean="0">
                <a:solidFill>
                  <a:srgbClr val="00B0F0"/>
                </a:solidFill>
              </a:rPr>
              <a:t>’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72254" y="5454869"/>
            <a:ext cx="0" cy="449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9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84" t="16966" r="5488" b="15861"/>
          <a:stretch/>
        </p:blipFill>
        <p:spPr>
          <a:xfrm>
            <a:off x="1650887" y="930166"/>
            <a:ext cx="7394579" cy="5927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400" y="71727"/>
            <a:ext cx="271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Run </a:t>
            </a:r>
            <a:r>
              <a:rPr lang="en-US" sz="2000" b="1" u="sng" dirty="0" err="1" smtClean="0"/>
              <a:t>AutoDock</a:t>
            </a:r>
            <a:endParaRPr lang="en-US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36214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2587" y="51285"/>
            <a:ext cx="131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Part of .</a:t>
            </a:r>
            <a:r>
              <a:rPr lang="en-US" sz="2000" b="1" u="sng" dirty="0" err="1" smtClean="0"/>
              <a:t>dlg</a:t>
            </a:r>
            <a:r>
              <a:rPr lang="en-US" sz="2000" b="1" u="sng" dirty="0" smtClean="0"/>
              <a:t> file</a:t>
            </a:r>
            <a:endParaRPr lang="en-US" sz="2000" b="1" u="sng" dirty="0"/>
          </a:p>
        </p:txBody>
      </p:sp>
      <p:grpSp>
        <p:nvGrpSpPr>
          <p:cNvPr id="2" name="Group 11"/>
          <p:cNvGrpSpPr/>
          <p:nvPr/>
        </p:nvGrpSpPr>
        <p:grpSpPr>
          <a:xfrm>
            <a:off x="1816443" y="584777"/>
            <a:ext cx="5245444" cy="2475581"/>
            <a:chOff x="90616" y="584775"/>
            <a:chExt cx="9448800" cy="26609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01" t="20660" r="13589" b="41982"/>
            <a:stretch/>
          </p:blipFill>
          <p:spPr>
            <a:xfrm>
              <a:off x="90616" y="584775"/>
              <a:ext cx="9448800" cy="2561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507524" y="1301578"/>
              <a:ext cx="5049795" cy="2883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31460" y="1260278"/>
              <a:ext cx="1804086" cy="38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07524" y="1795848"/>
              <a:ext cx="420130" cy="14498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50" t="6246" r="40090" b="38378"/>
          <a:stretch/>
        </p:blipFill>
        <p:spPr>
          <a:xfrm>
            <a:off x="1992525" y="3060358"/>
            <a:ext cx="4893277" cy="3797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995617" y="4637903"/>
            <a:ext cx="3451936" cy="197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796" y="7352"/>
            <a:ext cx="28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Analysis of dockings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9397" y="775153"/>
            <a:ext cx="3875417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Analyze----&gt; Dockings----&gt; open </a:t>
            </a:r>
            <a:r>
              <a:rPr lang="en-US" sz="2800" b="1" dirty="0" smtClean="0">
                <a:solidFill>
                  <a:srgbClr val="00B0F0"/>
                </a:solidFill>
              </a:rPr>
              <a:t>‘.</a:t>
            </a:r>
            <a:r>
              <a:rPr lang="en-US" sz="2800" b="1" dirty="0" err="1" smtClean="0">
                <a:solidFill>
                  <a:srgbClr val="00B0F0"/>
                </a:solidFill>
              </a:rPr>
              <a:t>dlg</a:t>
            </a:r>
            <a:r>
              <a:rPr lang="en-US" sz="2800" b="1" dirty="0" smtClean="0">
                <a:solidFill>
                  <a:srgbClr val="00B0F0"/>
                </a:solidFill>
              </a:rPr>
              <a:t>’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682" y="774557"/>
            <a:ext cx="4367718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Analyze----&gt; Macromolecule----&gt; open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47682" y="1864928"/>
            <a:ext cx="4367718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Analyze----&gt; conformations----&gt; play, ranked by energy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598" t="30482" r="12729" b="33794"/>
          <a:stretch/>
        </p:blipFill>
        <p:spPr>
          <a:xfrm>
            <a:off x="157508" y="3175392"/>
            <a:ext cx="5529903" cy="345327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4004814" y="1036167"/>
            <a:ext cx="542868" cy="2154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5400000">
            <a:off x="6663409" y="1796796"/>
            <a:ext cx="136264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44601" y="6307667"/>
            <a:ext cx="203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4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398" t="26042" r="37921" b="15625"/>
          <a:stretch>
            <a:fillRect/>
          </a:stretch>
        </p:blipFill>
        <p:spPr bwMode="auto">
          <a:xfrm>
            <a:off x="0" y="152400"/>
            <a:ext cx="902153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398" t="27083" r="38507" b="15625"/>
          <a:stretch>
            <a:fillRect/>
          </a:stretch>
        </p:blipFill>
        <p:spPr bwMode="auto">
          <a:xfrm>
            <a:off x="0" y="0"/>
            <a:ext cx="9067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984" t="27083" r="38507" b="14583"/>
          <a:stretch>
            <a:fillRect/>
          </a:stretch>
        </p:blipFill>
        <p:spPr bwMode="auto">
          <a:xfrm>
            <a:off x="152399" y="381000"/>
            <a:ext cx="847997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Protein- Protein docking software: </a:t>
            </a:r>
            <a:r>
              <a:rPr lang="en-IN" sz="2400" b="1" dirty="0" err="1" smtClean="0"/>
              <a:t>ClusPro</a:t>
            </a:r>
            <a:r>
              <a:rPr lang="en-IN" sz="2400" b="1" dirty="0" smtClean="0"/>
              <a:t>, ZDOCK</a:t>
            </a:r>
            <a:endParaRPr lang="en-IN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984" t="26042" r="37921" b="14583"/>
          <a:stretch>
            <a:fillRect/>
          </a:stretch>
        </p:blipFill>
        <p:spPr bwMode="auto">
          <a:xfrm>
            <a:off x="152400" y="0"/>
            <a:ext cx="83378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984" t="26042" r="38507" b="15625"/>
          <a:stretch>
            <a:fillRect/>
          </a:stretch>
        </p:blipFill>
        <p:spPr bwMode="auto">
          <a:xfrm>
            <a:off x="152400" y="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570" t="26042" r="37921" b="13542"/>
          <a:stretch>
            <a:fillRect/>
          </a:stretch>
        </p:blipFill>
        <p:spPr bwMode="auto">
          <a:xfrm>
            <a:off x="609599" y="304800"/>
            <a:ext cx="828740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6984" t="26042" r="37921" b="15625"/>
          <a:stretch>
            <a:fillRect/>
          </a:stretch>
        </p:blipFill>
        <p:spPr bwMode="auto">
          <a:xfrm>
            <a:off x="533400" y="228600"/>
            <a:ext cx="8591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543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Microbiology 2nd Sem MCB 203B 4. Ligand‐protein interaction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Nandini Ghosh</dc:creator>
  <cp:lastModifiedBy>Calcutta University</cp:lastModifiedBy>
  <cp:revision>2</cp:revision>
  <dcterms:created xsi:type="dcterms:W3CDTF">2006-08-16T00:00:00Z</dcterms:created>
  <dcterms:modified xsi:type="dcterms:W3CDTF">2020-03-22T16:43:22Z</dcterms:modified>
</cp:coreProperties>
</file>