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81" r:id="rId13"/>
    <p:sldId id="282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Microbiology</a:t>
            </a:r>
            <a:br>
              <a:rPr lang="en-IN" dirty="0" smtClean="0"/>
            </a:br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</a:t>
            </a:r>
            <a:r>
              <a:rPr lang="en-IN" dirty="0" err="1" smtClean="0"/>
              <a:t>Sem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MCB 203B</a:t>
            </a:r>
            <a:br>
              <a:rPr lang="en-IN" dirty="0" smtClean="0"/>
            </a:br>
            <a:r>
              <a:rPr lang="en-IN" dirty="0" smtClean="0"/>
              <a:t>4. </a:t>
            </a:r>
            <a:r>
              <a:rPr lang="en-IN" dirty="0" err="1" smtClean="0"/>
              <a:t>Ligand</a:t>
            </a:r>
            <a:r>
              <a:rPr lang="en-IN" dirty="0" smtClean="0"/>
              <a:t>‐protein </a:t>
            </a:r>
            <a:r>
              <a:rPr lang="en-IN" dirty="0" smtClean="0"/>
              <a:t>interaction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Dr. </a:t>
            </a:r>
            <a:r>
              <a:rPr lang="en-IN" dirty="0" err="1" smtClean="0"/>
              <a:t>Nandini</a:t>
            </a:r>
            <a:r>
              <a:rPr lang="en-IN" dirty="0" smtClean="0"/>
              <a:t> </a:t>
            </a:r>
            <a:r>
              <a:rPr lang="en-IN" dirty="0" err="1" smtClean="0"/>
              <a:t>Ghosh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6984" t="26042" r="37921" b="14583"/>
          <a:stretch>
            <a:fillRect/>
          </a:stretch>
        </p:blipFill>
        <p:spPr bwMode="auto">
          <a:xfrm>
            <a:off x="0" y="0"/>
            <a:ext cx="9058442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6984" t="26042" r="38507" b="30598"/>
          <a:stretch>
            <a:fillRect/>
          </a:stretch>
        </p:blipFill>
        <p:spPr bwMode="auto">
          <a:xfrm>
            <a:off x="-1" y="0"/>
            <a:ext cx="876505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6984" t="27083" r="38507" b="13542"/>
          <a:stretch>
            <a:fillRect/>
          </a:stretch>
        </p:blipFill>
        <p:spPr bwMode="auto">
          <a:xfrm>
            <a:off x="0" y="381000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16398" t="26042" r="37921" b="14583"/>
          <a:stretch>
            <a:fillRect/>
          </a:stretch>
        </p:blipFill>
        <p:spPr bwMode="auto">
          <a:xfrm>
            <a:off x="0" y="337038"/>
            <a:ext cx="8610600" cy="62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11592"/>
          <a:stretch/>
        </p:blipFill>
        <p:spPr>
          <a:xfrm>
            <a:off x="413951" y="683741"/>
            <a:ext cx="8229600" cy="60630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70454" y="774357"/>
            <a:ext cx="1285103" cy="428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43649" y="2800866"/>
            <a:ext cx="537519" cy="321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7"/>
          </p:cNvCxnSpPr>
          <p:nvPr/>
        </p:nvCxnSpPr>
        <p:spPr>
          <a:xfrm flipV="1">
            <a:off x="3702451" y="2454877"/>
            <a:ext cx="665663" cy="3930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68113" y="2323071"/>
            <a:ext cx="184733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AutoDock4.exe and AutoGrid4.exe</a:t>
            </a:r>
            <a:endParaRPr lang="en-US" sz="1200" b="1" dirty="0"/>
          </a:p>
        </p:txBody>
      </p:sp>
      <p:sp>
        <p:nvSpPr>
          <p:cNvPr id="13" name="Oval 12"/>
          <p:cNvSpPr/>
          <p:nvPr/>
        </p:nvSpPr>
        <p:spPr>
          <a:xfrm>
            <a:off x="3243649" y="3122140"/>
            <a:ext cx="537519" cy="2553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706130" y="3253946"/>
            <a:ext cx="53751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73195" y="3095939"/>
            <a:ext cx="93293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Batch Docking</a:t>
            </a:r>
            <a:endParaRPr lang="en-US" sz="1400" b="1" dirty="0"/>
          </a:p>
        </p:txBody>
      </p:sp>
      <p:sp>
        <p:nvSpPr>
          <p:cNvPr id="17" name="Rectangle 16"/>
          <p:cNvSpPr/>
          <p:nvPr/>
        </p:nvSpPr>
        <p:spPr>
          <a:xfrm>
            <a:off x="3243649" y="3484605"/>
            <a:ext cx="268760" cy="247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706130" y="3608173"/>
            <a:ext cx="53751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248032" y="3484606"/>
            <a:ext cx="14580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AutoDockTools</a:t>
            </a:r>
            <a:r>
              <a:rPr lang="en-US" sz="1400" b="1" dirty="0" smtClean="0"/>
              <a:t>, the GUI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879125" y="28256"/>
            <a:ext cx="3626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/>
              <a:t>AutoDock</a:t>
            </a:r>
            <a:r>
              <a:rPr lang="en-US" sz="2000" b="1" u="sng" dirty="0" smtClean="0"/>
              <a:t> Download page: It’s a free suite.</a:t>
            </a:r>
            <a:endParaRPr lang="en-US" sz="2000" b="1" u="sng" dirty="0"/>
          </a:p>
        </p:txBody>
      </p:sp>
    </p:spTree>
    <p:extLst>
      <p:ext uri="{BB962C8B-B14F-4D97-AF65-F5344CB8AC3E}">
        <p14:creationId xmlns="" xmlns:p14="http://schemas.microsoft.com/office/powerpoint/2010/main" val="18537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351" t="19579" r="24122" b="29053"/>
          <a:stretch/>
        </p:blipFill>
        <p:spPr>
          <a:xfrm>
            <a:off x="1617771" y="788882"/>
            <a:ext cx="5558590" cy="5871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91214" y="90616"/>
            <a:ext cx="3899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/>
              <a:t>AutoDockTools</a:t>
            </a:r>
            <a:r>
              <a:rPr lang="en-US" sz="2000" b="1" u="sng" dirty="0" smtClean="0"/>
              <a:t> Graphical User Interface</a:t>
            </a:r>
          </a:p>
          <a:p>
            <a:pPr algn="ctr"/>
            <a:r>
              <a:rPr lang="en-US" sz="2000" b="1" u="sng" dirty="0" smtClean="0"/>
              <a:t>(single target vs single ligand)</a:t>
            </a:r>
            <a:endParaRPr lang="en-US" sz="2000" b="1" u="sng" dirty="0"/>
          </a:p>
        </p:txBody>
      </p:sp>
    </p:spTree>
    <p:extLst>
      <p:ext uri="{BB962C8B-B14F-4D97-AF65-F5344CB8AC3E}">
        <p14:creationId xmlns="" xmlns:p14="http://schemas.microsoft.com/office/powerpoint/2010/main" val="6807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010" t="27761" r="21244" b="20657"/>
          <a:stretch/>
        </p:blipFill>
        <p:spPr>
          <a:xfrm>
            <a:off x="3234520" y="962168"/>
            <a:ext cx="5588758" cy="5895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2413" y="2610534"/>
            <a:ext cx="2558955" cy="255454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File -----&gt;	Read Molecule ---</a:t>
            </a:r>
            <a:r>
              <a:rPr lang="en-US" sz="3200" dirty="0" smtClean="0">
                <a:sym typeface="Wingdings" panose="05000000000000000000" pitchFamily="2" charset="2"/>
              </a:rPr>
              <a:t>-&gt; open </a:t>
            </a:r>
            <a:r>
              <a:rPr lang="en-US" sz="32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‘.</a:t>
            </a:r>
            <a:r>
              <a:rPr lang="en-US" sz="3200" b="1" dirty="0" err="1" smtClean="0">
                <a:solidFill>
                  <a:srgbClr val="00B0F0"/>
                </a:solidFill>
                <a:sym typeface="Wingdings" panose="05000000000000000000" pitchFamily="2" charset="2"/>
              </a:rPr>
              <a:t>pdb</a:t>
            </a:r>
            <a:r>
              <a:rPr lang="en-US" sz="32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’ </a:t>
            </a:r>
            <a:r>
              <a:rPr lang="en-US" sz="3200" dirty="0" smtClean="0">
                <a:sym typeface="Wingdings" panose="05000000000000000000" pitchFamily="2" charset="2"/>
              </a:rPr>
              <a:t>file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966821" y="1"/>
            <a:ext cx="2798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Upload the Macromolecule</a:t>
            </a:r>
          </a:p>
          <a:p>
            <a:r>
              <a:rPr lang="en-US" sz="1400" b="1" u="sng" dirty="0"/>
              <a:t>(single target vs single ligand)</a:t>
            </a:r>
          </a:p>
        </p:txBody>
      </p:sp>
      <p:sp>
        <p:nvSpPr>
          <p:cNvPr id="4" name="Oval 3"/>
          <p:cNvSpPr/>
          <p:nvPr/>
        </p:nvSpPr>
        <p:spPr>
          <a:xfrm>
            <a:off x="4337050" y="1244601"/>
            <a:ext cx="355601" cy="440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397246" y="1312331"/>
            <a:ext cx="355601" cy="440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898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6293" t="42449" r="22736" b="26148"/>
          <a:stretch/>
        </p:blipFill>
        <p:spPr>
          <a:xfrm>
            <a:off x="460980" y="2106674"/>
            <a:ext cx="3572549" cy="44582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0742" y="65902"/>
            <a:ext cx="4133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Process the macromolecule</a:t>
            </a:r>
            <a:endParaRPr lang="en-US" sz="20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230859" y="665052"/>
            <a:ext cx="4319517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Edit-----&gt; Delete water --</a:t>
            </a:r>
            <a:r>
              <a:rPr lang="en-US" sz="3200" dirty="0" smtClean="0">
                <a:sym typeface="Wingdings" panose="05000000000000000000" pitchFamily="2" charset="2"/>
              </a:rPr>
              <a:t>---&gt; Add hydrogen (polar)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3512845" y="3661688"/>
            <a:ext cx="244784" cy="31718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57629" y="3820281"/>
            <a:ext cx="895865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52319" y="3641125"/>
            <a:ext cx="1005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Hydrogens (white color)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23545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084" t="27881" r="21542" b="20776"/>
          <a:stretch/>
        </p:blipFill>
        <p:spPr>
          <a:xfrm>
            <a:off x="3398292" y="989462"/>
            <a:ext cx="5537580" cy="58685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29658" y="0"/>
            <a:ext cx="4155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Upload the Ligand</a:t>
            </a:r>
          </a:p>
          <a:p>
            <a:r>
              <a:rPr lang="en-US" sz="2000" b="1" u="sng" dirty="0"/>
              <a:t>(single target vs single ligand)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4480" y="1542197"/>
            <a:ext cx="2866031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Ligand --</a:t>
            </a:r>
            <a:r>
              <a:rPr lang="en-US" sz="3200" dirty="0" smtClean="0">
                <a:sym typeface="Wingdings" panose="05000000000000000000" pitchFamily="2" charset="2"/>
              </a:rPr>
              <a:t>--&gt; Input ----&gt; open </a:t>
            </a:r>
            <a:r>
              <a:rPr lang="en-US" sz="32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‘.</a:t>
            </a:r>
            <a:r>
              <a:rPr lang="en-US" sz="3200" b="1" dirty="0" err="1" smtClean="0">
                <a:solidFill>
                  <a:srgbClr val="00B0F0"/>
                </a:solidFill>
                <a:sym typeface="Wingdings" panose="05000000000000000000" pitchFamily="2" charset="2"/>
              </a:rPr>
              <a:t>pdb</a:t>
            </a:r>
            <a:r>
              <a:rPr lang="en-US" sz="32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’ </a:t>
            </a:r>
            <a:r>
              <a:rPr lang="en-US" sz="3200" dirty="0" smtClean="0">
                <a:sym typeface="Wingdings" panose="05000000000000000000" pitchFamily="2" charset="2"/>
              </a:rPr>
              <a:t>file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3943345" y="2057399"/>
            <a:ext cx="355601" cy="440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81596" y="2091261"/>
            <a:ext cx="355601" cy="440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713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085" t="27761" r="21393" b="20896"/>
          <a:stretch/>
        </p:blipFill>
        <p:spPr>
          <a:xfrm>
            <a:off x="3428999" y="989462"/>
            <a:ext cx="5558052" cy="58685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7137" y="0"/>
            <a:ext cx="3091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Process the ligand</a:t>
            </a:r>
          </a:p>
          <a:p>
            <a:r>
              <a:rPr lang="en-US" sz="2000" b="1" u="sng" dirty="0"/>
              <a:t>(single target vs single ligand)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952" y="1569494"/>
            <a:ext cx="3091218" cy="30469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Ligand ----&gt; Torsion tree ----&gt; detect root ----&gt; choose torsions ----&gt; set number of torsions 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952" y="4449170"/>
            <a:ext cx="3091218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Ligand ----&gt; Output ----&gt; save as </a:t>
            </a:r>
            <a:r>
              <a:rPr lang="en-US" sz="3200" b="1" dirty="0" smtClean="0">
                <a:solidFill>
                  <a:srgbClr val="00B0F0"/>
                </a:solidFill>
              </a:rPr>
              <a:t>‘.</a:t>
            </a:r>
            <a:r>
              <a:rPr lang="en-US" sz="3200" b="1" dirty="0" err="1" smtClean="0">
                <a:solidFill>
                  <a:srgbClr val="00B0F0"/>
                </a:solidFill>
              </a:rPr>
              <a:t>pdbqt</a:t>
            </a:r>
            <a:r>
              <a:rPr lang="en-US" sz="3200" b="1" dirty="0" smtClean="0">
                <a:solidFill>
                  <a:srgbClr val="00B0F0"/>
                </a:solidFill>
              </a:rPr>
              <a:t>’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943345" y="2057399"/>
            <a:ext cx="355601" cy="440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57645" y="3494666"/>
            <a:ext cx="1092206" cy="13693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371845" y="2717196"/>
            <a:ext cx="1097280" cy="73152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650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7569" t="26042" r="38507" b="15625"/>
          <a:stretch>
            <a:fillRect/>
          </a:stretch>
        </p:blipFill>
        <p:spPr bwMode="auto">
          <a:xfrm>
            <a:off x="533400" y="304800"/>
            <a:ext cx="8062232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62000" y="1219200"/>
            <a:ext cx="6096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5451" y="948266"/>
            <a:ext cx="742972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REMARK   4 XXXX COMPLIES WITH FORMAT V. 2.0</a:t>
            </a:r>
          </a:p>
          <a:p>
            <a:r>
              <a:rPr lang="en-US" dirty="0"/>
              <a:t>ATOM      1  N   SER A 117      57.695 -55.127  18.685  1.00138.45    -0.055 N </a:t>
            </a:r>
          </a:p>
          <a:p>
            <a:r>
              <a:rPr lang="en-US" dirty="0"/>
              <a:t>ATOM      2  HN1 SER A 117      58.516 -55.351  19.247  1.00  0.00     0.276 HD</a:t>
            </a:r>
          </a:p>
          <a:p>
            <a:r>
              <a:rPr lang="en-US" dirty="0"/>
              <a:t>ATOM      3  HN2 SER A 117      56.953 -54.752  19.276  1.00  0.00     0.276 HD</a:t>
            </a:r>
          </a:p>
          <a:p>
            <a:r>
              <a:rPr lang="en-US" dirty="0"/>
              <a:t>ATOM      4  HN3 SER A 117      57.880 -54.314  18.098  1.00  0.00     0.276 HD</a:t>
            </a:r>
          </a:p>
          <a:p>
            <a:r>
              <a:rPr lang="en-US" dirty="0"/>
              <a:t>ATOM      5  CA  SER A 117      57.189 -56.229  17.877  1.00138.62     0.284 C </a:t>
            </a:r>
          </a:p>
          <a:p>
            <a:r>
              <a:rPr lang="en-US" dirty="0"/>
              <a:t>ATOM      6  C   SER A 117      55.944 -55.889  17.024  1.00135.29     0.265 C </a:t>
            </a:r>
          </a:p>
          <a:p>
            <a:r>
              <a:rPr lang="en-US" dirty="0"/>
              <a:t>ATOM      7  O   SER A 117      54.961 -56.647  17.029  1.00135.29    -0.270 OA</a:t>
            </a:r>
          </a:p>
          <a:p>
            <a:r>
              <a:rPr lang="en-US" dirty="0"/>
              <a:t>ATOM      8  CB  SER A 117      56.870 -57.407  18.797  1.00122.91     0.177 C </a:t>
            </a:r>
          </a:p>
          <a:p>
            <a:r>
              <a:rPr lang="en-US" dirty="0"/>
              <a:t>ATOM      9  OG  SER A 117      55.980 -57.012  19.838  1.00122.01    -0.380 OA</a:t>
            </a:r>
          </a:p>
          <a:p>
            <a:r>
              <a:rPr lang="en-US" dirty="0"/>
              <a:t>ATOM     10  HG  SER A 117      55.782 -57.744  20.410  1.00  0.00     0.211 HD</a:t>
            </a:r>
          </a:p>
          <a:p>
            <a:r>
              <a:rPr lang="en-US" dirty="0"/>
              <a:t>ATOM     11  N   PRO A 118      55.963 -54.754  16.289  1.00158.38    -0.312 N </a:t>
            </a:r>
          </a:p>
          <a:p>
            <a:r>
              <a:rPr lang="en-US" dirty="0"/>
              <a:t>ATOM     12  CA  PRO A 118      54.790 -54.544  15.438  1.00155.81     0.163 C </a:t>
            </a:r>
          </a:p>
          <a:p>
            <a:r>
              <a:rPr lang="en-US" dirty="0"/>
              <a:t>ATOM     13  C   PRO A 118      54.784 -55.432  14.216  1.00156.65     0.251 C </a:t>
            </a:r>
          </a:p>
          <a:p>
            <a:r>
              <a:rPr lang="en-US" dirty="0"/>
              <a:t>ATOM     14  O   PRO A 118      55.826 -55.821  13.696  1.00158.53    -0.271 OA</a:t>
            </a:r>
          </a:p>
          <a:p>
            <a:r>
              <a:rPr lang="en-US" dirty="0"/>
              <a:t>ATOM     15  CB  PRO A 118      54.934 -53.094  14.994  1.00114.59     0.034 C </a:t>
            </a:r>
          </a:p>
          <a:p>
            <a:r>
              <a:rPr lang="en-US" dirty="0"/>
              <a:t>ATOM     16  CG  PRO A 118      56.370 -52.822  15.045  1.00116.31     0.027 C </a:t>
            </a:r>
          </a:p>
          <a:p>
            <a:r>
              <a:rPr lang="en-US" dirty="0"/>
              <a:t>ATOM     17  CD  PRO A 118      56.872 -53.593  16.239  1.00119.03     0.105 C </a:t>
            </a:r>
          </a:p>
          <a:p>
            <a:r>
              <a:rPr lang="en-US" dirty="0"/>
              <a:t>ATOM     18  N   ILE A 119      53.580 -55.726  13.757  1.00111.64    -0.338 N </a:t>
            </a:r>
          </a:p>
          <a:p>
            <a:r>
              <a:rPr lang="en-US" dirty="0"/>
              <a:t>ATOM     19  HN  ILE A 119      52.772 -55.336  14.242  1.00  0.00     0.164 HD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68650" y="338667"/>
            <a:ext cx="1463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</a:rPr>
              <a:t>Pdbqt</a:t>
            </a:r>
            <a:r>
              <a:rPr lang="en-US" b="1" dirty="0" smtClean="0">
                <a:solidFill>
                  <a:srgbClr val="002060"/>
                </a:solidFill>
              </a:rPr>
              <a:t> format</a:t>
            </a:r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5" name="Straight Arrow Connector 4"/>
          <p:cNvCxnSpPr>
            <a:stCxn id="6" idx="2"/>
          </p:cNvCxnSpPr>
          <p:nvPr/>
        </p:nvCxnSpPr>
        <p:spPr>
          <a:xfrm rot="5400000">
            <a:off x="6964268" y="1212366"/>
            <a:ext cx="632936" cy="3628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42150" y="707999"/>
            <a:ext cx="84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Charge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9431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2884" y="1"/>
            <a:ext cx="5691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Preparing grid parameter file</a:t>
            </a:r>
          </a:p>
          <a:p>
            <a:r>
              <a:rPr lang="en-US" sz="2000" b="1" u="sng" dirty="0"/>
              <a:t>(single target vs single ligand)</a:t>
            </a:r>
          </a:p>
          <a:p>
            <a:endParaRPr lang="en-US" sz="20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214952" y="1009935"/>
            <a:ext cx="4258102" cy="206210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Grid ----&gt; macromolecule ----&gt; choose ----&gt; 2XA0 ----&gt; save as </a:t>
            </a:r>
            <a:r>
              <a:rPr lang="en-US" sz="3200" b="1" dirty="0" smtClean="0">
                <a:solidFill>
                  <a:srgbClr val="00B0F0"/>
                </a:solidFill>
              </a:rPr>
              <a:t>‘.</a:t>
            </a:r>
            <a:r>
              <a:rPr lang="en-US" sz="3200" b="1" dirty="0" err="1" smtClean="0">
                <a:solidFill>
                  <a:srgbClr val="00B0F0"/>
                </a:solidFill>
              </a:rPr>
              <a:t>pdbqt</a:t>
            </a:r>
            <a:r>
              <a:rPr lang="en-US" sz="3200" b="1" dirty="0" smtClean="0">
                <a:solidFill>
                  <a:srgbClr val="00B0F0"/>
                </a:solidFill>
              </a:rPr>
              <a:t>’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0033" y="1009935"/>
            <a:ext cx="3770194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Grid ----&gt; set map types ----&gt; choose ligand</a:t>
            </a:r>
            <a:endParaRPr lang="en-US" sz="32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544704" y="1551521"/>
            <a:ext cx="665328" cy="205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10032" y="3267076"/>
            <a:ext cx="3770195" cy="30469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Grid ----&gt; grid box ----&gt; set spacing as 1 Å ----&gt; number of points in each dimension as 30 ----&gt; close saving current</a:t>
            </a:r>
            <a:endParaRPr lang="en-US" sz="32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100887" y="2219326"/>
            <a:ext cx="14288" cy="8667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64456" y="3638550"/>
            <a:ext cx="2986088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Grid ----&gt; Output ----&gt; save as </a:t>
            </a:r>
            <a:r>
              <a:rPr lang="en-US" sz="3200" b="1" dirty="0" smtClean="0">
                <a:solidFill>
                  <a:srgbClr val="00B0F0"/>
                </a:solidFill>
              </a:rPr>
              <a:t>‘.</a:t>
            </a:r>
            <a:r>
              <a:rPr lang="en-US" sz="3200" b="1" dirty="0" err="1" smtClean="0">
                <a:solidFill>
                  <a:srgbClr val="00B0F0"/>
                </a:solidFill>
              </a:rPr>
              <a:t>gpf</a:t>
            </a:r>
            <a:r>
              <a:rPr lang="en-US" sz="3200" b="1" dirty="0" smtClean="0">
                <a:solidFill>
                  <a:srgbClr val="00B0F0"/>
                </a:solidFill>
              </a:rPr>
              <a:t>’</a:t>
            </a:r>
            <a:endParaRPr lang="en-US" sz="3200" b="1" dirty="0">
              <a:solidFill>
                <a:srgbClr val="00B0F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473054" y="4171950"/>
            <a:ext cx="641872" cy="190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14951" y="6942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90168" y="7535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04468" y="29887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88105" y="32342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534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473" t="17014" b="14807"/>
          <a:stretch/>
        </p:blipFill>
        <p:spPr>
          <a:xfrm>
            <a:off x="562970" y="327547"/>
            <a:ext cx="7762163" cy="634303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012950" y="1185325"/>
            <a:ext cx="234950" cy="3556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87386" y="3251201"/>
            <a:ext cx="279415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98750" y="1168391"/>
            <a:ext cx="285741" cy="3725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11401" y="1202255"/>
            <a:ext cx="311140" cy="4064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03552" y="1210720"/>
            <a:ext cx="285741" cy="3725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03300" y="1151455"/>
            <a:ext cx="279398" cy="3894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10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727" t="16657" r="5795" b="14448"/>
          <a:stretch/>
        </p:blipFill>
        <p:spPr>
          <a:xfrm>
            <a:off x="1463722" y="637281"/>
            <a:ext cx="7680278" cy="63466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3945" y="0"/>
            <a:ext cx="3654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Run </a:t>
            </a:r>
            <a:r>
              <a:rPr lang="en-US" sz="2000" b="1" u="sng" dirty="0" err="1" smtClean="0"/>
              <a:t>AutoGrid</a:t>
            </a:r>
            <a:endParaRPr lang="en-US" sz="2000" b="1" u="sng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28851" y="2429935"/>
            <a:ext cx="730250" cy="2540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1640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1966" y="-19659"/>
            <a:ext cx="559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Preparing docking parameter file</a:t>
            </a:r>
            <a:endParaRPr lang="en-US" sz="20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28474" y="754294"/>
            <a:ext cx="4276103" cy="181588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Docking ----&gt; Macromolecule ----&gt; Set rigid Filename ----&gt; open 2XA0.pdbqt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210031" y="882664"/>
            <a:ext cx="3780430" cy="9541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Docking ----&gt; Ligand ----&gt; choose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6494" t="33793" r="16351" b="23034"/>
          <a:stretch/>
        </p:blipFill>
        <p:spPr>
          <a:xfrm>
            <a:off x="5819535" y="3293093"/>
            <a:ext cx="2561426" cy="3564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0031" y="2085608"/>
            <a:ext cx="3780430" cy="138499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Docking ----&gt; search parameters ----&gt; Genetic Algorithm</a:t>
            </a:r>
            <a:endParaRPr lang="en-US" sz="2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304577" y="1166210"/>
            <a:ext cx="7373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0"/>
          </p:cNvCxnSpPr>
          <p:nvPr/>
        </p:nvCxnSpPr>
        <p:spPr>
          <a:xfrm rot="5400000">
            <a:off x="6975828" y="1961189"/>
            <a:ext cx="248837" cy="15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0327" y="2086025"/>
            <a:ext cx="4043855" cy="138499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Docking ----&gt; Docking parameters ----&gt; Set all defaults </a:t>
            </a:r>
            <a:endParaRPr lang="en-US" sz="2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55546" t="43586" r="15403" b="34344"/>
          <a:stretch/>
        </p:blipFill>
        <p:spPr>
          <a:xfrm>
            <a:off x="987314" y="3187166"/>
            <a:ext cx="3369879" cy="2133258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stCxn id="6" idx="1"/>
            <a:endCxn id="11" idx="3"/>
          </p:cNvCxnSpPr>
          <p:nvPr/>
        </p:nvCxnSpPr>
        <p:spPr>
          <a:xfrm rot="10800000" flipV="1">
            <a:off x="4694183" y="2778105"/>
            <a:ext cx="515849" cy="4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6614" y="5903894"/>
            <a:ext cx="4545294" cy="138499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Docking ----&gt; Output ----&gt; </a:t>
            </a:r>
            <a:r>
              <a:rPr lang="en-US" sz="2800" dirty="0" err="1" smtClean="0"/>
              <a:t>Lamarkian</a:t>
            </a:r>
            <a:r>
              <a:rPr lang="en-US" sz="2800" dirty="0" smtClean="0"/>
              <a:t> GA ----&gt; save as </a:t>
            </a:r>
            <a:r>
              <a:rPr lang="en-US" sz="2800" b="1" dirty="0" smtClean="0">
                <a:solidFill>
                  <a:srgbClr val="00B0F0"/>
                </a:solidFill>
              </a:rPr>
              <a:t>‘.</a:t>
            </a:r>
            <a:r>
              <a:rPr lang="en-US" sz="2800" b="1" dirty="0" err="1" smtClean="0">
                <a:solidFill>
                  <a:srgbClr val="00B0F0"/>
                </a:solidFill>
              </a:rPr>
              <a:t>dpf</a:t>
            </a:r>
            <a:r>
              <a:rPr lang="en-US" sz="2800" b="1" dirty="0" smtClean="0">
                <a:solidFill>
                  <a:srgbClr val="00B0F0"/>
                </a:solidFill>
              </a:rPr>
              <a:t>’</a:t>
            </a:r>
            <a:endParaRPr lang="en-US" sz="2800" b="1" dirty="0">
              <a:solidFill>
                <a:srgbClr val="00B0F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672254" y="5454869"/>
            <a:ext cx="0" cy="4490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8091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684" t="16966" r="5488" b="15861"/>
          <a:stretch/>
        </p:blipFill>
        <p:spPr>
          <a:xfrm>
            <a:off x="1650887" y="930166"/>
            <a:ext cx="7394579" cy="5927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88400" y="71727"/>
            <a:ext cx="271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Run </a:t>
            </a:r>
            <a:r>
              <a:rPr lang="en-US" sz="2000" b="1" u="sng" dirty="0" err="1" smtClean="0"/>
              <a:t>AutoDock</a:t>
            </a:r>
            <a:endParaRPr lang="en-US" sz="2000" b="1" u="sng" dirty="0"/>
          </a:p>
        </p:txBody>
      </p:sp>
    </p:spTree>
    <p:extLst>
      <p:ext uri="{BB962C8B-B14F-4D97-AF65-F5344CB8AC3E}">
        <p14:creationId xmlns="" xmlns:p14="http://schemas.microsoft.com/office/powerpoint/2010/main" val="36214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82587" y="51285"/>
            <a:ext cx="131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Part of .</a:t>
            </a:r>
            <a:r>
              <a:rPr lang="en-US" sz="2000" b="1" u="sng" dirty="0" err="1" smtClean="0"/>
              <a:t>dlg</a:t>
            </a:r>
            <a:r>
              <a:rPr lang="en-US" sz="2000" b="1" u="sng" dirty="0" smtClean="0"/>
              <a:t> file</a:t>
            </a:r>
            <a:endParaRPr lang="en-US" sz="2000" b="1" u="sng" dirty="0"/>
          </a:p>
        </p:txBody>
      </p:sp>
      <p:grpSp>
        <p:nvGrpSpPr>
          <p:cNvPr id="2" name="Group 11"/>
          <p:cNvGrpSpPr/>
          <p:nvPr/>
        </p:nvGrpSpPr>
        <p:grpSpPr>
          <a:xfrm>
            <a:off x="1816443" y="584777"/>
            <a:ext cx="5245444" cy="2475581"/>
            <a:chOff x="90616" y="584775"/>
            <a:chExt cx="9448800" cy="266093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301" t="20660" r="13589" b="41982"/>
            <a:stretch/>
          </p:blipFill>
          <p:spPr>
            <a:xfrm>
              <a:off x="90616" y="584775"/>
              <a:ext cx="9448800" cy="25619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Rectangle 8"/>
            <p:cNvSpPr/>
            <p:nvPr/>
          </p:nvSpPr>
          <p:spPr>
            <a:xfrm>
              <a:off x="1507524" y="1301578"/>
              <a:ext cx="5049795" cy="2883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631460" y="1260278"/>
              <a:ext cx="1804086" cy="387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507524" y="1795848"/>
              <a:ext cx="420130" cy="144986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450" t="6246" r="40090" b="38378"/>
          <a:stretch/>
        </p:blipFill>
        <p:spPr>
          <a:xfrm>
            <a:off x="1992525" y="3060358"/>
            <a:ext cx="4893277" cy="3797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1995617" y="4637903"/>
            <a:ext cx="3451936" cy="1977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23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4796" y="7352"/>
            <a:ext cx="2840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Analysis of dockings</a:t>
            </a:r>
            <a:endParaRPr lang="en-US" sz="20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29397" y="775153"/>
            <a:ext cx="3875417" cy="9541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Analyze----&gt; Dockings----&gt; open </a:t>
            </a:r>
            <a:r>
              <a:rPr lang="en-US" sz="2800" b="1" dirty="0" smtClean="0">
                <a:solidFill>
                  <a:srgbClr val="00B0F0"/>
                </a:solidFill>
              </a:rPr>
              <a:t>‘.</a:t>
            </a:r>
            <a:r>
              <a:rPr lang="en-US" sz="2800" b="1" dirty="0" err="1" smtClean="0">
                <a:solidFill>
                  <a:srgbClr val="00B0F0"/>
                </a:solidFill>
              </a:rPr>
              <a:t>dlg</a:t>
            </a:r>
            <a:r>
              <a:rPr lang="en-US" sz="2800" b="1" dirty="0" smtClean="0">
                <a:solidFill>
                  <a:srgbClr val="00B0F0"/>
                </a:solidFill>
              </a:rPr>
              <a:t>’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7682" y="774557"/>
            <a:ext cx="4367718" cy="9541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Analyze----&gt; Macromolecule----&gt; open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47682" y="1864928"/>
            <a:ext cx="4367718" cy="9541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Analyze----&gt; conformations----&gt; play, ranked by energy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9598" t="30482" r="12729" b="33794"/>
          <a:stretch/>
        </p:blipFill>
        <p:spPr>
          <a:xfrm>
            <a:off x="157508" y="3175392"/>
            <a:ext cx="5529903" cy="3453273"/>
          </a:xfrm>
          <a:prstGeom prst="rect">
            <a:avLst/>
          </a:prstGeom>
        </p:spPr>
      </p:pic>
      <p:cxnSp>
        <p:nvCxnSpPr>
          <p:cNvPr id="9" name="Straight Arrow Connector 8"/>
          <p:cNvCxnSpPr>
            <a:endCxn id="4" idx="1"/>
          </p:cNvCxnSpPr>
          <p:nvPr/>
        </p:nvCxnSpPr>
        <p:spPr>
          <a:xfrm>
            <a:off x="4004814" y="1036167"/>
            <a:ext cx="542868" cy="2154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2"/>
            <a:endCxn id="5" idx="0"/>
          </p:cNvCxnSpPr>
          <p:nvPr/>
        </p:nvCxnSpPr>
        <p:spPr>
          <a:xfrm rot="5400000">
            <a:off x="6663409" y="1796796"/>
            <a:ext cx="136264" cy="15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244601" y="6307667"/>
            <a:ext cx="2032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9406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6398" t="26042" r="37921" b="15625"/>
          <a:stretch>
            <a:fillRect/>
          </a:stretch>
        </p:blipFill>
        <p:spPr bwMode="auto">
          <a:xfrm>
            <a:off x="0" y="152400"/>
            <a:ext cx="9021536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6398" t="27083" r="38507" b="15625"/>
          <a:stretch>
            <a:fillRect/>
          </a:stretch>
        </p:blipFill>
        <p:spPr bwMode="auto">
          <a:xfrm>
            <a:off x="0" y="0"/>
            <a:ext cx="9067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6984" t="27083" r="38507" b="14583"/>
          <a:stretch>
            <a:fillRect/>
          </a:stretch>
        </p:blipFill>
        <p:spPr bwMode="auto">
          <a:xfrm>
            <a:off x="152399" y="381000"/>
            <a:ext cx="8479971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990600" y="50292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b="1" dirty="0" smtClean="0"/>
              <a:t>Protein- Protein docking software: </a:t>
            </a:r>
            <a:r>
              <a:rPr lang="en-IN" sz="2400" b="1" dirty="0" err="1" smtClean="0"/>
              <a:t>ClusPro</a:t>
            </a:r>
            <a:r>
              <a:rPr lang="en-IN" sz="2400" b="1" dirty="0" smtClean="0"/>
              <a:t>, ZDOCK</a:t>
            </a:r>
            <a:endParaRPr lang="en-IN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6984" t="26042" r="37921" b="14583"/>
          <a:stretch>
            <a:fillRect/>
          </a:stretch>
        </p:blipFill>
        <p:spPr bwMode="auto">
          <a:xfrm>
            <a:off x="152400" y="0"/>
            <a:ext cx="8337884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6984" t="26042" r="38507" b="15625"/>
          <a:stretch>
            <a:fillRect/>
          </a:stretch>
        </p:blipFill>
        <p:spPr bwMode="auto">
          <a:xfrm>
            <a:off x="152400" y="0"/>
            <a:ext cx="868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7570" t="26042" r="37921" b="13542"/>
          <a:stretch>
            <a:fillRect/>
          </a:stretch>
        </p:blipFill>
        <p:spPr bwMode="auto">
          <a:xfrm>
            <a:off x="609599" y="304800"/>
            <a:ext cx="8287407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6984" t="26042" r="37921" b="15625"/>
          <a:stretch>
            <a:fillRect/>
          </a:stretch>
        </p:blipFill>
        <p:spPr bwMode="auto">
          <a:xfrm>
            <a:off x="533400" y="228600"/>
            <a:ext cx="85915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543</Words>
  <Application>Microsoft Office PowerPoint</Application>
  <PresentationFormat>On-screen Show (4:3)</PresentationFormat>
  <Paragraphs>67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Microbiology 2nd Sem MCB 203B 4. Ligand‐protein interaction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Nandini Ghosh</dc:creator>
  <cp:lastModifiedBy>Calcutta University</cp:lastModifiedBy>
  <cp:revision>2</cp:revision>
  <dcterms:created xsi:type="dcterms:W3CDTF">2006-08-16T00:00:00Z</dcterms:created>
  <dcterms:modified xsi:type="dcterms:W3CDTF">2020-03-22T16:43:22Z</dcterms:modified>
</cp:coreProperties>
</file>