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6581" y="3043535"/>
            <a:ext cx="6608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Communicable Diseases: Health Risk &amp; Prevention</a:t>
            </a:r>
            <a:endParaRPr lang="en-IN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72129" y="4514671"/>
            <a:ext cx="21904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err="1" smtClean="0"/>
              <a:t>Dr.</a:t>
            </a:r>
            <a:r>
              <a:rPr lang="en-IN" dirty="0" smtClean="0"/>
              <a:t> </a:t>
            </a:r>
            <a:r>
              <a:rPr lang="en-IN" dirty="0" err="1" smtClean="0"/>
              <a:t>Surojit</a:t>
            </a:r>
            <a:r>
              <a:rPr lang="en-IN" dirty="0" smtClean="0"/>
              <a:t> Das</a:t>
            </a:r>
          </a:p>
          <a:p>
            <a:r>
              <a:rPr lang="en-IN" dirty="0" smtClean="0"/>
              <a:t>PhD</a:t>
            </a:r>
          </a:p>
          <a:p>
            <a:r>
              <a:rPr lang="en-IN" dirty="0" smtClean="0"/>
              <a:t>Assistant Professor</a:t>
            </a:r>
          </a:p>
          <a:p>
            <a:r>
              <a:rPr lang="en-IN" dirty="0" err="1" smtClean="0"/>
              <a:t>Vidyasagar</a:t>
            </a:r>
            <a:r>
              <a:rPr lang="en-IN" dirty="0" smtClean="0"/>
              <a:t> University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56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4643" y="1002268"/>
            <a:ext cx="449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Incidence &amp; prevention of infectious diseases</a:t>
            </a:r>
            <a:endParaRPr lang="en-IN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7010400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78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57200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Epidemic</a:t>
            </a:r>
            <a:endParaRPr lang="en-IN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885825"/>
            <a:ext cx="48387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3657600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Endemic</a:t>
            </a:r>
            <a:endParaRPr lang="en-IN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4476750"/>
            <a:ext cx="49720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202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154668"/>
            <a:ext cx="310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err="1" smtClean="0"/>
              <a:t>Hyperendemic</a:t>
            </a:r>
            <a:r>
              <a:rPr lang="en-IN" b="1" dirty="0" smtClean="0"/>
              <a:t> &amp; </a:t>
            </a:r>
            <a:r>
              <a:rPr lang="en-IN" b="1" dirty="0" err="1"/>
              <a:t>H</a:t>
            </a:r>
            <a:r>
              <a:rPr lang="en-IN" b="1" dirty="0" err="1" smtClean="0"/>
              <a:t>oloendemic</a:t>
            </a:r>
            <a:endParaRPr lang="en-IN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2276475"/>
            <a:ext cx="49720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111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3208" y="1383268"/>
            <a:ext cx="195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Pandemic &amp; Exotic</a:t>
            </a:r>
            <a:endParaRPr lang="en-IN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8" y="2500313"/>
            <a:ext cx="5918192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622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533400"/>
            <a:ext cx="1006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Sporadic</a:t>
            </a:r>
            <a:endParaRPr lang="en-IN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2428875"/>
            <a:ext cx="48482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286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397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Attack rates &amp; primary/secondary cases</a:t>
            </a:r>
            <a:endParaRPr lang="en-IN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2433638"/>
            <a:ext cx="498157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374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4800"/>
            <a:ext cx="2818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Zoonosis, </a:t>
            </a:r>
            <a:r>
              <a:rPr lang="en-IN" b="1" dirty="0" err="1"/>
              <a:t>E</a:t>
            </a:r>
            <a:r>
              <a:rPr lang="en-IN" b="1" dirty="0" err="1" smtClean="0"/>
              <a:t>pizotic</a:t>
            </a:r>
            <a:r>
              <a:rPr lang="en-IN" b="1" dirty="0" smtClean="0"/>
              <a:t> &amp; </a:t>
            </a:r>
            <a:r>
              <a:rPr lang="en-IN" b="1" dirty="0" err="1"/>
              <a:t>E</a:t>
            </a:r>
            <a:r>
              <a:rPr lang="en-IN" b="1" dirty="0" err="1" smtClean="0"/>
              <a:t>nzotic</a:t>
            </a:r>
            <a:endParaRPr lang="en-IN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2481263"/>
            <a:ext cx="48863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982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09600"/>
            <a:ext cx="2294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Nosocomial infections</a:t>
            </a:r>
            <a:endParaRPr lang="en-IN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424113"/>
            <a:ext cx="49530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304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81000"/>
            <a:ext cx="2392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Opportunistic infection</a:t>
            </a:r>
            <a:endParaRPr lang="en-IN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371725"/>
            <a:ext cx="48577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764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81000"/>
            <a:ext cx="2610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Eradication &amp; Elimination</a:t>
            </a:r>
            <a:endParaRPr lang="en-IN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1"/>
            <a:ext cx="7162800" cy="249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43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76535"/>
            <a:ext cx="4179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Critical  World Health Problems</a:t>
            </a:r>
            <a:endParaRPr lang="en-IN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2257" y="2208074"/>
            <a:ext cx="769903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IN" sz="2000" dirty="0" smtClean="0"/>
              <a:t>Communicable diseases such as TB, measles, mumps, rubella &amp; polio</a:t>
            </a:r>
          </a:p>
          <a:p>
            <a:pPr marL="342900" indent="-342900">
              <a:buFont typeface="Wingdings" pitchFamily="2" charset="2"/>
              <a:buChar char="ü"/>
            </a:pPr>
            <a:endParaRPr lang="en-IN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IN" sz="2000" dirty="0" smtClean="0"/>
              <a:t>Maternal &amp; child health</a:t>
            </a:r>
          </a:p>
          <a:p>
            <a:pPr marL="342900" indent="-342900">
              <a:buFont typeface="Wingdings" pitchFamily="2" charset="2"/>
              <a:buChar char="ü"/>
            </a:pPr>
            <a:endParaRPr lang="en-IN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IN" sz="2000" dirty="0" smtClean="0"/>
              <a:t>Diarrheal diseases</a:t>
            </a:r>
          </a:p>
          <a:p>
            <a:pPr marL="342900" indent="-342900">
              <a:buFont typeface="Wingdings" pitchFamily="2" charset="2"/>
              <a:buChar char="ü"/>
            </a:pPr>
            <a:endParaRPr lang="en-IN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IN" sz="2000" dirty="0" smtClean="0"/>
              <a:t>Nutritional deficits</a:t>
            </a:r>
          </a:p>
          <a:p>
            <a:pPr marL="342900" indent="-342900">
              <a:buFont typeface="Wingdings" pitchFamily="2" charset="2"/>
              <a:buChar char="ü"/>
            </a:pPr>
            <a:endParaRPr lang="en-IN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IN" sz="2000" dirty="0" smtClean="0"/>
              <a:t>Malaria</a:t>
            </a:r>
          </a:p>
          <a:p>
            <a:pPr marL="342900" indent="-342900">
              <a:buFont typeface="Wingdings" pitchFamily="2" charset="2"/>
              <a:buChar char="ü"/>
            </a:pPr>
            <a:endParaRPr lang="en-IN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IN" sz="2000" dirty="0" smtClean="0"/>
              <a:t>AIDS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804974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303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Reproductive rate of infection</a:t>
            </a:r>
            <a:endParaRPr lang="en-IN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2662238"/>
            <a:ext cx="493395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326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215238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1219200"/>
            <a:ext cx="8305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8" y="995363"/>
            <a:ext cx="751522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776288"/>
            <a:ext cx="814387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8" y="1757363"/>
            <a:ext cx="82010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762000"/>
            <a:ext cx="82677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" y="1252538"/>
            <a:ext cx="80295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338" y="1247775"/>
            <a:ext cx="75533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3" y="719138"/>
            <a:ext cx="8677275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81000"/>
            <a:ext cx="3265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Communicable Diseases</a:t>
            </a:r>
            <a:endParaRPr lang="en-IN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0960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24275"/>
            <a:ext cx="82296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244" y="3352800"/>
            <a:ext cx="1458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Definition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1384476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1066800"/>
            <a:ext cx="8153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1195388"/>
            <a:ext cx="80962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" y="1009650"/>
            <a:ext cx="81724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38" y="1162050"/>
            <a:ext cx="816292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8" y="1133475"/>
            <a:ext cx="793432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113" y="1014413"/>
            <a:ext cx="810577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88" y="1519238"/>
            <a:ext cx="74390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" y="2338388"/>
            <a:ext cx="75628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1476375"/>
            <a:ext cx="827722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1085850"/>
            <a:ext cx="81534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04800"/>
            <a:ext cx="2684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Epidemiologic Triad</a:t>
            </a:r>
            <a:endParaRPr lang="en-IN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"/>
          <a:stretch/>
        </p:blipFill>
        <p:spPr bwMode="auto">
          <a:xfrm>
            <a:off x="914400" y="914400"/>
            <a:ext cx="7543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6393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" y="814388"/>
            <a:ext cx="81724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713" y="1190625"/>
            <a:ext cx="76485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0" y="557213"/>
            <a:ext cx="495300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585913"/>
            <a:ext cx="814387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5" y="771525"/>
            <a:ext cx="69532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1095375"/>
            <a:ext cx="804862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" y="1233488"/>
            <a:ext cx="78676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" y="971550"/>
            <a:ext cx="81153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63" y="1190625"/>
            <a:ext cx="77628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5913" y="614363"/>
            <a:ext cx="59721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8369" y="838200"/>
            <a:ext cx="3390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Infectious Disease Model</a:t>
            </a:r>
            <a:endParaRPr lang="en-IN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4571999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9388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81075"/>
            <a:ext cx="76104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1185863"/>
            <a:ext cx="80676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63" y="1042988"/>
            <a:ext cx="77628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676275"/>
            <a:ext cx="720090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909638"/>
            <a:ext cx="79533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1281113"/>
            <a:ext cx="81915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871538"/>
            <a:ext cx="82677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" y="881063"/>
            <a:ext cx="797242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8" y="566738"/>
            <a:ext cx="81248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6363" y="1390650"/>
            <a:ext cx="63912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64068"/>
            <a:ext cx="3514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Terminology &amp; Definitions</a:t>
            </a:r>
            <a:endParaRPr lang="en-IN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992868"/>
            <a:ext cx="1032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Infection</a:t>
            </a:r>
            <a:endParaRPr lang="en-IN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518" y="2438400"/>
            <a:ext cx="546268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4736068"/>
            <a:ext cx="1604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Contamination</a:t>
            </a:r>
            <a:endParaRPr lang="en-IN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181600"/>
            <a:ext cx="5334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83820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Health</a:t>
            </a:r>
            <a:endParaRPr lang="en-IN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1167825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/>
              <a:t>Complete state of physical, mental &amp; social well-being &amp; not the mere absence of disease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22283378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585788"/>
            <a:ext cx="766762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1000125"/>
            <a:ext cx="81915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8" y="1500188"/>
            <a:ext cx="81248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676275"/>
            <a:ext cx="845820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1076325"/>
            <a:ext cx="804862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" y="600075"/>
            <a:ext cx="7915275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588" y="509588"/>
            <a:ext cx="736282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31651"/>
            <a:ext cx="8915400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116632"/>
            <a:ext cx="3905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608409"/>
            <a:ext cx="8753475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-27384"/>
            <a:ext cx="87153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8283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762125"/>
            <a:ext cx="86296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947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121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Infestation</a:t>
            </a:r>
            <a:endParaRPr lang="en-IN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990600"/>
            <a:ext cx="50863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3669268"/>
            <a:ext cx="2006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Contagious disease</a:t>
            </a:r>
            <a:endParaRPr lang="en-IN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4286250"/>
            <a:ext cx="47815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7477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260648"/>
            <a:ext cx="5800725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0684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900311"/>
            <a:ext cx="562927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2689051"/>
            <a:ext cx="567690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52387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825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81000"/>
            <a:ext cx="622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Host</a:t>
            </a:r>
            <a:endParaRPr lang="en-IN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914400"/>
            <a:ext cx="47053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2895600"/>
            <a:ext cx="194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Vector of infection</a:t>
            </a:r>
            <a:endParaRPr lang="en-IN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3657600"/>
            <a:ext cx="49053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566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1085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Reservoir</a:t>
            </a:r>
            <a:endParaRPr lang="en-IN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990600"/>
            <a:ext cx="48387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074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117</Words>
  <Application>Microsoft Office PowerPoint</Application>
  <PresentationFormat>On-screen Show (4:3)</PresentationFormat>
  <Paragraphs>43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2006-08-16T00:00:00Z</dcterms:created>
  <dcterms:modified xsi:type="dcterms:W3CDTF">2019-02-04T14:46:13Z</dcterms:modified>
</cp:coreProperties>
</file>