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16581" y="3043535"/>
            <a:ext cx="6608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/>
              <a:t>Communicable Diseases: Health Risk &amp; Prevention</a:t>
            </a:r>
            <a:endParaRPr lang="en-IN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372129" y="4514671"/>
            <a:ext cx="219047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 err="1" smtClean="0"/>
              <a:t>Dr.</a:t>
            </a:r>
            <a:r>
              <a:rPr lang="en-IN" dirty="0" smtClean="0"/>
              <a:t> </a:t>
            </a:r>
            <a:r>
              <a:rPr lang="en-IN" dirty="0" err="1" smtClean="0"/>
              <a:t>Surojit</a:t>
            </a:r>
            <a:r>
              <a:rPr lang="en-IN" dirty="0" smtClean="0"/>
              <a:t> Das</a:t>
            </a:r>
          </a:p>
          <a:p>
            <a:r>
              <a:rPr lang="en-IN" dirty="0" smtClean="0"/>
              <a:t>PhD</a:t>
            </a:r>
          </a:p>
          <a:p>
            <a:r>
              <a:rPr lang="en-IN" dirty="0" smtClean="0"/>
              <a:t>Assistant Professor</a:t>
            </a:r>
          </a:p>
          <a:p>
            <a:r>
              <a:rPr lang="en-IN" dirty="0" err="1" smtClean="0"/>
              <a:t>Vidyasagar</a:t>
            </a:r>
            <a:r>
              <a:rPr lang="en-IN" dirty="0" smtClean="0"/>
              <a:t> University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65650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4643" y="1002268"/>
            <a:ext cx="44947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Incidence &amp; prevention of infectious diseases</a:t>
            </a:r>
            <a:endParaRPr lang="en-IN" b="1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057400"/>
            <a:ext cx="7010400" cy="234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778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457200"/>
            <a:ext cx="1055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Epidemic</a:t>
            </a:r>
            <a:endParaRPr lang="en-IN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650" y="885825"/>
            <a:ext cx="4838700" cy="216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19200" y="3657600"/>
            <a:ext cx="990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Endemic</a:t>
            </a:r>
            <a:endParaRPr lang="en-IN" b="1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975" y="4476750"/>
            <a:ext cx="4972050" cy="177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02025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1154668"/>
            <a:ext cx="3109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err="1" smtClean="0"/>
              <a:t>Hyperendemic</a:t>
            </a:r>
            <a:r>
              <a:rPr lang="en-IN" b="1" dirty="0" smtClean="0"/>
              <a:t> &amp; </a:t>
            </a:r>
            <a:r>
              <a:rPr lang="en-IN" b="1" dirty="0" err="1"/>
              <a:t>H</a:t>
            </a:r>
            <a:r>
              <a:rPr lang="en-IN" b="1" dirty="0" err="1" smtClean="0"/>
              <a:t>oloendemic</a:t>
            </a:r>
            <a:endParaRPr lang="en-IN" b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975" y="2276475"/>
            <a:ext cx="497205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61119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3208" y="1383268"/>
            <a:ext cx="1955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Pandemic &amp; Exotic</a:t>
            </a:r>
            <a:endParaRPr lang="en-IN" b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208" y="2500313"/>
            <a:ext cx="5918192" cy="185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9622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533400"/>
            <a:ext cx="1006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Sporadic</a:t>
            </a:r>
            <a:endParaRPr lang="en-IN" b="1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888" y="2428875"/>
            <a:ext cx="4848225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52865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304800"/>
            <a:ext cx="39710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Attack rates &amp; primary/secondary cases</a:t>
            </a:r>
            <a:endParaRPr lang="en-IN" b="1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3" y="2433638"/>
            <a:ext cx="4981575" cy="199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43744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304800"/>
            <a:ext cx="2818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Zoonosis, </a:t>
            </a:r>
            <a:r>
              <a:rPr lang="en-IN" b="1" dirty="0" err="1"/>
              <a:t>E</a:t>
            </a:r>
            <a:r>
              <a:rPr lang="en-IN" b="1" dirty="0" err="1" smtClean="0"/>
              <a:t>pizotic</a:t>
            </a:r>
            <a:r>
              <a:rPr lang="en-IN" b="1" dirty="0" smtClean="0"/>
              <a:t> &amp; </a:t>
            </a:r>
            <a:r>
              <a:rPr lang="en-IN" b="1" dirty="0" err="1"/>
              <a:t>E</a:t>
            </a:r>
            <a:r>
              <a:rPr lang="en-IN" b="1" dirty="0" err="1" smtClean="0"/>
              <a:t>nzotic</a:t>
            </a:r>
            <a:endParaRPr lang="en-IN" b="1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838" y="2481263"/>
            <a:ext cx="4886325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09824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609600"/>
            <a:ext cx="2294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Nosocomial infections</a:t>
            </a:r>
            <a:endParaRPr lang="en-IN" b="1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0" y="2424113"/>
            <a:ext cx="4953000" cy="200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23046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381000"/>
            <a:ext cx="2392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Opportunistic infection</a:t>
            </a:r>
            <a:endParaRPr lang="en-IN" b="1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5" y="2371725"/>
            <a:ext cx="4857750" cy="211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47649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381000"/>
            <a:ext cx="2610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Eradication &amp; Elimination</a:t>
            </a:r>
            <a:endParaRPr lang="en-IN" b="1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828801"/>
            <a:ext cx="7162800" cy="2490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3436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4600" y="376535"/>
            <a:ext cx="41793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/>
              <a:t>Critical  World Health Problems</a:t>
            </a:r>
            <a:endParaRPr lang="en-IN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832257" y="2208074"/>
            <a:ext cx="7699031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IN" sz="2000" dirty="0" smtClean="0"/>
              <a:t>Communicable diseases such as TB, measles, mumps, rubella &amp; polio</a:t>
            </a:r>
          </a:p>
          <a:p>
            <a:pPr marL="342900" indent="-342900">
              <a:buFont typeface="Wingdings" pitchFamily="2" charset="2"/>
              <a:buChar char="ü"/>
            </a:pPr>
            <a:endParaRPr lang="en-IN" sz="2000" dirty="0" smtClean="0"/>
          </a:p>
          <a:p>
            <a:pPr marL="342900" indent="-342900">
              <a:buFont typeface="Wingdings" pitchFamily="2" charset="2"/>
              <a:buChar char="ü"/>
            </a:pPr>
            <a:r>
              <a:rPr lang="en-IN" sz="2000" dirty="0" smtClean="0"/>
              <a:t>Maternal &amp; child health</a:t>
            </a:r>
          </a:p>
          <a:p>
            <a:pPr marL="342900" indent="-342900">
              <a:buFont typeface="Wingdings" pitchFamily="2" charset="2"/>
              <a:buChar char="ü"/>
            </a:pPr>
            <a:endParaRPr lang="en-IN" sz="2000" dirty="0" smtClean="0"/>
          </a:p>
          <a:p>
            <a:pPr marL="342900" indent="-342900">
              <a:buFont typeface="Wingdings" pitchFamily="2" charset="2"/>
              <a:buChar char="ü"/>
            </a:pPr>
            <a:r>
              <a:rPr lang="en-IN" sz="2000" dirty="0" smtClean="0"/>
              <a:t>Diarrheal diseases</a:t>
            </a:r>
          </a:p>
          <a:p>
            <a:pPr marL="342900" indent="-342900">
              <a:buFont typeface="Wingdings" pitchFamily="2" charset="2"/>
              <a:buChar char="ü"/>
            </a:pPr>
            <a:endParaRPr lang="en-IN" sz="2000" dirty="0" smtClean="0"/>
          </a:p>
          <a:p>
            <a:pPr marL="342900" indent="-342900">
              <a:buFont typeface="Wingdings" pitchFamily="2" charset="2"/>
              <a:buChar char="ü"/>
            </a:pPr>
            <a:r>
              <a:rPr lang="en-IN" sz="2000" dirty="0" smtClean="0"/>
              <a:t>Nutritional deficits</a:t>
            </a:r>
          </a:p>
          <a:p>
            <a:pPr marL="342900" indent="-342900">
              <a:buFont typeface="Wingdings" pitchFamily="2" charset="2"/>
              <a:buChar char="ü"/>
            </a:pPr>
            <a:endParaRPr lang="en-IN" sz="2000" dirty="0" smtClean="0"/>
          </a:p>
          <a:p>
            <a:pPr marL="342900" indent="-342900">
              <a:buFont typeface="Wingdings" pitchFamily="2" charset="2"/>
              <a:buChar char="ü"/>
            </a:pPr>
            <a:r>
              <a:rPr lang="en-IN" sz="2000" dirty="0" smtClean="0"/>
              <a:t>Malaria</a:t>
            </a:r>
          </a:p>
          <a:p>
            <a:pPr marL="342900" indent="-342900">
              <a:buFont typeface="Wingdings" pitchFamily="2" charset="2"/>
              <a:buChar char="ü"/>
            </a:pPr>
            <a:endParaRPr lang="en-IN" sz="2000" dirty="0" smtClean="0"/>
          </a:p>
          <a:p>
            <a:pPr marL="342900" indent="-342900">
              <a:buFont typeface="Wingdings" pitchFamily="2" charset="2"/>
              <a:buChar char="ü"/>
            </a:pPr>
            <a:r>
              <a:rPr lang="en-IN" sz="2000" dirty="0" smtClean="0"/>
              <a:t>AIDS</a:t>
            </a: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28049742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457200"/>
            <a:ext cx="3033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Reproductive rate of infection</a:t>
            </a:r>
            <a:endParaRPr lang="en-IN" b="1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2662238"/>
            <a:ext cx="4933950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73268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285860"/>
            <a:ext cx="7215238" cy="4286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100" y="1219200"/>
            <a:ext cx="83058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4388" y="995363"/>
            <a:ext cx="7515225" cy="486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776288"/>
            <a:ext cx="8143875" cy="530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8" y="1757363"/>
            <a:ext cx="8201025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8150" y="762000"/>
            <a:ext cx="82677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" y="1252538"/>
            <a:ext cx="8029575" cy="435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5338" y="1247775"/>
            <a:ext cx="7553325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363" y="719138"/>
            <a:ext cx="8677275" cy="541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95600" y="381000"/>
            <a:ext cx="32654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/>
              <a:t>Communicable Diseases</a:t>
            </a:r>
            <a:endParaRPr lang="en-IN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295400"/>
            <a:ext cx="6096000" cy="201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724275"/>
            <a:ext cx="8229600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40244" y="3352800"/>
            <a:ext cx="14584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/>
              <a:t>Definition</a:t>
            </a:r>
            <a:endParaRPr lang="en-IN" sz="2400" b="1" dirty="0"/>
          </a:p>
        </p:txBody>
      </p:sp>
    </p:spTree>
    <p:extLst>
      <p:ext uri="{BB962C8B-B14F-4D97-AF65-F5344CB8AC3E}">
        <p14:creationId xmlns:p14="http://schemas.microsoft.com/office/powerpoint/2010/main" val="13844762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" y="1066800"/>
            <a:ext cx="8153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1195388"/>
            <a:ext cx="809625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" y="1009650"/>
            <a:ext cx="8172450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0538" y="1162050"/>
            <a:ext cx="8162925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4838" y="1133475"/>
            <a:ext cx="7934325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9113" y="1014413"/>
            <a:ext cx="8105775" cy="482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2488" y="1519238"/>
            <a:ext cx="7439025" cy="381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0575" y="2338388"/>
            <a:ext cx="7562850" cy="21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3388" y="1476375"/>
            <a:ext cx="8277225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" y="1085850"/>
            <a:ext cx="8153400" cy="468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71800" y="304800"/>
            <a:ext cx="26840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/>
              <a:t>Epidemiologic Triad</a:t>
            </a:r>
            <a:endParaRPr lang="en-IN" sz="2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0"/>
          <a:stretch/>
        </p:blipFill>
        <p:spPr bwMode="auto">
          <a:xfrm>
            <a:off x="914400" y="914400"/>
            <a:ext cx="75438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06393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" y="814388"/>
            <a:ext cx="8172450" cy="522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7713" y="1190625"/>
            <a:ext cx="7648575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95500" y="557213"/>
            <a:ext cx="4953000" cy="574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1585913"/>
            <a:ext cx="8143875" cy="368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5375" y="771525"/>
            <a:ext cx="6953250" cy="53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7688" y="1095375"/>
            <a:ext cx="8048625" cy="466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8175" y="1233488"/>
            <a:ext cx="7867650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" y="971550"/>
            <a:ext cx="8115300" cy="491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0563" y="1190625"/>
            <a:ext cx="7762875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5913" y="614363"/>
            <a:ext cx="5972175" cy="562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8369" y="838200"/>
            <a:ext cx="33900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/>
              <a:t>Infectious Disease Model</a:t>
            </a:r>
            <a:endParaRPr lang="en-IN" sz="24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209800"/>
            <a:ext cx="4571999" cy="3581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393881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763" y="981075"/>
            <a:ext cx="7610475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8163" y="1185863"/>
            <a:ext cx="8067675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0563" y="1042988"/>
            <a:ext cx="7762875" cy="477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676275"/>
            <a:ext cx="7200900" cy="550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5313" y="909638"/>
            <a:ext cx="7953375" cy="503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50" y="1281113"/>
            <a:ext cx="8191500" cy="429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8150" y="871538"/>
            <a:ext cx="8267700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" y="881063"/>
            <a:ext cx="7972425" cy="509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9588" y="566738"/>
            <a:ext cx="8124825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6363" y="1390650"/>
            <a:ext cx="6391275" cy="407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71800" y="164068"/>
            <a:ext cx="35141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/>
              <a:t>Terminology &amp; Definitions</a:t>
            </a:r>
            <a:endParaRPr lang="en-IN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1992868"/>
            <a:ext cx="1032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Infection</a:t>
            </a:r>
            <a:endParaRPr lang="en-IN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2518" y="2438400"/>
            <a:ext cx="5462682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9600" y="4736068"/>
            <a:ext cx="1604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Contamination</a:t>
            </a:r>
            <a:endParaRPr lang="en-IN" b="1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181600"/>
            <a:ext cx="533400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38200" y="838200"/>
            <a:ext cx="819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Health</a:t>
            </a:r>
            <a:endParaRPr lang="en-IN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05000" y="1167825"/>
            <a:ext cx="518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dirty="0" smtClean="0"/>
              <a:t>Complete state of physical, mental &amp; social well-being &amp; not the mere absence of disease</a:t>
            </a:r>
            <a:endParaRPr lang="en-IN" sz="1600" dirty="0"/>
          </a:p>
        </p:txBody>
      </p:sp>
    </p:spTree>
    <p:extLst>
      <p:ext uri="{BB962C8B-B14F-4D97-AF65-F5344CB8AC3E}">
        <p14:creationId xmlns:p14="http://schemas.microsoft.com/office/powerpoint/2010/main" val="222833786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188" y="585788"/>
            <a:ext cx="7667625" cy="568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50" y="1000125"/>
            <a:ext cx="8191500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9588" y="1500188"/>
            <a:ext cx="8124825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" y="676275"/>
            <a:ext cx="8458200" cy="550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7688" y="1076325"/>
            <a:ext cx="8048625" cy="470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" y="600075"/>
            <a:ext cx="7915275" cy="56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0588" y="509588"/>
            <a:ext cx="7362825" cy="583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631651"/>
            <a:ext cx="8915400" cy="618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75" y="116632"/>
            <a:ext cx="3905250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3" y="608409"/>
            <a:ext cx="8753475" cy="627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-27384"/>
            <a:ext cx="8715375" cy="65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082833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1762125"/>
            <a:ext cx="8629650" cy="333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6947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533400"/>
            <a:ext cx="1214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Infestation</a:t>
            </a:r>
            <a:endParaRPr lang="en-IN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650" y="990600"/>
            <a:ext cx="5086350" cy="164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66800" y="3669268"/>
            <a:ext cx="2006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Contagious disease</a:t>
            </a:r>
            <a:endParaRPr lang="en-IN" b="1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225" y="4286250"/>
            <a:ext cx="4781550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374778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638" y="260648"/>
            <a:ext cx="5800725" cy="50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406846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363" y="900311"/>
            <a:ext cx="5629275" cy="195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550" y="2689051"/>
            <a:ext cx="5676900" cy="412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88640"/>
            <a:ext cx="52387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8825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381000"/>
            <a:ext cx="622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Host</a:t>
            </a:r>
            <a:endParaRPr lang="en-IN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325" y="914400"/>
            <a:ext cx="4705350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38200" y="2895600"/>
            <a:ext cx="1949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Vector of infection</a:t>
            </a:r>
            <a:endParaRPr lang="en-IN" b="1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313" y="3657600"/>
            <a:ext cx="4905375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5566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457200"/>
            <a:ext cx="1085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Reservoir</a:t>
            </a:r>
            <a:endParaRPr lang="en-IN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650" y="990600"/>
            <a:ext cx="4838700" cy="201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40744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117</Words>
  <Application>Microsoft Office PowerPoint</Application>
  <PresentationFormat>On-screen Show (4:3)</PresentationFormat>
  <Paragraphs>43</Paragraphs>
  <Slides>71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7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10</cp:revision>
  <dcterms:created xsi:type="dcterms:W3CDTF">2006-08-16T00:00:00Z</dcterms:created>
  <dcterms:modified xsi:type="dcterms:W3CDTF">2019-02-04T14:46:13Z</dcterms:modified>
</cp:coreProperties>
</file>