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0" d="100"/>
          <a:sy n="80" d="100"/>
        </p:scale>
        <p:origin x="-1445"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9646375C-BFD9-4588-9DA5-AFB0039C2444}" type="datetimeFigureOut">
              <a:rPr lang="en-US" smtClean="0"/>
              <a:t>4/10/2020</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8C5C44B9-3F4C-4E01-92AD-4519226CA0BD}"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646375C-BFD9-4588-9DA5-AFB0039C2444}" type="datetimeFigureOut">
              <a:rPr lang="en-US" smtClean="0"/>
              <a:t>4/10/2020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C5C44B9-3F4C-4E01-92AD-4519226CA0B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646375C-BFD9-4588-9DA5-AFB0039C2444}" type="datetimeFigureOut">
              <a:rPr lang="en-US" smtClean="0"/>
              <a:t>4/10/2020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C5C44B9-3F4C-4E01-92AD-4519226CA0B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646375C-BFD9-4588-9DA5-AFB0039C2444}" type="datetimeFigureOut">
              <a:rPr lang="en-US" smtClean="0"/>
              <a:t>4/10/2020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C5C44B9-3F4C-4E01-92AD-4519226CA0B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646375C-BFD9-4588-9DA5-AFB0039C2444}" type="datetimeFigureOut">
              <a:rPr lang="en-US" smtClean="0"/>
              <a:t>4/10/2020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C5C44B9-3F4C-4E01-92AD-4519226CA0BD}"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646375C-BFD9-4588-9DA5-AFB0039C2444}" type="datetimeFigureOut">
              <a:rPr lang="en-US" smtClean="0"/>
              <a:t>4/10/2020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C5C44B9-3F4C-4E01-92AD-4519226CA0B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646375C-BFD9-4588-9DA5-AFB0039C2444}" type="datetimeFigureOut">
              <a:rPr lang="en-US" smtClean="0"/>
              <a:t>4/10/2020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C5C44B9-3F4C-4E01-92AD-4519226CA0B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9646375C-BFD9-4588-9DA5-AFB0039C2444}" type="datetimeFigureOut">
              <a:rPr lang="en-US" smtClean="0"/>
              <a:t>4/10/2020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C5C44B9-3F4C-4E01-92AD-4519226CA0B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9646375C-BFD9-4588-9DA5-AFB0039C2444}" type="datetimeFigureOut">
              <a:rPr lang="en-US" smtClean="0"/>
              <a:t>4/10/2020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C5C44B9-3F4C-4E01-92AD-4519226CA0BD}"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646375C-BFD9-4588-9DA5-AFB0039C2444}" type="datetimeFigureOut">
              <a:rPr lang="en-US" smtClean="0"/>
              <a:t>4/10/2020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C5C44B9-3F4C-4E01-92AD-4519226CA0B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9646375C-BFD9-4588-9DA5-AFB0039C2444}" type="datetimeFigureOut">
              <a:rPr lang="en-US" smtClean="0"/>
              <a:t>4/10/2020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C5C44B9-3F4C-4E01-92AD-4519226CA0BD}"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646375C-BFD9-4588-9DA5-AFB0039C2444}" type="datetimeFigureOut">
              <a:rPr lang="en-US" smtClean="0"/>
              <a:t>4/10/2020</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C5C44B9-3F4C-4E01-92AD-4519226CA0BD}"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785795"/>
            <a:ext cx="7815290" cy="2814656"/>
          </a:xfrm>
        </p:spPr>
        <p:txBody>
          <a:bodyPr>
            <a:normAutofit fontScale="90000"/>
          </a:bodyPr>
          <a:lstStyle/>
          <a:p>
            <a:pPr algn="ctr"/>
            <a:r>
              <a:rPr lang="en-IN" b="1" dirty="0" smtClean="0"/>
              <a:t>Paper Code: MLI-201</a:t>
            </a:r>
            <a:br>
              <a:rPr lang="en-IN" b="1" dirty="0" smtClean="0"/>
            </a:br>
            <a:r>
              <a:rPr lang="en-IN" b="1" dirty="0" smtClean="0"/>
              <a:t>Paper Title: Information and Society</a:t>
            </a:r>
            <a:br>
              <a:rPr lang="en-IN" b="1" dirty="0" smtClean="0"/>
            </a:br>
            <a:r>
              <a:rPr lang="en-IN" b="1" dirty="0" smtClean="0"/>
              <a:t> Unit 4</a:t>
            </a:r>
            <a:br>
              <a:rPr lang="en-IN" b="1" dirty="0" smtClean="0"/>
            </a:br>
            <a:r>
              <a:rPr lang="en-IN" b="1" dirty="0" smtClean="0"/>
              <a:t>Marketing of Information Products and Services</a:t>
            </a:r>
            <a:endParaRPr lang="en-US" dirty="0"/>
          </a:p>
        </p:txBody>
      </p:sp>
      <p:sp>
        <p:nvSpPr>
          <p:cNvPr id="3" name="Subtitle 2"/>
          <p:cNvSpPr>
            <a:spLocks noGrp="1"/>
          </p:cNvSpPr>
          <p:nvPr>
            <p:ph type="subTitle" idx="1"/>
          </p:nvPr>
        </p:nvSpPr>
        <p:spPr>
          <a:xfrm>
            <a:off x="1428728" y="4429132"/>
            <a:ext cx="6400800" cy="1752600"/>
          </a:xfrm>
        </p:spPr>
        <p:txBody>
          <a:bodyPr/>
          <a:lstStyle/>
          <a:p>
            <a:pPr algn="ctr"/>
            <a:r>
              <a:rPr lang="en-IN" sz="3600" b="1" dirty="0" smtClean="0"/>
              <a:t>Topic: Marketing Mix and Market Segmentation</a:t>
            </a:r>
          </a:p>
          <a:p>
            <a:pPr algn="ctr"/>
            <a:r>
              <a:rPr lang="en-IN" b="1" dirty="0" smtClean="0"/>
              <a:t>Dr. </a:t>
            </a:r>
            <a:r>
              <a:rPr lang="en-IN" b="1" dirty="0" err="1" smtClean="0"/>
              <a:t>Nivedita</a:t>
            </a:r>
            <a:r>
              <a:rPr lang="en-IN" b="1" dirty="0" smtClean="0"/>
              <a:t> Bhattacharyya </a:t>
            </a:r>
            <a:r>
              <a:rPr lang="en-IN" b="1" dirty="0" err="1" smtClean="0"/>
              <a:t>Sahu</a:t>
            </a:r>
            <a:endParaRPr lang="en-US" b="1" dirty="0" smtClean="0"/>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Seven Ps Model</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Many thinkers in the management field have not been fully satisfied with the 4Ps model of marketing. They argue that while the 4Ps can remain the backbone elements of marketing mix, but for assuring quality service some more issues need to be included. They suggest three additional elements, viz., People, Physical Evidence, and Processes making it a 7Ps model, thereby requiring a more direct contact of providers and recipients, visible nature of service, and so on.</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People</a:t>
            </a:r>
            <a:endParaRPr lang="en-US" dirty="0"/>
          </a:p>
        </p:txBody>
      </p:sp>
      <p:sp>
        <p:nvSpPr>
          <p:cNvPr id="3" name="Content Placeholder 2"/>
          <p:cNvSpPr>
            <a:spLocks noGrp="1"/>
          </p:cNvSpPr>
          <p:nvPr>
            <p:ph idx="1"/>
          </p:nvPr>
        </p:nvSpPr>
        <p:spPr>
          <a:xfrm>
            <a:off x="1214414" y="1447800"/>
            <a:ext cx="7719274" cy="5267348"/>
          </a:xfrm>
        </p:spPr>
        <p:txBody>
          <a:bodyPr>
            <a:noAutofit/>
          </a:bodyPr>
          <a:lstStyle/>
          <a:p>
            <a:pPr algn="just"/>
            <a:r>
              <a:rPr lang="en-US" sz="2300" dirty="0" smtClean="0"/>
              <a:t>People are the most important element of any service or experience. People in an organization, working frontline as well as backstage, and those who deliver service, considerably influence customer perception of a product and service. Services tend to be produced and consumed at the same moment, and aspects of the customer experience are altered to meet the individual needs of the person consuming them. It is, therefore, important the people in the library must be carefully selected, properly trained and motivated to deliver services to users. Here, two important facets of library staff need to be given due importance: </a:t>
            </a:r>
            <a:endParaRPr lang="en-US" sz="2300" dirty="0" smtClean="0"/>
          </a:p>
          <a:p>
            <a:pPr lvl="1" algn="just"/>
            <a:r>
              <a:rPr lang="en-US" sz="1900" dirty="0" err="1" smtClean="0"/>
              <a:t>i</a:t>
            </a:r>
            <a:r>
              <a:rPr lang="en-US" sz="1900" dirty="0" smtClean="0"/>
              <a:t>. Courtesy: it requires politeness and propriety of staff towards clients. </a:t>
            </a:r>
            <a:endParaRPr lang="en-US" sz="1900" dirty="0" smtClean="0"/>
          </a:p>
          <a:p>
            <a:pPr lvl="1" algn="just"/>
            <a:r>
              <a:rPr lang="en-US" sz="1900" dirty="0" smtClean="0"/>
              <a:t>ii</a:t>
            </a:r>
            <a:r>
              <a:rPr lang="en-US" sz="1900" dirty="0" smtClean="0"/>
              <a:t>. Friendliness: it requires helpfulness, attentiveness and friendliness of the staff to the clients.</a:t>
            </a:r>
            <a:endParaRPr lang="en-US" sz="1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Physical Evidence</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As there are no physical attributes to a service, it is the environment in which the services are delivered, and includes any tangible commodities that facilitate performance and communication of the services. Physical evidence should, as far as possible, consist of the delivery of services so as to provide maximum customer satisfaction in ambient conditions in a library. </a:t>
            </a:r>
            <a:r>
              <a:rPr lang="en-US" dirty="0" smtClean="0"/>
              <a:t>It </a:t>
            </a:r>
            <a:r>
              <a:rPr lang="en-US" dirty="0" smtClean="0"/>
              <a:t>may consist of the following: </a:t>
            </a:r>
            <a:endParaRPr lang="en-US" dirty="0" smtClean="0"/>
          </a:p>
          <a:p>
            <a:pPr lvl="1" algn="just"/>
            <a:r>
              <a:rPr lang="en-US" dirty="0" err="1" smtClean="0"/>
              <a:t>i</a:t>
            </a:r>
            <a:r>
              <a:rPr lang="en-US" dirty="0" smtClean="0"/>
              <a:t>. Appearance: it includes the décor and image of the library and its staff. </a:t>
            </a:r>
            <a:endParaRPr lang="en-US" dirty="0" smtClean="0"/>
          </a:p>
          <a:p>
            <a:pPr lvl="1" algn="just"/>
            <a:r>
              <a:rPr lang="en-US" dirty="0" smtClean="0"/>
              <a:t>ii</a:t>
            </a:r>
            <a:r>
              <a:rPr lang="en-US" dirty="0" smtClean="0"/>
              <a:t>. Atmosphere: it should be welcoming and friendly</a:t>
            </a:r>
            <a:r>
              <a:rPr lang="en-US" dirty="0" smtClean="0"/>
              <a:t>.</a:t>
            </a:r>
          </a:p>
          <a:p>
            <a:pPr lvl="1" algn="just"/>
            <a:r>
              <a:rPr lang="en-US" dirty="0" smtClean="0"/>
              <a:t>iii</a:t>
            </a:r>
            <a:r>
              <a:rPr lang="en-US" dirty="0" smtClean="0"/>
              <a:t>. Cleanliness: stock and study areas should be clean, tidy, well-lighted, properly stacked book shelves, etc. </a:t>
            </a:r>
            <a:endParaRPr lang="en-US" dirty="0" smtClean="0"/>
          </a:p>
          <a:p>
            <a:pPr lvl="1" algn="just"/>
            <a:r>
              <a:rPr lang="en-US" dirty="0" smtClean="0"/>
              <a:t>iv</a:t>
            </a:r>
            <a:r>
              <a:rPr lang="en-US" dirty="0" smtClean="0"/>
              <a:t>. Comfort: it covers physical comfort and general ambience, spacious layout of reading areas, etc.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Process</a:t>
            </a:r>
            <a:endParaRPr lang="en-US" dirty="0"/>
          </a:p>
        </p:txBody>
      </p:sp>
      <p:sp>
        <p:nvSpPr>
          <p:cNvPr id="3" name="Content Placeholder 2"/>
          <p:cNvSpPr>
            <a:spLocks noGrp="1"/>
          </p:cNvSpPr>
          <p:nvPr>
            <p:ph idx="1"/>
          </p:nvPr>
        </p:nvSpPr>
        <p:spPr>
          <a:xfrm>
            <a:off x="1071538" y="1447800"/>
            <a:ext cx="7862150" cy="5195910"/>
          </a:xfrm>
        </p:spPr>
        <p:txBody>
          <a:bodyPr>
            <a:normAutofit fontScale="70000" lnSpcReduction="20000"/>
          </a:bodyPr>
          <a:lstStyle/>
          <a:p>
            <a:pPr algn="just"/>
            <a:r>
              <a:rPr lang="en-US" dirty="0" smtClean="0"/>
              <a:t>There are a number of perceptions of the concept of process. It, however, includes the procedures, mechanism and flow of activities that produce the outputs in the form of products and services and deliver them to clients. This shift from evaluating outputs only to evaluating the processes, though a recent phenomenon, but organizations are slowly moving toward it. Processes help in control of services and bring uniformity in their delivery. These procedures and activities, therefore, need to be carefully designed to provide quality services. </a:t>
            </a:r>
            <a:endParaRPr lang="en-US" dirty="0" smtClean="0"/>
          </a:p>
          <a:p>
            <a:pPr algn="just"/>
            <a:r>
              <a:rPr lang="en-US" dirty="0" smtClean="0"/>
              <a:t>At </a:t>
            </a:r>
            <a:r>
              <a:rPr lang="en-US" dirty="0" smtClean="0"/>
              <a:t>least two points need consideration: </a:t>
            </a:r>
            <a:endParaRPr lang="en-US" dirty="0" smtClean="0"/>
          </a:p>
          <a:p>
            <a:pPr lvl="1" algn="just"/>
            <a:r>
              <a:rPr lang="en-US" dirty="0" err="1" smtClean="0"/>
              <a:t>i</a:t>
            </a:r>
            <a:r>
              <a:rPr lang="en-US" dirty="0" smtClean="0"/>
              <a:t>. Reliability: it means dependability and efficiency of the service. </a:t>
            </a:r>
            <a:endParaRPr lang="en-US" dirty="0" smtClean="0"/>
          </a:p>
          <a:p>
            <a:pPr lvl="1" algn="just"/>
            <a:r>
              <a:rPr lang="en-US" dirty="0" smtClean="0"/>
              <a:t>ii</a:t>
            </a:r>
            <a:r>
              <a:rPr lang="en-US" dirty="0" smtClean="0"/>
              <a:t>. Communication: it means how well library staff communicates; the clarity of signs and guiding in communicating various stacks and reading areas, etc. With the application of tools of information technology in academic libraries the processes can be refined and high quality services at lower per capita cost can be delivered to users.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MARKET SEGMENTATION</a:t>
            </a:r>
            <a:endParaRPr lang="en-US" dirty="0"/>
          </a:p>
        </p:txBody>
      </p:sp>
      <p:sp>
        <p:nvSpPr>
          <p:cNvPr id="3" name="Content Placeholder 2"/>
          <p:cNvSpPr>
            <a:spLocks noGrp="1"/>
          </p:cNvSpPr>
          <p:nvPr>
            <p:ph idx="1"/>
          </p:nvPr>
        </p:nvSpPr>
        <p:spPr>
          <a:xfrm>
            <a:off x="1142976" y="1447800"/>
            <a:ext cx="7790712" cy="5267348"/>
          </a:xfrm>
        </p:spPr>
        <p:txBody>
          <a:bodyPr>
            <a:normAutofit fontScale="77500" lnSpcReduction="20000"/>
          </a:bodyPr>
          <a:lstStyle/>
          <a:p>
            <a:pPr algn="just"/>
            <a:r>
              <a:rPr lang="en-US" dirty="0" smtClean="0"/>
              <a:t>According to </a:t>
            </a:r>
            <a:r>
              <a:rPr lang="en-US" dirty="0" err="1" smtClean="0"/>
              <a:t>Kotler</a:t>
            </a:r>
            <a:r>
              <a:rPr lang="en-US" dirty="0" smtClean="0"/>
              <a:t> and Keller, the process of division of market into distinct identical groups of customers who may require different products or services is called market segmentation. The heterogeneous market is divided into homogeneous groups to serve them better. In most of the academic libraries, the clientele are considerably of diverse nature. They can be divided into simple segments of faculty, research students, postgraduates, undergraduates, and non-teaching staff. Now some more categories have also been added to them which include part-time students, distance education learners, on self-supporting courses, on a university franchised course, etc. All of this will affect the need for and use of various library services.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Methods of Segmentation</a:t>
            </a:r>
            <a:endParaRPr lang="en-US" dirty="0"/>
          </a:p>
        </p:txBody>
      </p:sp>
      <p:sp>
        <p:nvSpPr>
          <p:cNvPr id="3" name="Content Placeholder 2"/>
          <p:cNvSpPr>
            <a:spLocks noGrp="1"/>
          </p:cNvSpPr>
          <p:nvPr>
            <p:ph idx="1"/>
          </p:nvPr>
        </p:nvSpPr>
        <p:spPr/>
        <p:txBody>
          <a:bodyPr/>
          <a:lstStyle/>
          <a:p>
            <a:pPr algn="just"/>
            <a:r>
              <a:rPr lang="en-US" dirty="0" smtClean="0"/>
              <a:t>Various methods and bases of market segmentation are available, but </a:t>
            </a:r>
            <a:r>
              <a:rPr lang="en-US" dirty="0" err="1" smtClean="0"/>
              <a:t>Kotler</a:t>
            </a:r>
            <a:r>
              <a:rPr lang="en-US" dirty="0" smtClean="0"/>
              <a:t> and Keller have classified them in the following four categories: </a:t>
            </a:r>
            <a:endParaRPr lang="en-US" dirty="0" smtClean="0"/>
          </a:p>
          <a:p>
            <a:pPr lvl="1" algn="just"/>
            <a:r>
              <a:rPr lang="en-IN" dirty="0" err="1" smtClean="0"/>
              <a:t>i</a:t>
            </a:r>
            <a:r>
              <a:rPr lang="en-IN" dirty="0" smtClean="0"/>
              <a:t>) Geographical Segmentation</a:t>
            </a:r>
          </a:p>
          <a:p>
            <a:pPr lvl="1" algn="just"/>
            <a:r>
              <a:rPr lang="en-IN" dirty="0" smtClean="0"/>
              <a:t>i</a:t>
            </a:r>
            <a:r>
              <a:rPr lang="en-IN" dirty="0" smtClean="0"/>
              <a:t>i) Demographic Segmentation</a:t>
            </a:r>
          </a:p>
          <a:p>
            <a:pPr lvl="1" algn="just"/>
            <a:r>
              <a:rPr lang="en-IN" dirty="0" smtClean="0"/>
              <a:t>iii) </a:t>
            </a:r>
            <a:r>
              <a:rPr lang="en-US" dirty="0" smtClean="0"/>
              <a:t>Psychographic </a:t>
            </a:r>
            <a:r>
              <a:rPr lang="en-US" dirty="0" smtClean="0"/>
              <a:t>Segmentation</a:t>
            </a:r>
          </a:p>
          <a:p>
            <a:pPr lvl="1" algn="just"/>
            <a:r>
              <a:rPr lang="en-IN" dirty="0" smtClean="0"/>
              <a:t>iv) Behavioural Segmentation</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Geographic Segmentation</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The market is divided into different geographic areas such as region, country, state, district, town, and other population clusters. In the context of libraries geographical segmentation help to determine the type, size, opening hours, services, etc to be provided to different clientele. Academic libraries may look out for various places within the organization to spread awareness and communicate about new or improved services.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Demographic Segmentation</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In this segmentation the grouping of clients is based on such variables as gender, age, family, income, education, etc. that helps to determine about their information needs and usage of services. The needs of postgraduates are different from those of undergraduates as well as the faculty and should be given due consideration while providing them the services.</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Psychographic Segmentation</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The term psychographics was coined by Emanuel </a:t>
            </a:r>
            <a:r>
              <a:rPr lang="en-US" dirty="0" err="1" smtClean="0"/>
              <a:t>Demby</a:t>
            </a:r>
            <a:r>
              <a:rPr lang="en-US" dirty="0" smtClean="0"/>
              <a:t> to describe the use of psychological, sociological, and anthropological factors for market segmentation. Customers may be divided on the basis of their attitude, lifestyle, personality traits, values, etc. </a:t>
            </a:r>
            <a:r>
              <a:rPr lang="en-US" dirty="0" err="1" smtClean="0"/>
              <a:t>Kotler</a:t>
            </a:r>
            <a:r>
              <a:rPr lang="en-US" dirty="0" smtClean="0"/>
              <a:t> and Keller believe that customers within the same demographic segment exhibit quite different psychological profiles. Those users who have been using library services earlier have to be reminded of the library services once again.</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Behavioural Segmentation</a:t>
            </a:r>
            <a:endParaRPr lang="en-US" dirty="0"/>
          </a:p>
        </p:txBody>
      </p:sp>
      <p:sp>
        <p:nvSpPr>
          <p:cNvPr id="3" name="Content Placeholder 2"/>
          <p:cNvSpPr>
            <a:spLocks noGrp="1"/>
          </p:cNvSpPr>
          <p:nvPr>
            <p:ph idx="1"/>
          </p:nvPr>
        </p:nvSpPr>
        <p:spPr>
          <a:xfrm>
            <a:off x="1428728" y="1285860"/>
            <a:ext cx="7498080" cy="4800600"/>
          </a:xfrm>
        </p:spPr>
        <p:txBody>
          <a:bodyPr>
            <a:noAutofit/>
          </a:bodyPr>
          <a:lstStyle/>
          <a:p>
            <a:pPr algn="just"/>
            <a:r>
              <a:rPr lang="en-US" sz="2200" dirty="0" smtClean="0"/>
              <a:t>In this segment customers are divided into groups on the basis of their knowledge, attitude, usage, response to a service, etc. Different customer groups expect different benefits from the same service or product. As such their behavior will also be different, like they could be regular users, potential users, distance learners, etc. Library services and products also provide different level of information need satisfaction to different user segments according to their knowledge, and other variables. It can be said from the above that the end user is all important in all types of segmentation. The strength of market segmentation lies not in the product or service but in the end user. The librarians of all types of academic libraries have a common objective of targeting and serving the end user with a mission. Library services and products should therefore be designed to meet the needs of all as well as individual user in different segments.</a:t>
            </a:r>
            <a:endParaRPr lang="en-US" sz="2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0"/>
            <a:ext cx="8686800" cy="838200"/>
          </a:xfrm>
        </p:spPr>
        <p:txBody>
          <a:bodyPr/>
          <a:lstStyle/>
          <a:p>
            <a:pPr algn="ctr"/>
            <a:r>
              <a:rPr lang="en-IN" dirty="0" smtClean="0"/>
              <a:t>Concept</a:t>
            </a:r>
            <a:endParaRPr lang="en-US" dirty="0"/>
          </a:p>
        </p:txBody>
      </p:sp>
      <p:sp>
        <p:nvSpPr>
          <p:cNvPr id="3" name="Content Placeholder 2"/>
          <p:cNvSpPr>
            <a:spLocks noGrp="1"/>
          </p:cNvSpPr>
          <p:nvPr>
            <p:ph idx="1"/>
          </p:nvPr>
        </p:nvSpPr>
        <p:spPr>
          <a:xfrm>
            <a:off x="0" y="928670"/>
            <a:ext cx="8848756" cy="6143668"/>
          </a:xfrm>
        </p:spPr>
        <p:txBody>
          <a:bodyPr>
            <a:noAutofit/>
          </a:bodyPr>
          <a:lstStyle/>
          <a:p>
            <a:pPr algn="just"/>
            <a:r>
              <a:rPr lang="en-US" sz="1500" b="1" dirty="0" smtClean="0"/>
              <a:t>The concept of marketing mix can be defined as a process related to an exchange, and marketing management is the set of activities that facilitates this exchange. The marketing activities have been traditionally described as marketing mix which has been defined as a </a:t>
            </a:r>
            <a:r>
              <a:rPr lang="en-US" sz="1500" b="1" dirty="0" smtClean="0"/>
              <a:t>set </a:t>
            </a:r>
            <a:r>
              <a:rPr lang="en-US" sz="1500" b="1" dirty="0" smtClean="0"/>
              <a:t>of marketing tools an organization uses to pursue its marketing objectives. </a:t>
            </a:r>
            <a:endParaRPr lang="en-US" sz="1500" b="1" dirty="0" smtClean="0"/>
          </a:p>
          <a:p>
            <a:pPr algn="just"/>
            <a:r>
              <a:rPr lang="en-US" sz="1500" b="1" dirty="0" smtClean="0"/>
              <a:t>McCarthy </a:t>
            </a:r>
            <a:r>
              <a:rPr lang="en-US" sz="1500" b="1" dirty="0" smtClean="0"/>
              <a:t>classified these tools into four broad groups, which he called the four Ps of marketing, namely Product, Price, Place, and Promotion. </a:t>
            </a:r>
            <a:endParaRPr lang="en-US" sz="1500" b="1" dirty="0" smtClean="0"/>
          </a:p>
          <a:p>
            <a:pPr algn="just"/>
            <a:r>
              <a:rPr lang="en-US" sz="1500" b="1" dirty="0" smtClean="0"/>
              <a:t>Marketing </a:t>
            </a:r>
            <a:r>
              <a:rPr lang="en-US" sz="1500" b="1" dirty="0" smtClean="0"/>
              <a:t>mix is regarded as the key concept to perform marketing functions. But according to Elliot De </a:t>
            </a:r>
            <a:r>
              <a:rPr lang="en-US" sz="1500" b="1" dirty="0" err="1" smtClean="0"/>
              <a:t>Aze</a:t>
            </a:r>
            <a:r>
              <a:rPr lang="en-US" sz="1500" b="1" dirty="0" smtClean="0"/>
              <a:t>, marketing mix is the planned package of elements which will support the organization in reaching its target markets and specific objectives. </a:t>
            </a:r>
          </a:p>
          <a:p>
            <a:pPr algn="just"/>
            <a:r>
              <a:rPr lang="en-US" sz="1500" b="1" dirty="0" smtClean="0"/>
              <a:t>Borden </a:t>
            </a:r>
            <a:r>
              <a:rPr lang="en-US" sz="1500" b="1" dirty="0" smtClean="0"/>
              <a:t>is said to have started the use of the term “marketing mix” in 1964. But Borden derived the term “marketing mix” from James </a:t>
            </a:r>
            <a:r>
              <a:rPr lang="en-US" sz="1500" b="1" dirty="0" err="1" smtClean="0"/>
              <a:t>Culliton</a:t>
            </a:r>
            <a:r>
              <a:rPr lang="en-US" sz="1500" b="1" dirty="0" smtClean="0"/>
              <a:t> who described marketing executive as a “mixer of ingredients” who prepares plans to satisfy the target customers. Borden liked the idea and identified a set of twelve elements in marketing mix which McCarthy refined further and defined the marketing mix as a combination of </a:t>
            </a:r>
            <a:r>
              <a:rPr lang="en-US" sz="1500" b="1" dirty="0" smtClean="0"/>
              <a:t>all </a:t>
            </a:r>
            <a:r>
              <a:rPr lang="en-US" sz="1500" b="1" dirty="0" smtClean="0"/>
              <a:t>the factors at a marketing </a:t>
            </a:r>
            <a:r>
              <a:rPr lang="en-US" sz="1500" b="1" dirty="0" err="1" smtClean="0"/>
              <a:t>manager‟s</a:t>
            </a:r>
            <a:r>
              <a:rPr lang="en-US" sz="1500" b="1" dirty="0" smtClean="0"/>
              <a:t> command to satisfy the target market. Thus McCarthy, in his classical model regrouped </a:t>
            </a:r>
            <a:r>
              <a:rPr lang="en-US" sz="1500" b="1" dirty="0" err="1" smtClean="0"/>
              <a:t>Borden‟s</a:t>
            </a:r>
            <a:r>
              <a:rPr lang="en-US" sz="1500" b="1" dirty="0" smtClean="0"/>
              <a:t> twelve elements into four or the 4Ps. </a:t>
            </a:r>
            <a:endParaRPr lang="en-US" sz="1500" b="1" dirty="0" smtClean="0"/>
          </a:p>
          <a:p>
            <a:pPr algn="just"/>
            <a:r>
              <a:rPr lang="en-US" sz="1500" b="1" dirty="0" smtClean="0"/>
              <a:t>However</a:t>
            </a:r>
            <a:r>
              <a:rPr lang="en-US" sz="1500" b="1" dirty="0" smtClean="0"/>
              <a:t>, there have been divergent opinions among scholars about the number of Ps. Some intend to add one more P to the existing 4Ps, some 3Ps, or some even suggest as many as 15Ps in marketing mix. In this backdrop </a:t>
            </a:r>
            <a:r>
              <a:rPr lang="en-US" sz="1500" b="1" dirty="0" err="1" smtClean="0"/>
              <a:t>Chai</a:t>
            </a:r>
            <a:r>
              <a:rPr lang="en-US" sz="1500" b="1" dirty="0" smtClean="0"/>
              <a:t> Lee </a:t>
            </a:r>
            <a:r>
              <a:rPr lang="en-US" sz="1500" b="1" dirty="0" err="1" smtClean="0"/>
              <a:t>Goi</a:t>
            </a:r>
            <a:r>
              <a:rPr lang="en-US" sz="1500" b="1" dirty="0" smtClean="0"/>
              <a:t> expresses serious doubts about the role of marketing mix as a management tool in its original form and raises the need for more Ps in the present environment. It may, however, be mentioned that marketing mix is a powerful concept because it makes things easy to handle, allows the separation of marketing from other activities of the organization, and delegation of marketing tasks to specialists.</a:t>
            </a:r>
            <a:endParaRPr lang="en-US" sz="1500"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Strategies for Market Segmentation </a:t>
            </a:r>
            <a:endParaRPr lang="en-US" dirty="0"/>
          </a:p>
        </p:txBody>
      </p:sp>
      <p:sp>
        <p:nvSpPr>
          <p:cNvPr id="3" name="Content Placeholder 2"/>
          <p:cNvSpPr>
            <a:spLocks noGrp="1"/>
          </p:cNvSpPr>
          <p:nvPr>
            <p:ph idx="1"/>
          </p:nvPr>
        </p:nvSpPr>
        <p:spPr/>
        <p:txBody>
          <a:bodyPr/>
          <a:lstStyle/>
          <a:p>
            <a:r>
              <a:rPr lang="en-US" dirty="0" smtClean="0"/>
              <a:t>Bryson suggested the following three </a:t>
            </a:r>
            <a:r>
              <a:rPr lang="en-US" dirty="0" smtClean="0"/>
              <a:t>strategies:- </a:t>
            </a:r>
          </a:p>
          <a:p>
            <a:pPr lvl="1"/>
            <a:r>
              <a:rPr lang="en-IN" dirty="0" smtClean="0"/>
              <a:t>Undifferentiated Marketing</a:t>
            </a:r>
          </a:p>
          <a:p>
            <a:pPr lvl="1"/>
            <a:r>
              <a:rPr lang="en-IN" dirty="0" smtClean="0"/>
              <a:t>Differentiated Marketing</a:t>
            </a:r>
          </a:p>
          <a:p>
            <a:pPr lvl="1"/>
            <a:r>
              <a:rPr lang="en-IN" dirty="0" smtClean="0"/>
              <a:t>Concentrated Marketing</a:t>
            </a:r>
          </a:p>
          <a:p>
            <a:pPr lvl="1"/>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Undifferentiated Marketing</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In undifferentiated marketing the service provider ignores segment differences and goes after the whole market with one offer which he believes will satisfy a large number of customers as they have identical needs. In academic libraries only those products and services need to be developed and delivered which appeal to maximum number of users. All users are treated similarly, and every user is offered the same products, i.e., books, journals, bibliographies, databases, etc. Similarly, every user is offered the same services, i.e., lending service, reference service, interlibrary loan, online service, etc. </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Differentiated Marketing</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In differentiated marketing, a firm operates in several market segments and designs different products for each segment. Similarly, in the field of librarianship, an academic library may develop separate services specifically designed for each of smaller user segment in view of their different needs. This approach provides an opportunity to libraries to examine if information needs of each of these user segments are being met by the service delivered. If not, library may design a new service for such a user segment.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Concentrated Marketing</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It refers to a situation where the firm concentrates on different clusters of customers. In concentrated marketing, a library attempts to provide in-depth services in specialized areas. The library in such a situation purposefully concentrates on a small number of target users and actively meets their specific needs. Information products and services are developed to meet the exclusive needs of that segment of users. Provision of selective dissemination of service (SDI) is a typical example of this type of library marketing. </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References</a:t>
            </a:r>
            <a:endParaRPr lang="en-US" dirty="0"/>
          </a:p>
        </p:txBody>
      </p:sp>
      <p:sp>
        <p:nvSpPr>
          <p:cNvPr id="3" name="Content Placeholder 2"/>
          <p:cNvSpPr>
            <a:spLocks noGrp="1"/>
          </p:cNvSpPr>
          <p:nvPr>
            <p:ph idx="1"/>
          </p:nvPr>
        </p:nvSpPr>
        <p:spPr/>
        <p:txBody>
          <a:bodyPr>
            <a:normAutofit fontScale="92500"/>
          </a:bodyPr>
          <a:lstStyle/>
          <a:p>
            <a:pPr algn="just"/>
            <a:r>
              <a:rPr lang="en-US" dirty="0" err="1" smtClean="0"/>
              <a:t>Goi</a:t>
            </a:r>
            <a:r>
              <a:rPr lang="en-US" dirty="0" smtClean="0"/>
              <a:t>, </a:t>
            </a:r>
            <a:r>
              <a:rPr lang="en-US" dirty="0" err="1" smtClean="0"/>
              <a:t>Chai</a:t>
            </a:r>
            <a:r>
              <a:rPr lang="en-US" dirty="0" smtClean="0"/>
              <a:t> Lee. “A Review of Marketing Mix: 4Ps or More?”. </a:t>
            </a:r>
            <a:r>
              <a:rPr lang="en-US" smtClean="0"/>
              <a:t>International Journal of Marketing Studies, 1 (1) May 2009: 2-15.</a:t>
            </a:r>
          </a:p>
          <a:p>
            <a:pPr algn="just"/>
            <a:r>
              <a:rPr lang="en-US" dirty="0" smtClean="0"/>
              <a:t>Singh</a:t>
            </a:r>
            <a:r>
              <a:rPr lang="en-US" dirty="0" smtClean="0"/>
              <a:t>, </a:t>
            </a:r>
            <a:r>
              <a:rPr lang="en-US" dirty="0" err="1" smtClean="0"/>
              <a:t>Sewa</a:t>
            </a:r>
            <a:r>
              <a:rPr lang="en-US" dirty="0" smtClean="0"/>
              <a:t>. Marketing of Academic Library Services. Retrieved on April 10, 2020 from https://epgp.inflibnet.ac.in/epgpdata/uploads/epgp_content/library_and_information_science/academic_libraries/14._marketing_of_academic_library_and_services/et/4438_et_14.pdf</a:t>
            </a:r>
          </a:p>
          <a:p>
            <a:pPr algn="just"/>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Elements of Marketing Mix</a:t>
            </a:r>
            <a:endParaRPr lang="en-US" dirty="0"/>
          </a:p>
        </p:txBody>
      </p:sp>
      <p:sp>
        <p:nvSpPr>
          <p:cNvPr id="3" name="Content Placeholder 2"/>
          <p:cNvSpPr>
            <a:spLocks noGrp="1"/>
          </p:cNvSpPr>
          <p:nvPr>
            <p:ph idx="1"/>
          </p:nvPr>
        </p:nvSpPr>
        <p:spPr>
          <a:xfrm>
            <a:off x="285720" y="1554162"/>
            <a:ext cx="8705880" cy="4946672"/>
          </a:xfrm>
        </p:spPr>
        <p:txBody>
          <a:bodyPr>
            <a:normAutofit lnSpcReduction="10000"/>
          </a:bodyPr>
          <a:lstStyle/>
          <a:p>
            <a:r>
              <a:rPr lang="en-US" dirty="0" smtClean="0"/>
              <a:t>The traditional 4Ps need to be artfully blended to get maximum benefit out of it. In the present day </a:t>
            </a:r>
            <a:r>
              <a:rPr lang="en-US" dirty="0" err="1" smtClean="0"/>
              <a:t>clientoriented</a:t>
            </a:r>
            <a:r>
              <a:rPr lang="en-US" dirty="0" smtClean="0"/>
              <a:t> market philosophy, the four Ps can be translated into 4Cs of marketing as mentioned below: </a:t>
            </a:r>
            <a:endParaRPr lang="en-US" dirty="0" smtClean="0"/>
          </a:p>
          <a:p>
            <a:r>
              <a:rPr lang="en-US" dirty="0" smtClean="0"/>
              <a:t>1</a:t>
            </a:r>
            <a:r>
              <a:rPr lang="en-US" dirty="0" smtClean="0"/>
              <a:t>. Product </a:t>
            </a:r>
            <a:r>
              <a:rPr lang="en-US" dirty="0" smtClean="0"/>
              <a:t>-------------------- </a:t>
            </a:r>
            <a:r>
              <a:rPr lang="en-US" dirty="0" smtClean="0"/>
              <a:t>Customer needs and wants </a:t>
            </a:r>
            <a:endParaRPr lang="en-US" dirty="0" smtClean="0"/>
          </a:p>
          <a:p>
            <a:r>
              <a:rPr lang="en-US" dirty="0" smtClean="0"/>
              <a:t>2</a:t>
            </a:r>
            <a:r>
              <a:rPr lang="en-US" dirty="0" smtClean="0"/>
              <a:t>. Price------------------------------ Cost to user </a:t>
            </a:r>
            <a:endParaRPr lang="en-US" dirty="0" smtClean="0"/>
          </a:p>
          <a:p>
            <a:r>
              <a:rPr lang="en-US" dirty="0" smtClean="0"/>
              <a:t>3</a:t>
            </a:r>
            <a:r>
              <a:rPr lang="en-US" dirty="0" smtClean="0"/>
              <a:t>. Place------------------------------ Convenience </a:t>
            </a:r>
            <a:endParaRPr lang="en-US" dirty="0" smtClean="0"/>
          </a:p>
          <a:p>
            <a:r>
              <a:rPr lang="en-US" dirty="0" smtClean="0"/>
              <a:t>4</a:t>
            </a:r>
            <a:r>
              <a:rPr lang="en-US" dirty="0" smtClean="0"/>
              <a:t>. Promotion------------------------ Communication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Product</a:t>
            </a:r>
            <a:endParaRPr lang="en-US" dirty="0"/>
          </a:p>
        </p:txBody>
      </p:sp>
      <p:sp>
        <p:nvSpPr>
          <p:cNvPr id="3" name="Content Placeholder 2"/>
          <p:cNvSpPr>
            <a:spLocks noGrp="1"/>
          </p:cNvSpPr>
          <p:nvPr>
            <p:ph idx="1"/>
          </p:nvPr>
        </p:nvSpPr>
        <p:spPr>
          <a:xfrm>
            <a:off x="142844" y="1554162"/>
            <a:ext cx="8848756" cy="5160986"/>
          </a:xfrm>
        </p:spPr>
        <p:txBody>
          <a:bodyPr>
            <a:normAutofit fontScale="77500" lnSpcReduction="20000"/>
          </a:bodyPr>
          <a:lstStyle/>
          <a:p>
            <a:pPr algn="just"/>
            <a:r>
              <a:rPr lang="en-US" b="1" dirty="0" smtClean="0"/>
              <a:t>Product is the first and most important element of the marketing mix. </a:t>
            </a:r>
            <a:r>
              <a:rPr lang="en-US" b="1" dirty="0" err="1" smtClean="0"/>
              <a:t>Kotler</a:t>
            </a:r>
            <a:r>
              <a:rPr lang="en-US" b="1" dirty="0" smtClean="0"/>
              <a:t> said that “A product is anything that can be offered to a market to satisfy a want or need”. A product includes physical goods, services, experiences, events, persons, places, properties, organizations, information, and ideas. The product offered to the customer is for attention, acquisition, use or consumption that would lead to the satisfaction of want or need. The credibility of the product will make the reputation of the library as a source of up-to-date information, knowledge, learning facilities and assistance. The understanding of the customers‟ specific requirements and the environment in which they are operating is essential in developing a product and service which is likely to be accepted by them. </a:t>
            </a:r>
            <a:endParaRPr lang="en-US"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Price</a:t>
            </a:r>
            <a:endParaRPr lang="en-US" dirty="0"/>
          </a:p>
        </p:txBody>
      </p:sp>
      <p:sp>
        <p:nvSpPr>
          <p:cNvPr id="3" name="Content Placeholder 2"/>
          <p:cNvSpPr>
            <a:spLocks noGrp="1"/>
          </p:cNvSpPr>
          <p:nvPr>
            <p:ph idx="1"/>
          </p:nvPr>
        </p:nvSpPr>
        <p:spPr>
          <a:xfrm>
            <a:off x="285720" y="1554162"/>
            <a:ext cx="8705880" cy="5160986"/>
          </a:xfrm>
        </p:spPr>
        <p:txBody>
          <a:bodyPr>
            <a:normAutofit fontScale="77500" lnSpcReduction="20000"/>
          </a:bodyPr>
          <a:lstStyle/>
          <a:p>
            <a:pPr algn="just"/>
            <a:r>
              <a:rPr lang="en-US" b="1" dirty="0" smtClean="0"/>
              <a:t>All information processing involves costs, but all information services or products may not involve a price for a customer. </a:t>
            </a:r>
            <a:r>
              <a:rPr lang="en-US" b="1" dirty="0" err="1" smtClean="0"/>
              <a:t>Saracevic</a:t>
            </a:r>
            <a:r>
              <a:rPr lang="en-US" b="1" dirty="0" smtClean="0"/>
              <a:t> and Wood refer costs to “all expenditure incurred in production and dissemination of products or services”. Pricing, therefore, is the key component in not only determining the price to be charged to the users but also, as stated by Sue </a:t>
            </a:r>
            <a:r>
              <a:rPr lang="en-US" b="1" dirty="0" err="1" smtClean="0"/>
              <a:t>Henczel</a:t>
            </a:r>
            <a:r>
              <a:rPr lang="en-US" b="1" dirty="0" smtClean="0"/>
              <a:t>, “in establishing the overall value of a product”. </a:t>
            </a:r>
            <a:r>
              <a:rPr lang="en-US" b="1" dirty="0" smtClean="0"/>
              <a:t>Price </a:t>
            </a:r>
            <a:r>
              <a:rPr lang="en-US" b="1" dirty="0" smtClean="0"/>
              <a:t>is the only element that generates revenue for organizations. But price is all around us. We pay rent for a house, tuition for education, fare for train/air travel, wages for a worker, honorarium for a lecture, and so on. From the customer viewpoint price is cost or the amount charged for the benefit of using a product or service.</a:t>
            </a:r>
            <a:endParaRPr lang="en-US"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IN" dirty="0" smtClean="0"/>
              <a:t>Factors affecting product or service price</a:t>
            </a:r>
            <a:endParaRPr lang="en-US" dirty="0"/>
          </a:p>
        </p:txBody>
      </p:sp>
      <p:sp>
        <p:nvSpPr>
          <p:cNvPr id="3" name="Content Placeholder 2"/>
          <p:cNvSpPr>
            <a:spLocks noGrp="1"/>
          </p:cNvSpPr>
          <p:nvPr>
            <p:ph idx="1"/>
          </p:nvPr>
        </p:nvSpPr>
        <p:spPr>
          <a:xfrm>
            <a:off x="142844" y="1554162"/>
            <a:ext cx="8848756" cy="5303838"/>
          </a:xfrm>
        </p:spPr>
        <p:txBody>
          <a:bodyPr>
            <a:normAutofit fontScale="55000" lnSpcReduction="20000"/>
          </a:bodyPr>
          <a:lstStyle/>
          <a:p>
            <a:pPr algn="just"/>
            <a:r>
              <a:rPr lang="en-US" dirty="0" smtClean="0"/>
              <a:t>1</a:t>
            </a:r>
            <a:r>
              <a:rPr lang="en-US" sz="3100" dirty="0" smtClean="0"/>
              <a:t>. </a:t>
            </a:r>
            <a:r>
              <a:rPr lang="en-US" sz="3100" b="1" dirty="0" smtClean="0"/>
              <a:t>Internal Factors </a:t>
            </a:r>
          </a:p>
          <a:p>
            <a:pPr lvl="1" algn="just">
              <a:buNone/>
            </a:pPr>
            <a:r>
              <a:rPr lang="en-US" sz="3100" b="1" dirty="0" smtClean="0"/>
              <a:t>	</a:t>
            </a:r>
            <a:r>
              <a:rPr lang="en-US" sz="3100" dirty="0" smtClean="0"/>
              <a:t>The </a:t>
            </a:r>
            <a:r>
              <a:rPr lang="en-US" sz="3100" dirty="0" smtClean="0"/>
              <a:t>following internal factors have impact on the price of a product or service: </a:t>
            </a:r>
            <a:endParaRPr lang="en-US" sz="3100" dirty="0" smtClean="0"/>
          </a:p>
          <a:p>
            <a:pPr lvl="1" algn="just">
              <a:buNone/>
            </a:pPr>
            <a:r>
              <a:rPr lang="en-US" sz="3100" dirty="0" smtClean="0"/>
              <a:t>	</a:t>
            </a:r>
            <a:r>
              <a:rPr lang="en-US" sz="3100" dirty="0" err="1" smtClean="0"/>
              <a:t>i</a:t>
            </a:r>
            <a:r>
              <a:rPr lang="en-US" sz="3100" dirty="0" smtClean="0"/>
              <a:t>. Cost of the product: It means total cost that includes fixed and variable costs. Fixed costs generally do not change even if the volume of production undergoes a change. But variable costs change proportionately. </a:t>
            </a:r>
            <a:endParaRPr lang="en-US" sz="3100" dirty="0" smtClean="0"/>
          </a:p>
          <a:p>
            <a:pPr lvl="1" algn="just">
              <a:buNone/>
            </a:pPr>
            <a:r>
              <a:rPr lang="en-US" sz="3100" dirty="0" smtClean="0"/>
              <a:t>	</a:t>
            </a:r>
            <a:r>
              <a:rPr lang="en-US" sz="3100" dirty="0" smtClean="0"/>
              <a:t>ii</a:t>
            </a:r>
            <a:r>
              <a:rPr lang="en-US" sz="3100" dirty="0" smtClean="0"/>
              <a:t>. Marketing objective: If the objective is survival in the market the company can stay as long as it covers fully the variable costs and a part of fixed costs as well. If the objective is market leadership, a low initial price may be enhanced later. </a:t>
            </a:r>
            <a:endParaRPr lang="en-US" sz="3100" dirty="0" smtClean="0"/>
          </a:p>
          <a:p>
            <a:pPr lvl="1" algn="just">
              <a:buNone/>
            </a:pPr>
            <a:r>
              <a:rPr lang="en-US" sz="3100" dirty="0" smtClean="0"/>
              <a:t>	</a:t>
            </a:r>
            <a:r>
              <a:rPr lang="en-US" sz="3100" dirty="0" smtClean="0"/>
              <a:t>iii</a:t>
            </a:r>
            <a:r>
              <a:rPr lang="en-US" sz="3100" dirty="0" smtClean="0"/>
              <a:t>. Marketing mix strategy: Sometimes price of the product or service is fixed after giving due consideration to other mix elements like place, promotion, etc. iv. It is important as to who is fixing the price. In some organizations the price is fixed by the management, while in some others product managers take pricing decision. </a:t>
            </a:r>
            <a:endParaRPr lang="en-US" sz="3100" dirty="0" smtClean="0"/>
          </a:p>
          <a:p>
            <a:pPr lvl="1" algn="just">
              <a:buNone/>
            </a:pPr>
            <a:endParaRPr lang="en-US" sz="3100" dirty="0" smtClean="0"/>
          </a:p>
          <a:p>
            <a:pPr algn="just"/>
            <a:r>
              <a:rPr lang="en-US" sz="3100" b="1" dirty="0" smtClean="0"/>
              <a:t>2.External </a:t>
            </a:r>
            <a:r>
              <a:rPr lang="en-US" sz="3100" b="1" dirty="0" smtClean="0"/>
              <a:t>Factors</a:t>
            </a:r>
            <a:r>
              <a:rPr lang="en-US" sz="3100" dirty="0" smtClean="0"/>
              <a:t> </a:t>
            </a:r>
            <a:endParaRPr lang="en-US" sz="3100" dirty="0" smtClean="0"/>
          </a:p>
          <a:p>
            <a:pPr lvl="1" algn="just">
              <a:buNone/>
            </a:pPr>
            <a:r>
              <a:rPr lang="en-US" sz="3100" dirty="0" smtClean="0"/>
              <a:t>	</a:t>
            </a:r>
            <a:r>
              <a:rPr lang="en-US" sz="3100" dirty="0" smtClean="0"/>
              <a:t>The </a:t>
            </a:r>
            <a:r>
              <a:rPr lang="en-US" sz="3100" dirty="0" smtClean="0"/>
              <a:t>following external factors also influence the pricing decision for a product/service: </a:t>
            </a:r>
            <a:endParaRPr lang="en-US" sz="3100" dirty="0" smtClean="0"/>
          </a:p>
          <a:p>
            <a:pPr lvl="1" algn="just">
              <a:buNone/>
            </a:pPr>
            <a:r>
              <a:rPr lang="en-US" sz="3100" dirty="0" smtClean="0"/>
              <a:t>	</a:t>
            </a:r>
            <a:r>
              <a:rPr lang="en-US" sz="3100" dirty="0" err="1" smtClean="0"/>
              <a:t>i</a:t>
            </a:r>
            <a:r>
              <a:rPr lang="en-US" sz="3100" dirty="0" smtClean="0"/>
              <a:t>. Nature of market or demand: As it has its influence, the relationship between demand and supply should be analyzed. </a:t>
            </a:r>
            <a:endParaRPr lang="en-US" sz="3100" dirty="0" smtClean="0"/>
          </a:p>
          <a:p>
            <a:pPr lvl="1" algn="just">
              <a:buNone/>
            </a:pPr>
            <a:r>
              <a:rPr lang="en-US" sz="3100" dirty="0" smtClean="0"/>
              <a:t>	</a:t>
            </a:r>
            <a:r>
              <a:rPr lang="en-US" sz="3100" dirty="0" smtClean="0"/>
              <a:t>ii</a:t>
            </a:r>
            <a:r>
              <a:rPr lang="en-US" sz="3100" dirty="0" smtClean="0"/>
              <a:t>. Competitors‟ costs and price offers: While fixing the price competitors‟ costs and price offers of substitute products should be taken into account. </a:t>
            </a:r>
            <a:endParaRPr lang="en-US" sz="3100" dirty="0" smtClean="0"/>
          </a:p>
          <a:p>
            <a:pPr lvl="1" algn="just">
              <a:buNone/>
            </a:pPr>
            <a:r>
              <a:rPr lang="en-US" sz="3100" dirty="0" smtClean="0"/>
              <a:t>	</a:t>
            </a:r>
            <a:r>
              <a:rPr lang="en-US" sz="3100" dirty="0" smtClean="0"/>
              <a:t>iii</a:t>
            </a:r>
            <a:r>
              <a:rPr lang="en-US" sz="3100" dirty="0" smtClean="0"/>
              <a:t>. Other environmental factors: These may include economy, industrial boom or recession, inflation, government policies, etc as these may affect pricing decision. </a:t>
            </a:r>
            <a:endParaRPr lang="en-US" sz="3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IN" dirty="0" smtClean="0"/>
              <a:t>Factors affecting product or service </a:t>
            </a:r>
            <a:r>
              <a:rPr lang="en-IN" dirty="0" smtClean="0"/>
              <a:t>price (Contd..)</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dirty="0" smtClean="0"/>
              <a:t>3. Librarians</a:t>
            </a:r>
            <a:r>
              <a:rPr lang="en-US" dirty="0" smtClean="0"/>
              <a:t>’ Dilemma </a:t>
            </a:r>
            <a:endParaRPr lang="en-US" dirty="0" smtClean="0"/>
          </a:p>
          <a:p>
            <a:pPr algn="just">
              <a:buNone/>
            </a:pPr>
            <a:r>
              <a:rPr lang="en-US" dirty="0" smtClean="0"/>
              <a:t>	</a:t>
            </a:r>
            <a:r>
              <a:rPr lang="en-US" dirty="0" smtClean="0"/>
              <a:t>In </a:t>
            </a:r>
            <a:r>
              <a:rPr lang="en-US" dirty="0" smtClean="0"/>
              <a:t>the emerging market economy, library and information professionals are also considering pricing their services and products. There is a general feeling that</a:t>
            </a:r>
            <a:r>
              <a:rPr lang="en-US" dirty="0" smtClean="0"/>
              <a:t>:</a:t>
            </a:r>
          </a:p>
          <a:p>
            <a:pPr algn="just">
              <a:buNone/>
            </a:pPr>
            <a:r>
              <a:rPr lang="en-US" dirty="0" smtClean="0"/>
              <a:t> </a:t>
            </a:r>
            <a:r>
              <a:rPr lang="en-US" dirty="0" err="1" smtClean="0"/>
              <a:t>i</a:t>
            </a:r>
            <a:r>
              <a:rPr lang="en-US" dirty="0" smtClean="0"/>
              <a:t>. Library users will not realize and recognize the value of a service/product unless it is priced. </a:t>
            </a:r>
            <a:endParaRPr lang="en-US" dirty="0" smtClean="0"/>
          </a:p>
          <a:p>
            <a:pPr algn="just">
              <a:buNone/>
            </a:pPr>
            <a:r>
              <a:rPr lang="en-US" dirty="0" smtClean="0"/>
              <a:t>ii</a:t>
            </a:r>
            <a:r>
              <a:rPr lang="en-US" dirty="0" smtClean="0"/>
              <a:t>. The budgets are shrinking, and the governments are impressing upon more and more organizations to become financially self-supporting. </a:t>
            </a:r>
            <a:endParaRPr lang="en-US" dirty="0" smtClean="0"/>
          </a:p>
          <a:p>
            <a:pPr algn="just">
              <a:buNone/>
            </a:pPr>
            <a:r>
              <a:rPr lang="en-US" dirty="0" smtClean="0"/>
              <a:t>Library </a:t>
            </a:r>
            <a:r>
              <a:rPr lang="en-US" dirty="0" smtClean="0"/>
              <a:t>professionals may, therefore, consider of cost based pricing of their products and services.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7290" y="0"/>
            <a:ext cx="7498080" cy="1143000"/>
          </a:xfrm>
        </p:spPr>
        <p:txBody>
          <a:bodyPr/>
          <a:lstStyle/>
          <a:p>
            <a:pPr algn="ctr"/>
            <a:r>
              <a:rPr lang="en-IN" dirty="0" smtClean="0"/>
              <a:t>Place</a:t>
            </a:r>
            <a:endParaRPr lang="en-US" dirty="0"/>
          </a:p>
        </p:txBody>
      </p:sp>
      <p:sp>
        <p:nvSpPr>
          <p:cNvPr id="3" name="Content Placeholder 2"/>
          <p:cNvSpPr>
            <a:spLocks noGrp="1"/>
          </p:cNvSpPr>
          <p:nvPr>
            <p:ph idx="1"/>
          </p:nvPr>
        </p:nvSpPr>
        <p:spPr>
          <a:xfrm>
            <a:off x="1285852" y="785794"/>
            <a:ext cx="7640956" cy="5929354"/>
          </a:xfrm>
        </p:spPr>
        <p:txBody>
          <a:bodyPr>
            <a:noAutofit/>
          </a:bodyPr>
          <a:lstStyle/>
          <a:p>
            <a:r>
              <a:rPr lang="en-US" sz="1400" dirty="0" smtClean="0"/>
              <a:t>Place is most commonly referred to as distribution channel or intermediary. It is the mechanism through which the services/products are moved from the service provider/manufacturer to the user or </a:t>
            </a:r>
            <a:r>
              <a:rPr lang="en-US" sz="1400" dirty="0" smtClean="0"/>
              <a:t>customer. Place </a:t>
            </a:r>
            <a:r>
              <a:rPr lang="en-US" sz="1400" dirty="0" smtClean="0"/>
              <a:t>should be according to the convenience of the customers comprising management of distribution channels, physical distribution of services, etc. </a:t>
            </a:r>
            <a:endParaRPr lang="en-US" sz="1400" dirty="0" smtClean="0"/>
          </a:p>
          <a:p>
            <a:r>
              <a:rPr lang="en-US" sz="1400" dirty="0" err="1" smtClean="0"/>
              <a:t>i</a:t>
            </a:r>
            <a:r>
              <a:rPr lang="en-US" sz="1400" dirty="0" smtClean="0"/>
              <a:t>)  </a:t>
            </a:r>
            <a:r>
              <a:rPr lang="en-US" sz="1400" b="1" dirty="0" smtClean="0"/>
              <a:t>Distribution Channels </a:t>
            </a:r>
            <a:r>
              <a:rPr lang="en-US" sz="1400" dirty="0" smtClean="0"/>
              <a:t>The marketing managers use such distribution channels to display or sell their products/services to the buyers as distributors, wholesalers, retailers, agents as intermediaries, etc. the choice of distribution channels depends upon such factors as the nature of product/service, nature of market, intermediaries, marketing environment, etc. </a:t>
            </a:r>
          </a:p>
          <a:p>
            <a:r>
              <a:rPr lang="en-US" sz="1400" dirty="0" smtClean="0"/>
              <a:t>ii) </a:t>
            </a:r>
            <a:r>
              <a:rPr lang="en-US" sz="1400" b="1" dirty="0" smtClean="0"/>
              <a:t>Physical Distribution </a:t>
            </a:r>
            <a:r>
              <a:rPr lang="en-US" sz="1400" dirty="0" smtClean="0"/>
              <a:t>It includes all such activities as would help the manufacturers to supply right type of product/service at the right place at right time. By following this strategy it is ensured that the products/services are easily accessible to the target </a:t>
            </a:r>
            <a:r>
              <a:rPr lang="en-US" sz="1400" dirty="0" smtClean="0"/>
              <a:t>customers.</a:t>
            </a:r>
          </a:p>
          <a:p>
            <a:r>
              <a:rPr lang="en-US" sz="1400" dirty="0" smtClean="0"/>
              <a:t>iii) </a:t>
            </a:r>
            <a:r>
              <a:rPr lang="en-US" sz="1400" b="1" dirty="0" smtClean="0"/>
              <a:t>Place and Library </a:t>
            </a:r>
            <a:r>
              <a:rPr lang="en-US" sz="1400" dirty="0" smtClean="0"/>
              <a:t>The </a:t>
            </a:r>
            <a:r>
              <a:rPr lang="en-US" sz="1400" dirty="0" smtClean="0"/>
              <a:t>significance of place for a library was made amply clear in </a:t>
            </a:r>
            <a:r>
              <a:rPr lang="en-US" sz="1400" dirty="0" err="1" smtClean="0"/>
              <a:t>Ranganathan’s</a:t>
            </a:r>
            <a:r>
              <a:rPr lang="en-US" sz="1400" dirty="0" smtClean="0"/>
              <a:t> </a:t>
            </a:r>
            <a:r>
              <a:rPr lang="en-US" sz="1400" dirty="0" smtClean="0"/>
              <a:t>laws for library science, when he emphasized the need of establishing a library at a central place in an institution or a convenient place in the society. If it is not so conveniently located its services are not likely to be used most effectively. </a:t>
            </a:r>
            <a:endParaRPr lang="en-US" sz="1400" dirty="0" smtClean="0"/>
          </a:p>
          <a:p>
            <a:pPr>
              <a:buNone/>
            </a:pPr>
            <a:r>
              <a:rPr lang="en-US" sz="1400" dirty="0" smtClean="0"/>
              <a:t>	</a:t>
            </a:r>
            <a:r>
              <a:rPr lang="en-US" sz="1400" dirty="0" smtClean="0"/>
              <a:t>But </a:t>
            </a:r>
            <a:r>
              <a:rPr lang="en-US" sz="1400" dirty="0" smtClean="0"/>
              <a:t>in the present computerized environment, where LANs and WANs are becoming common, howsoever inconveniently a library is located its online services and resources are likely to be easily accessible to the users. </a:t>
            </a:r>
            <a:endParaRPr lang="en-US" sz="1400" dirty="0" smtClean="0"/>
          </a:p>
          <a:p>
            <a:pPr>
              <a:buNone/>
            </a:pPr>
            <a:r>
              <a:rPr lang="en-US" sz="1400" dirty="0" smtClean="0"/>
              <a:t>	</a:t>
            </a:r>
            <a:r>
              <a:rPr lang="en-US" sz="1400" dirty="0" smtClean="0"/>
              <a:t>Similarly</a:t>
            </a:r>
            <a:r>
              <a:rPr lang="en-US" sz="1400" dirty="0" smtClean="0"/>
              <a:t>, an electronic database can be accessed and used anywhere in the world provided there is network connectivity. </a:t>
            </a:r>
            <a:endParaRPr lang="en-US" sz="1400" dirty="0" smtClean="0"/>
          </a:p>
          <a:p>
            <a:pPr>
              <a:buNone/>
            </a:pPr>
            <a:r>
              <a:rPr lang="en-US" sz="1400" dirty="0" smtClean="0"/>
              <a:t>	</a:t>
            </a:r>
            <a:r>
              <a:rPr lang="en-US" sz="1400" dirty="0" smtClean="0"/>
              <a:t>But </a:t>
            </a:r>
            <a:r>
              <a:rPr lang="en-US" sz="1400" dirty="0" smtClean="0"/>
              <a:t>as of now Indian academic libraries have to achieve much in terms of computerization, LANs, etc. their location assumes much significance in rendering easy, efficient and effective services. In addition to </a:t>
            </a:r>
            <a:r>
              <a:rPr lang="en-US" sz="1400" dirty="0" smtClean="0"/>
              <a:t>‘Place’, </a:t>
            </a:r>
            <a:r>
              <a:rPr lang="en-US" sz="1400" dirty="0" smtClean="0"/>
              <a:t>other important components in this regard are opening hours, rules for lending documents, help from library staff, signage, and so on</a:t>
            </a:r>
            <a:r>
              <a:rPr lang="en-US" sz="1400" dirty="0" smtClean="0"/>
              <a:t>.</a:t>
            </a:r>
          </a:p>
          <a:p>
            <a:pPr>
              <a:buNone/>
            </a:pPr>
            <a:r>
              <a:rPr lang="en-US" sz="1400" dirty="0" smtClean="0"/>
              <a:t>	</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Promotion</a:t>
            </a:r>
            <a:endParaRPr lang="en-US" dirty="0"/>
          </a:p>
        </p:txBody>
      </p:sp>
      <p:sp>
        <p:nvSpPr>
          <p:cNvPr id="3" name="Content Placeholder 2"/>
          <p:cNvSpPr>
            <a:spLocks noGrp="1"/>
          </p:cNvSpPr>
          <p:nvPr>
            <p:ph idx="1"/>
          </p:nvPr>
        </p:nvSpPr>
        <p:spPr/>
        <p:txBody>
          <a:bodyPr>
            <a:normAutofit fontScale="62500" lnSpcReduction="20000"/>
          </a:bodyPr>
          <a:lstStyle/>
          <a:p>
            <a:pPr algn="just"/>
            <a:r>
              <a:rPr lang="en-US" dirty="0" smtClean="0"/>
              <a:t>Promotion refers to communication with customers, i.e., it starts with the understanding and targeting customers. Sue </a:t>
            </a:r>
            <a:r>
              <a:rPr lang="en-US" dirty="0" err="1" smtClean="0"/>
              <a:t>Henczel</a:t>
            </a:r>
            <a:r>
              <a:rPr lang="en-US" dirty="0" smtClean="0"/>
              <a:t> believes that success in an organization lies in knowing who the customers </a:t>
            </a:r>
            <a:r>
              <a:rPr lang="en-US" dirty="0" smtClean="0"/>
              <a:t>are, what </a:t>
            </a:r>
            <a:r>
              <a:rPr lang="en-US" dirty="0" smtClean="0"/>
              <a:t>they require, and most importantly, how you can provide it to them in way that makes it valuable to them. Information about the products and services (brochures, web sites, etc.) can then focus on not only the services offered but also on the solutions provided to their problems. Various methods of promotion form part of promotion. </a:t>
            </a:r>
            <a:endParaRPr lang="en-US" dirty="0" smtClean="0"/>
          </a:p>
          <a:p>
            <a:pPr algn="just"/>
            <a:r>
              <a:rPr lang="en-US" dirty="0" err="1" smtClean="0"/>
              <a:t>Kotler</a:t>
            </a:r>
            <a:r>
              <a:rPr lang="en-US" dirty="0" smtClean="0"/>
              <a:t> </a:t>
            </a:r>
            <a:r>
              <a:rPr lang="en-US" dirty="0" smtClean="0"/>
              <a:t>and Keller have listed some of the methods for promoting products and </a:t>
            </a:r>
            <a:r>
              <a:rPr lang="en-US" dirty="0" smtClean="0"/>
              <a:t>services.</a:t>
            </a:r>
          </a:p>
          <a:p>
            <a:pPr lvl="1" algn="just"/>
            <a:r>
              <a:rPr lang="en-US" dirty="0" smtClean="0"/>
              <a:t>1.  Advertising- a) Library guides   b) Newsletters and leaflets</a:t>
            </a:r>
          </a:p>
          <a:p>
            <a:pPr lvl="1" algn="just"/>
            <a:r>
              <a:rPr lang="en-IN" dirty="0" smtClean="0"/>
              <a:t>II . Sales Promotion</a:t>
            </a:r>
          </a:p>
          <a:p>
            <a:pPr lvl="1" algn="just"/>
            <a:r>
              <a:rPr lang="en-IN" dirty="0" smtClean="0"/>
              <a:t>III. Personal selling</a:t>
            </a:r>
          </a:p>
          <a:p>
            <a:pPr lvl="1" algn="just"/>
            <a:r>
              <a:rPr lang="en-IN" dirty="0" smtClean="0"/>
              <a:t>IV. Public relations</a:t>
            </a:r>
          </a:p>
          <a:p>
            <a:pPr lvl="1" algn="just"/>
            <a:r>
              <a:rPr lang="en-IN" dirty="0" smtClean="0"/>
              <a:t>V. E-mail and </a:t>
            </a:r>
            <a:r>
              <a:rPr lang="en-IN" dirty="0" err="1" smtClean="0"/>
              <a:t>Listservs</a:t>
            </a:r>
            <a:endParaRPr lang="en-IN" dirty="0" smtClean="0"/>
          </a:p>
          <a:p>
            <a:pPr lvl="1" algn="just"/>
            <a:r>
              <a:rPr lang="en-IN" dirty="0" smtClean="0"/>
              <a:t>VI. Internet</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63</TotalTime>
  <Words>2622</Words>
  <Application>Microsoft Office PowerPoint</Application>
  <PresentationFormat>On-screen Show (4:3)</PresentationFormat>
  <Paragraphs>102</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Solstice</vt:lpstr>
      <vt:lpstr>Paper Code: MLI-201 Paper Title: Information and Society  Unit 4 Marketing of Information Products and Services</vt:lpstr>
      <vt:lpstr>Concept</vt:lpstr>
      <vt:lpstr>Elements of Marketing Mix</vt:lpstr>
      <vt:lpstr>Product</vt:lpstr>
      <vt:lpstr>Price</vt:lpstr>
      <vt:lpstr>Factors affecting product or service price</vt:lpstr>
      <vt:lpstr>Factors affecting product or service price (Contd..)</vt:lpstr>
      <vt:lpstr>Place</vt:lpstr>
      <vt:lpstr>Promotion</vt:lpstr>
      <vt:lpstr>Seven Ps Model</vt:lpstr>
      <vt:lpstr>People</vt:lpstr>
      <vt:lpstr>Physical Evidence</vt:lpstr>
      <vt:lpstr>Process</vt:lpstr>
      <vt:lpstr>MARKET SEGMENTATION</vt:lpstr>
      <vt:lpstr>Methods of Segmentation</vt:lpstr>
      <vt:lpstr>Geographic Segmentation</vt:lpstr>
      <vt:lpstr>Demographic Segmentation</vt:lpstr>
      <vt:lpstr>Psychographic Segmentation</vt:lpstr>
      <vt:lpstr>Behavioural Segmentation</vt:lpstr>
      <vt:lpstr>Strategies for Market Segmentation </vt:lpstr>
      <vt:lpstr>Undifferentiated Marketing</vt:lpstr>
      <vt:lpstr>Differentiated Marketing</vt:lpstr>
      <vt:lpstr>Concentrated Marketing</vt:lpstr>
      <vt:lpstr>References</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Paper Code: MLI-201 Paper Title: Information and Society  Unit 4 Marketing of Information Products and Services</dc:title>
  <dc:creator>HP</dc:creator>
  <cp:lastModifiedBy>HP</cp:lastModifiedBy>
  <cp:revision>15</cp:revision>
  <dcterms:created xsi:type="dcterms:W3CDTF">2020-04-10T06:45:06Z</dcterms:created>
  <dcterms:modified xsi:type="dcterms:W3CDTF">2020-04-10T07:48:31Z</dcterms:modified>
</cp:coreProperties>
</file>