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65" r:id="rId4"/>
    <p:sldId id="267" r:id="rId5"/>
    <p:sldId id="262" r:id="rId6"/>
    <p:sldId id="259" r:id="rId7"/>
    <p:sldId id="263" r:id="rId8"/>
    <p:sldId id="264" r:id="rId9"/>
    <p:sldId id="269" r:id="rId10"/>
    <p:sldId id="275" r:id="rId11"/>
    <p:sldId id="276" r:id="rId12"/>
    <p:sldId id="258" r:id="rId13"/>
    <p:sldId id="270" r:id="rId14"/>
    <p:sldId id="260" r:id="rId15"/>
    <p:sldId id="271" r:id="rId16"/>
    <p:sldId id="272" r:id="rId17"/>
    <p:sldId id="273" r:id="rId18"/>
    <p:sldId id="274" r:id="rId19"/>
    <p:sldId id="279" r:id="rId20"/>
    <p:sldId id="280" r:id="rId21"/>
    <p:sldId id="261" r:id="rId22"/>
    <p:sldId id="281" r:id="rId23"/>
    <p:sldId id="266" r:id="rId24"/>
    <p:sldId id="268" r:id="rId25"/>
    <p:sldId id="283" r:id="rId26"/>
    <p:sldId id="282" r:id="rId27"/>
    <p:sldId id="277" r:id="rId28"/>
    <p:sldId id="290" r:id="rId29"/>
    <p:sldId id="284" r:id="rId30"/>
    <p:sldId id="285" r:id="rId31"/>
    <p:sldId id="286" r:id="rId32"/>
    <p:sldId id="287" r:id="rId33"/>
    <p:sldId id="288" r:id="rId34"/>
    <p:sldId id="278" r:id="rId35"/>
    <p:sldId id="289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DB73C7-3BC0-491D-BDEE-03BDA88E7169}" type="datetimeFigureOut">
              <a:rPr lang="en-US" smtClean="0"/>
              <a:pPr/>
              <a:t>1/5/2020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054BE-32B5-48A4-8ED4-6758D542CF9A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054BE-32B5-48A4-8ED4-6758D542CF9A}" type="slidenum">
              <a:rPr lang="en-IN" smtClean="0"/>
              <a:pPr/>
              <a:t>4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9000" y="2895600"/>
            <a:ext cx="25726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5400" b="1" dirty="0" smtClean="0">
                <a:solidFill>
                  <a:srgbClr val="0070C0"/>
                </a:solidFill>
              </a:rPr>
              <a:t>Virology</a:t>
            </a:r>
            <a:endParaRPr lang="en-IN" sz="5400" b="1" dirty="0">
              <a:solidFill>
                <a:srgbClr val="0070C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57200" y="152400"/>
            <a:ext cx="1695450" cy="6553201"/>
            <a:chOff x="457200" y="152400"/>
            <a:chExt cx="1695450" cy="6553201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57200" y="152400"/>
              <a:ext cx="1695450" cy="6553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TextBox 3"/>
            <p:cNvSpPr txBox="1"/>
            <p:nvPr/>
          </p:nvSpPr>
          <p:spPr>
            <a:xfrm>
              <a:off x="685800" y="997803"/>
              <a:ext cx="533400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4800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581400" y="4724400"/>
            <a:ext cx="22465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>
                <a:solidFill>
                  <a:srgbClr val="FF0000"/>
                </a:solidFill>
              </a:rPr>
              <a:t>Dr. Surojit Das</a:t>
            </a:r>
          </a:p>
          <a:p>
            <a:r>
              <a:rPr lang="en-IN" b="1" dirty="0" err="1" smtClean="0">
                <a:solidFill>
                  <a:srgbClr val="FF0000"/>
                </a:solidFill>
              </a:rPr>
              <a:t>Ph.D</a:t>
            </a:r>
            <a:endParaRPr lang="en-IN" b="1" dirty="0" smtClean="0">
              <a:solidFill>
                <a:srgbClr val="FF0000"/>
              </a:solidFill>
            </a:endParaRPr>
          </a:p>
          <a:p>
            <a:r>
              <a:rPr lang="en-IN" b="1" dirty="0" smtClean="0">
                <a:solidFill>
                  <a:srgbClr val="FF0000"/>
                </a:solidFill>
              </a:rPr>
              <a:t>Assistant Professor</a:t>
            </a:r>
          </a:p>
          <a:p>
            <a:r>
              <a:rPr lang="en-IN" b="1" dirty="0" err="1" smtClean="0">
                <a:solidFill>
                  <a:srgbClr val="FF0000"/>
                </a:solidFill>
              </a:rPr>
              <a:t>Vidyasagar</a:t>
            </a:r>
            <a:r>
              <a:rPr lang="en-IN" b="1" dirty="0" smtClean="0">
                <a:solidFill>
                  <a:srgbClr val="FF0000"/>
                </a:solidFill>
              </a:rPr>
              <a:t> University</a:t>
            </a:r>
            <a:endParaRPr lang="en-IN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990600"/>
            <a:ext cx="80772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52400"/>
            <a:ext cx="807719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" y="60960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b="1" dirty="0" smtClean="0"/>
              <a:t>The International Committee on the Taxonomy of Viruses (ICTV)</a:t>
            </a:r>
            <a:r>
              <a:rPr lang="en-IN" dirty="0" smtClean="0"/>
              <a:t> lists 3 orders, 63 families, &amp; 263 genera of viruses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2400" y="0"/>
            <a:ext cx="8991599" cy="6858000"/>
            <a:chOff x="1057275" y="0"/>
            <a:chExt cx="7029450" cy="6858000"/>
          </a:xfrm>
        </p:grpSpPr>
        <p:pic>
          <p:nvPicPr>
            <p:cNvPr id="20483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57275" y="4038600"/>
              <a:ext cx="7029450" cy="1162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484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62038" y="5191125"/>
              <a:ext cx="7019925" cy="166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6" name="Group 5"/>
            <p:cNvGrpSpPr/>
            <p:nvPr/>
          </p:nvGrpSpPr>
          <p:grpSpPr>
            <a:xfrm>
              <a:off x="1076325" y="0"/>
              <a:ext cx="6991350" cy="4133850"/>
              <a:chOff x="1076325" y="0"/>
              <a:chExt cx="6991350" cy="4133850"/>
            </a:xfrm>
          </p:grpSpPr>
          <p:pic>
            <p:nvPicPr>
              <p:cNvPr id="20482" name="Picture 2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076325" y="76200"/>
                <a:ext cx="6991350" cy="4057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20485" name="Picture 5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971800" y="0"/>
                <a:ext cx="5048250" cy="3238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571500"/>
            <a:ext cx="8534400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95488" y="152400"/>
            <a:ext cx="5153025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1" y="1104900"/>
            <a:ext cx="434339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301493" y="3143071"/>
            <a:ext cx="23373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2400" b="1" dirty="0" smtClean="0"/>
              <a:t>Helical virus</a:t>
            </a:r>
          </a:p>
          <a:p>
            <a:pPr algn="ctr"/>
            <a:r>
              <a:rPr lang="en-IN" sz="2400" b="1" dirty="0" err="1" smtClean="0"/>
              <a:t>Icosahedral</a:t>
            </a:r>
            <a:r>
              <a:rPr lang="en-IN" sz="2400" b="1" dirty="0" smtClean="0"/>
              <a:t> virus</a:t>
            </a:r>
          </a:p>
          <a:p>
            <a:pPr algn="ctr"/>
            <a:r>
              <a:rPr lang="en-IN" sz="2400" b="1" dirty="0" smtClean="0"/>
              <a:t>Complex virus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0"/>
            <a:ext cx="19859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 smtClean="0"/>
              <a:t>Helical virus</a:t>
            </a:r>
            <a:endParaRPr lang="en-IN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2436674"/>
            <a:ext cx="3505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000" dirty="0" smtClean="0"/>
              <a:t>The simpler helical </a:t>
            </a:r>
            <a:r>
              <a:rPr lang="en-IN" sz="2000" dirty="0" err="1" smtClean="0"/>
              <a:t>capsids</a:t>
            </a:r>
            <a:r>
              <a:rPr lang="en-IN" sz="2000" dirty="0" smtClean="0"/>
              <a:t> have rod-shaped </a:t>
            </a:r>
            <a:r>
              <a:rPr lang="en-IN" sz="2000" dirty="0" err="1" smtClean="0"/>
              <a:t>capsomers</a:t>
            </a:r>
            <a:r>
              <a:rPr lang="en-IN" sz="2000" dirty="0" smtClean="0"/>
              <a:t> (</a:t>
            </a:r>
            <a:r>
              <a:rPr lang="en-IN" sz="2000" i="1" dirty="0" err="1" smtClean="0"/>
              <a:t>capsa</a:t>
            </a:r>
            <a:r>
              <a:rPr lang="en-IN" sz="2000" dirty="0" smtClean="0"/>
              <a:t>, box; </a:t>
            </a:r>
            <a:r>
              <a:rPr lang="en-IN" sz="2000" i="1" dirty="0" err="1" smtClean="0"/>
              <a:t>mer</a:t>
            </a:r>
            <a:r>
              <a:rPr lang="en-IN" sz="2000" dirty="0" smtClean="0"/>
              <a:t>, part; identical protein subunits) that bind together to form a series of hollow discs resembling a bracelet</a:t>
            </a:r>
            <a:endParaRPr lang="en-IN" sz="2000" dirty="0"/>
          </a:p>
        </p:txBody>
      </p:sp>
      <p:grpSp>
        <p:nvGrpSpPr>
          <p:cNvPr id="8" name="Group 7"/>
          <p:cNvGrpSpPr/>
          <p:nvPr/>
        </p:nvGrpSpPr>
        <p:grpSpPr>
          <a:xfrm>
            <a:off x="3733800" y="609600"/>
            <a:ext cx="5257800" cy="5715000"/>
            <a:chOff x="2290763" y="866775"/>
            <a:chExt cx="4562475" cy="5124450"/>
          </a:xfrm>
        </p:grpSpPr>
        <p:pic>
          <p:nvPicPr>
            <p:cNvPr id="14340" name="Picture 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290763" y="866775"/>
              <a:ext cx="4562475" cy="5124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TextBox 6"/>
            <p:cNvSpPr txBox="1"/>
            <p:nvPr/>
          </p:nvSpPr>
          <p:spPr>
            <a:xfrm>
              <a:off x="2438400" y="5029200"/>
              <a:ext cx="990600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1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828800"/>
            <a:ext cx="4171950" cy="269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524000"/>
            <a:ext cx="4257675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971800" y="76200"/>
            <a:ext cx="33895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 smtClean="0"/>
              <a:t>Helical </a:t>
            </a:r>
            <a:r>
              <a:rPr lang="en-IN" sz="2800" b="1" dirty="0" err="1" smtClean="0"/>
              <a:t>Nucleocapsids</a:t>
            </a:r>
            <a:endParaRPr lang="en-IN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107375" y="4953000"/>
            <a:ext cx="2626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Naked helical virus (TMV)</a:t>
            </a:r>
            <a:endParaRPr lang="en-IN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953000" y="5181600"/>
            <a:ext cx="3948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Enveloped helical virus (influenza virus)</a:t>
            </a: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0"/>
            <a:ext cx="27398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 err="1" smtClean="0"/>
              <a:t>Icosahedral</a:t>
            </a:r>
            <a:r>
              <a:rPr lang="en-IN" sz="2800" b="1" dirty="0" smtClean="0"/>
              <a:t> Virus</a:t>
            </a:r>
            <a:endParaRPr lang="en-IN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533400"/>
            <a:ext cx="8763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en-IN" dirty="0" smtClean="0"/>
              <a:t>The </a:t>
            </a:r>
            <a:r>
              <a:rPr lang="en-IN" dirty="0" err="1" smtClean="0"/>
              <a:t>icosahedron</a:t>
            </a:r>
            <a:r>
              <a:rPr lang="en-IN" dirty="0" smtClean="0"/>
              <a:t> (</a:t>
            </a:r>
            <a:r>
              <a:rPr lang="en-IN" i="1" dirty="0" err="1" smtClean="0"/>
              <a:t>icos</a:t>
            </a:r>
            <a:r>
              <a:rPr lang="en-IN" dirty="0" smtClean="0"/>
              <a:t>, twenty; </a:t>
            </a:r>
            <a:r>
              <a:rPr lang="en-IN" i="1" dirty="0" err="1" smtClean="0"/>
              <a:t>edros</a:t>
            </a:r>
            <a:r>
              <a:rPr lang="en-IN" dirty="0" smtClean="0"/>
              <a:t>, side) is one of </a:t>
            </a:r>
            <a:r>
              <a:rPr lang="en-IN" b="1" dirty="0" smtClean="0"/>
              <a:t>nature’s favourite shapes</a:t>
            </a:r>
            <a:r>
              <a:rPr lang="en-IN" dirty="0" smtClean="0"/>
              <a:t> because it is the most efficient way to enclose a space (the helix is probably most popular).</a:t>
            </a:r>
          </a:p>
          <a:p>
            <a:pPr algn="just">
              <a:buFont typeface="Wingdings" pitchFamily="2" charset="2"/>
              <a:buChar char="§"/>
            </a:pPr>
            <a:endParaRPr lang="en-IN" dirty="0" smtClean="0"/>
          </a:p>
          <a:p>
            <a:pPr algn="just">
              <a:buFont typeface="Wingdings" pitchFamily="2" charset="2"/>
              <a:buChar char="§"/>
            </a:pPr>
            <a:r>
              <a:rPr lang="en-IN" dirty="0" smtClean="0"/>
              <a:t>They have regular polyhedron with </a:t>
            </a:r>
            <a:r>
              <a:rPr lang="en-IN" b="1" dirty="0" smtClean="0"/>
              <a:t>20 equilateral triangular faces</a:t>
            </a:r>
            <a:r>
              <a:rPr lang="en-IN" dirty="0" smtClean="0"/>
              <a:t> and </a:t>
            </a:r>
            <a:r>
              <a:rPr lang="en-IN" b="1" dirty="0" smtClean="0"/>
              <a:t>12 vertices</a:t>
            </a:r>
            <a:r>
              <a:rPr lang="en-IN" dirty="0" smtClean="0"/>
              <a:t>.</a:t>
            </a:r>
          </a:p>
          <a:p>
            <a:pPr algn="just">
              <a:buFont typeface="Wingdings" pitchFamily="2" charset="2"/>
              <a:buChar char="§"/>
            </a:pPr>
            <a:endParaRPr lang="en-IN" dirty="0" smtClean="0"/>
          </a:p>
          <a:p>
            <a:pPr algn="just">
              <a:buFont typeface="Wingdings" pitchFamily="2" charset="2"/>
              <a:buChar char="§"/>
            </a:pPr>
            <a:r>
              <a:rPr lang="en-IN" dirty="0" smtClean="0"/>
              <a:t>The </a:t>
            </a:r>
            <a:r>
              <a:rPr lang="en-IN" dirty="0" err="1" smtClean="0"/>
              <a:t>capsids</a:t>
            </a:r>
            <a:r>
              <a:rPr lang="en-IN" dirty="0" smtClean="0"/>
              <a:t> are constructed from ring- or knob-shaped units called </a:t>
            </a:r>
            <a:r>
              <a:rPr lang="en-IN" b="1" dirty="0" err="1" smtClean="0"/>
              <a:t>capsomers</a:t>
            </a:r>
            <a:r>
              <a:rPr lang="en-IN" dirty="0" smtClean="0"/>
              <a:t>, each usually made of five (</a:t>
            </a:r>
            <a:r>
              <a:rPr lang="en-IN" dirty="0" err="1" smtClean="0"/>
              <a:t>pentamers</a:t>
            </a:r>
            <a:r>
              <a:rPr lang="en-IN" dirty="0" smtClean="0"/>
              <a:t>/</a:t>
            </a:r>
            <a:r>
              <a:rPr lang="en-IN" dirty="0" err="1" smtClean="0"/>
              <a:t>pentons</a:t>
            </a:r>
            <a:r>
              <a:rPr lang="en-IN" dirty="0" smtClean="0"/>
              <a:t>/P) or six (</a:t>
            </a:r>
            <a:r>
              <a:rPr lang="en-IN" dirty="0" err="1" smtClean="0"/>
              <a:t>hexamers</a:t>
            </a:r>
            <a:r>
              <a:rPr lang="en-IN" dirty="0" smtClean="0"/>
              <a:t>/</a:t>
            </a:r>
            <a:r>
              <a:rPr lang="en-IN" dirty="0" err="1" smtClean="0"/>
              <a:t>hexons</a:t>
            </a:r>
            <a:r>
              <a:rPr lang="en-IN" dirty="0" smtClean="0"/>
              <a:t>/H) </a:t>
            </a:r>
            <a:r>
              <a:rPr lang="en-IN" dirty="0" err="1" smtClean="0"/>
              <a:t>protomers</a:t>
            </a:r>
            <a:r>
              <a:rPr lang="en-IN" dirty="0" smtClean="0"/>
              <a:t>.</a:t>
            </a:r>
          </a:p>
          <a:p>
            <a:pPr algn="just">
              <a:buFont typeface="Wingdings" pitchFamily="2" charset="2"/>
              <a:buChar char="§"/>
            </a:pPr>
            <a:endParaRPr lang="en-IN" dirty="0" smtClean="0"/>
          </a:p>
          <a:p>
            <a:pPr algn="just">
              <a:buFont typeface="Wingdings" pitchFamily="2" charset="2"/>
              <a:buChar char="§"/>
            </a:pPr>
            <a:r>
              <a:rPr lang="en-IN" dirty="0" err="1" smtClean="0"/>
              <a:t>Pentons</a:t>
            </a:r>
            <a:r>
              <a:rPr lang="en-IN" dirty="0" smtClean="0"/>
              <a:t> are at the vertices of the </a:t>
            </a:r>
            <a:r>
              <a:rPr lang="en-IN" dirty="0" err="1" smtClean="0"/>
              <a:t>icosahedron</a:t>
            </a:r>
            <a:r>
              <a:rPr lang="en-IN" dirty="0" smtClean="0"/>
              <a:t>, whereas </a:t>
            </a:r>
            <a:r>
              <a:rPr lang="en-IN" dirty="0" err="1" smtClean="0"/>
              <a:t>hexamers</a:t>
            </a:r>
            <a:r>
              <a:rPr lang="en-IN" dirty="0" smtClean="0"/>
              <a:t> form its edges &amp; triangular faces.</a:t>
            </a:r>
            <a:endParaRPr lang="en-IN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3886200"/>
            <a:ext cx="289560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" y="3552825"/>
            <a:ext cx="3390900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57900" y="3743325"/>
            <a:ext cx="3086100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86380"/>
            <a:ext cx="26492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 smtClean="0"/>
              <a:t>Complex Viruses</a:t>
            </a:r>
            <a:endParaRPr lang="en-IN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1002268"/>
            <a:ext cx="8493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Few atypical viruses neither purely </a:t>
            </a:r>
            <a:r>
              <a:rPr lang="en-IN" dirty="0" err="1" smtClean="0"/>
              <a:t>icosahedral</a:t>
            </a:r>
            <a:r>
              <a:rPr lang="en-IN" dirty="0" smtClean="0"/>
              <a:t> nor helical belongs to complex symmetry.</a:t>
            </a:r>
            <a:endParaRPr lang="en-IN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000250"/>
            <a:ext cx="393382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3019425"/>
            <a:ext cx="311467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607283" y="5726668"/>
            <a:ext cx="1844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err="1" smtClean="0"/>
              <a:t>Bacteriophage</a:t>
            </a:r>
            <a:r>
              <a:rPr lang="en-IN" b="1" dirty="0" smtClean="0"/>
              <a:t> T4</a:t>
            </a:r>
            <a:endParaRPr lang="en-IN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562600" y="5040868"/>
            <a:ext cx="2023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err="1" smtClean="0"/>
              <a:t>Vaccinia</a:t>
            </a:r>
            <a:r>
              <a:rPr lang="en-IN" b="1" dirty="0" smtClean="0"/>
              <a:t> virus (pox)</a:t>
            </a: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 b="3750"/>
          <a:stretch>
            <a:fillRect/>
          </a:stretch>
        </p:blipFill>
        <p:spPr bwMode="auto">
          <a:xfrm>
            <a:off x="1295400" y="609600"/>
            <a:ext cx="6372225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895600" y="76200"/>
            <a:ext cx="3590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 smtClean="0"/>
              <a:t>Basic Types of Viral Morphology</a:t>
            </a:r>
            <a:endParaRPr lang="en-IN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66720" y="4648200"/>
            <a:ext cx="30530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3600" b="1" dirty="0" err="1" smtClean="0"/>
              <a:t>Bacteriophage</a:t>
            </a:r>
            <a:r>
              <a:rPr lang="en-IN" sz="3600" b="1" dirty="0" smtClean="0"/>
              <a:t> </a:t>
            </a:r>
            <a:endParaRPr lang="en-IN" sz="36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05025" y="1276350"/>
            <a:ext cx="4905375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62215" y="1896070"/>
            <a:ext cx="59577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It’s just a piece of bad news wrapped up in protein.</a:t>
            </a:r>
          </a:p>
          <a:p>
            <a:endParaRPr lang="en-IN" dirty="0" smtClean="0"/>
          </a:p>
          <a:p>
            <a:r>
              <a:rPr lang="en-IN" dirty="0" smtClean="0"/>
              <a:t>Nobel laureate Peter Medawar (1915-1987) describing a virus</a:t>
            </a:r>
            <a:endParaRPr lang="en-IN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3886200"/>
            <a:ext cx="6172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457200"/>
            <a:ext cx="7315200" cy="636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981200" y="0"/>
            <a:ext cx="5259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Major </a:t>
            </a:r>
            <a:r>
              <a:rPr lang="en-IN" sz="2400" b="1" dirty="0" err="1" smtClean="0"/>
              <a:t>Bacteriophage</a:t>
            </a:r>
            <a:r>
              <a:rPr lang="en-IN" sz="2400" b="1" dirty="0" smtClean="0"/>
              <a:t> Families &amp; Genera</a:t>
            </a:r>
            <a:endParaRPr lang="en-IN" sz="24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90513" y="0"/>
            <a:ext cx="8562975" cy="6858000"/>
            <a:chOff x="290513" y="0"/>
            <a:chExt cx="8562975" cy="6858000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0513" y="0"/>
              <a:ext cx="8562975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" name="TextBox 2"/>
            <p:cNvSpPr txBox="1"/>
            <p:nvPr/>
          </p:nvSpPr>
          <p:spPr>
            <a:xfrm>
              <a:off x="304800" y="0"/>
              <a:ext cx="10668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62200" y="0"/>
            <a:ext cx="43647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 smtClean="0"/>
              <a:t>The One-Step Growth Curve</a:t>
            </a:r>
            <a:endParaRPr lang="en-IN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533400"/>
            <a:ext cx="868680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b="1" dirty="0" smtClean="0"/>
              <a:t>Latent period</a:t>
            </a:r>
            <a:r>
              <a:rPr lang="en-IN" dirty="0" smtClean="0"/>
              <a:t>: The initial phase in the one-step growth expt., i.e., after the phage addition in which no </a:t>
            </a:r>
            <a:r>
              <a:rPr lang="en-IN" dirty="0" err="1" smtClean="0"/>
              <a:t>virions</a:t>
            </a:r>
            <a:r>
              <a:rPr lang="en-IN" dirty="0" smtClean="0"/>
              <a:t> are released.</a:t>
            </a:r>
          </a:p>
          <a:p>
            <a:pPr algn="just"/>
            <a:endParaRPr lang="en-IN" dirty="0" smtClean="0"/>
          </a:p>
          <a:p>
            <a:pPr algn="just"/>
            <a:r>
              <a:rPr lang="en-IN" b="1" dirty="0" smtClean="0"/>
              <a:t>Rise period/burst</a:t>
            </a:r>
            <a:r>
              <a:rPr lang="en-IN" dirty="0" smtClean="0"/>
              <a:t>: Host cells rapidly </a:t>
            </a:r>
            <a:r>
              <a:rPr lang="en-IN" dirty="0" err="1" smtClean="0"/>
              <a:t>lyse</a:t>
            </a:r>
            <a:r>
              <a:rPr lang="en-IN" dirty="0" smtClean="0"/>
              <a:t> &amp; release infective </a:t>
            </a:r>
            <a:r>
              <a:rPr lang="en-IN" dirty="0" err="1" smtClean="0"/>
              <a:t>phages</a:t>
            </a:r>
            <a:r>
              <a:rPr lang="en-IN" dirty="0" smtClean="0"/>
              <a:t>.</a:t>
            </a:r>
          </a:p>
          <a:p>
            <a:pPr algn="just"/>
            <a:endParaRPr lang="en-IN" dirty="0" smtClean="0"/>
          </a:p>
          <a:p>
            <a:pPr algn="just"/>
            <a:r>
              <a:rPr lang="en-IN" b="1" dirty="0" smtClean="0"/>
              <a:t>Burst size</a:t>
            </a:r>
            <a:r>
              <a:rPr lang="en-IN" dirty="0" smtClean="0"/>
              <a:t>: The no. of </a:t>
            </a:r>
            <a:r>
              <a:rPr lang="en-IN" dirty="0" err="1" smtClean="0"/>
              <a:t>phages</a:t>
            </a:r>
            <a:r>
              <a:rPr lang="en-IN" dirty="0" smtClean="0"/>
              <a:t> produced per infected cell during the </a:t>
            </a:r>
            <a:r>
              <a:rPr lang="en-IN" dirty="0" err="1" smtClean="0"/>
              <a:t>lytic</a:t>
            </a:r>
            <a:r>
              <a:rPr lang="en-IN" dirty="0" smtClean="0"/>
              <a:t> life cycle.</a:t>
            </a:r>
          </a:p>
          <a:p>
            <a:pPr algn="just"/>
            <a:endParaRPr lang="en-IN" dirty="0" smtClean="0"/>
          </a:p>
          <a:p>
            <a:pPr algn="just"/>
            <a:r>
              <a:rPr lang="en-IN" b="1" dirty="0" smtClean="0"/>
              <a:t>Eclipse (conceal) period</a:t>
            </a:r>
            <a:r>
              <a:rPr lang="en-IN" dirty="0" smtClean="0"/>
              <a:t>: The initial part of the latent period in which infected host bacteria do not contain any complete </a:t>
            </a:r>
            <a:r>
              <a:rPr lang="en-IN" dirty="0" err="1" smtClean="0"/>
              <a:t>virions</a:t>
            </a:r>
            <a:r>
              <a:rPr lang="en-IN" dirty="0" smtClean="0"/>
              <a:t>.</a:t>
            </a:r>
            <a:endParaRPr lang="en-IN" dirty="0"/>
          </a:p>
        </p:txBody>
      </p:sp>
      <p:grpSp>
        <p:nvGrpSpPr>
          <p:cNvPr id="14" name="Group 13"/>
          <p:cNvGrpSpPr/>
          <p:nvPr/>
        </p:nvGrpSpPr>
        <p:grpSpPr>
          <a:xfrm>
            <a:off x="152400" y="3124200"/>
            <a:ext cx="5105400" cy="3505200"/>
            <a:chOff x="152400" y="3124200"/>
            <a:chExt cx="5105400" cy="3505200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52400" y="3200400"/>
              <a:ext cx="4648200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579625" y="4615190"/>
              <a:ext cx="112242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sz="1100" b="1" dirty="0" smtClean="0">
                  <a:solidFill>
                    <a:srgbClr val="0070C0"/>
                  </a:solidFill>
                </a:rPr>
                <a:t>Complete </a:t>
              </a:r>
              <a:r>
                <a:rPr lang="en-IN" sz="1100" b="1" dirty="0" err="1" smtClean="0">
                  <a:solidFill>
                    <a:srgbClr val="0070C0"/>
                  </a:solidFill>
                </a:rPr>
                <a:t>virion</a:t>
              </a:r>
              <a:endParaRPr lang="en-IN" sz="1100" b="1" dirty="0">
                <a:solidFill>
                  <a:srgbClr val="0070C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895600" y="3124200"/>
              <a:ext cx="2362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IN" sz="1200" b="1" dirty="0" smtClean="0">
                  <a:solidFill>
                    <a:srgbClr val="C00000"/>
                  </a:solidFill>
                </a:rPr>
                <a:t>Free viruses (</a:t>
              </a:r>
              <a:r>
                <a:rPr lang="en-IN" sz="1200" b="1" dirty="0" err="1" smtClean="0">
                  <a:solidFill>
                    <a:srgbClr val="C00000"/>
                  </a:solidFill>
                </a:rPr>
                <a:t>unadsorbed</a:t>
              </a:r>
              <a:r>
                <a:rPr lang="en-IN" sz="1200" b="1" dirty="0" smtClean="0">
                  <a:solidFill>
                    <a:srgbClr val="C00000"/>
                  </a:solidFill>
                </a:rPr>
                <a:t> </a:t>
              </a:r>
              <a:r>
                <a:rPr lang="en-IN" sz="1200" b="1" dirty="0" err="1" smtClean="0">
                  <a:solidFill>
                    <a:srgbClr val="C00000"/>
                  </a:solidFill>
                </a:rPr>
                <a:t>virions</a:t>
              </a:r>
              <a:r>
                <a:rPr lang="en-IN" sz="1200" b="1" dirty="0" smtClean="0">
                  <a:solidFill>
                    <a:srgbClr val="C00000"/>
                  </a:solidFill>
                </a:rPr>
                <a:t> + released from host cells)</a:t>
              </a:r>
              <a:endParaRPr lang="en-IN" sz="12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000625" y="4267200"/>
            <a:ext cx="4067175" cy="1447800"/>
            <a:chOff x="5000625" y="4191000"/>
            <a:chExt cx="4067175" cy="1447800"/>
          </a:xfrm>
        </p:grpSpPr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000625" y="4191000"/>
              <a:ext cx="4067175" cy="144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TextBox 11"/>
            <p:cNvSpPr txBox="1"/>
            <p:nvPr/>
          </p:nvSpPr>
          <p:spPr>
            <a:xfrm>
              <a:off x="5076825" y="4191000"/>
              <a:ext cx="53340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1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23850"/>
            <a:ext cx="8762999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9322" y="381000"/>
            <a:ext cx="63230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 smtClean="0"/>
              <a:t>A Common Strategy for Viral Propagation</a:t>
            </a:r>
            <a:endParaRPr lang="en-IN" sz="2800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1143000" y="1905000"/>
            <a:ext cx="6705600" cy="2971800"/>
            <a:chOff x="2133600" y="1905000"/>
            <a:chExt cx="4581525" cy="2505075"/>
          </a:xfrm>
        </p:grpSpPr>
        <p:pic>
          <p:nvPicPr>
            <p:cNvPr id="1126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133600" y="1905000"/>
              <a:ext cx="4572000" cy="542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26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133600" y="2438400"/>
              <a:ext cx="4581525" cy="197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0550" y="4762500"/>
            <a:ext cx="79629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371600"/>
            <a:ext cx="2971800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524000" y="76200"/>
            <a:ext cx="64164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 smtClean="0"/>
              <a:t>T-even Phage Adsorption &amp; DNA Injection</a:t>
            </a:r>
            <a:endParaRPr lang="en-IN" sz="2800" b="1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1676400"/>
            <a:ext cx="383857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981200" y="0"/>
            <a:ext cx="55510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 smtClean="0"/>
              <a:t>Life Cycle of T-even </a:t>
            </a:r>
            <a:r>
              <a:rPr lang="en-IN" sz="2000" b="1" dirty="0" err="1" smtClean="0"/>
              <a:t>Bacteriophage</a:t>
            </a:r>
            <a:r>
              <a:rPr lang="en-IN" sz="2000" b="1" dirty="0" smtClean="0"/>
              <a:t>: Takes ~30 </a:t>
            </a:r>
            <a:r>
              <a:rPr lang="en-IN" sz="2000" b="1" dirty="0" err="1" smtClean="0"/>
              <a:t>mins</a:t>
            </a:r>
            <a:endParaRPr lang="en-IN" sz="2000" b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-38100" y="381000"/>
            <a:ext cx="9258300" cy="6400800"/>
            <a:chOff x="-38100" y="762000"/>
            <a:chExt cx="9258300" cy="6096000"/>
          </a:xfrm>
        </p:grpSpPr>
        <p:grpSp>
          <p:nvGrpSpPr>
            <p:cNvPr id="7" name="Group 6"/>
            <p:cNvGrpSpPr/>
            <p:nvPr/>
          </p:nvGrpSpPr>
          <p:grpSpPr>
            <a:xfrm>
              <a:off x="-38100" y="762000"/>
              <a:ext cx="9258300" cy="6096000"/>
              <a:chOff x="-38100" y="762000"/>
              <a:chExt cx="9258300" cy="6096000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-38100" y="762000"/>
                <a:ext cx="9258300" cy="6096000"/>
                <a:chOff x="-38100" y="0"/>
                <a:chExt cx="9258300" cy="6858000"/>
              </a:xfrm>
            </p:grpSpPr>
            <p:pic>
              <p:nvPicPr>
                <p:cNvPr id="7170" name="Picture 2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-38100" y="0"/>
                  <a:ext cx="9258300" cy="6858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3" name="TextBox 2"/>
                <p:cNvSpPr txBox="1"/>
                <p:nvPr/>
              </p:nvSpPr>
              <p:spPr>
                <a:xfrm>
                  <a:off x="304800" y="5926723"/>
                  <a:ext cx="1905000" cy="16927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endParaRPr lang="en-IN" sz="500" dirty="0"/>
                </a:p>
              </p:txBody>
            </p:sp>
          </p:grpSp>
          <p:sp>
            <p:nvSpPr>
              <p:cNvPr id="5" name="TextBox 4"/>
              <p:cNvSpPr txBox="1"/>
              <p:nvPr/>
            </p:nvSpPr>
            <p:spPr>
              <a:xfrm>
                <a:off x="5334000" y="3124200"/>
                <a:ext cx="137210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sz="1400" b="1" dirty="0" smtClean="0">
                    <a:solidFill>
                      <a:srgbClr val="0070C0"/>
                    </a:solidFill>
                  </a:rPr>
                  <a:t>(virulent phage)</a:t>
                </a:r>
                <a:endParaRPr lang="en-IN" sz="1400" b="1" dirty="0">
                  <a:solidFill>
                    <a:srgbClr val="0070C0"/>
                  </a:solidFill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17044" y="1219200"/>
                <a:ext cx="156895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sz="1400" b="1" dirty="0" smtClean="0">
                    <a:solidFill>
                      <a:srgbClr val="0070C0"/>
                    </a:solidFill>
                  </a:rPr>
                  <a:t>(temperate phage)</a:t>
                </a:r>
                <a:endParaRPr lang="en-IN" sz="1400" b="1" dirty="0">
                  <a:solidFill>
                    <a:srgbClr val="0070C0"/>
                  </a:solidFill>
                </a:endParaRPr>
              </a:p>
            </p:txBody>
          </p:sp>
        </p:grpSp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28600" y="5334000"/>
              <a:ext cx="3352800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295400"/>
            <a:ext cx="6934200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438400" y="86380"/>
            <a:ext cx="43100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 smtClean="0"/>
              <a:t>Functions of </a:t>
            </a:r>
            <a:r>
              <a:rPr lang="en-IN" sz="2800" b="1" dirty="0" err="1" smtClean="0"/>
              <a:t>Virion</a:t>
            </a:r>
            <a:r>
              <a:rPr lang="en-IN" sz="2800" b="1" dirty="0" smtClean="0"/>
              <a:t> Proteins</a:t>
            </a:r>
            <a:endParaRPr lang="en-IN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81773" y="2797314"/>
            <a:ext cx="3366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4000" b="1" dirty="0" smtClean="0"/>
              <a:t>Animal Viruses</a:t>
            </a:r>
            <a:endParaRPr lang="en-IN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3075" y="557213"/>
            <a:ext cx="5657850" cy="574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838200" y="76200"/>
            <a:ext cx="77906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Potential Outcomes for Animal Virus Infection of a Host Cell</a:t>
            </a:r>
            <a:endParaRPr lang="en-IN" sz="2400" b="1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557213"/>
            <a:ext cx="7086600" cy="607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000125"/>
            <a:ext cx="7543799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152400"/>
            <a:ext cx="5791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2125" y="5695950"/>
            <a:ext cx="60102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8600"/>
            <a:ext cx="8334375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276600" y="0"/>
            <a:ext cx="2190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dirty="0" smtClean="0"/>
              <a:t>Modes of Virus Entry</a:t>
            </a:r>
            <a:endParaRPr lang="en-IN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771235" y="1123890"/>
            <a:ext cx="23341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Productive Infection</a:t>
            </a:r>
            <a:endParaRPr lang="en-IN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62000" y="261938"/>
            <a:ext cx="7467601" cy="6334125"/>
            <a:chOff x="2047875" y="261938"/>
            <a:chExt cx="5114925" cy="6334125"/>
          </a:xfrm>
        </p:grpSpPr>
        <p:pic>
          <p:nvPicPr>
            <p:cNvPr id="12290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047875" y="261938"/>
              <a:ext cx="5048250" cy="6334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" name="TextBox 2"/>
            <p:cNvSpPr txBox="1"/>
            <p:nvPr/>
          </p:nvSpPr>
          <p:spPr>
            <a:xfrm>
              <a:off x="6324600" y="279737"/>
              <a:ext cx="838200" cy="10156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6000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629400" y="438090"/>
            <a:ext cx="18605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Latent Infection</a:t>
            </a:r>
            <a:endParaRPr lang="en-IN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76200"/>
            <a:ext cx="3877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 smtClean="0"/>
              <a:t>Damage to the Host cells</a:t>
            </a:r>
            <a:endParaRPr lang="en-IN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914400"/>
            <a:ext cx="8839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b="1" dirty="0" err="1" smtClean="0"/>
              <a:t>Cytopathic</a:t>
            </a:r>
            <a:r>
              <a:rPr lang="en-IN" b="1" dirty="0" smtClean="0"/>
              <a:t> effect (CPE)</a:t>
            </a:r>
            <a:r>
              <a:rPr lang="en-IN" dirty="0" smtClean="0"/>
              <a:t>: Defined as virus-induced damage to the cell that alters its microscopic appearance.</a:t>
            </a:r>
          </a:p>
          <a:p>
            <a:pPr algn="just"/>
            <a:endParaRPr lang="en-IN" dirty="0" smtClean="0"/>
          </a:p>
          <a:p>
            <a:pPr algn="just"/>
            <a:r>
              <a:rPr lang="en-IN" b="1" dirty="0" err="1" smtClean="0"/>
              <a:t>Syncytia</a:t>
            </a:r>
            <a:r>
              <a:rPr lang="en-IN" dirty="0" smtClean="0"/>
              <a:t>: One very common CPE is the fusion of multiple host cells into single large cells containing multiple nuclei. (RSV, respiratory </a:t>
            </a:r>
            <a:r>
              <a:rPr lang="en-IN" dirty="0" err="1" smtClean="0"/>
              <a:t>syncytial</a:t>
            </a:r>
            <a:r>
              <a:rPr lang="en-IN" dirty="0" smtClean="0"/>
              <a:t> virus)</a:t>
            </a:r>
            <a:endParaRPr lang="en-IN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050" y="3352800"/>
            <a:ext cx="310515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3352800"/>
            <a:ext cx="3629025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066800"/>
            <a:ext cx="7010400" cy="521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762000" y="71735"/>
            <a:ext cx="78111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Comparison of </a:t>
            </a:r>
            <a:r>
              <a:rPr lang="en-IN" sz="2400" b="1" dirty="0" err="1" smtClean="0"/>
              <a:t>Bacteriophage</a:t>
            </a:r>
            <a:r>
              <a:rPr lang="en-IN" sz="2400" b="1" dirty="0" smtClean="0"/>
              <a:t> &amp; Animal Virus Multiplication</a:t>
            </a:r>
            <a:endParaRPr lang="en-IN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838200"/>
            <a:ext cx="8229599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951588" y="152400"/>
            <a:ext cx="30682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Human Enteric Viruses</a:t>
            </a:r>
            <a:endParaRPr lang="en-IN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09800" y="0"/>
            <a:ext cx="4800599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" name="Group 6"/>
          <p:cNvGrpSpPr/>
          <p:nvPr/>
        </p:nvGrpSpPr>
        <p:grpSpPr>
          <a:xfrm>
            <a:off x="228601" y="6248400"/>
            <a:ext cx="8915399" cy="609600"/>
            <a:chOff x="1295401" y="3047999"/>
            <a:chExt cx="6548437" cy="752476"/>
          </a:xfrm>
        </p:grpSpPr>
        <p:pic>
          <p:nvPicPr>
            <p:cNvPr id="10245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300163" y="3057525"/>
              <a:ext cx="6543675" cy="742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TextBox 5"/>
            <p:cNvSpPr txBox="1"/>
            <p:nvPr/>
          </p:nvSpPr>
          <p:spPr>
            <a:xfrm>
              <a:off x="1295401" y="3047999"/>
              <a:ext cx="4085777" cy="10772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IN" sz="1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57200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6363" y="0"/>
            <a:ext cx="6243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1" y="1042988"/>
            <a:ext cx="6400799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152400"/>
            <a:ext cx="25527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172199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914400"/>
            <a:ext cx="3581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75" y="381000"/>
            <a:ext cx="5191125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3295471"/>
            <a:ext cx="4267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b="1" dirty="0" smtClean="0"/>
              <a:t>Ether sensitivity:</a:t>
            </a:r>
            <a:r>
              <a:rPr lang="en-IN" dirty="0" smtClean="0"/>
              <a:t> The envelope is disrupted by solvents like ether to such an extent that lipid-mediated activities are blocked or envelope proteins are denatured and rendered inactive</a:t>
            </a:r>
            <a:endParaRPr lang="en-IN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857750"/>
            <a:ext cx="9144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57200"/>
            <a:ext cx="9144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95250"/>
            <a:ext cx="54864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6620" y="0"/>
            <a:ext cx="37303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The Baltimore Classification</a:t>
            </a:r>
            <a:endParaRPr lang="en-IN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08849" y="685800"/>
            <a:ext cx="7596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All viruses must produce mRNA that can be translated by the cellular </a:t>
            </a:r>
            <a:r>
              <a:rPr lang="en-IN" dirty="0" err="1" smtClean="0"/>
              <a:t>ribosomes</a:t>
            </a:r>
            <a:endParaRPr lang="en-IN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524000"/>
            <a:ext cx="406717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352675"/>
            <a:ext cx="4724400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95950" y="1524000"/>
            <a:ext cx="12382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86325" y="3762375"/>
            <a:ext cx="1285875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24600" y="4419600"/>
            <a:ext cx="126682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67600" y="2362200"/>
            <a:ext cx="152400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497</Words>
  <Application>Microsoft Office PowerPoint</Application>
  <PresentationFormat>On-screen Show (4:3)</PresentationFormat>
  <Paragraphs>63</Paragraphs>
  <Slides>35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Surojit</dc:creator>
  <cp:lastModifiedBy>Surojit</cp:lastModifiedBy>
  <cp:revision>54</cp:revision>
  <dcterms:created xsi:type="dcterms:W3CDTF">2006-08-16T00:00:00Z</dcterms:created>
  <dcterms:modified xsi:type="dcterms:W3CDTF">2020-01-05T15:16:47Z</dcterms:modified>
</cp:coreProperties>
</file>