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82" r:id="rId3"/>
    <p:sldId id="259" r:id="rId4"/>
    <p:sldId id="260" r:id="rId5"/>
    <p:sldId id="261" r:id="rId6"/>
    <p:sldId id="263" r:id="rId7"/>
    <p:sldId id="264" r:id="rId8"/>
    <p:sldId id="265" r:id="rId9"/>
    <p:sldId id="266" r:id="rId10"/>
    <p:sldId id="267" r:id="rId11"/>
    <p:sldId id="272" r:id="rId12"/>
    <p:sldId id="268" r:id="rId13"/>
    <p:sldId id="283" r:id="rId14"/>
    <p:sldId id="273" r:id="rId15"/>
    <p:sldId id="275" r:id="rId16"/>
    <p:sldId id="274" r:id="rId17"/>
    <p:sldId id="276" r:id="rId18"/>
    <p:sldId id="277" r:id="rId19"/>
    <p:sldId id="278" r:id="rId20"/>
    <p:sldId id="279" r:id="rId21"/>
    <p:sldId id="280" r:id="rId22"/>
    <p:sldId id="281" r:id="rId23"/>
    <p:sldId id="258" r:id="rId24"/>
    <p:sldId id="271" r:id="rId25"/>
    <p:sldId id="270"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0826198-9546-42E5-9434-E53E8BE6881D}" type="doc">
      <dgm:prSet loTypeId="urn:microsoft.com/office/officeart/2005/8/layout/radial5" loCatId="cycle" qsTypeId="urn:microsoft.com/office/officeart/2005/8/quickstyle/simple1" qsCatId="simple" csTypeId="urn:microsoft.com/office/officeart/2005/8/colors/accent1_3" csCatId="accent1" phldr="1"/>
      <dgm:spPr/>
      <dgm:t>
        <a:bodyPr/>
        <a:lstStyle/>
        <a:p>
          <a:endParaRPr lang="en-US"/>
        </a:p>
      </dgm:t>
    </dgm:pt>
    <dgm:pt modelId="{0065B442-EDA7-421D-8DD2-D48F572E7BE7}">
      <dgm:prSet phldrT="[Text]"/>
      <dgm:spPr/>
      <dgm:t>
        <a:bodyPr/>
        <a:lstStyle/>
        <a:p>
          <a:r>
            <a:rPr lang="en-US" dirty="0" smtClean="0"/>
            <a:t>Recommendations for each pillar </a:t>
          </a:r>
          <a:endParaRPr lang="en-US" dirty="0"/>
        </a:p>
      </dgm:t>
    </dgm:pt>
    <dgm:pt modelId="{344B4635-026B-400F-B75B-D3E5D00DF7AF}" type="parTrans" cxnId="{0CF86C84-979E-41BD-8A77-433A15C1088D}">
      <dgm:prSet/>
      <dgm:spPr/>
      <dgm:t>
        <a:bodyPr/>
        <a:lstStyle/>
        <a:p>
          <a:endParaRPr lang="en-US"/>
        </a:p>
      </dgm:t>
    </dgm:pt>
    <dgm:pt modelId="{80AE125C-5629-4A8E-BA51-C455D80686DC}" type="sibTrans" cxnId="{0CF86C84-979E-41BD-8A77-433A15C1088D}">
      <dgm:prSet/>
      <dgm:spPr/>
      <dgm:t>
        <a:bodyPr/>
        <a:lstStyle/>
        <a:p>
          <a:endParaRPr lang="en-US"/>
        </a:p>
      </dgm:t>
    </dgm:pt>
    <dgm:pt modelId="{40093041-EEC0-446E-8561-8FC5042D01D1}">
      <dgm:prSet phldrT="[Text]"/>
      <dgm:spPr/>
      <dgm:t>
        <a:bodyPr/>
        <a:lstStyle/>
        <a:p>
          <a:r>
            <a:rPr lang="en-US" dirty="0" smtClean="0"/>
            <a:t>Security</a:t>
          </a:r>
          <a:endParaRPr lang="en-US" dirty="0"/>
        </a:p>
      </dgm:t>
    </dgm:pt>
    <dgm:pt modelId="{38E03D53-D880-4953-A469-27A114D4C3E2}" type="parTrans" cxnId="{086AB9E9-8E6E-48D0-A420-ED1296B01D3B}">
      <dgm:prSet/>
      <dgm:spPr/>
      <dgm:t>
        <a:bodyPr/>
        <a:lstStyle/>
        <a:p>
          <a:endParaRPr lang="en-US"/>
        </a:p>
      </dgm:t>
    </dgm:pt>
    <dgm:pt modelId="{E5A59017-21CA-4DA1-9501-5D9C0A256B18}" type="sibTrans" cxnId="{086AB9E9-8E6E-48D0-A420-ED1296B01D3B}">
      <dgm:prSet/>
      <dgm:spPr/>
      <dgm:t>
        <a:bodyPr/>
        <a:lstStyle/>
        <a:p>
          <a:endParaRPr lang="en-US"/>
        </a:p>
      </dgm:t>
    </dgm:pt>
    <dgm:pt modelId="{BC71BAC8-0366-442B-86ED-E95133E99C88}">
      <dgm:prSet phldrT="[Text]"/>
      <dgm:spPr/>
      <dgm:t>
        <a:bodyPr/>
        <a:lstStyle/>
        <a:p>
          <a:r>
            <a:rPr lang="en-US" dirty="0" smtClean="0"/>
            <a:t>Judicial Reform</a:t>
          </a:r>
          <a:endParaRPr lang="en-US" dirty="0"/>
        </a:p>
      </dgm:t>
    </dgm:pt>
    <dgm:pt modelId="{FCD1375A-D685-4E2A-943B-B59FC3366D8D}" type="parTrans" cxnId="{6F1AD94B-F076-46BE-B90B-FBE6547A22DE}">
      <dgm:prSet/>
      <dgm:spPr/>
      <dgm:t>
        <a:bodyPr/>
        <a:lstStyle/>
        <a:p>
          <a:endParaRPr lang="en-US"/>
        </a:p>
      </dgm:t>
    </dgm:pt>
    <dgm:pt modelId="{173CCED8-5AF1-4577-8998-D4A2BB83BD31}" type="sibTrans" cxnId="{6F1AD94B-F076-46BE-B90B-FBE6547A22DE}">
      <dgm:prSet/>
      <dgm:spPr/>
      <dgm:t>
        <a:bodyPr/>
        <a:lstStyle/>
        <a:p>
          <a:endParaRPr lang="en-US"/>
        </a:p>
      </dgm:t>
    </dgm:pt>
    <dgm:pt modelId="{6985CD18-F72F-4CFA-864A-FE1AC915C8FE}">
      <dgm:prSet phldrT="[Text]"/>
      <dgm:spPr/>
      <dgm:t>
        <a:bodyPr/>
        <a:lstStyle/>
        <a:p>
          <a:r>
            <a:rPr lang="en-US" dirty="0" smtClean="0"/>
            <a:t>Macroeconomic Stability</a:t>
          </a:r>
          <a:endParaRPr lang="en-US" dirty="0"/>
        </a:p>
      </dgm:t>
    </dgm:pt>
    <dgm:pt modelId="{C650CF9D-5856-403B-8450-AF82648F95D5}" type="parTrans" cxnId="{2F1FBDA5-29AA-45CD-B94D-B76806CF4BB0}">
      <dgm:prSet/>
      <dgm:spPr/>
      <dgm:t>
        <a:bodyPr/>
        <a:lstStyle/>
        <a:p>
          <a:endParaRPr lang="en-US"/>
        </a:p>
      </dgm:t>
    </dgm:pt>
    <dgm:pt modelId="{DB342D12-9233-434B-818A-07180EC43F9A}" type="sibTrans" cxnId="{2F1FBDA5-29AA-45CD-B94D-B76806CF4BB0}">
      <dgm:prSet/>
      <dgm:spPr/>
      <dgm:t>
        <a:bodyPr/>
        <a:lstStyle/>
        <a:p>
          <a:endParaRPr lang="en-US"/>
        </a:p>
      </dgm:t>
    </dgm:pt>
    <dgm:pt modelId="{BD03EFE0-DF3A-4F3B-B6AB-FF8EFDC589C5}">
      <dgm:prSet phldrT="[Text]"/>
      <dgm:spPr/>
      <dgm:t>
        <a:bodyPr/>
        <a:lstStyle/>
        <a:p>
          <a:r>
            <a:rPr lang="en-US" dirty="0" smtClean="0"/>
            <a:t>Democratic Consolidation</a:t>
          </a:r>
          <a:endParaRPr lang="en-US" dirty="0"/>
        </a:p>
      </dgm:t>
    </dgm:pt>
    <dgm:pt modelId="{AF808386-15D9-44B9-B4A1-2A783F629DC2}" type="parTrans" cxnId="{9942EFBB-AC09-4D1A-A49C-55D0AA7D1326}">
      <dgm:prSet/>
      <dgm:spPr/>
      <dgm:t>
        <a:bodyPr/>
        <a:lstStyle/>
        <a:p>
          <a:endParaRPr lang="en-US"/>
        </a:p>
      </dgm:t>
    </dgm:pt>
    <dgm:pt modelId="{EA3691B9-366A-41D4-810E-188A86044FA2}" type="sibTrans" cxnId="{9942EFBB-AC09-4D1A-A49C-55D0AA7D1326}">
      <dgm:prSet/>
      <dgm:spPr/>
      <dgm:t>
        <a:bodyPr/>
        <a:lstStyle/>
        <a:p>
          <a:endParaRPr lang="en-US"/>
        </a:p>
      </dgm:t>
    </dgm:pt>
    <dgm:pt modelId="{EFCFD26E-AF80-4BAE-8355-80A8EDA27041}" type="pres">
      <dgm:prSet presAssocID="{D0826198-9546-42E5-9434-E53E8BE6881D}" presName="Name0" presStyleCnt="0">
        <dgm:presLayoutVars>
          <dgm:chMax val="1"/>
          <dgm:dir/>
          <dgm:animLvl val="ctr"/>
          <dgm:resizeHandles val="exact"/>
        </dgm:presLayoutVars>
      </dgm:prSet>
      <dgm:spPr/>
      <dgm:t>
        <a:bodyPr/>
        <a:lstStyle/>
        <a:p>
          <a:endParaRPr lang="en-US"/>
        </a:p>
      </dgm:t>
    </dgm:pt>
    <dgm:pt modelId="{ED1E6C48-868E-41F8-A8AA-28B00F99B4FC}" type="pres">
      <dgm:prSet presAssocID="{0065B442-EDA7-421D-8DD2-D48F572E7BE7}" presName="centerShape" presStyleLbl="node0" presStyleIdx="0" presStyleCnt="1"/>
      <dgm:spPr/>
      <dgm:t>
        <a:bodyPr/>
        <a:lstStyle/>
        <a:p>
          <a:endParaRPr lang="en-US"/>
        </a:p>
      </dgm:t>
    </dgm:pt>
    <dgm:pt modelId="{DAADC71B-2256-4907-9C6D-325B0A0C0AFF}" type="pres">
      <dgm:prSet presAssocID="{38E03D53-D880-4953-A469-27A114D4C3E2}" presName="parTrans" presStyleLbl="sibTrans2D1" presStyleIdx="0" presStyleCnt="4"/>
      <dgm:spPr/>
      <dgm:t>
        <a:bodyPr/>
        <a:lstStyle/>
        <a:p>
          <a:endParaRPr lang="en-US"/>
        </a:p>
      </dgm:t>
    </dgm:pt>
    <dgm:pt modelId="{A45AB1FB-9906-4FB0-A10F-441B7891CBD5}" type="pres">
      <dgm:prSet presAssocID="{38E03D53-D880-4953-A469-27A114D4C3E2}" presName="connectorText" presStyleLbl="sibTrans2D1" presStyleIdx="0" presStyleCnt="4"/>
      <dgm:spPr/>
      <dgm:t>
        <a:bodyPr/>
        <a:lstStyle/>
        <a:p>
          <a:endParaRPr lang="en-US"/>
        </a:p>
      </dgm:t>
    </dgm:pt>
    <dgm:pt modelId="{BA0B456F-7F7C-4DE1-8CFA-31FAC614F2BB}" type="pres">
      <dgm:prSet presAssocID="{40093041-EEC0-446E-8561-8FC5042D01D1}" presName="node" presStyleLbl="node1" presStyleIdx="0" presStyleCnt="4">
        <dgm:presLayoutVars>
          <dgm:bulletEnabled val="1"/>
        </dgm:presLayoutVars>
      </dgm:prSet>
      <dgm:spPr/>
      <dgm:t>
        <a:bodyPr/>
        <a:lstStyle/>
        <a:p>
          <a:endParaRPr lang="en-US"/>
        </a:p>
      </dgm:t>
    </dgm:pt>
    <dgm:pt modelId="{2B2155D4-A7D0-48C8-B470-9A0B72A7EDA3}" type="pres">
      <dgm:prSet presAssocID="{FCD1375A-D685-4E2A-943B-B59FC3366D8D}" presName="parTrans" presStyleLbl="sibTrans2D1" presStyleIdx="1" presStyleCnt="4"/>
      <dgm:spPr/>
      <dgm:t>
        <a:bodyPr/>
        <a:lstStyle/>
        <a:p>
          <a:endParaRPr lang="en-US"/>
        </a:p>
      </dgm:t>
    </dgm:pt>
    <dgm:pt modelId="{27BD09BD-3C74-4DAE-95B4-F4BE15153C8A}" type="pres">
      <dgm:prSet presAssocID="{FCD1375A-D685-4E2A-943B-B59FC3366D8D}" presName="connectorText" presStyleLbl="sibTrans2D1" presStyleIdx="1" presStyleCnt="4"/>
      <dgm:spPr/>
      <dgm:t>
        <a:bodyPr/>
        <a:lstStyle/>
        <a:p>
          <a:endParaRPr lang="en-US"/>
        </a:p>
      </dgm:t>
    </dgm:pt>
    <dgm:pt modelId="{53113DA6-C000-4A5C-98D4-F23E9473734E}" type="pres">
      <dgm:prSet presAssocID="{BC71BAC8-0366-442B-86ED-E95133E99C88}" presName="node" presStyleLbl="node1" presStyleIdx="1" presStyleCnt="4">
        <dgm:presLayoutVars>
          <dgm:bulletEnabled val="1"/>
        </dgm:presLayoutVars>
      </dgm:prSet>
      <dgm:spPr/>
      <dgm:t>
        <a:bodyPr/>
        <a:lstStyle/>
        <a:p>
          <a:endParaRPr lang="en-US"/>
        </a:p>
      </dgm:t>
    </dgm:pt>
    <dgm:pt modelId="{7D1D8A72-431E-4280-8409-0A01D022BC2F}" type="pres">
      <dgm:prSet presAssocID="{C650CF9D-5856-403B-8450-AF82648F95D5}" presName="parTrans" presStyleLbl="sibTrans2D1" presStyleIdx="2" presStyleCnt="4"/>
      <dgm:spPr/>
      <dgm:t>
        <a:bodyPr/>
        <a:lstStyle/>
        <a:p>
          <a:endParaRPr lang="en-US"/>
        </a:p>
      </dgm:t>
    </dgm:pt>
    <dgm:pt modelId="{E72FB74F-6E4C-402D-96DF-266F3B73BAFA}" type="pres">
      <dgm:prSet presAssocID="{C650CF9D-5856-403B-8450-AF82648F95D5}" presName="connectorText" presStyleLbl="sibTrans2D1" presStyleIdx="2" presStyleCnt="4"/>
      <dgm:spPr/>
      <dgm:t>
        <a:bodyPr/>
        <a:lstStyle/>
        <a:p>
          <a:endParaRPr lang="en-US"/>
        </a:p>
      </dgm:t>
    </dgm:pt>
    <dgm:pt modelId="{B7009D6C-CD08-4D8C-B9DD-967EE27497CD}" type="pres">
      <dgm:prSet presAssocID="{6985CD18-F72F-4CFA-864A-FE1AC915C8FE}" presName="node" presStyleLbl="node1" presStyleIdx="2" presStyleCnt="4">
        <dgm:presLayoutVars>
          <dgm:bulletEnabled val="1"/>
        </dgm:presLayoutVars>
      </dgm:prSet>
      <dgm:spPr/>
      <dgm:t>
        <a:bodyPr/>
        <a:lstStyle/>
        <a:p>
          <a:endParaRPr lang="en-US"/>
        </a:p>
      </dgm:t>
    </dgm:pt>
    <dgm:pt modelId="{A92006A9-94D8-43A8-ABF6-8BF95EE7A6DB}" type="pres">
      <dgm:prSet presAssocID="{AF808386-15D9-44B9-B4A1-2A783F629DC2}" presName="parTrans" presStyleLbl="sibTrans2D1" presStyleIdx="3" presStyleCnt="4"/>
      <dgm:spPr/>
      <dgm:t>
        <a:bodyPr/>
        <a:lstStyle/>
        <a:p>
          <a:endParaRPr lang="en-US"/>
        </a:p>
      </dgm:t>
    </dgm:pt>
    <dgm:pt modelId="{2EFE9AAE-0C11-4476-9B59-FBDC715DA956}" type="pres">
      <dgm:prSet presAssocID="{AF808386-15D9-44B9-B4A1-2A783F629DC2}" presName="connectorText" presStyleLbl="sibTrans2D1" presStyleIdx="3" presStyleCnt="4"/>
      <dgm:spPr/>
      <dgm:t>
        <a:bodyPr/>
        <a:lstStyle/>
        <a:p>
          <a:endParaRPr lang="en-US"/>
        </a:p>
      </dgm:t>
    </dgm:pt>
    <dgm:pt modelId="{F0A4F7A8-0F74-453B-A127-5C57D85171AD}" type="pres">
      <dgm:prSet presAssocID="{BD03EFE0-DF3A-4F3B-B6AB-FF8EFDC589C5}" presName="node" presStyleLbl="node1" presStyleIdx="3" presStyleCnt="4">
        <dgm:presLayoutVars>
          <dgm:bulletEnabled val="1"/>
        </dgm:presLayoutVars>
      </dgm:prSet>
      <dgm:spPr/>
      <dgm:t>
        <a:bodyPr/>
        <a:lstStyle/>
        <a:p>
          <a:endParaRPr lang="en-US"/>
        </a:p>
      </dgm:t>
    </dgm:pt>
  </dgm:ptLst>
  <dgm:cxnLst>
    <dgm:cxn modelId="{F3794866-EDEE-4661-9242-E4C59549D5E2}" type="presOf" srcId="{C650CF9D-5856-403B-8450-AF82648F95D5}" destId="{7D1D8A72-431E-4280-8409-0A01D022BC2F}" srcOrd="0" destOrd="0" presId="urn:microsoft.com/office/officeart/2005/8/layout/radial5"/>
    <dgm:cxn modelId="{2F1FBDA5-29AA-45CD-B94D-B76806CF4BB0}" srcId="{0065B442-EDA7-421D-8DD2-D48F572E7BE7}" destId="{6985CD18-F72F-4CFA-864A-FE1AC915C8FE}" srcOrd="2" destOrd="0" parTransId="{C650CF9D-5856-403B-8450-AF82648F95D5}" sibTransId="{DB342D12-9233-434B-818A-07180EC43F9A}"/>
    <dgm:cxn modelId="{0CF86C84-979E-41BD-8A77-433A15C1088D}" srcId="{D0826198-9546-42E5-9434-E53E8BE6881D}" destId="{0065B442-EDA7-421D-8DD2-D48F572E7BE7}" srcOrd="0" destOrd="0" parTransId="{344B4635-026B-400F-B75B-D3E5D00DF7AF}" sibTransId="{80AE125C-5629-4A8E-BA51-C455D80686DC}"/>
    <dgm:cxn modelId="{0DBC6365-3B28-46FC-8D95-DEAFEB7E4223}" type="presOf" srcId="{D0826198-9546-42E5-9434-E53E8BE6881D}" destId="{EFCFD26E-AF80-4BAE-8355-80A8EDA27041}" srcOrd="0" destOrd="0" presId="urn:microsoft.com/office/officeart/2005/8/layout/radial5"/>
    <dgm:cxn modelId="{E8A56A8C-AD68-4E2A-8E89-D00240C936BD}" type="presOf" srcId="{C650CF9D-5856-403B-8450-AF82648F95D5}" destId="{E72FB74F-6E4C-402D-96DF-266F3B73BAFA}" srcOrd="1" destOrd="0" presId="urn:microsoft.com/office/officeart/2005/8/layout/radial5"/>
    <dgm:cxn modelId="{2A3F3FF0-0D4E-488C-B191-97F7D09277C6}" type="presOf" srcId="{40093041-EEC0-446E-8561-8FC5042D01D1}" destId="{BA0B456F-7F7C-4DE1-8CFA-31FAC614F2BB}" srcOrd="0" destOrd="0" presId="urn:microsoft.com/office/officeart/2005/8/layout/radial5"/>
    <dgm:cxn modelId="{31CAA134-443E-4E41-96FC-18256E2E9540}" type="presOf" srcId="{38E03D53-D880-4953-A469-27A114D4C3E2}" destId="{A45AB1FB-9906-4FB0-A10F-441B7891CBD5}" srcOrd="1" destOrd="0" presId="urn:microsoft.com/office/officeart/2005/8/layout/radial5"/>
    <dgm:cxn modelId="{B2DAC344-A053-49A7-BA9D-D6E66BB6A8CB}" type="presOf" srcId="{AF808386-15D9-44B9-B4A1-2A783F629DC2}" destId="{A92006A9-94D8-43A8-ABF6-8BF95EE7A6DB}" srcOrd="0" destOrd="0" presId="urn:microsoft.com/office/officeart/2005/8/layout/radial5"/>
    <dgm:cxn modelId="{086AB9E9-8E6E-48D0-A420-ED1296B01D3B}" srcId="{0065B442-EDA7-421D-8DD2-D48F572E7BE7}" destId="{40093041-EEC0-446E-8561-8FC5042D01D1}" srcOrd="0" destOrd="0" parTransId="{38E03D53-D880-4953-A469-27A114D4C3E2}" sibTransId="{E5A59017-21CA-4DA1-9501-5D9C0A256B18}"/>
    <dgm:cxn modelId="{6F1AD94B-F076-46BE-B90B-FBE6547A22DE}" srcId="{0065B442-EDA7-421D-8DD2-D48F572E7BE7}" destId="{BC71BAC8-0366-442B-86ED-E95133E99C88}" srcOrd="1" destOrd="0" parTransId="{FCD1375A-D685-4E2A-943B-B59FC3366D8D}" sibTransId="{173CCED8-5AF1-4577-8998-D4A2BB83BD31}"/>
    <dgm:cxn modelId="{B04FEB9E-6D9E-43E7-A281-14E52A0327FF}" type="presOf" srcId="{FCD1375A-D685-4E2A-943B-B59FC3366D8D}" destId="{2B2155D4-A7D0-48C8-B470-9A0B72A7EDA3}" srcOrd="0" destOrd="0" presId="urn:microsoft.com/office/officeart/2005/8/layout/radial5"/>
    <dgm:cxn modelId="{9942EFBB-AC09-4D1A-A49C-55D0AA7D1326}" srcId="{0065B442-EDA7-421D-8DD2-D48F572E7BE7}" destId="{BD03EFE0-DF3A-4F3B-B6AB-FF8EFDC589C5}" srcOrd="3" destOrd="0" parTransId="{AF808386-15D9-44B9-B4A1-2A783F629DC2}" sibTransId="{EA3691B9-366A-41D4-810E-188A86044FA2}"/>
    <dgm:cxn modelId="{1AE68699-95B3-4202-92F5-564B70B5D0F8}" type="presOf" srcId="{0065B442-EDA7-421D-8DD2-D48F572E7BE7}" destId="{ED1E6C48-868E-41F8-A8AA-28B00F99B4FC}" srcOrd="0" destOrd="0" presId="urn:microsoft.com/office/officeart/2005/8/layout/radial5"/>
    <dgm:cxn modelId="{16FC3045-98E9-4C25-A569-288DAAE046CC}" type="presOf" srcId="{AF808386-15D9-44B9-B4A1-2A783F629DC2}" destId="{2EFE9AAE-0C11-4476-9B59-FBDC715DA956}" srcOrd="1" destOrd="0" presId="urn:microsoft.com/office/officeart/2005/8/layout/radial5"/>
    <dgm:cxn modelId="{5ECF0337-F21F-4CD0-A77B-150EF1FF4A82}" type="presOf" srcId="{BD03EFE0-DF3A-4F3B-B6AB-FF8EFDC589C5}" destId="{F0A4F7A8-0F74-453B-A127-5C57D85171AD}" srcOrd="0" destOrd="0" presId="urn:microsoft.com/office/officeart/2005/8/layout/radial5"/>
    <dgm:cxn modelId="{71BF25EE-221C-466D-8C43-187353663AA7}" type="presOf" srcId="{FCD1375A-D685-4E2A-943B-B59FC3366D8D}" destId="{27BD09BD-3C74-4DAE-95B4-F4BE15153C8A}" srcOrd="1" destOrd="0" presId="urn:microsoft.com/office/officeart/2005/8/layout/radial5"/>
    <dgm:cxn modelId="{E477B3F7-B249-4E4B-AC34-3A438EBD36A8}" type="presOf" srcId="{BC71BAC8-0366-442B-86ED-E95133E99C88}" destId="{53113DA6-C000-4A5C-98D4-F23E9473734E}" srcOrd="0" destOrd="0" presId="urn:microsoft.com/office/officeart/2005/8/layout/radial5"/>
    <dgm:cxn modelId="{CA996016-73A0-4A10-A466-547871148D97}" type="presOf" srcId="{6985CD18-F72F-4CFA-864A-FE1AC915C8FE}" destId="{B7009D6C-CD08-4D8C-B9DD-967EE27497CD}" srcOrd="0" destOrd="0" presId="urn:microsoft.com/office/officeart/2005/8/layout/radial5"/>
    <dgm:cxn modelId="{1E3C4860-F686-4659-A06E-35184106A776}" type="presOf" srcId="{38E03D53-D880-4953-A469-27A114D4C3E2}" destId="{DAADC71B-2256-4907-9C6D-325B0A0C0AFF}" srcOrd="0" destOrd="0" presId="urn:microsoft.com/office/officeart/2005/8/layout/radial5"/>
    <dgm:cxn modelId="{A30D637A-36C1-4037-9EDC-5AC1500ED47B}" type="presParOf" srcId="{EFCFD26E-AF80-4BAE-8355-80A8EDA27041}" destId="{ED1E6C48-868E-41F8-A8AA-28B00F99B4FC}" srcOrd="0" destOrd="0" presId="urn:microsoft.com/office/officeart/2005/8/layout/radial5"/>
    <dgm:cxn modelId="{2B96203E-E33B-4B40-B814-016346CF8F95}" type="presParOf" srcId="{EFCFD26E-AF80-4BAE-8355-80A8EDA27041}" destId="{DAADC71B-2256-4907-9C6D-325B0A0C0AFF}" srcOrd="1" destOrd="0" presId="urn:microsoft.com/office/officeart/2005/8/layout/radial5"/>
    <dgm:cxn modelId="{BC4C83C4-A407-4AB0-A856-19443B442DBD}" type="presParOf" srcId="{DAADC71B-2256-4907-9C6D-325B0A0C0AFF}" destId="{A45AB1FB-9906-4FB0-A10F-441B7891CBD5}" srcOrd="0" destOrd="0" presId="urn:microsoft.com/office/officeart/2005/8/layout/radial5"/>
    <dgm:cxn modelId="{21E0A160-F0E5-4B60-85E7-C09AE1D4E167}" type="presParOf" srcId="{EFCFD26E-AF80-4BAE-8355-80A8EDA27041}" destId="{BA0B456F-7F7C-4DE1-8CFA-31FAC614F2BB}" srcOrd="2" destOrd="0" presId="urn:microsoft.com/office/officeart/2005/8/layout/radial5"/>
    <dgm:cxn modelId="{26FCE269-F2B5-4E39-BCCF-D3B3271FADC7}" type="presParOf" srcId="{EFCFD26E-AF80-4BAE-8355-80A8EDA27041}" destId="{2B2155D4-A7D0-48C8-B470-9A0B72A7EDA3}" srcOrd="3" destOrd="0" presId="urn:microsoft.com/office/officeart/2005/8/layout/radial5"/>
    <dgm:cxn modelId="{B7F19E17-FFD6-4023-B1D4-830329CAE359}" type="presParOf" srcId="{2B2155D4-A7D0-48C8-B470-9A0B72A7EDA3}" destId="{27BD09BD-3C74-4DAE-95B4-F4BE15153C8A}" srcOrd="0" destOrd="0" presId="urn:microsoft.com/office/officeart/2005/8/layout/radial5"/>
    <dgm:cxn modelId="{69231943-79AE-4D67-AF25-612C9526517B}" type="presParOf" srcId="{EFCFD26E-AF80-4BAE-8355-80A8EDA27041}" destId="{53113DA6-C000-4A5C-98D4-F23E9473734E}" srcOrd="4" destOrd="0" presId="urn:microsoft.com/office/officeart/2005/8/layout/radial5"/>
    <dgm:cxn modelId="{F165BEBC-5D25-459A-B3A1-777623766EBD}" type="presParOf" srcId="{EFCFD26E-AF80-4BAE-8355-80A8EDA27041}" destId="{7D1D8A72-431E-4280-8409-0A01D022BC2F}" srcOrd="5" destOrd="0" presId="urn:microsoft.com/office/officeart/2005/8/layout/radial5"/>
    <dgm:cxn modelId="{A3AE6279-3053-4D76-AFDB-45766465BE27}" type="presParOf" srcId="{7D1D8A72-431E-4280-8409-0A01D022BC2F}" destId="{E72FB74F-6E4C-402D-96DF-266F3B73BAFA}" srcOrd="0" destOrd="0" presId="urn:microsoft.com/office/officeart/2005/8/layout/radial5"/>
    <dgm:cxn modelId="{07605D49-F254-4239-95E7-03E71CE48BB5}" type="presParOf" srcId="{EFCFD26E-AF80-4BAE-8355-80A8EDA27041}" destId="{B7009D6C-CD08-4D8C-B9DD-967EE27497CD}" srcOrd="6" destOrd="0" presId="urn:microsoft.com/office/officeart/2005/8/layout/radial5"/>
    <dgm:cxn modelId="{E531DCAA-EAEF-484A-AC25-865DDE3304C8}" type="presParOf" srcId="{EFCFD26E-AF80-4BAE-8355-80A8EDA27041}" destId="{A92006A9-94D8-43A8-ABF6-8BF95EE7A6DB}" srcOrd="7" destOrd="0" presId="urn:microsoft.com/office/officeart/2005/8/layout/radial5"/>
    <dgm:cxn modelId="{094D16EC-AA56-4FA4-B4BD-E29813EFEF45}" type="presParOf" srcId="{A92006A9-94D8-43A8-ABF6-8BF95EE7A6DB}" destId="{2EFE9AAE-0C11-4476-9B59-FBDC715DA956}" srcOrd="0" destOrd="0" presId="urn:microsoft.com/office/officeart/2005/8/layout/radial5"/>
    <dgm:cxn modelId="{BB285218-33D4-4F6E-96A0-628BB9B74187}" type="presParOf" srcId="{EFCFD26E-AF80-4BAE-8355-80A8EDA27041}" destId="{F0A4F7A8-0F74-453B-A127-5C57D85171AD}" srcOrd="8" destOrd="0" presId="urn:microsoft.com/office/officeart/2005/8/layout/radial5"/>
  </dgm:cxnLst>
  <dgm:bg/>
  <dgm:whole/>
</dgm:dataModel>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4/7/2020</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4/7/2020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4/7/2020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4/7/2020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4/7/2020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4/7/2020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4/7/2020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4/7/2020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1D8BD707-D9CF-40AE-B4C6-C98DA3205C09}" type="datetimeFigureOut">
              <a:rPr lang="en-US" smtClean="0"/>
              <a:pPr/>
              <a:t>4/7/2020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4/7/2020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4/7/2020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D8BD707-D9CF-40AE-B4C6-C98DA3205C09}" type="datetimeFigureOut">
              <a:rPr lang="en-US" smtClean="0"/>
              <a:pPr/>
              <a:t>4/7/2020</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6F15528-21DE-4FAA-801E-634DDDAF4B2B}"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ww.lafollette.wisc.edu/"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Re-Structuring of Afghanistan : Role of International Agencies </a:t>
            </a:r>
            <a:endParaRPr lang="en-US" dirty="0"/>
          </a:p>
        </p:txBody>
      </p:sp>
      <p:sp>
        <p:nvSpPr>
          <p:cNvPr id="3" name="Subtitle 2"/>
          <p:cNvSpPr>
            <a:spLocks noGrp="1"/>
          </p:cNvSpPr>
          <p:nvPr>
            <p:ph type="subTitle" idx="1"/>
          </p:nvPr>
        </p:nvSpPr>
        <p:spPr/>
        <p:txBody>
          <a:bodyPr>
            <a:normAutofit fontScale="55000" lnSpcReduction="20000"/>
          </a:bodyPr>
          <a:lstStyle/>
          <a:p>
            <a:endParaRPr lang="en-US" smtClean="0"/>
          </a:p>
          <a:p>
            <a:r>
              <a:rPr lang="en-US" smtClean="0"/>
              <a:t>For </a:t>
            </a:r>
            <a:r>
              <a:rPr lang="en-US" dirty="0" smtClean="0"/>
              <a:t>MA 4</a:t>
            </a:r>
            <a:r>
              <a:rPr lang="en-US" baseline="30000" dirty="0" smtClean="0"/>
              <a:t>th</a:t>
            </a:r>
            <a:r>
              <a:rPr lang="en-US" dirty="0" smtClean="0"/>
              <a:t> Semester (Dept. of Political Science)</a:t>
            </a:r>
          </a:p>
          <a:p>
            <a:r>
              <a:rPr lang="en-US" dirty="0" smtClean="0"/>
              <a:t>Course No. PLS 405 (SPSA)</a:t>
            </a:r>
          </a:p>
          <a:p>
            <a:r>
              <a:rPr lang="en-US" dirty="0" smtClean="0"/>
              <a:t>Topic -7</a:t>
            </a:r>
          </a:p>
          <a:p>
            <a:endParaRPr lang="en-US" dirty="0" smtClean="0"/>
          </a:p>
          <a:p>
            <a:r>
              <a:rPr lang="en-US" dirty="0" smtClean="0"/>
              <a:t>Prepared By: Dr. </a:t>
            </a:r>
            <a:r>
              <a:rPr lang="en-US" dirty="0" err="1" smtClean="0"/>
              <a:t>Eyasin</a:t>
            </a:r>
            <a:r>
              <a:rPr lang="en-US" dirty="0" smtClean="0"/>
              <a:t> Khan</a:t>
            </a:r>
          </a:p>
          <a:p>
            <a:r>
              <a:rPr lang="en-US" dirty="0" smtClean="0"/>
              <a:t>Assistant Professor, Dept. of Political Science</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idx="1"/>
          </p:nvPr>
        </p:nvSpPr>
        <p:spPr/>
        <p:txBody>
          <a:bodyPr>
            <a:normAutofit fontScale="62500" lnSpcReduction="20000"/>
          </a:bodyPr>
          <a:lstStyle/>
          <a:p>
            <a:pPr algn="just"/>
            <a:r>
              <a:rPr lang="en-US" dirty="0" smtClean="0"/>
              <a:t>The challenge is to strike a balance between the developmental work of NGOs and the legitimacy and authority of the central government. Here we also explore different possibilities for reaching this equilibrium such that the nation building efforts in Afghanistan can advance beyond government-building and so that these efforts are sustainable as foreign funding wanes. We have examined the role of international donors and NGOs in the reconstruction and recovery process in Afghanistan and have reached the following conclusion:</a:t>
            </a:r>
          </a:p>
          <a:p>
            <a:pPr algn="just"/>
            <a:r>
              <a:rPr lang="en-US" dirty="0" smtClean="0"/>
              <a:t> The Government of  Afghanistan (GOA) is unable to provide a stable political and macroeconomic framework for its nascent democracy.</a:t>
            </a:r>
          </a:p>
          <a:p>
            <a:pPr algn="just"/>
            <a:r>
              <a:rPr lang="en-US" dirty="0" smtClean="0"/>
              <a:t> In response to this failure, international donors and NGOs have stepped in to help fill the governance vacuum.</a:t>
            </a:r>
          </a:p>
          <a:p>
            <a:pPr algn="just"/>
            <a:r>
              <a:rPr lang="en-US" dirty="0" smtClean="0"/>
              <a:t> This influx of NGOs has had mixed results on the nation-building process and created confusion as to the best strategy to pursue for the reconstruction of Afghanistan.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idx="1"/>
          </p:nvPr>
        </p:nvSpPr>
        <p:spPr/>
        <p:txBody>
          <a:bodyPr>
            <a:normAutofit fontScale="62500" lnSpcReduction="20000"/>
          </a:bodyPr>
          <a:lstStyle/>
          <a:p>
            <a:pPr algn="just"/>
            <a:r>
              <a:rPr lang="en-US" dirty="0" smtClean="0"/>
              <a:t>The question of how NGOs can contribute to nation-building is of particular importance for U.S. policy in Afghanistan and throughout the world as the construction of a post-9/11 paradigm places the world’s major powers into the delicate position of nation-builder. In Afghanistan, the United States faces an intricate tapestry of challenges to security, economic development, justice, and democracy. At the center of these challenges lies the reconstruction of Afghanistan’s government. But nation-building in Afghanistan has proven much more complex. State construction is intertwined with economic progress and security reform. A lack of security undermines democratic progress and hinders economic development. A lack of economic progress undercuts the authority of the central government and threatens the legitimacy of democracy. This web of interdependencies suggests that the creation of a new government is insufficient to address Afghanistan’s problems. A comprehensive plan for nation-building, therefore, needs to find ways to link the emerging Afghanistan government with a broader process of social transformation and reconstruction.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5" name="Content Placeholder 4"/>
          <p:cNvSpPr>
            <a:spLocks noGrp="1"/>
          </p:cNvSpPr>
          <p:nvPr>
            <p:ph sz="half" idx="1"/>
          </p:nvPr>
        </p:nvSpPr>
        <p:spPr/>
        <p:txBody>
          <a:bodyPr>
            <a:normAutofit fontScale="92500" lnSpcReduction="10000"/>
          </a:bodyPr>
          <a:lstStyle/>
          <a:p>
            <a:pPr algn="ctr"/>
            <a:r>
              <a:rPr lang="en-US" sz="4400" dirty="0" smtClean="0"/>
              <a:t>Four pillars of post-conflict nation-building/ Re-structuring the state</a:t>
            </a:r>
            <a:endParaRPr lang="en-US" sz="4400" dirty="0"/>
          </a:p>
        </p:txBody>
      </p:sp>
      <p:sp>
        <p:nvSpPr>
          <p:cNvPr id="6" name="Content Placeholder 5"/>
          <p:cNvSpPr>
            <a:spLocks noGrp="1"/>
          </p:cNvSpPr>
          <p:nvPr>
            <p:ph sz="half" idx="2"/>
          </p:nvPr>
        </p:nvSpPr>
        <p:spPr/>
        <p:txBody>
          <a:bodyPr>
            <a:normAutofit fontScale="92500" lnSpcReduction="10000"/>
          </a:bodyPr>
          <a:lstStyle/>
          <a:p>
            <a:pPr marL="571500" indent="-571500" algn="just">
              <a:buFont typeface="+mj-lt"/>
              <a:buAutoNum type="romanUcPeriod"/>
            </a:pPr>
            <a:r>
              <a:rPr lang="en-US" dirty="0" smtClean="0"/>
              <a:t>establishing security,</a:t>
            </a:r>
          </a:p>
          <a:p>
            <a:pPr marL="571500" indent="-571500" algn="just">
              <a:buFont typeface="+mj-lt"/>
              <a:buAutoNum type="romanUcPeriod"/>
            </a:pPr>
            <a:r>
              <a:rPr lang="en-US" dirty="0" smtClean="0"/>
              <a:t>reforming the justice system and implementing a fair and effective rule of law,</a:t>
            </a:r>
          </a:p>
          <a:p>
            <a:pPr marL="571500" indent="-571500" algn="just">
              <a:buFont typeface="+mj-lt"/>
              <a:buAutoNum type="romanUcPeriod"/>
            </a:pPr>
            <a:r>
              <a:rPr lang="en-US" dirty="0" smtClean="0"/>
              <a:t> promoting social and economic well-being, and</a:t>
            </a:r>
          </a:p>
          <a:p>
            <a:pPr marL="571500" indent="-571500" algn="just">
              <a:buFont typeface="+mj-lt"/>
              <a:buAutoNum type="romanUcPeriod"/>
            </a:pPr>
            <a:r>
              <a:rPr lang="en-US" dirty="0" smtClean="0"/>
              <a:t>forming democratic governance and citizen participation</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US"/>
          </a:p>
        </p:txBody>
      </p:sp>
      <p:graphicFrame>
        <p:nvGraphicFramePr>
          <p:cNvPr id="7" name="Content Placeholder 6"/>
          <p:cNvGraphicFramePr>
            <a:graphicFrameLocks noGrp="1"/>
          </p:cNvGraphicFramePr>
          <p:nvPr>
            <p:ph idx="1"/>
          </p:nvPr>
        </p:nvGraphicFramePr>
        <p:xfrm>
          <a:off x="1435100" y="1447800"/>
          <a:ext cx="749935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smtClean="0"/>
              <a:t>NGOs and Security in Afghanistan</a:t>
            </a:r>
            <a:endParaRPr lang="en-US" dirty="0"/>
          </a:p>
        </p:txBody>
      </p:sp>
      <p:sp>
        <p:nvSpPr>
          <p:cNvPr id="6" name="Content Placeholder 5"/>
          <p:cNvSpPr>
            <a:spLocks noGrp="1"/>
          </p:cNvSpPr>
          <p:nvPr>
            <p:ph idx="1"/>
          </p:nvPr>
        </p:nvSpPr>
        <p:spPr/>
        <p:txBody>
          <a:bodyPr>
            <a:normAutofit fontScale="92500" lnSpcReduction="10000"/>
          </a:bodyPr>
          <a:lstStyle/>
          <a:p>
            <a:r>
              <a:rPr lang="en-US" i="1" dirty="0" smtClean="0"/>
              <a:t>The Concept of Security in Nation-Building and the Problem of NGOs</a:t>
            </a:r>
          </a:p>
          <a:p>
            <a:r>
              <a:rPr lang="en-US" i="1" dirty="0" smtClean="0"/>
              <a:t>The Fusion of Security and Development Policy and the Role of NGOs</a:t>
            </a:r>
          </a:p>
          <a:p>
            <a:pPr algn="just"/>
            <a:r>
              <a:rPr lang="en-US" i="1" dirty="0" smtClean="0"/>
              <a:t>Improving NGO-Military Relations and Provincial Reconstruction Teams in Afghanistan</a:t>
            </a:r>
          </a:p>
          <a:p>
            <a:r>
              <a:rPr lang="en-US" i="1" dirty="0" smtClean="0"/>
              <a:t>The Potential Role of NGOs in Disarmament, Demobilization, and Reintegration </a:t>
            </a:r>
            <a:r>
              <a:rPr lang="en-US" i="1" dirty="0" err="1" smtClean="0"/>
              <a:t>Programmes</a:t>
            </a:r>
            <a:r>
              <a:rPr lang="en-US" i="1" dirty="0" smtClean="0"/>
              <a:t> </a:t>
            </a:r>
            <a:r>
              <a:rPr lang="en-US" i="1" dirty="0" smtClean="0"/>
              <a:t>and Army Reconstruction</a:t>
            </a:r>
          </a:p>
          <a:p>
            <a:r>
              <a:rPr lang="en-US" i="1" dirty="0" smtClean="0"/>
              <a:t>Potential Problems for NGOs and Security</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idx="1"/>
          </p:nvPr>
        </p:nvSpPr>
        <p:spPr/>
        <p:txBody>
          <a:bodyPr>
            <a:normAutofit fontScale="47500" lnSpcReduction="20000"/>
          </a:bodyPr>
          <a:lstStyle/>
          <a:p>
            <a:pPr algn="just"/>
            <a:r>
              <a:rPr lang="en-US" dirty="0" smtClean="0"/>
              <a:t>Improving security in Afghanistan is regarded by all as the absolute prerequisite  for enabling a successful reconstruction and economic growth. While quelling the insurgency, hunting terrorists, and training a new army are duties best left to national governments, militaries, and possibly private contractors, NGOs can contribute to improving Afghanistan’s security. By identifying local communities’ humanitarian needs and meeting them as best they can, NGOs can contribute to Afghanistan’s long-term security by tackling the underlying causes of civil unrest. </a:t>
            </a:r>
          </a:p>
          <a:p>
            <a:pPr algn="just"/>
            <a:endParaRPr lang="en-US" dirty="0" smtClean="0"/>
          </a:p>
          <a:p>
            <a:pPr algn="just"/>
            <a:r>
              <a:rPr lang="en-US" dirty="0" smtClean="0"/>
              <a:t>A mix of local and international NGOs can best achieve these goals, though large  international NGOs likely have a larger role. Local NGOs may be able to better  identify specific community needs and communicate with local groups. For the major tasks of negotiation, coordination, poverty eradication, and related duties,  however, the massive resources and credible reputations of big international NGOs are essential. These NGOs—especially if limited in number—may find working with the military easier, particularly by following the above recommendations to improve relations. Improving security in Afghanistan must involve action by all relevant groups. This collaboration may result in the long-term prospects of a secure country with a burgeoning democracy and economic growth.</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Judicial Reform in Afghanistan</a:t>
            </a:r>
            <a:endParaRPr lang="en-US" dirty="0"/>
          </a:p>
        </p:txBody>
      </p:sp>
      <p:sp>
        <p:nvSpPr>
          <p:cNvPr id="3" name="Content Placeholder 2"/>
          <p:cNvSpPr>
            <a:spLocks noGrp="1"/>
          </p:cNvSpPr>
          <p:nvPr>
            <p:ph idx="1"/>
          </p:nvPr>
        </p:nvSpPr>
        <p:spPr/>
        <p:txBody>
          <a:bodyPr/>
          <a:lstStyle/>
          <a:p>
            <a:r>
              <a:rPr lang="en-US" dirty="0" smtClean="0"/>
              <a:t>Judicial Reform in the Nation Building process</a:t>
            </a:r>
          </a:p>
          <a:p>
            <a:r>
              <a:rPr lang="en-US" i="1" dirty="0" smtClean="0"/>
              <a:t>The Importance of Judicial Sector Reform</a:t>
            </a:r>
          </a:p>
          <a:p>
            <a:r>
              <a:rPr lang="en-US" i="1" dirty="0" smtClean="0"/>
              <a:t>Establishing a Body of Laws</a:t>
            </a:r>
          </a:p>
          <a:p>
            <a:r>
              <a:rPr lang="en-US" i="1" dirty="0" smtClean="0"/>
              <a:t>Training</a:t>
            </a:r>
          </a:p>
          <a:p>
            <a:r>
              <a:rPr lang="en-US" i="1" dirty="0" smtClean="0"/>
              <a:t>Building Infrastructure</a:t>
            </a:r>
          </a:p>
          <a:p>
            <a:r>
              <a:rPr lang="en-US" i="1" dirty="0" smtClean="0"/>
              <a:t>Awareness Promotion and Informal Justice Systems</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idx="1"/>
          </p:nvPr>
        </p:nvSpPr>
        <p:spPr/>
        <p:txBody>
          <a:bodyPr>
            <a:normAutofit fontScale="47500" lnSpcReduction="20000"/>
          </a:bodyPr>
          <a:lstStyle/>
          <a:p>
            <a:pPr algn="just"/>
            <a:r>
              <a:rPr lang="en-US" dirty="0" smtClean="0"/>
              <a:t>The analysis of the judicial reform in Afghanistan indicates that despite the efforts of the GOA, donors, and NGOs, the Afghan justice system still functions poorly. This situation can be partially attributed to the magnitude of the task in front of all parties. There are numerous challenges, such as the lack of security, widespread corruption, and the influence of the informal justice system. A glaring lack of coordination and of a unified “action plan” has led to disconnected and sometimes wasted efforts. The four categories of the judicial sector reform—establishment of laws, training, construction of infrastructure, and awareness promotion—have not been addressed equally, with most of the attention and funding dedicated to police training and renovation of judicial buildings in the Kabul area; little or no attention has been paid to linking the new justice system to the people and to eliminating corruption in courts.</a:t>
            </a:r>
          </a:p>
          <a:p>
            <a:pPr algn="just"/>
            <a:endParaRPr lang="en-US" dirty="0" smtClean="0"/>
          </a:p>
          <a:p>
            <a:pPr algn="just"/>
            <a:endParaRPr lang="en-US" dirty="0" smtClean="0"/>
          </a:p>
          <a:p>
            <a:pPr algn="just"/>
            <a:r>
              <a:rPr lang="en-US" dirty="0" smtClean="0"/>
              <a:t>Foreign donors and NGOs should continue providing resources and compiling a comprehensive collection of Afghani laws.</a:t>
            </a:r>
          </a:p>
          <a:p>
            <a:pPr algn="just"/>
            <a:r>
              <a:rPr lang="en-US" dirty="0" smtClean="0"/>
              <a:t>NGOs should continue to train justice system personnel, such as judges, prosecutors, lawyers, law enforcement, and prison personnel.</a:t>
            </a:r>
          </a:p>
          <a:p>
            <a:pPr algn="just"/>
            <a:r>
              <a:rPr lang="en-US" dirty="0" smtClean="0"/>
              <a:t> International donors should provide funds to building the physical  infrastructure—courts, detention centers and prison facilities. NGOs should work with the GOA to implement this construction.</a:t>
            </a:r>
          </a:p>
          <a:p>
            <a:pPr algn="just"/>
            <a:r>
              <a:rPr lang="en-US" dirty="0" smtClean="0"/>
              <a:t> NGOs should promote awareness among the Afghan people regarding their rights and  responsibilities, the responsibilities of the justice system, the meaning of the rule of law, the proper role of the police.</a:t>
            </a:r>
          </a:p>
          <a:p>
            <a:pPr algn="just"/>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Promoting Economic Stability in Afghanistan</a:t>
            </a:r>
            <a:br>
              <a:rPr lang="en-US" b="1" dirty="0" smtClean="0"/>
            </a:br>
            <a:endParaRPr lang="en-US" dirty="0"/>
          </a:p>
        </p:txBody>
      </p:sp>
      <p:sp>
        <p:nvSpPr>
          <p:cNvPr id="3" name="Content Placeholder 2"/>
          <p:cNvSpPr>
            <a:spLocks noGrp="1"/>
          </p:cNvSpPr>
          <p:nvPr>
            <p:ph idx="1"/>
          </p:nvPr>
        </p:nvSpPr>
        <p:spPr/>
        <p:txBody>
          <a:bodyPr>
            <a:normAutofit fontScale="92500" lnSpcReduction="10000"/>
          </a:bodyPr>
          <a:lstStyle/>
          <a:p>
            <a:r>
              <a:rPr lang="en-US" i="1" dirty="0" smtClean="0"/>
              <a:t>Afghanistan’s Economy: Background and Complications</a:t>
            </a:r>
          </a:p>
          <a:p>
            <a:r>
              <a:rPr lang="en-US" i="1" dirty="0" smtClean="0"/>
              <a:t>Structure of the Economy</a:t>
            </a:r>
          </a:p>
          <a:p>
            <a:r>
              <a:rPr lang="en-US" i="1" dirty="0" smtClean="0"/>
              <a:t>Central Bank and Currency Reform</a:t>
            </a:r>
          </a:p>
          <a:p>
            <a:r>
              <a:rPr lang="en-US" i="1" dirty="0" smtClean="0"/>
              <a:t>Importance of Economic Diversification, Crop Substitution, and Income Development</a:t>
            </a:r>
          </a:p>
          <a:p>
            <a:r>
              <a:rPr lang="en-US" i="1" dirty="0" smtClean="0"/>
              <a:t>The </a:t>
            </a:r>
            <a:r>
              <a:rPr lang="en-US" i="1" dirty="0" err="1" smtClean="0"/>
              <a:t>Hawala</a:t>
            </a:r>
            <a:r>
              <a:rPr lang="en-US" i="1" dirty="0" smtClean="0"/>
              <a:t> System of Money Exchange and its Effects</a:t>
            </a:r>
          </a:p>
          <a:p>
            <a:r>
              <a:rPr lang="en-US" i="1" dirty="0" err="1" smtClean="0"/>
              <a:t>Hawalas</a:t>
            </a:r>
            <a:r>
              <a:rPr lang="en-US" i="1" dirty="0" smtClean="0"/>
              <a:t> and Microfinance Institutions for Building the Economy</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idx="1"/>
          </p:nvPr>
        </p:nvSpPr>
        <p:spPr/>
        <p:txBody>
          <a:bodyPr>
            <a:normAutofit fontScale="70000" lnSpcReduction="20000"/>
          </a:bodyPr>
          <a:lstStyle/>
          <a:p>
            <a:pPr algn="just"/>
            <a:r>
              <a:rPr lang="en-US" dirty="0" smtClean="0"/>
              <a:t>NGOs have an important role to fill in the stabilization of Afghanistan’s economy by developing formal institutions and diminishing the magnitude the informal actors play in the national economy. NGOs can work as consultants for financial institutions and share the knowledge that they have obtained throughout the world, although international institutions like the IMF are likely to be more important sources of advice on issues of currency stability. NGOs must recognize the impact of their presence in the economy and ensure that their use of informal banking institutions does not inadvertently undermine the emergence of competitors to the </a:t>
            </a:r>
            <a:r>
              <a:rPr lang="en-US" i="1" dirty="0" err="1" smtClean="0"/>
              <a:t>hawala</a:t>
            </a:r>
            <a:r>
              <a:rPr lang="en-US" i="1" dirty="0" smtClean="0"/>
              <a:t> system. For nation-building to succeed, the GOA must </a:t>
            </a:r>
            <a:r>
              <a:rPr lang="en-US" dirty="0" smtClean="0"/>
              <a:t>consistently work to limit the dependence upon overseas development aid and become financially independent.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Afghanistan Map | Infoplease"/>
          <p:cNvPicPr>
            <a:picLocks noGrp="1"/>
          </p:cNvPicPr>
          <p:nvPr>
            <p:ph idx="1"/>
          </p:nvPr>
        </p:nvPicPr>
        <p:blipFill>
          <a:blip r:embed="rId2"/>
          <a:stretch>
            <a:fillRect/>
          </a:stretch>
        </p:blipFill>
        <p:spPr bwMode="auto">
          <a:xfrm>
            <a:off x="2774950" y="1500187"/>
            <a:ext cx="4819650" cy="4695825"/>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Democratic Consolidation in Afghanistan</a:t>
            </a:r>
            <a:endParaRPr lang="en-US" dirty="0"/>
          </a:p>
        </p:txBody>
      </p:sp>
      <p:sp>
        <p:nvSpPr>
          <p:cNvPr id="3" name="Content Placeholder 2"/>
          <p:cNvSpPr>
            <a:spLocks noGrp="1"/>
          </p:cNvSpPr>
          <p:nvPr>
            <p:ph idx="1"/>
          </p:nvPr>
        </p:nvSpPr>
        <p:spPr/>
        <p:txBody>
          <a:bodyPr/>
          <a:lstStyle/>
          <a:p>
            <a:r>
              <a:rPr lang="en-US" i="1" dirty="0" smtClean="0"/>
              <a:t>Democracy as a Part of Nation-Building</a:t>
            </a:r>
          </a:p>
          <a:p>
            <a:r>
              <a:rPr lang="en-US" i="1" dirty="0" smtClean="0"/>
              <a:t>Building State-Society Relations in Afghanistan</a:t>
            </a:r>
          </a:p>
          <a:p>
            <a:r>
              <a:rPr lang="en-US" i="1" dirty="0" smtClean="0"/>
              <a:t>Administrative Reform</a:t>
            </a:r>
          </a:p>
          <a:p>
            <a:r>
              <a:rPr lang="en-US" i="1" dirty="0" smtClean="0"/>
              <a:t>Electoral Freedoms</a:t>
            </a:r>
          </a:p>
          <a:p>
            <a:r>
              <a:rPr lang="en-US" i="1" dirty="0" smtClean="0"/>
              <a:t>Growth of Civil Society</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Democratic consolidation is an ongoing process in any democratic state, and its initiation is vital in establishing a democracy. This process will be inhibited if there is a lack of security reform, and thus security ought to be a primary priority. Deepening democracy in Afghanistan is not a foregone conclusion, nor is it an impossible undertaking, and it will require cooperation between local and national government, as well as the support of local and international NGOs.</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idx="1"/>
          </p:nvPr>
        </p:nvSpPr>
        <p:spPr/>
        <p:txBody>
          <a:bodyPr>
            <a:normAutofit fontScale="62500" lnSpcReduction="20000"/>
          </a:bodyPr>
          <a:lstStyle/>
          <a:p>
            <a:pPr algn="just"/>
            <a:r>
              <a:rPr lang="en-US" dirty="0" smtClean="0"/>
              <a:t>Evidence from each pillar shows that to be effective, NGOs must set clear goals that are based on realistic expectations. They will not, by themselves, solve all of Afghanistan’s ills, and they must identify areas where they can effect change and  monitor progress toward achieving viable goals. Coordination is also vital, both between NGOs and other actors such as the GOA, military forces, and donor  countries, as well as among NGOs themselves, both domestic and international. </a:t>
            </a:r>
            <a:r>
              <a:rPr lang="en-US" dirty="0" smtClean="0"/>
              <a:t>NGOs </a:t>
            </a:r>
            <a:r>
              <a:rPr lang="en-US" dirty="0" smtClean="0"/>
              <a:t>constantly battling for more funding or facing the threat of  being cut off completely are unable to formulate the kinds of long-term projects necessary to contribute to nation-building. As the international donor community  has shifted attention to Iraq and elsewhere, the international community must not forget that Afghanistan still requires a great deal of assistance. Conversely, as the situation improves in Afghanistan, NGOs and donors must develop strategies to gradually pull out so that domestic institutions become self-sufficient.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idx="1"/>
          </p:nvPr>
        </p:nvSpPr>
        <p:spPr/>
        <p:txBody>
          <a:bodyPr>
            <a:normAutofit fontScale="70000" lnSpcReduction="20000"/>
          </a:bodyPr>
          <a:lstStyle/>
          <a:p>
            <a:pPr algn="just"/>
            <a:r>
              <a:rPr lang="en-US" dirty="0" smtClean="0"/>
              <a:t>The international assistance to Afghanistan following the ousting of the Taliban-regime at the end of 2001 has in many ways been unique.</a:t>
            </a:r>
          </a:p>
          <a:p>
            <a:pPr algn="just"/>
            <a:r>
              <a:rPr lang="en-US" dirty="0" smtClean="0"/>
              <a:t> First, it has sought to combine the immediate humanitarian and rehabilitation efforts with a longer-term post-conflict reconstruction and development perspective.</a:t>
            </a:r>
          </a:p>
          <a:p>
            <a:pPr algn="just"/>
            <a:r>
              <a:rPr lang="en-US" dirty="0" smtClean="0"/>
              <a:t>Secondly, the donor countries at a very early stage attempted to coordinate a joint strategic approach of </a:t>
            </a:r>
            <a:r>
              <a:rPr lang="en-US" dirty="0" err="1" smtClean="0"/>
              <a:t>harmonised</a:t>
            </a:r>
            <a:r>
              <a:rPr lang="en-US" dirty="0" smtClean="0"/>
              <a:t> efforts, including </a:t>
            </a:r>
            <a:r>
              <a:rPr lang="en-US" dirty="0" err="1" smtClean="0"/>
              <a:t>prioritisation</a:t>
            </a:r>
            <a:r>
              <a:rPr lang="en-US" dirty="0" smtClean="0"/>
              <a:t> of a limited number of selected sector interventions by each donor. </a:t>
            </a:r>
          </a:p>
          <a:p>
            <a:pPr algn="just"/>
            <a:r>
              <a:rPr lang="en-US" dirty="0" smtClean="0"/>
              <a:t>Finally, by focusing on capacity building of the new Afghan government aligning the donor assistance mainly through the government-administered </a:t>
            </a:r>
            <a:r>
              <a:rPr lang="en-US" dirty="0" err="1" smtClean="0"/>
              <a:t>programmes</a:t>
            </a:r>
            <a:r>
              <a:rPr lang="en-US" dirty="0" smtClean="0"/>
              <a:t>, a new agenda of post-conflict assistance has been set.</a:t>
            </a:r>
          </a:p>
          <a:p>
            <a:pPr algn="just"/>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The </a:t>
            </a:r>
            <a:r>
              <a:rPr lang="en-US" dirty="0" smtClean="0"/>
              <a:t>central government of Afghanistan needs to be viewed as the legitimate source of power throughout the country, if hopes for a stable democracy and economy are to be realized. </a:t>
            </a:r>
            <a:r>
              <a:rPr lang="en-US" dirty="0" smtClean="0"/>
              <a:t>NGOs </a:t>
            </a:r>
            <a:r>
              <a:rPr lang="en-US" dirty="0" smtClean="0"/>
              <a:t>activities must not prop up illegitimate regional powers at the expense of the central government, nor must they undermine local government actions. Local NGOs, when interacting with regional communities, need to be aware of how this involvement may weaken the central authority. International NGOs should be cognizant of their secondary, advisory role. By following these guidelines, NGOs may be able to help create a sustainable future for Afghanistan and its </a:t>
            </a:r>
            <a:r>
              <a:rPr lang="en-US" dirty="0" smtClean="0"/>
              <a:t>people.</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Suggested Readings</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Richard </a:t>
            </a:r>
            <a:r>
              <a:rPr lang="en-US" dirty="0" smtClean="0"/>
              <a:t>Barajas, Rachel Howard, Andrew Miner, Jeff </a:t>
            </a:r>
            <a:r>
              <a:rPr lang="en-US" dirty="0" err="1" smtClean="0"/>
              <a:t>Sartin</a:t>
            </a:r>
            <a:r>
              <a:rPr lang="en-US" dirty="0" smtClean="0"/>
              <a:t>, Karina Silver (2006) </a:t>
            </a:r>
            <a:r>
              <a:rPr lang="en-US" i="1" dirty="0" smtClean="0"/>
              <a:t>Nation- Building in Afghanistan : A Role for NGOs</a:t>
            </a:r>
            <a:r>
              <a:rPr lang="en-US" b="1" dirty="0" smtClean="0"/>
              <a:t>, Available at </a:t>
            </a:r>
            <a:r>
              <a:rPr lang="en-US" dirty="0" smtClean="0">
                <a:hlinkClick r:id="rId2"/>
              </a:rPr>
              <a:t>www.lafollette.wisc.edu</a:t>
            </a:r>
            <a:r>
              <a:rPr lang="en-US" dirty="0" smtClean="0"/>
              <a:t>; </a:t>
            </a:r>
            <a:r>
              <a:rPr lang="en-US" dirty="0" smtClean="0"/>
              <a:t>accessed </a:t>
            </a:r>
            <a:r>
              <a:rPr lang="en-US" dirty="0" smtClean="0"/>
              <a:t>on 04.04.2020.</a:t>
            </a:r>
          </a:p>
          <a:p>
            <a:pPr algn="just"/>
            <a:r>
              <a:rPr lang="en-US" dirty="0" smtClean="0"/>
              <a:t>Jonathan </a:t>
            </a:r>
            <a:r>
              <a:rPr lang="en-US" dirty="0" err="1" smtClean="0"/>
              <a:t>Goodhand</a:t>
            </a:r>
            <a:r>
              <a:rPr lang="en-US" dirty="0" smtClean="0"/>
              <a:t> and Mark </a:t>
            </a:r>
            <a:r>
              <a:rPr lang="en-US" dirty="0" err="1" smtClean="0"/>
              <a:t>Sedra</a:t>
            </a:r>
            <a:r>
              <a:rPr lang="en-US" dirty="0" smtClean="0"/>
              <a:t> (2006) </a:t>
            </a:r>
            <a:r>
              <a:rPr lang="en-US" i="1" dirty="0" smtClean="0"/>
              <a:t>Bargains for Peace? Aid, </a:t>
            </a:r>
            <a:r>
              <a:rPr lang="en-US" i="1" dirty="0" err="1" smtClean="0"/>
              <a:t>Conditionalities</a:t>
            </a:r>
            <a:r>
              <a:rPr lang="en-US" i="1" dirty="0" smtClean="0"/>
              <a:t> and Reconstruction in Afghanistan</a:t>
            </a:r>
            <a:r>
              <a:rPr lang="en-US" dirty="0" smtClean="0"/>
              <a:t>, Netherland Institute if International Relations.</a:t>
            </a:r>
          </a:p>
          <a:p>
            <a:pPr algn="just"/>
            <a:r>
              <a:rPr lang="en-US" i="1" dirty="0" smtClean="0"/>
              <a:t>SDGs Progress Report Afghanistan </a:t>
            </a:r>
            <a:r>
              <a:rPr lang="en-US" dirty="0" smtClean="0"/>
              <a:t>2017</a:t>
            </a:r>
          </a:p>
          <a:p>
            <a:pPr algn="just"/>
            <a:r>
              <a:rPr lang="en-US" dirty="0" smtClean="0"/>
              <a:t>Fukuyama, F. (2005). </a:t>
            </a:r>
            <a:r>
              <a:rPr lang="en-US" dirty="0" smtClean="0"/>
              <a:t>“Building Democracy After Conflict: ‘</a:t>
            </a:r>
            <a:r>
              <a:rPr lang="en-US" dirty="0" err="1" smtClean="0"/>
              <a:t>Stateness</a:t>
            </a:r>
            <a:r>
              <a:rPr lang="en-US" dirty="0" smtClean="0"/>
              <a:t>’ First”,  </a:t>
            </a:r>
            <a:r>
              <a:rPr lang="en-US" i="1" dirty="0" smtClean="0"/>
              <a:t>Journal of Democracy 16(1), 84-88.</a:t>
            </a:r>
            <a:endParaRPr lang="en-US" dirty="0" smtClean="0"/>
          </a:p>
          <a:p>
            <a:pPr algn="just"/>
            <a:endParaRPr lang="en-US" dirty="0" smtClean="0"/>
          </a:p>
          <a:p>
            <a:pPr algn="just"/>
            <a:endParaRPr lang="en-US" dirty="0" smtClean="0"/>
          </a:p>
          <a:p>
            <a:pPr algn="just"/>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70000" lnSpcReduction="20000"/>
          </a:bodyPr>
          <a:lstStyle/>
          <a:p>
            <a:pPr algn="just"/>
            <a:r>
              <a:rPr lang="en-US" dirty="0" smtClean="0"/>
              <a:t>In today’s world, global policymaking has become essential. From climate change and avian influenza to currency crises and nuclear proliferation, key policy problems refuse to be confined within the territorial jurisdiction of a single country or region of the world. No longer do policymakers or policy analysts have the luxury of approaching policy design and implementation one nation at a time.</a:t>
            </a:r>
          </a:p>
          <a:p>
            <a:pPr algn="just"/>
            <a:r>
              <a:rPr lang="en-US" dirty="0" smtClean="0"/>
              <a:t>This topic addresses one of the most significant policy challenges facing global leaders—the rebuilding of nations in the wake of failed states and civil conflict. </a:t>
            </a:r>
          </a:p>
          <a:p>
            <a:pPr algn="just"/>
            <a:r>
              <a:rPr lang="en-US" dirty="0" smtClean="0"/>
              <a:t>The present topic focus is on Afghanistan and the potential role for non-governmental organizations in helping extend nation-building  and re-structuring the state beyond government institutions to include a more robust and engaged civil society and a more diversified economy.</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idx="1"/>
          </p:nvPr>
        </p:nvSpPr>
        <p:spPr/>
        <p:txBody>
          <a:bodyPr>
            <a:normAutofit fontScale="70000" lnSpcReduction="20000"/>
          </a:bodyPr>
          <a:lstStyle/>
          <a:p>
            <a:pPr algn="just"/>
            <a:r>
              <a:rPr lang="en-US" dirty="0" smtClean="0"/>
              <a:t>In newly liberated states, establishing an authoritative central government with a monopoly on power often occupies the focal point of nation-building efforts. In emphasizing the settlement of formal political arrangements and constitutional frameworks, however, the danger is those involved in nation-building neglect the broader deepening and strengthening of civil society. Active management of civil society is essential for nation-building to take root. Nation-building requires creating security, establishing justice, fostering an environment conducive to economic development, and building the capacity for a democratic society. The assumption is simply not enough that society will change and adapt to its new government without being incorporated into the nation-building process. The process of national reconstruction must involve citizens in developing its economic, political, and social foundations.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In Afghanistan, a commitment to this broader idea of nation-building is essential. Afghanistan’s civil society remains weak, even as its political landscape remains divided. Informal economic and justice systems flourish, helping maintain a strong opium trade and protect terrorist networks. To truly pursue nation-building Afghanistan needs to reweave its social fabric and stabilize its security, judicial system, economy, and democratic institutions. It also needs to engender trust and commitment between the government and its citizens.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idx="1"/>
          </p:nvPr>
        </p:nvSpPr>
        <p:spPr/>
        <p:txBody>
          <a:bodyPr>
            <a:normAutofit fontScale="62500" lnSpcReduction="20000"/>
          </a:bodyPr>
          <a:lstStyle/>
          <a:p>
            <a:pPr algn="just"/>
            <a:r>
              <a:rPr lang="en-US" dirty="0" smtClean="0"/>
              <a:t>NGOs can play an important role in this broader vision of nation-building in Afghanistan. NGOs can help contribute to the stability and security by working in partnerships with the military. They can buttress the capacity and credibility of emerging institutions. NGOs have the capability to aid in the development of a diverse economy. These institutions can help train citizens in the rudiments of democracy. NGOs can work as a form of “caulk” or “glue” between government and the people. As a new national political identity is being formed, NGOs have the ability to facilitate the re-framing of governance issues and provide alternative mechanisms for dialogue between parties. Deeply enmeshed in civil society, NGOs are in the position to aid in the process of linking new governments to citizens who may be unaware of their new roles and greater responsibilities. NGOs can appear apolitical, which can promote equitable delivery of services throughout the population. In instances of post-conflict reconstruction, NGOs have been used to overcome the institutional gap between unresponsive states and marginalized citizens.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idx="1"/>
          </p:nvPr>
        </p:nvSpPr>
        <p:spPr/>
        <p:txBody>
          <a:bodyPr>
            <a:normAutofit fontScale="70000" lnSpcReduction="20000"/>
          </a:bodyPr>
          <a:lstStyle/>
          <a:p>
            <a:pPr algn="just"/>
            <a:r>
              <a:rPr lang="en-US" dirty="0" smtClean="0"/>
              <a:t>There are potential challenges to expanding the role of NGOs in the nation building process. NGOs may undermine the authority of the central government if they appear to replace it as the primary provider of services and resources. Weak central government may view NGOs as a threat to their power and work to limit the NGOs’ reach into society. </a:t>
            </a:r>
          </a:p>
          <a:p>
            <a:pPr algn="just"/>
            <a:r>
              <a:rPr lang="en-US" dirty="0" smtClean="0"/>
              <a:t>NGOs may also clash with informal social institutions that have provided services to residents in lieu of a unresponsive State. </a:t>
            </a:r>
          </a:p>
          <a:p>
            <a:pPr algn="just"/>
            <a:r>
              <a:rPr lang="en-US" dirty="0" smtClean="0"/>
              <a:t>There are also likely situations where NGOs simply do not  have the capacity to carry out the heavy lifting of nation-building. Other times,  coordination problems between governments and NGOs may hamper  achievement of nation-building goals.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The Government of Afghanistan must coordinate and oversee NGOs activity, avoiding an over-reliance on NGOs where inappropriate. NGOs must have clearly defined goals and operate under strict rules and time scales to avoid creating inappropriate dependency and inhibiting the emergence of a robust civil society. NGOs should promote organic institutions that can operate independently of extensive funding from outside Afghanistan.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Nation-building is often considered to be the process of constructing governments. This conceptualization misses the broader picture of nation-building, which involves not only the installation of governments but the deepening of society as a whole. According to Francis Fukuyama, nation-building requires two elements that are somewhat at odds with each other. In one element, a government with a legitimate monopoly on power must be established. The second element builds and nurtures institutions so that this power put in place in the first element is checked and held subject to public accountability. To achieve the nation-building that Fukuyama describes, a consolidated effort must involve governmental and non-governmental actors.</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168</TotalTime>
  <Words>2640</Words>
  <Application>Microsoft Office PowerPoint</Application>
  <PresentationFormat>On-screen Show (4:3)</PresentationFormat>
  <Paragraphs>100</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Solstice</vt:lpstr>
      <vt:lpstr>Re-Structuring of Afghanistan : Role of International Agencies </vt:lpstr>
      <vt:lpstr>Slide 2</vt:lpstr>
      <vt:lpstr>Introduction</vt:lpstr>
      <vt:lpstr>Continued</vt:lpstr>
      <vt:lpstr>Continued</vt:lpstr>
      <vt:lpstr>Continued</vt:lpstr>
      <vt:lpstr>Continued</vt:lpstr>
      <vt:lpstr>Continued</vt:lpstr>
      <vt:lpstr>Continued</vt:lpstr>
      <vt:lpstr>Continued</vt:lpstr>
      <vt:lpstr>Continued</vt:lpstr>
      <vt:lpstr>Slide 12</vt:lpstr>
      <vt:lpstr>Slide 13</vt:lpstr>
      <vt:lpstr>NGOs and Security in Afghanistan</vt:lpstr>
      <vt:lpstr>Continued</vt:lpstr>
      <vt:lpstr>Judicial Reform in Afghanistan</vt:lpstr>
      <vt:lpstr>Continued</vt:lpstr>
      <vt:lpstr>Promoting Economic Stability in Afghanistan </vt:lpstr>
      <vt:lpstr>Continued</vt:lpstr>
      <vt:lpstr>Democratic Consolidation in Afghanistan</vt:lpstr>
      <vt:lpstr>Continued</vt:lpstr>
      <vt:lpstr>Continued</vt:lpstr>
      <vt:lpstr>Continued</vt:lpstr>
      <vt:lpstr>Continued</vt:lpstr>
      <vt:lpstr>Suggested Readings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Re-Structuring of Afghanistan: Role of International Agencies </dc:title>
  <dc:creator>EYASIN</dc:creator>
  <cp:lastModifiedBy>EYASIN</cp:lastModifiedBy>
  <cp:revision>57</cp:revision>
  <dcterms:created xsi:type="dcterms:W3CDTF">2006-08-16T00:00:00Z</dcterms:created>
  <dcterms:modified xsi:type="dcterms:W3CDTF">2020-04-07T11:17:06Z</dcterms:modified>
</cp:coreProperties>
</file>