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88" r:id="rId13"/>
    <p:sldId id="267" r:id="rId14"/>
    <p:sldId id="268" r:id="rId15"/>
    <p:sldId id="269" r:id="rId16"/>
    <p:sldId id="270" r:id="rId17"/>
    <p:sldId id="271" r:id="rId18"/>
    <p:sldId id="274" r:id="rId19"/>
    <p:sldId id="275" r:id="rId20"/>
    <p:sldId id="272" r:id="rId21"/>
    <p:sldId id="273" r:id="rId22"/>
    <p:sldId id="276" r:id="rId23"/>
    <p:sldId id="277" r:id="rId24"/>
    <p:sldId id="278" r:id="rId25"/>
    <p:sldId id="285" r:id="rId26"/>
    <p:sldId id="286" r:id="rId27"/>
    <p:sldId id="282" r:id="rId28"/>
    <p:sldId id="281" r:id="rId29"/>
    <p:sldId id="280" r:id="rId30"/>
    <p:sldId id="283" r:id="rId31"/>
    <p:sldId id="284"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1FBC1F-E963-40B3-BA28-A3807CE59AF4}" type="datetimeFigureOut">
              <a:rPr lang="en-US" smtClean="0"/>
              <a:pPr/>
              <a:t>4/3/2020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000FF0-2BE6-41ED-96C9-7345676E0DA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bwMode="auto">
          <a:noFill/>
          <a:ln>
            <a:miter lim="800000"/>
            <a:headEnd/>
            <a:tailEnd/>
          </a:ln>
        </p:spPr>
        <p:txBody>
          <a:bodyPr/>
          <a:lstStyle/>
          <a:p>
            <a:fld id="{F3B67507-8C1B-4500-AE93-9AE9986E8FF8}" type="slidenum">
              <a:rPr lang="en-US"/>
              <a:pPr/>
              <a:t>27</a:t>
            </a:fld>
            <a:endParaRPr lang="en-US"/>
          </a:p>
        </p:txBody>
      </p:sp>
      <p:sp>
        <p:nvSpPr>
          <p:cNvPr id="512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120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latin typeface="Times New Roman" pitchFamily="26" charset="0"/>
              </a:rPr>
              <a:t>Main Idea(s) of This Slide - </a:t>
            </a:r>
          </a:p>
          <a:p>
            <a:pPr eaLnBrk="1" hangingPunct="1">
              <a:spcBef>
                <a:spcPct val="0"/>
              </a:spcBef>
            </a:pPr>
            <a:endParaRPr lang="en-US" smtClean="0">
              <a:latin typeface="Times New Roman" pitchFamily="26" charset="0"/>
            </a:endParaRPr>
          </a:p>
          <a:p>
            <a:pPr eaLnBrk="1" hangingPunct="1">
              <a:spcBef>
                <a:spcPct val="0"/>
              </a:spcBef>
            </a:pPr>
            <a:r>
              <a:rPr lang="en-US" smtClean="0">
                <a:latin typeface="Times New Roman" pitchFamily="26" charset="0"/>
              </a:rPr>
              <a:t>Sickle cell disease is a disease in which the hemoglobin of red blood cells is irregularly shaped causing sickle shaped red blood cells and problems with circulation. The normal allele for proper hemoglobin production is designated (N) for normal.  The alternate allele for sickle cell hemoglobin is designated (n) for Sickle.  If a person has both alleles that are normal (NN) he will have normally functioning red blood cells and will not have sickle cell disease or sickle cell trait.  If the person has both alleles for sickle cell (nn) then he will have </a:t>
            </a:r>
            <a:r>
              <a:rPr lang="en-US" b="1" u="sng" smtClean="0">
                <a:latin typeface="Times New Roman" pitchFamily="26" charset="0"/>
              </a:rPr>
              <a:t>sickle cell disease</a:t>
            </a:r>
            <a:r>
              <a:rPr lang="en-US" smtClean="0">
                <a:latin typeface="Times New Roman" pitchFamily="26" charset="0"/>
              </a:rPr>
              <a:t>.  If the person has one of each allele (Nn), then he will have </a:t>
            </a:r>
            <a:r>
              <a:rPr lang="en-US" b="1" u="sng" smtClean="0">
                <a:latin typeface="Times New Roman" pitchFamily="26" charset="0"/>
              </a:rPr>
              <a:t>sickle cell trait</a:t>
            </a:r>
            <a:r>
              <a:rPr lang="en-US" smtClean="0">
                <a:latin typeface="Times New Roman" pitchFamily="26" charset="0"/>
              </a:rPr>
              <a:t> but will be phenotypically normal.</a:t>
            </a:r>
          </a:p>
          <a:p>
            <a:pPr eaLnBrk="1" hangingPunct="1">
              <a:spcBef>
                <a:spcPct val="0"/>
              </a:spcBef>
            </a:pPr>
            <a:endParaRPr lang="en-US" smtClean="0">
              <a:latin typeface="Times New Roman" pitchFamily="26" charset="0"/>
            </a:endParaRPr>
          </a:p>
          <a:p>
            <a:pPr eaLnBrk="1" hangingPunct="1">
              <a:spcBef>
                <a:spcPct val="0"/>
              </a:spcBef>
            </a:pPr>
            <a:r>
              <a:rPr lang="en-US" b="1" smtClean="0">
                <a:latin typeface="Times New Roman" pitchFamily="26" charset="0"/>
              </a:rPr>
              <a:t>Background Information for Teachers</a:t>
            </a:r>
          </a:p>
          <a:p>
            <a:pPr eaLnBrk="1" hangingPunct="1">
              <a:spcBef>
                <a:spcPct val="0"/>
              </a:spcBef>
            </a:pPr>
            <a:r>
              <a:rPr lang="en-US" u="sng" smtClean="0">
                <a:latin typeface="Times New Roman" pitchFamily="26" charset="0"/>
              </a:rPr>
              <a:t>Sickle Cell Trait and Malaria</a:t>
            </a:r>
          </a:p>
          <a:p>
            <a:pPr eaLnBrk="1" hangingPunct="1">
              <a:spcBef>
                <a:spcPct val="0"/>
              </a:spcBef>
            </a:pPr>
            <a:r>
              <a:rPr lang="en-US" smtClean="0">
                <a:latin typeface="Times New Roman" pitchFamily="26" charset="0"/>
              </a:rPr>
              <a:t>Having one allele for sickle cell hemoglobin can actually be beneficial to some people.</a:t>
            </a:r>
          </a:p>
          <a:p>
            <a:pPr eaLnBrk="1" hangingPunct="1">
              <a:spcBef>
                <a:spcPct val="0"/>
              </a:spcBef>
            </a:pPr>
            <a:r>
              <a:rPr lang="en-US" smtClean="0">
                <a:latin typeface="Times New Roman" pitchFamily="26" charset="0"/>
              </a:rPr>
              <a:t>Malaria is caused by a protozoan parasite called </a:t>
            </a:r>
            <a:r>
              <a:rPr lang="en-US" i="1" smtClean="0">
                <a:latin typeface="Times New Roman" pitchFamily="26" charset="0"/>
              </a:rPr>
              <a:t>Plasmodium</a:t>
            </a:r>
            <a:r>
              <a:rPr lang="en-US" smtClean="0">
                <a:latin typeface="Times New Roman" pitchFamily="26" charset="0"/>
              </a:rPr>
              <a:t> that invades red blood cells and destroys hemoglobin molecules.  Plasmodium cannot survive as easily in sickle cell red blood cells and so a person who has sickle cell trait is actually more resistant to this infection than a person who does not have sickle cell trait.  </a:t>
            </a:r>
          </a:p>
          <a:p>
            <a:pPr eaLnBrk="1" hangingPunct="1">
              <a:spcBef>
                <a:spcPct val="0"/>
              </a:spcBef>
            </a:pPr>
            <a:r>
              <a:rPr lang="en-US" smtClean="0">
                <a:latin typeface="Times New Roman" pitchFamily="26" charset="0"/>
              </a:rPr>
              <a:t>It is interesting to point out to students that sickle cell disease and sickle cell trait is much more common in certain ethnic groups who originate from areas in the world where malaria is a problem (ie. African Americans).  In a later lesson malaria will be discussed and it is good to tie that lesson back to this one.</a:t>
            </a:r>
          </a:p>
          <a:p>
            <a:pPr eaLnBrk="1" hangingPunct="1">
              <a:spcBef>
                <a:spcPct val="0"/>
              </a:spcBef>
            </a:pPr>
            <a:endParaRPr lang="en-US" smtClean="0">
              <a:latin typeface="Times New Roman" pitchFamily="26"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6DB293-AF5E-42ED-9711-32112DD826A1}"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E549B2F8-2366-4104-8548-18F8A6F0606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8FDE99-1699-427C-A535-D4077B81AF5E}"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E549B2F8-2366-4104-8548-18F8A6F060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02FBC0-EF64-43F8-BA94-A6E8C27C0C46}"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E549B2F8-2366-4104-8548-18F8A6F0606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9906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752600"/>
            <a:ext cx="3810000" cy="4191000"/>
          </a:xfrm>
        </p:spPr>
        <p:txBody>
          <a:bodyPr/>
          <a:lstStyle/>
          <a:p>
            <a:pPr lvl="0"/>
            <a:endParaRPr lang="en-US" noProof="0"/>
          </a:p>
        </p:txBody>
      </p:sp>
      <p:sp>
        <p:nvSpPr>
          <p:cNvPr id="4" name="Text Placeholder 3"/>
          <p:cNvSpPr>
            <a:spLocks noGrp="1"/>
          </p:cNvSpPr>
          <p:nvPr>
            <p:ph type="body" sz="half" idx="2"/>
          </p:nvPr>
        </p:nvSpPr>
        <p:spPr>
          <a:xfrm>
            <a:off x="4648200" y="1752600"/>
            <a:ext cx="38100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019800"/>
            <a:ext cx="1905000" cy="457200"/>
          </a:xfrm>
        </p:spPr>
        <p:txBody>
          <a:bodyPr/>
          <a:lstStyle>
            <a:lvl1pPr fontAlgn="auto">
              <a:spcBef>
                <a:spcPts val="0"/>
              </a:spcBef>
              <a:spcAft>
                <a:spcPts val="0"/>
              </a:spcAft>
              <a:defRPr>
                <a:solidFill>
                  <a:schemeClr val="tx1"/>
                </a:solidFill>
                <a:latin typeface="+mn-lt"/>
                <a:ea typeface="+mn-ea"/>
              </a:defRPr>
            </a:lvl1pPr>
          </a:lstStyle>
          <a:p>
            <a:pPr>
              <a:defRPr/>
            </a:pPr>
            <a:endParaRPr lang="en-US"/>
          </a:p>
        </p:txBody>
      </p:sp>
      <p:sp>
        <p:nvSpPr>
          <p:cNvPr id="6" name="Footer Placeholder 5"/>
          <p:cNvSpPr>
            <a:spLocks noGrp="1"/>
          </p:cNvSpPr>
          <p:nvPr>
            <p:ph type="ftr" sz="quarter" idx="11"/>
          </p:nvPr>
        </p:nvSpPr>
        <p:spPr>
          <a:xfrm>
            <a:off x="3124200" y="6019800"/>
            <a:ext cx="2895600" cy="457200"/>
          </a:xfrm>
        </p:spPr>
        <p:txBody>
          <a:bodyPr/>
          <a:lstStyle>
            <a:lvl1pPr fontAlgn="auto">
              <a:spcBef>
                <a:spcPts val="0"/>
              </a:spcBef>
              <a:spcAft>
                <a:spcPts val="0"/>
              </a:spcAft>
              <a:defRPr>
                <a:solidFill>
                  <a:schemeClr val="tx1"/>
                </a:solidFill>
                <a:latin typeface="+mn-lt"/>
                <a:ea typeface="+mn-ea"/>
              </a:defRPr>
            </a:lvl1pPr>
          </a:lstStyle>
          <a:p>
            <a:pPr>
              <a:defRPr/>
            </a:pPr>
            <a:endParaRPr lang="en-US"/>
          </a:p>
        </p:txBody>
      </p:sp>
      <p:sp>
        <p:nvSpPr>
          <p:cNvPr id="7" name="Slide Number Placeholder 6"/>
          <p:cNvSpPr>
            <a:spLocks noGrp="1"/>
          </p:cNvSpPr>
          <p:nvPr>
            <p:ph type="sldNum" sz="quarter" idx="12"/>
          </p:nvPr>
        </p:nvSpPr>
        <p:spPr>
          <a:xfrm>
            <a:off x="6858000" y="6019800"/>
            <a:ext cx="1905000" cy="457200"/>
          </a:xfrm>
        </p:spPr>
        <p:txBody>
          <a:bodyPr/>
          <a:lstStyle>
            <a:lvl1pPr>
              <a:defRPr smtClean="0">
                <a:solidFill>
                  <a:schemeClr val="tx1"/>
                </a:solidFill>
              </a:defRPr>
            </a:lvl1pPr>
          </a:lstStyle>
          <a:p>
            <a:pPr>
              <a:defRPr/>
            </a:pPr>
            <a:fld id="{11B76036-0B45-44B3-8696-828DFA0FD9C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6CEF24-AE89-40A3-B953-FA065009B26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E549B2F8-2366-4104-8548-18F8A6F060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02FA84-BB37-4408-B9A6-1CF17ABE97D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E549B2F8-2366-4104-8548-18F8A6F0606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3374E8-3B93-4F84-A7DB-7437D86C7DCA}" type="datetime1">
              <a:rPr lang="en-US" smtClean="0"/>
              <a:pPr/>
              <a:t>4/3/2020</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
        <p:nvSpPr>
          <p:cNvPr id="7" name="Slide Number Placeholder 6"/>
          <p:cNvSpPr>
            <a:spLocks noGrp="1"/>
          </p:cNvSpPr>
          <p:nvPr>
            <p:ph type="sldNum" sz="quarter" idx="12"/>
          </p:nvPr>
        </p:nvSpPr>
        <p:spPr/>
        <p:txBody>
          <a:bodyPr/>
          <a:lstStyle/>
          <a:p>
            <a:fld id="{E549B2F8-2366-4104-8548-18F8A6F060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4FCAD2-94B1-4647-9DB3-651E044AE4F6}" type="datetime1">
              <a:rPr lang="en-US" smtClean="0"/>
              <a:pPr/>
              <a:t>4/3/2020</a:t>
            </a:fld>
            <a:endParaRPr lang="en-US"/>
          </a:p>
        </p:txBody>
      </p:sp>
      <p:sp>
        <p:nvSpPr>
          <p:cNvPr id="8" name="Footer Placeholder 7"/>
          <p:cNvSpPr>
            <a:spLocks noGrp="1"/>
          </p:cNvSpPr>
          <p:nvPr>
            <p:ph type="ftr" sz="quarter" idx="11"/>
          </p:nvPr>
        </p:nvSpPr>
        <p:spPr/>
        <p:txBody>
          <a:bodyPr/>
          <a:lstStyle/>
          <a:p>
            <a:r>
              <a:rPr lang="en-US" smtClean="0"/>
              <a:t>tapande4@gmail.com</a:t>
            </a:r>
            <a:endParaRPr lang="en-US"/>
          </a:p>
        </p:txBody>
      </p:sp>
      <p:sp>
        <p:nvSpPr>
          <p:cNvPr id="9" name="Slide Number Placeholder 8"/>
          <p:cNvSpPr>
            <a:spLocks noGrp="1"/>
          </p:cNvSpPr>
          <p:nvPr>
            <p:ph type="sldNum" sz="quarter" idx="12"/>
          </p:nvPr>
        </p:nvSpPr>
        <p:spPr/>
        <p:txBody>
          <a:bodyPr/>
          <a:lstStyle/>
          <a:p>
            <a:fld id="{E549B2F8-2366-4104-8548-18F8A6F060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42794F-7151-4354-B6FC-7DC09F0DCAF5}" type="datetime1">
              <a:rPr lang="en-US" smtClean="0"/>
              <a:pPr/>
              <a:t>4/3/2020</a:t>
            </a:fld>
            <a:endParaRPr lang="en-US"/>
          </a:p>
        </p:txBody>
      </p:sp>
      <p:sp>
        <p:nvSpPr>
          <p:cNvPr id="4" name="Footer Placeholder 3"/>
          <p:cNvSpPr>
            <a:spLocks noGrp="1"/>
          </p:cNvSpPr>
          <p:nvPr>
            <p:ph type="ftr" sz="quarter" idx="11"/>
          </p:nvPr>
        </p:nvSpPr>
        <p:spPr/>
        <p:txBody>
          <a:bodyPr/>
          <a:lstStyle/>
          <a:p>
            <a:r>
              <a:rPr lang="en-US" smtClean="0"/>
              <a:t>tapande4@gmail.com</a:t>
            </a:r>
            <a:endParaRPr lang="en-US"/>
          </a:p>
        </p:txBody>
      </p:sp>
      <p:sp>
        <p:nvSpPr>
          <p:cNvPr id="5" name="Slide Number Placeholder 4"/>
          <p:cNvSpPr>
            <a:spLocks noGrp="1"/>
          </p:cNvSpPr>
          <p:nvPr>
            <p:ph type="sldNum" sz="quarter" idx="12"/>
          </p:nvPr>
        </p:nvSpPr>
        <p:spPr/>
        <p:txBody>
          <a:bodyPr/>
          <a:lstStyle/>
          <a:p>
            <a:fld id="{E549B2F8-2366-4104-8548-18F8A6F060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3A8751-E1E6-44BB-863B-4BFD925D1858}" type="datetime1">
              <a:rPr lang="en-US" smtClean="0"/>
              <a:pPr/>
              <a:t>4/3/2020</a:t>
            </a:fld>
            <a:endParaRPr lang="en-US"/>
          </a:p>
        </p:txBody>
      </p:sp>
      <p:sp>
        <p:nvSpPr>
          <p:cNvPr id="3" name="Footer Placeholder 2"/>
          <p:cNvSpPr>
            <a:spLocks noGrp="1"/>
          </p:cNvSpPr>
          <p:nvPr>
            <p:ph type="ftr" sz="quarter" idx="11"/>
          </p:nvPr>
        </p:nvSpPr>
        <p:spPr/>
        <p:txBody>
          <a:bodyPr/>
          <a:lstStyle/>
          <a:p>
            <a:r>
              <a:rPr lang="en-US" smtClean="0"/>
              <a:t>tapande4@gmail.com</a:t>
            </a:r>
            <a:endParaRPr lang="en-US"/>
          </a:p>
        </p:txBody>
      </p:sp>
      <p:sp>
        <p:nvSpPr>
          <p:cNvPr id="4" name="Slide Number Placeholder 3"/>
          <p:cNvSpPr>
            <a:spLocks noGrp="1"/>
          </p:cNvSpPr>
          <p:nvPr>
            <p:ph type="sldNum" sz="quarter" idx="12"/>
          </p:nvPr>
        </p:nvSpPr>
        <p:spPr/>
        <p:txBody>
          <a:bodyPr/>
          <a:lstStyle/>
          <a:p>
            <a:fld id="{E549B2F8-2366-4104-8548-18F8A6F060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7F7AF2-EE47-4847-9BF7-B11533147605}" type="datetime1">
              <a:rPr lang="en-US" smtClean="0"/>
              <a:pPr/>
              <a:t>4/3/2020</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
        <p:nvSpPr>
          <p:cNvPr id="7" name="Slide Number Placeholder 6"/>
          <p:cNvSpPr>
            <a:spLocks noGrp="1"/>
          </p:cNvSpPr>
          <p:nvPr>
            <p:ph type="sldNum" sz="quarter" idx="12"/>
          </p:nvPr>
        </p:nvSpPr>
        <p:spPr/>
        <p:txBody>
          <a:bodyPr/>
          <a:lstStyle/>
          <a:p>
            <a:fld id="{E549B2F8-2366-4104-8548-18F8A6F060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24F4FD-19B5-42DA-B65D-DC0020C1B497}" type="datetime1">
              <a:rPr lang="en-US" smtClean="0"/>
              <a:pPr/>
              <a:t>4/3/2020</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
        <p:nvSpPr>
          <p:cNvPr id="7" name="Slide Number Placeholder 6"/>
          <p:cNvSpPr>
            <a:spLocks noGrp="1"/>
          </p:cNvSpPr>
          <p:nvPr>
            <p:ph type="sldNum" sz="quarter" idx="12"/>
          </p:nvPr>
        </p:nvSpPr>
        <p:spPr/>
        <p:txBody>
          <a:bodyPr/>
          <a:lstStyle/>
          <a:p>
            <a:fld id="{E549B2F8-2366-4104-8548-18F8A6F0606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18AC58-0112-4D0C-98DB-1250F37DEA39}" type="datetime1">
              <a:rPr lang="en-US" smtClean="0"/>
              <a:pPr/>
              <a:t>4/3/2020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tapande4@gmail.com</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49B2F8-2366-4104-8548-18F8A6F0606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en.wikipedia.org/wiki/Cystic_fibrosis"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533400"/>
            <a:ext cx="7772400" cy="2971800"/>
          </a:xfrm>
        </p:spPr>
        <p:txBody>
          <a:bodyPr>
            <a:noAutofit/>
          </a:bodyPr>
          <a:lstStyle/>
          <a:p>
            <a:r>
              <a:rPr lang="en-US"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Sub: philosophy</a:t>
            </a:r>
            <a:br>
              <a:rPr lang="en-US"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en-US" sz="32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programme</a:t>
            </a:r>
            <a:r>
              <a:rPr lang="en-US"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M.A.</a:t>
            </a:r>
            <a:br>
              <a:rPr lang="en-US"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en-US"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Semester-iv</a:t>
            </a:r>
            <a:br>
              <a:rPr lang="en-US"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en-US"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Course: </a:t>
            </a:r>
            <a:r>
              <a:rPr lang="en-US"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phi-405</a:t>
            </a:r>
            <a:br>
              <a:rPr lang="en-US"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en-US"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Gene therapy: An Ethical Study</a:t>
            </a:r>
            <a:r>
              <a:rPr lang="en-US" sz="3200" dirty="0" smtClean="0"/>
              <a:t/>
            </a:r>
            <a:br>
              <a:rPr lang="en-US" sz="3200" dirty="0" smtClean="0"/>
            </a:br>
            <a:endParaRPr lang="en-US"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Subtitle 2"/>
          <p:cNvSpPr>
            <a:spLocks noGrp="1"/>
          </p:cNvSpPr>
          <p:nvPr>
            <p:ph type="subTitle" idx="1"/>
          </p:nvPr>
        </p:nvSpPr>
        <p:spPr>
          <a:xfrm>
            <a:off x="1371600" y="3505200"/>
            <a:ext cx="6400800" cy="1828800"/>
          </a:xfrm>
        </p:spPr>
        <p:txBody>
          <a:bodyPr>
            <a:normAutofit fontScale="92500" lnSpcReduction="20000"/>
          </a:bodyPr>
          <a:lstStyle/>
          <a:p>
            <a:r>
              <a:rPr lang="en-US" dirty="0" smtClean="0"/>
              <a:t>Dr. </a:t>
            </a:r>
            <a:r>
              <a:rPr lang="en-US" dirty="0" err="1" smtClean="0"/>
              <a:t>Tapan</a:t>
            </a:r>
            <a:r>
              <a:rPr lang="en-US" dirty="0" smtClean="0"/>
              <a:t> Kumar De</a:t>
            </a:r>
          </a:p>
          <a:p>
            <a:r>
              <a:rPr lang="en-US" dirty="0" smtClean="0"/>
              <a:t>Professor</a:t>
            </a:r>
          </a:p>
          <a:p>
            <a:r>
              <a:rPr lang="en-US" dirty="0" smtClean="0"/>
              <a:t>Department of Philosophy</a:t>
            </a:r>
          </a:p>
          <a:p>
            <a:r>
              <a:rPr lang="en-US" dirty="0" err="1" smtClean="0"/>
              <a:t>Vidyasagar</a:t>
            </a:r>
            <a:r>
              <a:rPr lang="en-US" dirty="0" smtClean="0"/>
              <a:t> University</a:t>
            </a:r>
            <a:endParaRPr lang="en-US" dirty="0"/>
          </a:p>
        </p:txBody>
      </p:sp>
      <p:sp>
        <p:nvSpPr>
          <p:cNvPr id="4" name="Date Placeholder 3"/>
          <p:cNvSpPr>
            <a:spLocks noGrp="1"/>
          </p:cNvSpPr>
          <p:nvPr>
            <p:ph type="dt" sz="half" idx="10"/>
          </p:nvPr>
        </p:nvSpPr>
        <p:spPr/>
        <p:txBody>
          <a:bodyPr/>
          <a:lstStyle/>
          <a:p>
            <a:fld id="{5CB7C67C-82B6-4194-85AA-7BEF89F7531E}" type="datetime1">
              <a:rPr lang="en-US" smtClean="0"/>
              <a:pPr/>
              <a:t>4/3/2020</a:t>
            </a:fld>
            <a:endParaRPr lang="en-US"/>
          </a:p>
        </p:txBody>
      </p:sp>
      <p:sp>
        <p:nvSpPr>
          <p:cNvPr id="5" name="Slide Number Placeholder 4"/>
          <p:cNvSpPr>
            <a:spLocks noGrp="1"/>
          </p:cNvSpPr>
          <p:nvPr>
            <p:ph type="sldNum" sz="quarter" idx="12"/>
          </p:nvPr>
        </p:nvSpPr>
        <p:spPr/>
        <p:txBody>
          <a:bodyPr/>
          <a:lstStyle/>
          <a:p>
            <a:fld id="{E549B2F8-2366-4104-8548-18F8A6F06062}" type="slidenum">
              <a:rPr lang="en-US" smtClean="0"/>
              <a:pPr/>
              <a:t>1</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Germ-line gene therapy</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normAutofit fontScale="92500"/>
          </a:bodyPr>
          <a:lstStyle/>
          <a:p>
            <a:pPr algn="just"/>
            <a:r>
              <a:rPr lang="en-US" dirty="0"/>
              <a:t>This involves incorporation of a tailored gene into the gametes, permanently altering the genes inherited by future generations. This type of therapy is prohibited in many countries due to ethical and technical concerns.</a:t>
            </a:r>
            <a:endParaRPr lang="en-US" dirty="0" smtClean="0"/>
          </a:p>
          <a:p>
            <a:pPr algn="just"/>
            <a:r>
              <a:rPr lang="en-US" dirty="0"/>
              <a:t> </a:t>
            </a:r>
            <a:r>
              <a:rPr lang="en-US" dirty="0" smtClean="0"/>
              <a:t>Transfer </a:t>
            </a:r>
            <a:r>
              <a:rPr lang="en-US" dirty="0"/>
              <a:t>of a section of DNA to cells that produce eggs or sperm. </a:t>
            </a:r>
            <a:endParaRPr lang="en-US" dirty="0" smtClean="0"/>
          </a:p>
          <a:p>
            <a:pPr algn="just"/>
            <a:r>
              <a:rPr lang="en-US" dirty="0" smtClean="0"/>
              <a:t>Effects </a:t>
            </a:r>
            <a:r>
              <a:rPr lang="en-US" dirty="0"/>
              <a:t>of gene therapy will be passed onto the patient’s children and subsequent generations.</a:t>
            </a:r>
          </a:p>
          <a:p>
            <a:pPr algn="just"/>
            <a:endParaRPr lang="en-US" dirty="0"/>
          </a:p>
        </p:txBody>
      </p:sp>
      <p:sp>
        <p:nvSpPr>
          <p:cNvPr id="4" name="Date Placeholder 3"/>
          <p:cNvSpPr>
            <a:spLocks noGrp="1"/>
          </p:cNvSpPr>
          <p:nvPr>
            <p:ph type="dt" sz="half" idx="10"/>
          </p:nvPr>
        </p:nvSpPr>
        <p:spPr/>
        <p:txBody>
          <a:bodyPr/>
          <a:lstStyle/>
          <a:p>
            <a:fld id="{1C6CEF24-AE89-40A3-B953-FA065009B26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E549B2F8-2366-4104-8548-18F8A6F06062}"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ethical concerns</a:t>
            </a:r>
            <a:endParaRPr lang="en-US"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457200" y="1219200"/>
            <a:ext cx="8229600" cy="5029200"/>
          </a:xfrm>
        </p:spPr>
        <p:txBody>
          <a:bodyPr>
            <a:normAutofit/>
          </a:bodyPr>
          <a:lstStyle/>
          <a:p>
            <a:pPr algn="just"/>
            <a:r>
              <a:rPr lang="en-US" dirty="0" smtClean="0"/>
              <a:t>Because </a:t>
            </a:r>
            <a:r>
              <a:rPr lang="en-US" dirty="0"/>
              <a:t>gene therapy involves making changes to the body’s set of basic instructions, it raises many unique ethical concerns. The ethical questions surrounding gene therapy include:</a:t>
            </a:r>
          </a:p>
          <a:p>
            <a:pPr algn="just"/>
            <a:r>
              <a:rPr lang="en-US" dirty="0"/>
              <a:t>How can “good” and “bad” uses of gene therapy be distinguished?</a:t>
            </a:r>
          </a:p>
          <a:p>
            <a:pPr algn="just"/>
            <a:r>
              <a:rPr lang="en-US" dirty="0"/>
              <a:t>Who decides which traits are normal and which constitute a disability or disorder?</a:t>
            </a:r>
          </a:p>
          <a:p>
            <a:endParaRPr lang="en-US" dirty="0"/>
          </a:p>
        </p:txBody>
      </p:sp>
      <p:sp>
        <p:nvSpPr>
          <p:cNvPr id="4" name="Date Placeholder 3"/>
          <p:cNvSpPr>
            <a:spLocks noGrp="1"/>
          </p:cNvSpPr>
          <p:nvPr>
            <p:ph type="dt" sz="half" idx="10"/>
          </p:nvPr>
        </p:nvSpPr>
        <p:spPr/>
        <p:txBody>
          <a:bodyPr/>
          <a:lstStyle/>
          <a:p>
            <a:fld id="{1C6CEF24-AE89-40A3-B953-FA065009B26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E549B2F8-2366-4104-8548-18F8A6F06062}"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algn="just"/>
            <a:r>
              <a:rPr lang="en-US" dirty="0" smtClean="0"/>
              <a:t>Will the high costs of gene therapy make it available only to the wealthy?</a:t>
            </a:r>
          </a:p>
          <a:p>
            <a:pPr algn="just"/>
            <a:r>
              <a:rPr lang="en-US" dirty="0" smtClean="0"/>
              <a:t>Could the widespread use of gene therapy make society less accepting of people who are different?</a:t>
            </a:r>
          </a:p>
          <a:p>
            <a:pPr algn="just"/>
            <a:r>
              <a:rPr lang="en-US" dirty="0" smtClean="0"/>
              <a:t>Should people be allowed to use gene therapy to enhance basic human traits such as height, intelligence, or athletic ability?</a:t>
            </a:r>
          </a:p>
          <a:p>
            <a:endParaRPr lang="en-US" dirty="0"/>
          </a:p>
        </p:txBody>
      </p:sp>
      <p:sp>
        <p:nvSpPr>
          <p:cNvPr id="4" name="Date Placeholder 3"/>
          <p:cNvSpPr>
            <a:spLocks noGrp="1"/>
          </p:cNvSpPr>
          <p:nvPr>
            <p:ph type="dt" sz="half" idx="10"/>
          </p:nvPr>
        </p:nvSpPr>
        <p:spPr/>
        <p:txBody>
          <a:bodyPr/>
          <a:lstStyle/>
          <a:p>
            <a:fld id="{1C6CEF24-AE89-40A3-B953-FA065009B26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E549B2F8-2366-4104-8548-18F8A6F06062}"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r>
              <a:rPr lang="en-US" b="1" dirty="0"/>
              <a:t> Is it necessary to develop a new concept of therapy with unknown risks when there are alternatives</a:t>
            </a:r>
            <a:r>
              <a:rPr lang="en-US" b="1" dirty="0" smtClean="0"/>
              <a:t>?</a:t>
            </a:r>
          </a:p>
          <a:p>
            <a:r>
              <a:rPr lang="en-US" b="1" dirty="0"/>
              <a:t>Is gene therapy ethically right or wrong</a:t>
            </a:r>
            <a:r>
              <a:rPr lang="en-US" b="1" dirty="0" smtClean="0"/>
              <a:t>?</a:t>
            </a:r>
          </a:p>
          <a:p>
            <a:r>
              <a:rPr lang="en-US" b="1" dirty="0"/>
              <a:t>Is gene therapy ethically right or wrong</a:t>
            </a:r>
            <a:r>
              <a:rPr lang="en-US" b="1" dirty="0" smtClean="0"/>
              <a:t>?</a:t>
            </a:r>
          </a:p>
          <a:p>
            <a:r>
              <a:rPr lang="en-US" b="1" dirty="0" smtClean="0"/>
              <a:t>How to deal with </a:t>
            </a:r>
            <a:r>
              <a:rPr lang="en-US" b="1" dirty="0" err="1" smtClean="0"/>
              <a:t>paediatric</a:t>
            </a:r>
            <a:r>
              <a:rPr lang="en-US" b="1" dirty="0" smtClean="0"/>
              <a:t> patients participating in clinical trials?</a:t>
            </a:r>
          </a:p>
          <a:p>
            <a:r>
              <a:rPr lang="en-US" b="1" dirty="0" smtClean="0"/>
              <a:t>Is somatic gene therapy more or less ethical </a:t>
            </a:r>
            <a:r>
              <a:rPr lang="en-US" b="1" smtClean="0"/>
              <a:t>than germ-line </a:t>
            </a:r>
            <a:r>
              <a:rPr lang="en-US" b="1" dirty="0" smtClean="0"/>
              <a:t>gene therapy?</a:t>
            </a:r>
          </a:p>
          <a:p>
            <a:r>
              <a:rPr lang="en-US" b="1" dirty="0" smtClean="0"/>
              <a:t>Do gene transfer clinical trials with genomic insertion always require a long-term follow-up?</a:t>
            </a:r>
            <a:endParaRPr lang="en-US" dirty="0"/>
          </a:p>
        </p:txBody>
      </p:sp>
      <p:sp>
        <p:nvSpPr>
          <p:cNvPr id="4" name="Date Placeholder 3"/>
          <p:cNvSpPr>
            <a:spLocks noGrp="1"/>
          </p:cNvSpPr>
          <p:nvPr>
            <p:ph type="dt" sz="half" idx="10"/>
          </p:nvPr>
        </p:nvSpPr>
        <p:spPr/>
        <p:txBody>
          <a:bodyPr/>
          <a:lstStyle/>
          <a:p>
            <a:fld id="{1C6CEF24-AE89-40A3-B953-FA065009B26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E549B2F8-2366-4104-8548-18F8A6F06062}"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Therapy vs. enhancement.</a:t>
            </a:r>
            <a:endParaRPr lang="en-US"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normAutofit fontScale="92500" lnSpcReduction="10000"/>
          </a:bodyPr>
          <a:lstStyle/>
          <a:p>
            <a:pPr algn="just"/>
            <a:r>
              <a:rPr lang="en-US" b="1" dirty="0"/>
              <a:t> </a:t>
            </a:r>
            <a:r>
              <a:rPr lang="en-US" dirty="0"/>
              <a:t> There is a consensus that gene therapy should be </a:t>
            </a:r>
            <a:r>
              <a:rPr lang="en-US" b="1" dirty="0"/>
              <a:t>therapy,</a:t>
            </a:r>
            <a:r>
              <a:rPr lang="en-US" dirty="0"/>
              <a:t> i.e. the correction of </a:t>
            </a:r>
            <a:r>
              <a:rPr lang="en-US" i="1" dirty="0"/>
              <a:t>bona fide</a:t>
            </a:r>
            <a:r>
              <a:rPr lang="en-US" dirty="0"/>
              <a:t> disease conditions, rather than </a:t>
            </a:r>
            <a:r>
              <a:rPr lang="en-US" b="1" dirty="0"/>
              <a:t>enhancement</a:t>
            </a:r>
            <a:r>
              <a:rPr lang="en-US" dirty="0"/>
              <a:t>, which would mean "improving the human species" (whatever that means...) and therefore would entail the introduction in human subjects of novel characteristics going beyond the usual, medical, understanding of health (i.e. health as absence of serious disease).</a:t>
            </a:r>
          </a:p>
          <a:p>
            <a:endParaRPr lang="en-US" dirty="0"/>
          </a:p>
        </p:txBody>
      </p:sp>
      <p:sp>
        <p:nvSpPr>
          <p:cNvPr id="4" name="Date Placeholder 3"/>
          <p:cNvSpPr>
            <a:spLocks noGrp="1"/>
          </p:cNvSpPr>
          <p:nvPr>
            <p:ph type="dt" sz="half" idx="10"/>
          </p:nvPr>
        </p:nvSpPr>
        <p:spPr/>
        <p:txBody>
          <a:bodyPr/>
          <a:lstStyle/>
          <a:p>
            <a:fld id="{1C6CEF24-AE89-40A3-B953-FA065009B26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E549B2F8-2366-4104-8548-18F8A6F06062}"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t>
            </a:r>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Somatic vs. germ line gene therapy.</a:t>
            </a:r>
            <a:endParaRPr 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normAutofit lnSpcReduction="10000"/>
          </a:bodyPr>
          <a:lstStyle/>
          <a:p>
            <a:pPr algn="just"/>
            <a:r>
              <a:rPr lang="en-US" dirty="0" smtClean="0"/>
              <a:t> All current research on humans deals with somatic gene therapy. In these projects somatic cells such as bone-marrow, liver, lung or vascular epithelium etc. are genetically modified. Since the germ line is not affected, all effects of therapy end with the life of the patient, at the very latest. In fact, most somatic therapies will probably require repeated applications, much like ordinary pharmacological treatments.</a:t>
            </a:r>
          </a:p>
          <a:p>
            <a:endParaRPr lang="en-US" dirty="0"/>
          </a:p>
        </p:txBody>
      </p:sp>
      <p:sp>
        <p:nvSpPr>
          <p:cNvPr id="4" name="Date Placeholder 3"/>
          <p:cNvSpPr>
            <a:spLocks noGrp="1"/>
          </p:cNvSpPr>
          <p:nvPr>
            <p:ph type="dt" sz="half" idx="10"/>
          </p:nvPr>
        </p:nvSpPr>
        <p:spPr/>
        <p:txBody>
          <a:bodyPr/>
          <a:lstStyle/>
          <a:p>
            <a:fld id="{1C6CEF24-AE89-40A3-B953-FA065009B26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E549B2F8-2366-4104-8548-18F8A6F06062}"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85000" lnSpcReduction="20000"/>
          </a:bodyPr>
          <a:lstStyle/>
          <a:p>
            <a:pPr algn="just"/>
            <a:r>
              <a:rPr lang="en-US" dirty="0" smtClean="0"/>
              <a:t>Initially, gene therapy was conceptualized mainly as a procedure to correct recessive monogenic defects by bringing a healthy copy of the deficient gene in the relevant cells. In fact, somatic gene therapy has a much broader potential if one thinks of it as a sophisticated means of bringing a therapeutic gene product to the right place in the body. The field has moved increasingly from a "gene correction" model to a "DNA as drug" model (</a:t>
            </a:r>
            <a:r>
              <a:rPr lang="en-US" i="1" dirty="0" smtClean="0"/>
              <a:t>ADN </a:t>
            </a:r>
            <a:r>
              <a:rPr lang="en-US" i="1" dirty="0" err="1" smtClean="0"/>
              <a:t>médicament</a:t>
            </a:r>
            <a:r>
              <a:rPr lang="en-US" dirty="0" smtClean="0"/>
              <a:t>, A. Kahn). </a:t>
            </a:r>
          </a:p>
          <a:p>
            <a:pPr algn="just"/>
            <a:r>
              <a:rPr lang="en-US" dirty="0" smtClean="0"/>
              <a:t>This evolution towards an understanding of gene therapy as "DNA-based chemotherapy" underscores why the ethical considerations for somatic gene therapy are not basically different from the well-known ethical principles that apply in trials of any new experimental therapy</a:t>
            </a:r>
          </a:p>
          <a:p>
            <a:endParaRPr lang="en-US" dirty="0"/>
          </a:p>
        </p:txBody>
      </p:sp>
      <p:sp>
        <p:nvSpPr>
          <p:cNvPr id="4" name="Date Placeholder 3"/>
          <p:cNvSpPr>
            <a:spLocks noGrp="1"/>
          </p:cNvSpPr>
          <p:nvPr>
            <p:ph type="dt" sz="half" idx="10"/>
          </p:nvPr>
        </p:nvSpPr>
        <p:spPr/>
        <p:txBody>
          <a:bodyPr/>
          <a:lstStyle/>
          <a:p>
            <a:fld id="{1C6CEF24-AE89-40A3-B953-FA065009B26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E549B2F8-2366-4104-8548-18F8A6F06062}"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828800"/>
          </a:xfrm>
        </p:spPr>
        <p:txBody>
          <a:bodyPr>
            <a:normAutofit fontScale="90000"/>
          </a:bodyPr>
          <a:lstStyle/>
          <a:p>
            <a:r>
              <a:rPr lang="en-US" sz="36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can </a:t>
            </a:r>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somatic gene therapy be ethically acceptable?</a:t>
            </a:r>
            <a:r>
              <a:rPr lang="en-US" dirty="0" smtClean="0"/>
              <a:t/>
            </a:r>
            <a:br>
              <a:rPr lang="en-US" dirty="0" smtClean="0"/>
            </a:br>
            <a:endParaRPr lang="en-US" dirty="0"/>
          </a:p>
        </p:txBody>
      </p:sp>
      <p:sp>
        <p:nvSpPr>
          <p:cNvPr id="3" name="Content Placeholder 2"/>
          <p:cNvSpPr>
            <a:spLocks noGrp="1"/>
          </p:cNvSpPr>
          <p:nvPr>
            <p:ph idx="1"/>
          </p:nvPr>
        </p:nvSpPr>
        <p:spPr>
          <a:xfrm>
            <a:off x="457200" y="2286000"/>
            <a:ext cx="8229600" cy="3840163"/>
          </a:xfrm>
        </p:spPr>
        <p:txBody>
          <a:bodyPr>
            <a:normAutofit/>
          </a:bodyPr>
          <a:lstStyle/>
          <a:p>
            <a:pPr algn="just"/>
            <a:r>
              <a:rPr lang="en-US" dirty="0" smtClean="0"/>
              <a:t>In </a:t>
            </a:r>
            <a:r>
              <a:rPr lang="en-US" dirty="0"/>
              <a:t>medical terms, it can be argued that to repair defective DNA so that the correct functioning of a gene is restored is a further extension of medicine, that has in the last 50 years taken us into hitherto unknown regions such as organ transplants, radiation therapy and in vitro </a:t>
            </a:r>
            <a:r>
              <a:rPr lang="en-US" dirty="0" err="1"/>
              <a:t>fertilisation</a:t>
            </a:r>
            <a:r>
              <a:rPr lang="en-US" dirty="0"/>
              <a:t>. </a:t>
            </a:r>
          </a:p>
        </p:txBody>
      </p:sp>
      <p:sp>
        <p:nvSpPr>
          <p:cNvPr id="4" name="Date Placeholder 3"/>
          <p:cNvSpPr>
            <a:spLocks noGrp="1"/>
          </p:cNvSpPr>
          <p:nvPr>
            <p:ph type="dt" sz="half" idx="10"/>
          </p:nvPr>
        </p:nvSpPr>
        <p:spPr/>
        <p:txBody>
          <a:bodyPr/>
          <a:lstStyle/>
          <a:p>
            <a:fld id="{1C6CEF24-AE89-40A3-B953-FA065009B26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E549B2F8-2366-4104-8548-18F8A6F06062}"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lgn="just"/>
            <a:r>
              <a:rPr lang="en-US" dirty="0" smtClean="0"/>
              <a:t>As our knowledge of the human body and its functioning has increased, we can now envisage treating patients at a genetic level. In this sense, it would seem to raise no ethical problems if, instead of injecting a vital protein that is deficient in a patient, the gene which should be stimulating the body to produce that protein might have its normal function restored. </a:t>
            </a:r>
          </a:p>
        </p:txBody>
      </p:sp>
      <p:sp>
        <p:nvSpPr>
          <p:cNvPr id="4" name="Date Placeholder 3"/>
          <p:cNvSpPr>
            <a:spLocks noGrp="1"/>
          </p:cNvSpPr>
          <p:nvPr>
            <p:ph type="dt" sz="half" idx="10"/>
          </p:nvPr>
        </p:nvSpPr>
        <p:spPr/>
        <p:txBody>
          <a:bodyPr/>
          <a:lstStyle/>
          <a:p>
            <a:fld id="{1C6CEF24-AE89-40A3-B953-FA065009B26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E549B2F8-2366-4104-8548-18F8A6F06062}"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Somatic gene therapy can be seen as a special case of medical treatment, in the sense of </a:t>
            </a:r>
            <a:r>
              <a:rPr lang="en-US" dirty="0" err="1" smtClean="0"/>
              <a:t>focussing</a:t>
            </a:r>
            <a:r>
              <a:rPr lang="en-US" dirty="0" smtClean="0"/>
              <a:t> familiar questions by the risks of a relatively unknown area of science, and the novel power and specificity of the level of intervention in the body.</a:t>
            </a:r>
            <a:br>
              <a:rPr lang="en-US" dirty="0" smtClean="0"/>
            </a:br>
            <a:endParaRPr lang="en-US" dirty="0" smtClean="0"/>
          </a:p>
          <a:p>
            <a:endParaRPr lang="en-US" dirty="0"/>
          </a:p>
        </p:txBody>
      </p:sp>
      <p:sp>
        <p:nvSpPr>
          <p:cNvPr id="4" name="Date Placeholder 3"/>
          <p:cNvSpPr>
            <a:spLocks noGrp="1"/>
          </p:cNvSpPr>
          <p:nvPr>
            <p:ph type="dt" sz="half" idx="10"/>
          </p:nvPr>
        </p:nvSpPr>
        <p:spPr/>
        <p:txBody>
          <a:bodyPr/>
          <a:lstStyle/>
          <a:p>
            <a:fld id="{1C6CEF24-AE89-40A3-B953-FA065009B26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E549B2F8-2366-4104-8548-18F8A6F06062}"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Definition</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457200" y="1295400"/>
            <a:ext cx="8229600" cy="4830763"/>
          </a:xfrm>
        </p:spPr>
        <p:txBody>
          <a:bodyPr>
            <a:normAutofit fontScale="85000" lnSpcReduction="10000"/>
          </a:bodyPr>
          <a:lstStyle/>
          <a:p>
            <a:r>
              <a:rPr lang="en-US" dirty="0"/>
              <a:t>Gene therapy is an experimental technique that uses genes to treat or prevent disease</a:t>
            </a:r>
            <a:r>
              <a:rPr lang="en-US" dirty="0" smtClean="0"/>
              <a:t>.</a:t>
            </a:r>
          </a:p>
          <a:p>
            <a:pPr algn="just"/>
            <a:r>
              <a:rPr lang="en-US" dirty="0"/>
              <a:t>Gene therapy is designed to introduce genetic material into cells to compensate for abnormal genes or to make a beneficial protein. If a mutated gene causes a necessary protein to be faulty or missing, gene therapy may be able to introduce a normal copy of the gene to restore the function of the protein</a:t>
            </a:r>
            <a:r>
              <a:rPr lang="en-US" dirty="0" smtClean="0"/>
              <a:t>.</a:t>
            </a:r>
          </a:p>
          <a:p>
            <a:pPr algn="just"/>
            <a:r>
              <a:rPr lang="en-US" dirty="0"/>
              <a:t>Gene therapy is a form of therapy that involves inserting one or more corrective genes that have been designed in the laboratory, into the genetic material of a patient's cells to cure a genetic disease.</a:t>
            </a:r>
          </a:p>
        </p:txBody>
      </p:sp>
      <p:sp>
        <p:nvSpPr>
          <p:cNvPr id="4" name="Date Placeholder 3"/>
          <p:cNvSpPr>
            <a:spLocks noGrp="1"/>
          </p:cNvSpPr>
          <p:nvPr>
            <p:ph type="dt" sz="half" idx="10"/>
          </p:nvPr>
        </p:nvSpPr>
        <p:spPr/>
        <p:txBody>
          <a:bodyPr/>
          <a:lstStyle/>
          <a:p>
            <a:fld id="{884C9F27-10DF-4A6E-B25C-2B70832C0E2F}" type="datetime1">
              <a:rPr lang="en-US" smtClean="0"/>
              <a:pPr/>
              <a:t>4/3/2020</a:t>
            </a:fld>
            <a:endParaRPr lang="en-US"/>
          </a:p>
        </p:txBody>
      </p:sp>
      <p:sp>
        <p:nvSpPr>
          <p:cNvPr id="5" name="Slide Number Placeholder 4"/>
          <p:cNvSpPr>
            <a:spLocks noGrp="1"/>
          </p:cNvSpPr>
          <p:nvPr>
            <p:ph type="sldNum" sz="quarter" idx="12"/>
          </p:nvPr>
        </p:nvSpPr>
        <p:spPr/>
        <p:txBody>
          <a:bodyPr/>
          <a:lstStyle/>
          <a:p>
            <a:fld id="{E549B2F8-2366-4104-8548-18F8A6F06062}" type="slidenum">
              <a:rPr lang="en-US" smtClean="0"/>
              <a:pPr/>
              <a:t>2</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pPr algn="just"/>
            <a:r>
              <a:rPr lang="en-US" dirty="0" smtClean="0"/>
              <a:t>In its report to the Government on the ethics of gene therapy, the Clothier </a:t>
            </a:r>
            <a:r>
              <a:rPr lang="en-US" dirty="0" err="1" smtClean="0"/>
              <a:t>Committe</a:t>
            </a:r>
            <a:r>
              <a:rPr lang="en-US" dirty="0" smtClean="0"/>
              <a:t> reported that although somatic gene therapy did not, in their view, represent a major departure from established medical practice, that familiar issues such as safety, unpredictable consequences and consent would assume greater importance because of the nature of genetic disorders. </a:t>
            </a:r>
          </a:p>
          <a:p>
            <a:pPr algn="just"/>
            <a:r>
              <a:rPr lang="en-US" dirty="0" smtClean="0"/>
              <a:t>With the new degree of power and specificity of treating the body at the genetic level comes also a new degree of </a:t>
            </a:r>
            <a:r>
              <a:rPr lang="en-US" dirty="0" err="1" smtClean="0"/>
              <a:t>sensititivity</a:t>
            </a:r>
            <a:r>
              <a:rPr lang="en-US" dirty="0" smtClean="0"/>
              <a:t> to error and uncertainty in a relatively young science. </a:t>
            </a:r>
          </a:p>
          <a:p>
            <a:endParaRPr lang="en-US" dirty="0"/>
          </a:p>
        </p:txBody>
      </p:sp>
      <p:sp>
        <p:nvSpPr>
          <p:cNvPr id="4" name="Date Placeholder 3"/>
          <p:cNvSpPr>
            <a:spLocks noGrp="1"/>
          </p:cNvSpPr>
          <p:nvPr>
            <p:ph type="dt" sz="half" idx="10"/>
          </p:nvPr>
        </p:nvSpPr>
        <p:spPr/>
        <p:txBody>
          <a:bodyPr/>
          <a:lstStyle/>
          <a:p>
            <a:fld id="{1C6CEF24-AE89-40A3-B953-FA065009B26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E549B2F8-2366-4104-8548-18F8A6F06062}"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85000" lnSpcReduction="10000"/>
          </a:bodyPr>
          <a:lstStyle/>
          <a:p>
            <a:pPr algn="just"/>
            <a:r>
              <a:rPr lang="en-US" dirty="0" smtClean="0"/>
              <a:t>There are some parallels in that sense with the development of nuclear physics from conventional physics, or lasers compared with ordinary light beams. Prudence indicates a proper caution, more than simply what would be required, say, for a new drug - in extensive and careful trials, the due consideration of side effects, in long term monitoring, and in </a:t>
            </a:r>
            <a:r>
              <a:rPr lang="en-US" dirty="0" err="1" smtClean="0"/>
              <a:t>counselling</a:t>
            </a:r>
            <a:r>
              <a:rPr lang="en-US" dirty="0" smtClean="0"/>
              <a:t> and consent procedures.</a:t>
            </a:r>
          </a:p>
          <a:p>
            <a:pPr algn="just"/>
            <a:r>
              <a:rPr lang="en-US" dirty="0" smtClean="0"/>
              <a:t> Subject to such proper precautions, there would seem no more reason to object on ethical grounds to gene therapy than any existing therapy for a serious disease. On the contrary, as Christians we would strongly encourage efforts for the </a:t>
            </a:r>
            <a:r>
              <a:rPr lang="en-US" dirty="0" err="1" smtClean="0"/>
              <a:t>allieviation</a:t>
            </a:r>
            <a:r>
              <a:rPr lang="en-US" dirty="0" smtClean="0"/>
              <a:t> of the suffering of those with such diseases.</a:t>
            </a:r>
            <a:endParaRPr lang="en-US" dirty="0"/>
          </a:p>
        </p:txBody>
      </p:sp>
      <p:sp>
        <p:nvSpPr>
          <p:cNvPr id="4" name="Date Placeholder 3"/>
          <p:cNvSpPr>
            <a:spLocks noGrp="1"/>
          </p:cNvSpPr>
          <p:nvPr>
            <p:ph type="dt" sz="half" idx="10"/>
          </p:nvPr>
        </p:nvSpPr>
        <p:spPr/>
        <p:txBody>
          <a:bodyPr/>
          <a:lstStyle/>
          <a:p>
            <a:fld id="{1C6CEF24-AE89-40A3-B953-FA065009B26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E549B2F8-2366-4104-8548-18F8A6F06062}"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85000" lnSpcReduction="20000"/>
          </a:bodyPr>
          <a:lstStyle/>
          <a:p>
            <a:pPr algn="just"/>
            <a:r>
              <a:rPr lang="en-US" dirty="0"/>
              <a:t>Of more concern is the generation of false optimism on the part of anyone involved - scientists, medical staff, health authorities, Government, and especially any commercial biotechnology firms who market the drugs, diagnostics kits or other supplies. </a:t>
            </a:r>
            <a:endParaRPr lang="en-US" dirty="0" smtClean="0"/>
          </a:p>
          <a:p>
            <a:pPr algn="just"/>
            <a:r>
              <a:rPr lang="en-US" dirty="0" smtClean="0"/>
              <a:t>It </a:t>
            </a:r>
            <a:r>
              <a:rPr lang="en-US" dirty="0"/>
              <a:t>is important to resist the temptation to oversell one’s scientific discovery or therapy or product, to avoid creating </a:t>
            </a:r>
            <a:r>
              <a:rPr lang="en-US" dirty="0" err="1"/>
              <a:t>unrealisitic</a:t>
            </a:r>
            <a:r>
              <a:rPr lang="en-US" dirty="0"/>
              <a:t> expectations by the public in general, and especially vulnerable groups who might be anxious for any sort of remedy</a:t>
            </a:r>
            <a:r>
              <a:rPr lang="en-US" dirty="0" smtClean="0"/>
              <a:t>.</a:t>
            </a:r>
          </a:p>
          <a:p>
            <a:pPr algn="just"/>
            <a:r>
              <a:rPr lang="en-US" dirty="0" smtClean="0"/>
              <a:t> </a:t>
            </a:r>
            <a:r>
              <a:rPr lang="en-US" dirty="0"/>
              <a:t>It seems likely that it will be many years before more than very modest claims could be made of gene therapy, but naturally we hope and pray that its promise may be fulfilled in significant improvements for sufferers from </a:t>
            </a:r>
            <a:r>
              <a:rPr lang="en-US" dirty="0" err="1"/>
              <a:t>cycstic</a:t>
            </a:r>
            <a:r>
              <a:rPr lang="en-US" dirty="0"/>
              <a:t> fibrosis and other diseases. </a:t>
            </a:r>
          </a:p>
        </p:txBody>
      </p:sp>
      <p:sp>
        <p:nvSpPr>
          <p:cNvPr id="4" name="Date Placeholder 3"/>
          <p:cNvSpPr>
            <a:spLocks noGrp="1"/>
          </p:cNvSpPr>
          <p:nvPr>
            <p:ph type="dt" sz="half" idx="10"/>
          </p:nvPr>
        </p:nvSpPr>
        <p:spPr/>
        <p:txBody>
          <a:bodyPr/>
          <a:lstStyle/>
          <a:p>
            <a:fld id="{1C6CEF24-AE89-40A3-B953-FA065009B26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E549B2F8-2366-4104-8548-18F8A6F06062}"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447800"/>
          </a:xfrm>
        </p:spPr>
        <p:txBody>
          <a:bodyPr>
            <a:normAutofit fontScale="90000"/>
          </a:bodyPr>
          <a:lstStyle/>
          <a:p>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Would human germ-line gene therapy be ethically acceptable?</a:t>
            </a:r>
            <a:r>
              <a:rPr lang="en-US" dirty="0" smtClean="0"/>
              <a:t/>
            </a:r>
            <a:br>
              <a:rPr lang="en-US" dirty="0" smtClean="0"/>
            </a:br>
            <a:endParaRPr lang="en-US" dirty="0"/>
          </a:p>
        </p:txBody>
      </p:sp>
      <p:sp>
        <p:nvSpPr>
          <p:cNvPr id="3" name="Content Placeholder 2"/>
          <p:cNvSpPr>
            <a:spLocks noGrp="1"/>
          </p:cNvSpPr>
          <p:nvPr>
            <p:ph idx="1"/>
          </p:nvPr>
        </p:nvSpPr>
        <p:spPr>
          <a:xfrm>
            <a:off x="457200" y="1981200"/>
            <a:ext cx="8229600" cy="4144963"/>
          </a:xfrm>
        </p:spPr>
        <p:txBody>
          <a:bodyPr>
            <a:normAutofit fontScale="77500" lnSpcReduction="20000"/>
          </a:bodyPr>
          <a:lstStyle/>
          <a:p>
            <a:r>
              <a:rPr lang="en-US" dirty="0" smtClean="0"/>
              <a:t>Because </a:t>
            </a:r>
            <a:r>
              <a:rPr lang="en-US" dirty="0"/>
              <a:t>somatic gene therapy is directed at the body’s non-reproductive cells, it should only affect the genetic makeup of that one individual, and not be passed on to any children they may subsequently have. </a:t>
            </a:r>
            <a:endParaRPr lang="en-US" dirty="0" smtClean="0"/>
          </a:p>
          <a:p>
            <a:r>
              <a:rPr lang="en-US" dirty="0" smtClean="0"/>
              <a:t>In </a:t>
            </a:r>
            <a:r>
              <a:rPr lang="en-US" dirty="0"/>
              <a:t>contrast, any genetic changes in the reproductive cells </a:t>
            </a:r>
            <a:r>
              <a:rPr lang="en-US" dirty="0" smtClean="0"/>
              <a:t>– germ-line </a:t>
            </a:r>
            <a:r>
              <a:rPr lang="en-US" dirty="0"/>
              <a:t>gene therapy - or changes made to the early embryo before the stage of differentiation into reproductive and non-reproductive cells, would affect all future offspring of that person. </a:t>
            </a:r>
            <a:endParaRPr lang="en-US" dirty="0" smtClean="0"/>
          </a:p>
          <a:p>
            <a:r>
              <a:rPr lang="en-US" dirty="0" smtClean="0"/>
              <a:t>This </a:t>
            </a:r>
            <a:r>
              <a:rPr lang="en-US" dirty="0"/>
              <a:t>makes an vital ethical distinction, affecting to major issues :</a:t>
            </a:r>
            <a:br>
              <a:rPr lang="en-US" dirty="0"/>
            </a:br>
            <a:endParaRPr lang="en-US" dirty="0"/>
          </a:p>
        </p:txBody>
      </p:sp>
      <p:sp>
        <p:nvSpPr>
          <p:cNvPr id="4" name="Date Placeholder 3"/>
          <p:cNvSpPr>
            <a:spLocks noGrp="1"/>
          </p:cNvSpPr>
          <p:nvPr>
            <p:ph type="dt" sz="half" idx="10"/>
          </p:nvPr>
        </p:nvSpPr>
        <p:spPr/>
        <p:txBody>
          <a:bodyPr/>
          <a:lstStyle/>
          <a:p>
            <a:fld id="{1C6CEF24-AE89-40A3-B953-FA065009B26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E549B2F8-2366-4104-8548-18F8A6F06062}"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77500" lnSpcReduction="20000"/>
          </a:bodyPr>
          <a:lstStyle/>
          <a:p>
            <a:pPr algn="just"/>
            <a:r>
              <a:rPr lang="en-US" dirty="0" smtClean="0"/>
              <a:t>what is our duty in respect of future generations, their rights, choices, health, etc.?</a:t>
            </a:r>
            <a:br>
              <a:rPr lang="en-US" dirty="0" smtClean="0"/>
            </a:br>
            <a:r>
              <a:rPr lang="en-US" dirty="0" smtClean="0"/>
              <a:t>could we ever know enough about the long term effects to judge that we could go ahead?</a:t>
            </a:r>
            <a:br>
              <a:rPr lang="en-US" dirty="0" smtClean="0"/>
            </a:br>
            <a:r>
              <a:rPr lang="en-US" dirty="0" smtClean="0"/>
              <a:t>The Present Technical and Legal Situation</a:t>
            </a:r>
          </a:p>
          <a:p>
            <a:pPr algn="just"/>
            <a:r>
              <a:rPr lang="en-US" dirty="0" smtClean="0"/>
              <a:t>If somatic therapy is in its infancy</a:t>
            </a:r>
            <a:r>
              <a:rPr lang="en-US" smtClean="0"/>
              <a:t>, germ-line </a:t>
            </a:r>
            <a:r>
              <a:rPr lang="en-US" dirty="0" smtClean="0"/>
              <a:t>therapy is not even “a twinkle in the parent’s eye”. The technique is being used in higher animals in a number of applications, but in humans, it is not currently being seriously considered. Indeed, following the Clothier committee report, it is illegal in the UK to do research in this area. Nonetheless, in the US, the National Institutes of Health wishes to raise public discussion on the issue, and a patent application for germ-line work on animals has included in its scope any potential human applications. </a:t>
            </a:r>
          </a:p>
          <a:p>
            <a:endParaRPr lang="en-US" dirty="0"/>
          </a:p>
        </p:txBody>
      </p:sp>
      <p:sp>
        <p:nvSpPr>
          <p:cNvPr id="4" name="Date Placeholder 3"/>
          <p:cNvSpPr>
            <a:spLocks noGrp="1"/>
          </p:cNvSpPr>
          <p:nvPr>
            <p:ph type="dt" sz="half" idx="10"/>
          </p:nvPr>
        </p:nvSpPr>
        <p:spPr/>
        <p:txBody>
          <a:bodyPr/>
          <a:lstStyle/>
          <a:p>
            <a:fld id="{1C6CEF24-AE89-40A3-B953-FA065009B26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E549B2F8-2366-4104-8548-18F8A6F06062}"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Cystic fibrosis (CF)</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457200" y="1371600"/>
            <a:ext cx="8229600" cy="4754563"/>
          </a:xfrm>
        </p:spPr>
        <p:txBody>
          <a:bodyPr>
            <a:normAutofit fontScale="85000" lnSpcReduction="10000"/>
          </a:bodyPr>
          <a:lstStyle/>
          <a:p>
            <a:pPr algn="just"/>
            <a:r>
              <a:rPr lang="en-US" b="1" dirty="0" smtClean="0"/>
              <a:t>Cystic fibrosis</a:t>
            </a:r>
            <a:r>
              <a:rPr lang="en-US" dirty="0" smtClean="0"/>
              <a:t> (</a:t>
            </a:r>
            <a:r>
              <a:rPr lang="en-US" b="1" dirty="0" smtClean="0"/>
              <a:t>CF</a:t>
            </a:r>
            <a:r>
              <a:rPr lang="en-US" dirty="0" smtClean="0"/>
              <a:t>) is a genetic disorder that affects mostly the lungs, but also the pancreas , liver , kidneys, and intestine.</a:t>
            </a:r>
            <a:endParaRPr lang="en-US" baseline="30000" dirty="0" smtClean="0">
              <a:hlinkClick r:id="rId2"/>
            </a:endParaRPr>
          </a:p>
          <a:p>
            <a:pPr algn="just"/>
            <a:r>
              <a:rPr lang="en-US" dirty="0" smtClean="0"/>
              <a:t>Long-term issues include breathing difficulty  and coughing up mucus as a result of frequent lung infections. </a:t>
            </a:r>
          </a:p>
          <a:p>
            <a:pPr algn="just"/>
            <a:r>
              <a:rPr lang="en-US" dirty="0" smtClean="0"/>
              <a:t>Other signs and symptoms may include sinus infections, poor growth, fatty stool, clubbing of the fingers and toes, and infertility  in most males.</a:t>
            </a:r>
            <a:endParaRPr lang="en-US" baseline="30000" dirty="0" smtClean="0">
              <a:hlinkClick r:id="rId2"/>
            </a:endParaRPr>
          </a:p>
          <a:p>
            <a:pPr algn="just"/>
            <a:r>
              <a:rPr lang="en-US" dirty="0" smtClean="0"/>
              <a:t>Different people may have different degrees of symptoms.</a:t>
            </a:r>
            <a:endParaRPr lang="en-US" dirty="0"/>
          </a:p>
        </p:txBody>
      </p:sp>
      <p:sp>
        <p:nvSpPr>
          <p:cNvPr id="4" name="Date Placeholder 3"/>
          <p:cNvSpPr>
            <a:spLocks noGrp="1"/>
          </p:cNvSpPr>
          <p:nvPr>
            <p:ph type="dt" sz="half" idx="10"/>
          </p:nvPr>
        </p:nvSpPr>
        <p:spPr/>
        <p:txBody>
          <a:bodyPr/>
          <a:lstStyle/>
          <a:p>
            <a:fld id="{1C6CEF24-AE89-40A3-B953-FA065009B26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E549B2F8-2366-4104-8548-18F8A6F06062}"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C6CEF24-AE89-40A3-B953-FA065009B26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E549B2F8-2366-4104-8548-18F8A6F06062}" type="slidenum">
              <a:rPr lang="en-US" smtClean="0"/>
              <a:pPr/>
              <a:t>26</a:t>
            </a:fld>
            <a:endParaRPr lang="en-US"/>
          </a:p>
        </p:txBody>
      </p:sp>
      <p:pic>
        <p:nvPicPr>
          <p:cNvPr id="1026" name="Picture 2" descr="C:\Users\Philoso\Downloads\290px-Blausen_0286_CysticFibrosis.png"/>
          <p:cNvPicPr>
            <a:picLocks noGrp="1" noChangeAspect="1" noChangeArrowheads="1"/>
          </p:cNvPicPr>
          <p:nvPr>
            <p:ph idx="1"/>
          </p:nvPr>
        </p:nvPicPr>
        <p:blipFill>
          <a:blip r:embed="rId2"/>
          <a:srcRect/>
          <a:stretch>
            <a:fillRect/>
          </a:stretch>
        </p:blipFill>
        <p:spPr bwMode="auto">
          <a:xfrm>
            <a:off x="2209800" y="914400"/>
            <a:ext cx="5181600" cy="525780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5"/>
          <p:cNvSpPr txBox="1">
            <a:spLocks noChangeArrowheads="1"/>
          </p:cNvSpPr>
          <p:nvPr/>
        </p:nvSpPr>
        <p:spPr bwMode="auto">
          <a:xfrm>
            <a:off x="2743200" y="6400800"/>
            <a:ext cx="3505200" cy="274638"/>
          </a:xfrm>
          <a:prstGeom prst="rect">
            <a:avLst/>
          </a:prstGeom>
          <a:noFill/>
          <a:ln w="9525">
            <a:noFill/>
            <a:miter lim="800000"/>
            <a:headEnd/>
            <a:tailEnd/>
          </a:ln>
        </p:spPr>
        <p:txBody>
          <a:bodyPr>
            <a:spAutoFit/>
          </a:bodyPr>
          <a:lstStyle/>
          <a:p>
            <a:pPr>
              <a:spcBef>
                <a:spcPct val="50000"/>
              </a:spcBef>
            </a:pPr>
            <a:r>
              <a:rPr lang="en-US" sz="1200">
                <a:solidFill>
                  <a:schemeClr val="bg1"/>
                </a:solidFill>
              </a:rPr>
              <a:t>Based on:  Harvard Family Health Guide,  1999  </a:t>
            </a:r>
          </a:p>
        </p:txBody>
      </p:sp>
      <p:sp>
        <p:nvSpPr>
          <p:cNvPr id="20483" name="Text Box 3"/>
          <p:cNvSpPr txBox="1">
            <a:spLocks noChangeArrowheads="1"/>
          </p:cNvSpPr>
          <p:nvPr/>
        </p:nvSpPr>
        <p:spPr bwMode="auto">
          <a:xfrm>
            <a:off x="152400" y="152400"/>
            <a:ext cx="8763000" cy="1323975"/>
          </a:xfrm>
          <a:prstGeom prst="rect">
            <a:avLst/>
          </a:prstGeom>
          <a:solidFill>
            <a:srgbClr val="CCCCFF"/>
          </a:solidFill>
          <a:ln w="9525">
            <a:solidFill>
              <a:schemeClr val="tx1"/>
            </a:solidFill>
            <a:miter lim="800000"/>
            <a:headEnd/>
            <a:tailEnd/>
          </a:ln>
        </p:spPr>
        <p:txBody>
          <a:bodyPr>
            <a:spAutoFit/>
          </a:bodyPr>
          <a:lstStyle/>
          <a:p>
            <a:r>
              <a:rPr lang="en-US" sz="3200">
                <a:solidFill>
                  <a:srgbClr val="000099"/>
                </a:solidFill>
              </a:rPr>
              <a:t>Sickle Cell Disease- recessive allele</a:t>
            </a:r>
          </a:p>
          <a:p>
            <a:pPr>
              <a:buFontTx/>
              <a:buChar char="•"/>
            </a:pPr>
            <a:r>
              <a:rPr lang="en-US" sz="2400"/>
              <a:t>Red blood cells are sickle shaped, issues with circulation causing anemia and pain</a:t>
            </a:r>
          </a:p>
        </p:txBody>
      </p:sp>
      <p:pic>
        <p:nvPicPr>
          <p:cNvPr id="20484" name="Picture 5" descr="C:\Users\Angela\AppData\Local\Microsoft\Windows\Temporary Internet Files\Content.IE5\XGL0LSKQ\MPj04388090000[1].jpg"/>
          <p:cNvPicPr>
            <a:picLocks noChangeAspect="1" noChangeArrowheads="1"/>
          </p:cNvPicPr>
          <p:nvPr/>
        </p:nvPicPr>
        <p:blipFill>
          <a:blip r:embed="rId3"/>
          <a:srcRect/>
          <a:stretch>
            <a:fillRect/>
          </a:stretch>
        </p:blipFill>
        <p:spPr bwMode="auto">
          <a:xfrm>
            <a:off x="304800" y="1676400"/>
            <a:ext cx="5930900" cy="4572000"/>
          </a:xfrm>
          <a:prstGeom prst="rect">
            <a:avLst/>
          </a:prstGeom>
          <a:noFill/>
          <a:ln w="9525">
            <a:noFill/>
            <a:miter lim="800000"/>
            <a:headEnd/>
            <a:tailEnd/>
          </a:ln>
        </p:spPr>
      </p:pic>
      <p:pic>
        <p:nvPicPr>
          <p:cNvPr id="20485" name="Picture 6" descr="R:\THECB Grant\Lessons.after May 14\July lessons\New Folder\8_4.jpg"/>
          <p:cNvPicPr>
            <a:picLocks noChangeAspect="1" noChangeArrowheads="1"/>
          </p:cNvPicPr>
          <p:nvPr/>
        </p:nvPicPr>
        <p:blipFill>
          <a:blip r:embed="rId4">
            <a:lum bright="-10000" contrast="10000"/>
          </a:blip>
          <a:srcRect/>
          <a:stretch>
            <a:fillRect/>
          </a:stretch>
        </p:blipFill>
        <p:spPr bwMode="auto">
          <a:xfrm>
            <a:off x="3276600" y="1752600"/>
            <a:ext cx="5867400" cy="4532313"/>
          </a:xfrm>
          <a:prstGeom prst="rect">
            <a:avLst/>
          </a:prstGeom>
          <a:noFill/>
          <a:ln w="12700">
            <a:solidFill>
              <a:srgbClr val="000000"/>
            </a:solidFill>
            <a:miter lim="800000"/>
            <a:headEnd/>
            <a:tailEnd/>
          </a:ln>
        </p:spPr>
      </p:pic>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463" y="0"/>
            <a:ext cx="8229600" cy="1143000"/>
          </a:xfrm>
          <a:effectLst>
            <a:outerShdw dist="38100" dir="2700000" rotWithShape="0">
              <a:srgbClr val="000000">
                <a:alpha val="42999"/>
              </a:srgbClr>
            </a:outerShdw>
          </a:effectLst>
        </p:spPr>
        <p:txBody>
          <a:bodyPr/>
          <a:lstStyle/>
          <a:p>
            <a:pPr eaLnBrk="1" hangingPunct="1">
              <a:defRPr/>
            </a:pPr>
            <a:r>
              <a:rPr lang="en-US" u="sng" smtClean="0">
                <a:solidFill>
                  <a:srgbClr val="CAE2FF"/>
                </a:solidFill>
              </a:rPr>
              <a:t>How is it done?</a:t>
            </a:r>
          </a:p>
        </p:txBody>
      </p:sp>
      <p:grpSp>
        <p:nvGrpSpPr>
          <p:cNvPr id="3" name="Group 23"/>
          <p:cNvGrpSpPr>
            <a:grpSpLocks/>
          </p:cNvGrpSpPr>
          <p:nvPr/>
        </p:nvGrpSpPr>
        <p:grpSpPr bwMode="auto">
          <a:xfrm>
            <a:off x="585788" y="860425"/>
            <a:ext cx="977900" cy="976313"/>
            <a:chOff x="2911231" y="1641231"/>
            <a:chExt cx="976923" cy="976923"/>
          </a:xfrm>
        </p:grpSpPr>
        <p:sp>
          <p:nvSpPr>
            <p:cNvPr id="6" name="Sun 5"/>
            <p:cNvSpPr>
              <a:spLocks noChangeArrowheads="1"/>
            </p:cNvSpPr>
            <p:nvPr/>
          </p:nvSpPr>
          <p:spPr bwMode="auto">
            <a:xfrm>
              <a:off x="2911231" y="1641231"/>
              <a:ext cx="976923" cy="976923"/>
            </a:xfrm>
            <a:prstGeom prst="sun">
              <a:avLst>
                <a:gd name="adj" fmla="val 25000"/>
              </a:avLst>
            </a:prstGeom>
            <a:solidFill>
              <a:srgbClr val="FFFF00"/>
            </a:solidFill>
            <a:ln w="9525">
              <a:solidFill>
                <a:schemeClr val="tx1"/>
              </a:solid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grpSp>
          <p:nvGrpSpPr>
            <p:cNvPr id="7" name="Group 20"/>
            <p:cNvGrpSpPr>
              <a:grpSpLocks noChangeAspect="1"/>
            </p:cNvGrpSpPr>
            <p:nvPr/>
          </p:nvGrpSpPr>
          <p:grpSpPr bwMode="auto">
            <a:xfrm>
              <a:off x="3352798" y="1936168"/>
              <a:ext cx="125047" cy="491794"/>
              <a:chOff x="4376615" y="3223846"/>
              <a:chExt cx="326894" cy="1285631"/>
            </a:xfrm>
          </p:grpSpPr>
          <p:sp>
            <p:nvSpPr>
              <p:cNvPr id="22" name="Freeform 21"/>
              <p:cNvSpPr>
                <a:spLocks noChangeArrowheads="1"/>
              </p:cNvSpPr>
              <p:nvPr/>
            </p:nvSpPr>
            <p:spPr bwMode="auto">
              <a:xfrm>
                <a:off x="4374829" y="3225211"/>
                <a:ext cx="294354" cy="1071366"/>
              </a:xfrm>
              <a:custGeom>
                <a:avLst/>
                <a:gdLst>
                  <a:gd name="T0" fmla="*/ 136770 w 291725"/>
                  <a:gd name="T1" fmla="*/ 0 h 1074616"/>
                  <a:gd name="T2" fmla="*/ 97693 w 291725"/>
                  <a:gd name="T3" fmla="*/ 117231 h 1074616"/>
                  <a:gd name="T4" fmla="*/ 78154 w 291725"/>
                  <a:gd name="T5" fmla="*/ 175846 h 1074616"/>
                  <a:gd name="T6" fmla="*/ 39077 w 291725"/>
                  <a:gd name="T7" fmla="*/ 234462 h 1074616"/>
                  <a:gd name="T8" fmla="*/ 0 w 291725"/>
                  <a:gd name="T9" fmla="*/ 371231 h 1074616"/>
                  <a:gd name="T10" fmla="*/ 19539 w 291725"/>
                  <a:gd name="T11" fmla="*/ 429846 h 1074616"/>
                  <a:gd name="T12" fmla="*/ 136770 w 291725"/>
                  <a:gd name="T13" fmla="*/ 508000 h 1074616"/>
                  <a:gd name="T14" fmla="*/ 195385 w 291725"/>
                  <a:gd name="T15" fmla="*/ 547077 h 1074616"/>
                  <a:gd name="T16" fmla="*/ 254000 w 291725"/>
                  <a:gd name="T17" fmla="*/ 586154 h 1074616"/>
                  <a:gd name="T18" fmla="*/ 254000 w 291725"/>
                  <a:gd name="T19" fmla="*/ 742462 h 1074616"/>
                  <a:gd name="T20" fmla="*/ 195385 w 291725"/>
                  <a:gd name="T21" fmla="*/ 801077 h 1074616"/>
                  <a:gd name="T22" fmla="*/ 117231 w 291725"/>
                  <a:gd name="T23" fmla="*/ 918308 h 1074616"/>
                  <a:gd name="T24" fmla="*/ 78154 w 291725"/>
                  <a:gd name="T25" fmla="*/ 976923 h 1074616"/>
                  <a:gd name="T26" fmla="*/ 58616 w 291725"/>
                  <a:gd name="T27" fmla="*/ 1074616 h 10746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91725"/>
                  <a:gd name="T43" fmla="*/ 0 h 1074616"/>
                  <a:gd name="T44" fmla="*/ 291725 w 291725"/>
                  <a:gd name="T45" fmla="*/ 1074616 h 107461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91725" h="1074616">
                    <a:moveTo>
                      <a:pt x="136770" y="0"/>
                    </a:moveTo>
                    <a:lnTo>
                      <a:pt x="97693" y="117231"/>
                    </a:lnTo>
                    <a:cubicBezTo>
                      <a:pt x="91180" y="136769"/>
                      <a:pt x="89578" y="158710"/>
                      <a:pt x="78154" y="175846"/>
                    </a:cubicBezTo>
                    <a:lnTo>
                      <a:pt x="39077" y="234462"/>
                    </a:lnTo>
                    <a:cubicBezTo>
                      <a:pt x="29864" y="262101"/>
                      <a:pt x="0" y="346701"/>
                      <a:pt x="0" y="371231"/>
                    </a:cubicBezTo>
                    <a:cubicBezTo>
                      <a:pt x="0" y="391826"/>
                      <a:pt x="4976" y="415283"/>
                      <a:pt x="19539" y="429846"/>
                    </a:cubicBezTo>
                    <a:cubicBezTo>
                      <a:pt x="52748" y="463055"/>
                      <a:pt x="97693" y="481949"/>
                      <a:pt x="136770" y="508000"/>
                    </a:cubicBezTo>
                    <a:lnTo>
                      <a:pt x="195385" y="547077"/>
                    </a:lnTo>
                    <a:lnTo>
                      <a:pt x="254000" y="586154"/>
                    </a:lnTo>
                    <a:cubicBezTo>
                      <a:pt x="275268" y="649955"/>
                      <a:pt x="291725" y="667012"/>
                      <a:pt x="254000" y="742462"/>
                    </a:cubicBezTo>
                    <a:cubicBezTo>
                      <a:pt x="241643" y="767176"/>
                      <a:pt x="212349" y="779266"/>
                      <a:pt x="195385" y="801077"/>
                    </a:cubicBezTo>
                    <a:cubicBezTo>
                      <a:pt x="166551" y="838149"/>
                      <a:pt x="143282" y="879231"/>
                      <a:pt x="117231" y="918308"/>
                    </a:cubicBezTo>
                    <a:lnTo>
                      <a:pt x="78154" y="976923"/>
                    </a:lnTo>
                    <a:cubicBezTo>
                      <a:pt x="54497" y="1047896"/>
                      <a:pt x="58616" y="1014944"/>
                      <a:pt x="58616" y="1074616"/>
                    </a:cubicBezTo>
                  </a:path>
                </a:pathLst>
              </a:custGeom>
              <a:noFill/>
              <a:ln w="25400">
                <a:solidFill>
                  <a:srgbClr val="FF0000"/>
                </a:solidFill>
                <a:miter lim="800000"/>
                <a:headEnd/>
                <a:tailEnd/>
              </a:ln>
              <a:effectLst>
                <a:outerShdw dist="20000" dir="5400000" rotWithShape="0">
                  <a:srgbClr val="808080">
                    <a:alpha val="37999"/>
                  </a:srgbClr>
                </a:outerShdw>
              </a:effectLst>
            </p:spPr>
            <p:txBody>
              <a:bodyPr anchor="ctr"/>
              <a:lstStyle/>
              <a:p>
                <a:pPr algn="ctr" fontAlgn="auto">
                  <a:spcBef>
                    <a:spcPts val="0"/>
                  </a:spcBef>
                  <a:spcAft>
                    <a:spcPts val="0"/>
                  </a:spcAft>
                  <a:defRPr/>
                </a:pPr>
                <a:endParaRPr lang="en-US">
                  <a:latin typeface="+mn-lt"/>
                  <a:ea typeface="+mn-ea"/>
                </a:endParaRPr>
              </a:p>
            </p:txBody>
          </p:sp>
          <p:sp>
            <p:nvSpPr>
              <p:cNvPr id="23" name="Freeform 22"/>
              <p:cNvSpPr>
                <a:spLocks noChangeArrowheads="1"/>
              </p:cNvSpPr>
              <p:nvPr/>
            </p:nvSpPr>
            <p:spPr bwMode="auto">
              <a:xfrm>
                <a:off x="4407995" y="3436994"/>
                <a:ext cx="294354" cy="1071366"/>
              </a:xfrm>
              <a:custGeom>
                <a:avLst/>
                <a:gdLst>
                  <a:gd name="T0" fmla="*/ 136770 w 291725"/>
                  <a:gd name="T1" fmla="*/ 0 h 1074616"/>
                  <a:gd name="T2" fmla="*/ 97693 w 291725"/>
                  <a:gd name="T3" fmla="*/ 117231 h 1074616"/>
                  <a:gd name="T4" fmla="*/ 78154 w 291725"/>
                  <a:gd name="T5" fmla="*/ 175846 h 1074616"/>
                  <a:gd name="T6" fmla="*/ 39077 w 291725"/>
                  <a:gd name="T7" fmla="*/ 234462 h 1074616"/>
                  <a:gd name="T8" fmla="*/ 0 w 291725"/>
                  <a:gd name="T9" fmla="*/ 371231 h 1074616"/>
                  <a:gd name="T10" fmla="*/ 19539 w 291725"/>
                  <a:gd name="T11" fmla="*/ 429846 h 1074616"/>
                  <a:gd name="T12" fmla="*/ 136770 w 291725"/>
                  <a:gd name="T13" fmla="*/ 508000 h 1074616"/>
                  <a:gd name="T14" fmla="*/ 195385 w 291725"/>
                  <a:gd name="T15" fmla="*/ 547077 h 1074616"/>
                  <a:gd name="T16" fmla="*/ 254000 w 291725"/>
                  <a:gd name="T17" fmla="*/ 586154 h 1074616"/>
                  <a:gd name="T18" fmla="*/ 254000 w 291725"/>
                  <a:gd name="T19" fmla="*/ 742462 h 1074616"/>
                  <a:gd name="T20" fmla="*/ 195385 w 291725"/>
                  <a:gd name="T21" fmla="*/ 801077 h 1074616"/>
                  <a:gd name="T22" fmla="*/ 117231 w 291725"/>
                  <a:gd name="T23" fmla="*/ 918308 h 1074616"/>
                  <a:gd name="T24" fmla="*/ 78154 w 291725"/>
                  <a:gd name="T25" fmla="*/ 976923 h 1074616"/>
                  <a:gd name="T26" fmla="*/ 58616 w 291725"/>
                  <a:gd name="T27" fmla="*/ 1074616 h 10746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91725"/>
                  <a:gd name="T43" fmla="*/ 0 h 1074616"/>
                  <a:gd name="T44" fmla="*/ 291725 w 291725"/>
                  <a:gd name="T45" fmla="*/ 1074616 h 107461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91725" h="1074616">
                    <a:moveTo>
                      <a:pt x="136770" y="0"/>
                    </a:moveTo>
                    <a:lnTo>
                      <a:pt x="97693" y="117231"/>
                    </a:lnTo>
                    <a:cubicBezTo>
                      <a:pt x="91180" y="136769"/>
                      <a:pt x="89578" y="158710"/>
                      <a:pt x="78154" y="175846"/>
                    </a:cubicBezTo>
                    <a:lnTo>
                      <a:pt x="39077" y="234462"/>
                    </a:lnTo>
                    <a:cubicBezTo>
                      <a:pt x="29864" y="262101"/>
                      <a:pt x="0" y="346701"/>
                      <a:pt x="0" y="371231"/>
                    </a:cubicBezTo>
                    <a:cubicBezTo>
                      <a:pt x="0" y="391826"/>
                      <a:pt x="4976" y="415283"/>
                      <a:pt x="19539" y="429846"/>
                    </a:cubicBezTo>
                    <a:cubicBezTo>
                      <a:pt x="52748" y="463055"/>
                      <a:pt x="97693" y="481949"/>
                      <a:pt x="136770" y="508000"/>
                    </a:cubicBezTo>
                    <a:lnTo>
                      <a:pt x="195385" y="547077"/>
                    </a:lnTo>
                    <a:lnTo>
                      <a:pt x="254000" y="586154"/>
                    </a:lnTo>
                    <a:cubicBezTo>
                      <a:pt x="275268" y="649955"/>
                      <a:pt x="291725" y="667012"/>
                      <a:pt x="254000" y="742462"/>
                    </a:cubicBezTo>
                    <a:cubicBezTo>
                      <a:pt x="241643" y="767176"/>
                      <a:pt x="212349" y="779266"/>
                      <a:pt x="195385" y="801077"/>
                    </a:cubicBezTo>
                    <a:cubicBezTo>
                      <a:pt x="166551" y="838149"/>
                      <a:pt x="143282" y="879231"/>
                      <a:pt x="117231" y="918308"/>
                    </a:cubicBezTo>
                    <a:lnTo>
                      <a:pt x="78154" y="976923"/>
                    </a:lnTo>
                    <a:cubicBezTo>
                      <a:pt x="54497" y="1047896"/>
                      <a:pt x="58616" y="1014944"/>
                      <a:pt x="58616" y="1074616"/>
                    </a:cubicBezTo>
                  </a:path>
                </a:pathLst>
              </a:custGeom>
              <a:noFill/>
              <a:ln w="25400">
                <a:solidFill>
                  <a:srgbClr val="FF0000"/>
                </a:solidFill>
                <a:miter lim="800000"/>
                <a:headEnd/>
                <a:tailEnd/>
              </a:ln>
              <a:effectLst>
                <a:outerShdw dist="20000" dir="5400000" rotWithShape="0">
                  <a:srgbClr val="808080">
                    <a:alpha val="37999"/>
                  </a:srgbClr>
                </a:outerShdw>
              </a:effectLst>
            </p:spPr>
            <p:txBody>
              <a:bodyPr anchor="ctr"/>
              <a:lstStyle/>
              <a:p>
                <a:pPr algn="ctr" fontAlgn="auto">
                  <a:spcBef>
                    <a:spcPts val="0"/>
                  </a:spcBef>
                  <a:spcAft>
                    <a:spcPts val="0"/>
                  </a:spcAft>
                  <a:defRPr/>
                </a:pPr>
                <a:endParaRPr lang="en-US">
                  <a:latin typeface="+mn-lt"/>
                  <a:ea typeface="+mn-ea"/>
                </a:endParaRPr>
              </a:p>
            </p:txBody>
          </p:sp>
        </p:grpSp>
      </p:grpSp>
      <p:cxnSp>
        <p:nvCxnSpPr>
          <p:cNvPr id="50" name="Straight Arrow Connector 49"/>
          <p:cNvCxnSpPr>
            <a:cxnSpLocks noChangeShapeType="1"/>
          </p:cNvCxnSpPr>
          <p:nvPr/>
        </p:nvCxnSpPr>
        <p:spPr bwMode="auto">
          <a:xfrm>
            <a:off x="1543050" y="1563688"/>
            <a:ext cx="1935163" cy="390525"/>
          </a:xfrm>
          <a:prstGeom prst="straightConnector1">
            <a:avLst/>
          </a:prstGeom>
          <a:noFill/>
          <a:ln w="57150">
            <a:solidFill>
              <a:srgbClr val="CAE2FF"/>
            </a:solidFill>
            <a:round/>
            <a:headEnd/>
            <a:tailEnd type="arrow" w="med" len="med"/>
          </a:ln>
          <a:effectLst>
            <a:outerShdw dist="20000" dir="5400000" rotWithShape="0">
              <a:srgbClr val="808080">
                <a:alpha val="37999"/>
              </a:srgbClr>
            </a:outerShdw>
          </a:effectLst>
        </p:spPr>
      </p:cxnSp>
      <p:sp>
        <p:nvSpPr>
          <p:cNvPr id="52" name="TextBox 51"/>
          <p:cNvSpPr txBox="1"/>
          <p:nvPr/>
        </p:nvSpPr>
        <p:spPr>
          <a:xfrm>
            <a:off x="545084" y="6027003"/>
            <a:ext cx="8122178" cy="830997"/>
          </a:xfrm>
          <a:prstGeom prst="rect">
            <a:avLst/>
          </a:prstGeom>
          <a:solidFill>
            <a:srgbClr val="003366"/>
          </a:solidFill>
          <a:ln>
            <a:solidFill>
              <a:srgbClr val="CAE2FF"/>
            </a:solidFill>
          </a:ln>
        </p:spPr>
        <p:txBody>
          <a:bodyPr>
            <a:spAutoFit/>
          </a:bodyPr>
          <a:lstStyle/>
          <a:p>
            <a:pPr fontAlgn="auto">
              <a:spcBef>
                <a:spcPts val="0"/>
              </a:spcBef>
              <a:spcAft>
                <a:spcPts val="0"/>
              </a:spcAft>
              <a:defRPr/>
            </a:pPr>
            <a:r>
              <a:rPr lang="en-US" sz="2400" dirty="0">
                <a:solidFill>
                  <a:srgbClr val="FFFFFF"/>
                </a:solidFill>
                <a:latin typeface="+mn-lt"/>
                <a:ea typeface="+mn-ea"/>
              </a:rPr>
              <a:t>Functional proteins are created from the therapeutic gene causing the cell to return to a </a:t>
            </a:r>
            <a:r>
              <a:rPr lang="en-US" sz="2400" dirty="0">
                <a:ln>
                  <a:solidFill>
                    <a:srgbClr val="CAE2FF"/>
                  </a:solidFill>
                </a:ln>
                <a:solidFill>
                  <a:srgbClr val="FFFFFF"/>
                </a:solidFill>
                <a:latin typeface="+mn-lt"/>
                <a:ea typeface="+mn-ea"/>
              </a:rPr>
              <a:t>normal</a:t>
            </a:r>
            <a:r>
              <a:rPr lang="en-US" sz="2400" dirty="0">
                <a:solidFill>
                  <a:srgbClr val="FFFFFF"/>
                </a:solidFill>
                <a:latin typeface="+mn-lt"/>
                <a:ea typeface="+mn-ea"/>
              </a:rPr>
              <a:t> state.</a:t>
            </a:r>
          </a:p>
        </p:txBody>
      </p:sp>
      <p:sp>
        <p:nvSpPr>
          <p:cNvPr id="28678" name="TextBox 55"/>
          <p:cNvSpPr txBox="1">
            <a:spLocks noChangeArrowheads="1"/>
          </p:cNvSpPr>
          <p:nvPr/>
        </p:nvSpPr>
        <p:spPr bwMode="auto">
          <a:xfrm>
            <a:off x="1524000" y="1016000"/>
            <a:ext cx="4968875" cy="461963"/>
          </a:xfrm>
          <a:prstGeom prst="rect">
            <a:avLst/>
          </a:prstGeom>
          <a:noFill/>
          <a:ln w="9525">
            <a:noFill/>
            <a:miter lim="800000"/>
            <a:headEnd/>
            <a:tailEnd/>
          </a:ln>
        </p:spPr>
        <p:txBody>
          <a:bodyPr wrap="none">
            <a:spAutoFit/>
          </a:bodyPr>
          <a:lstStyle/>
          <a:p>
            <a:r>
              <a:rPr lang="en-US" sz="2400">
                <a:solidFill>
                  <a:srgbClr val="CAE2FF"/>
                </a:solidFill>
              </a:rPr>
              <a:t>Viral Vector Carrying Healthy Gene</a:t>
            </a:r>
          </a:p>
        </p:txBody>
      </p:sp>
      <p:sp>
        <p:nvSpPr>
          <p:cNvPr id="58" name="TextBox 57"/>
          <p:cNvSpPr txBox="1"/>
          <p:nvPr/>
        </p:nvSpPr>
        <p:spPr>
          <a:xfrm>
            <a:off x="409575" y="4727575"/>
            <a:ext cx="2619375" cy="831850"/>
          </a:xfrm>
          <a:prstGeom prst="rect">
            <a:avLst/>
          </a:prstGeom>
          <a:solidFill>
            <a:schemeClr val="accent1">
              <a:lumMod val="25000"/>
            </a:schemeClr>
          </a:solidFill>
          <a:ln>
            <a:solidFill>
              <a:srgbClr val="CAE2FF"/>
            </a:solidFill>
          </a:ln>
        </p:spPr>
        <p:txBody>
          <a:bodyPr>
            <a:spAutoFit/>
          </a:bodyPr>
          <a:lstStyle/>
          <a:p>
            <a:pPr algn="ctr">
              <a:defRPr/>
            </a:pPr>
            <a:r>
              <a:rPr lang="en-US" sz="2400">
                <a:solidFill>
                  <a:srgbClr val="CAE2FF"/>
                </a:solidFill>
              </a:rPr>
              <a:t>Cell with mutated gene(s)</a:t>
            </a:r>
          </a:p>
        </p:txBody>
      </p:sp>
      <p:sp>
        <p:nvSpPr>
          <p:cNvPr id="59" name="TextBox 58"/>
          <p:cNvSpPr txBox="1"/>
          <p:nvPr/>
        </p:nvSpPr>
        <p:spPr>
          <a:xfrm>
            <a:off x="3355975" y="4743450"/>
            <a:ext cx="2619375" cy="1200150"/>
          </a:xfrm>
          <a:prstGeom prst="rect">
            <a:avLst/>
          </a:prstGeom>
          <a:solidFill>
            <a:schemeClr val="accent1">
              <a:lumMod val="25000"/>
            </a:schemeClr>
          </a:solidFill>
          <a:ln>
            <a:solidFill>
              <a:srgbClr val="CAE2FF"/>
            </a:solidFill>
          </a:ln>
        </p:spPr>
        <p:txBody>
          <a:bodyPr>
            <a:spAutoFit/>
          </a:bodyPr>
          <a:lstStyle/>
          <a:p>
            <a:pPr algn="ctr">
              <a:defRPr/>
            </a:pPr>
            <a:r>
              <a:rPr lang="en-US" sz="2400">
                <a:solidFill>
                  <a:srgbClr val="CAE2FF"/>
                </a:solidFill>
              </a:rPr>
              <a:t>Vector inserts healthy gene into cell</a:t>
            </a:r>
          </a:p>
        </p:txBody>
      </p:sp>
      <p:sp>
        <p:nvSpPr>
          <p:cNvPr id="60" name="TextBox 59"/>
          <p:cNvSpPr txBox="1"/>
          <p:nvPr/>
        </p:nvSpPr>
        <p:spPr>
          <a:xfrm>
            <a:off x="6205538" y="4759325"/>
            <a:ext cx="2617787" cy="1200150"/>
          </a:xfrm>
          <a:prstGeom prst="rect">
            <a:avLst/>
          </a:prstGeom>
          <a:solidFill>
            <a:schemeClr val="accent1">
              <a:lumMod val="25000"/>
            </a:schemeClr>
          </a:solidFill>
          <a:ln>
            <a:solidFill>
              <a:srgbClr val="CAE2FF"/>
            </a:solidFill>
          </a:ln>
        </p:spPr>
        <p:txBody>
          <a:bodyPr>
            <a:spAutoFit/>
          </a:bodyPr>
          <a:lstStyle/>
          <a:p>
            <a:pPr algn="ctr">
              <a:defRPr/>
            </a:pPr>
            <a:r>
              <a:rPr lang="en-US" sz="2400">
                <a:solidFill>
                  <a:srgbClr val="CAE2FF"/>
                </a:solidFill>
              </a:rPr>
              <a:t>New gene in the cell along with original genes</a:t>
            </a:r>
          </a:p>
        </p:txBody>
      </p:sp>
      <p:grpSp>
        <p:nvGrpSpPr>
          <p:cNvPr id="8" name="Group 70"/>
          <p:cNvGrpSpPr>
            <a:grpSpLocks/>
          </p:cNvGrpSpPr>
          <p:nvPr/>
        </p:nvGrpSpPr>
        <p:grpSpPr bwMode="auto">
          <a:xfrm>
            <a:off x="508000" y="1565275"/>
            <a:ext cx="8256588" cy="2978150"/>
            <a:chOff x="507999" y="1565682"/>
            <a:chExt cx="8256955" cy="2977663"/>
          </a:xfrm>
        </p:grpSpPr>
        <p:grpSp>
          <p:nvGrpSpPr>
            <p:cNvPr id="9" name="Group 24"/>
            <p:cNvGrpSpPr>
              <a:grpSpLocks/>
            </p:cNvGrpSpPr>
            <p:nvPr/>
          </p:nvGrpSpPr>
          <p:grpSpPr bwMode="auto">
            <a:xfrm>
              <a:off x="507999" y="1956452"/>
              <a:ext cx="2354385" cy="2567353"/>
              <a:chOff x="791307" y="2774462"/>
              <a:chExt cx="2354385" cy="2950307"/>
            </a:xfrm>
          </p:grpSpPr>
          <p:sp>
            <p:nvSpPr>
              <p:cNvPr id="4" name="Oval 3"/>
              <p:cNvSpPr>
                <a:spLocks noChangeArrowheads="1"/>
              </p:cNvSpPr>
              <p:nvPr/>
            </p:nvSpPr>
            <p:spPr bwMode="auto">
              <a:xfrm>
                <a:off x="791307" y="2774107"/>
                <a:ext cx="2354368" cy="2951228"/>
              </a:xfrm>
              <a:prstGeom prst="ellipse">
                <a:avLst/>
              </a:prstGeom>
              <a:solidFill>
                <a:srgbClr val="FF6666"/>
              </a:solidFill>
              <a:ln w="9525">
                <a:solidFill>
                  <a:schemeClr val="tx1"/>
                </a:solidFill>
                <a:round/>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5" name="Oval 4"/>
              <p:cNvSpPr/>
              <p:nvPr/>
            </p:nvSpPr>
            <p:spPr>
              <a:xfrm>
                <a:off x="1426335" y="3399739"/>
                <a:ext cx="1543119" cy="1641598"/>
              </a:xfrm>
              <a:prstGeom prst="ellipse">
                <a:avLst/>
              </a:prstGeom>
              <a:solidFill>
                <a:schemeClr val="accent5"/>
              </a:solidFill>
            </p:spPr>
            <p:style>
              <a:lnRef idx="2">
                <a:schemeClr val="accent4"/>
              </a:lnRef>
              <a:fillRef idx="1">
                <a:schemeClr val="lt1"/>
              </a:fillRef>
              <a:effectRef idx="0">
                <a:schemeClr val="accent4"/>
              </a:effectRef>
              <a:fontRef idx="minor">
                <a:schemeClr val="dk1"/>
              </a:fontRef>
            </p:style>
            <p:txBody>
              <a:bodyPr anchor="ctr"/>
              <a:lstStyle/>
              <a:p>
                <a:pPr algn="ctr" fontAlgn="auto">
                  <a:spcBef>
                    <a:spcPts val="0"/>
                  </a:spcBef>
                  <a:spcAft>
                    <a:spcPts val="0"/>
                  </a:spcAft>
                  <a:defRPr/>
                </a:pPr>
                <a:endParaRPr lang="en-US"/>
              </a:p>
            </p:txBody>
          </p:sp>
          <p:grpSp>
            <p:nvGrpSpPr>
              <p:cNvPr id="10" name="Group 13"/>
              <p:cNvGrpSpPr>
                <a:grpSpLocks noChangeAspect="1"/>
              </p:cNvGrpSpPr>
              <p:nvPr/>
            </p:nvGrpSpPr>
            <p:grpSpPr bwMode="auto">
              <a:xfrm>
                <a:off x="1738923" y="3614615"/>
                <a:ext cx="326894" cy="1285631"/>
                <a:chOff x="4376615" y="3223846"/>
                <a:chExt cx="326894" cy="1285631"/>
              </a:xfrm>
            </p:grpSpPr>
            <p:sp>
              <p:nvSpPr>
                <p:cNvPr id="12" name="Freeform 11"/>
                <p:cNvSpPr>
                  <a:spLocks noChangeArrowheads="1"/>
                </p:cNvSpPr>
                <p:nvPr/>
              </p:nvSpPr>
              <p:spPr bwMode="auto">
                <a:xfrm>
                  <a:off x="4376779" y="3224201"/>
                  <a:ext cx="292113" cy="1074334"/>
                </a:xfrm>
                <a:custGeom>
                  <a:avLst/>
                  <a:gdLst>
                    <a:gd name="T0" fmla="*/ 136770 w 291725"/>
                    <a:gd name="T1" fmla="*/ 0 h 1074616"/>
                    <a:gd name="T2" fmla="*/ 97693 w 291725"/>
                    <a:gd name="T3" fmla="*/ 117231 h 1074616"/>
                    <a:gd name="T4" fmla="*/ 78154 w 291725"/>
                    <a:gd name="T5" fmla="*/ 175846 h 1074616"/>
                    <a:gd name="T6" fmla="*/ 39077 w 291725"/>
                    <a:gd name="T7" fmla="*/ 234462 h 1074616"/>
                    <a:gd name="T8" fmla="*/ 0 w 291725"/>
                    <a:gd name="T9" fmla="*/ 371231 h 1074616"/>
                    <a:gd name="T10" fmla="*/ 19539 w 291725"/>
                    <a:gd name="T11" fmla="*/ 429846 h 1074616"/>
                    <a:gd name="T12" fmla="*/ 136770 w 291725"/>
                    <a:gd name="T13" fmla="*/ 508000 h 1074616"/>
                    <a:gd name="T14" fmla="*/ 195385 w 291725"/>
                    <a:gd name="T15" fmla="*/ 547077 h 1074616"/>
                    <a:gd name="T16" fmla="*/ 254000 w 291725"/>
                    <a:gd name="T17" fmla="*/ 586154 h 1074616"/>
                    <a:gd name="T18" fmla="*/ 254000 w 291725"/>
                    <a:gd name="T19" fmla="*/ 742462 h 1074616"/>
                    <a:gd name="T20" fmla="*/ 195385 w 291725"/>
                    <a:gd name="T21" fmla="*/ 801077 h 1074616"/>
                    <a:gd name="T22" fmla="*/ 117231 w 291725"/>
                    <a:gd name="T23" fmla="*/ 918308 h 1074616"/>
                    <a:gd name="T24" fmla="*/ 78154 w 291725"/>
                    <a:gd name="T25" fmla="*/ 976923 h 1074616"/>
                    <a:gd name="T26" fmla="*/ 58616 w 291725"/>
                    <a:gd name="T27" fmla="*/ 1074616 h 10746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91725"/>
                    <a:gd name="T43" fmla="*/ 0 h 1074616"/>
                    <a:gd name="T44" fmla="*/ 291725 w 291725"/>
                    <a:gd name="T45" fmla="*/ 1074616 h 107461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91725" h="1074616">
                      <a:moveTo>
                        <a:pt x="136770" y="0"/>
                      </a:moveTo>
                      <a:lnTo>
                        <a:pt x="97693" y="117231"/>
                      </a:lnTo>
                      <a:cubicBezTo>
                        <a:pt x="91180" y="136769"/>
                        <a:pt x="89578" y="158710"/>
                        <a:pt x="78154" y="175846"/>
                      </a:cubicBezTo>
                      <a:lnTo>
                        <a:pt x="39077" y="234462"/>
                      </a:lnTo>
                      <a:cubicBezTo>
                        <a:pt x="29864" y="262101"/>
                        <a:pt x="0" y="346701"/>
                        <a:pt x="0" y="371231"/>
                      </a:cubicBezTo>
                      <a:cubicBezTo>
                        <a:pt x="0" y="391826"/>
                        <a:pt x="4976" y="415283"/>
                        <a:pt x="19539" y="429846"/>
                      </a:cubicBezTo>
                      <a:cubicBezTo>
                        <a:pt x="52748" y="463055"/>
                        <a:pt x="97693" y="481949"/>
                        <a:pt x="136770" y="508000"/>
                      </a:cubicBezTo>
                      <a:lnTo>
                        <a:pt x="195385" y="547077"/>
                      </a:lnTo>
                      <a:lnTo>
                        <a:pt x="254000" y="586154"/>
                      </a:lnTo>
                      <a:cubicBezTo>
                        <a:pt x="275268" y="649955"/>
                        <a:pt x="291725" y="667012"/>
                        <a:pt x="254000" y="742462"/>
                      </a:cubicBezTo>
                      <a:cubicBezTo>
                        <a:pt x="241643" y="767176"/>
                        <a:pt x="212349" y="779266"/>
                        <a:pt x="195385" y="801077"/>
                      </a:cubicBezTo>
                      <a:cubicBezTo>
                        <a:pt x="166551" y="838149"/>
                        <a:pt x="143282" y="879231"/>
                        <a:pt x="117231" y="918308"/>
                      </a:cubicBezTo>
                      <a:lnTo>
                        <a:pt x="78154" y="976923"/>
                      </a:lnTo>
                      <a:cubicBezTo>
                        <a:pt x="54497" y="1047896"/>
                        <a:pt x="58616" y="1014944"/>
                        <a:pt x="58616" y="1074616"/>
                      </a:cubicBezTo>
                    </a:path>
                  </a:pathLst>
                </a:custGeom>
                <a:noFill/>
                <a:ln w="25400">
                  <a:solidFill>
                    <a:schemeClr val="tx1"/>
                  </a:solidFill>
                  <a:miter lim="800000"/>
                  <a:headEnd/>
                  <a:tailEnd/>
                </a:ln>
                <a:effectLst>
                  <a:outerShdw dist="20000" dir="5400000" rotWithShape="0">
                    <a:srgbClr val="808080">
                      <a:alpha val="37999"/>
                    </a:srgbClr>
                  </a:outerShdw>
                </a:effectLst>
              </p:spPr>
              <p:txBody>
                <a:bodyPr anchor="ctr"/>
                <a:lstStyle/>
                <a:p>
                  <a:pPr algn="ctr" fontAlgn="auto">
                    <a:spcBef>
                      <a:spcPts val="0"/>
                    </a:spcBef>
                    <a:spcAft>
                      <a:spcPts val="0"/>
                    </a:spcAft>
                    <a:defRPr/>
                  </a:pPr>
                  <a:endParaRPr lang="en-US">
                    <a:latin typeface="+mn-lt"/>
                    <a:ea typeface="+mn-ea"/>
                  </a:endParaRPr>
                </a:p>
              </p:txBody>
            </p:sp>
            <p:sp>
              <p:nvSpPr>
                <p:cNvPr id="13" name="Freeform 12"/>
                <p:cNvSpPr>
                  <a:spLocks noChangeArrowheads="1"/>
                </p:cNvSpPr>
                <p:nvPr/>
              </p:nvSpPr>
              <p:spPr bwMode="auto">
                <a:xfrm>
                  <a:off x="4411706" y="3435785"/>
                  <a:ext cx="292113" cy="1074334"/>
                </a:xfrm>
                <a:custGeom>
                  <a:avLst/>
                  <a:gdLst>
                    <a:gd name="T0" fmla="*/ 136770 w 291725"/>
                    <a:gd name="T1" fmla="*/ 0 h 1074616"/>
                    <a:gd name="T2" fmla="*/ 97693 w 291725"/>
                    <a:gd name="T3" fmla="*/ 117231 h 1074616"/>
                    <a:gd name="T4" fmla="*/ 78154 w 291725"/>
                    <a:gd name="T5" fmla="*/ 175846 h 1074616"/>
                    <a:gd name="T6" fmla="*/ 39077 w 291725"/>
                    <a:gd name="T7" fmla="*/ 234462 h 1074616"/>
                    <a:gd name="T8" fmla="*/ 0 w 291725"/>
                    <a:gd name="T9" fmla="*/ 371231 h 1074616"/>
                    <a:gd name="T10" fmla="*/ 19539 w 291725"/>
                    <a:gd name="T11" fmla="*/ 429846 h 1074616"/>
                    <a:gd name="T12" fmla="*/ 136770 w 291725"/>
                    <a:gd name="T13" fmla="*/ 508000 h 1074616"/>
                    <a:gd name="T14" fmla="*/ 195385 w 291725"/>
                    <a:gd name="T15" fmla="*/ 547077 h 1074616"/>
                    <a:gd name="T16" fmla="*/ 254000 w 291725"/>
                    <a:gd name="T17" fmla="*/ 586154 h 1074616"/>
                    <a:gd name="T18" fmla="*/ 254000 w 291725"/>
                    <a:gd name="T19" fmla="*/ 742462 h 1074616"/>
                    <a:gd name="T20" fmla="*/ 195385 w 291725"/>
                    <a:gd name="T21" fmla="*/ 801077 h 1074616"/>
                    <a:gd name="T22" fmla="*/ 117231 w 291725"/>
                    <a:gd name="T23" fmla="*/ 918308 h 1074616"/>
                    <a:gd name="T24" fmla="*/ 78154 w 291725"/>
                    <a:gd name="T25" fmla="*/ 976923 h 1074616"/>
                    <a:gd name="T26" fmla="*/ 58616 w 291725"/>
                    <a:gd name="T27" fmla="*/ 1074616 h 10746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91725"/>
                    <a:gd name="T43" fmla="*/ 0 h 1074616"/>
                    <a:gd name="T44" fmla="*/ 291725 w 291725"/>
                    <a:gd name="T45" fmla="*/ 1074616 h 107461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91725" h="1074616">
                      <a:moveTo>
                        <a:pt x="136770" y="0"/>
                      </a:moveTo>
                      <a:lnTo>
                        <a:pt x="97693" y="117231"/>
                      </a:lnTo>
                      <a:cubicBezTo>
                        <a:pt x="91180" y="136769"/>
                        <a:pt x="89578" y="158710"/>
                        <a:pt x="78154" y="175846"/>
                      </a:cubicBezTo>
                      <a:lnTo>
                        <a:pt x="39077" y="234462"/>
                      </a:lnTo>
                      <a:cubicBezTo>
                        <a:pt x="29864" y="262101"/>
                        <a:pt x="0" y="346701"/>
                        <a:pt x="0" y="371231"/>
                      </a:cubicBezTo>
                      <a:cubicBezTo>
                        <a:pt x="0" y="391826"/>
                        <a:pt x="4976" y="415283"/>
                        <a:pt x="19539" y="429846"/>
                      </a:cubicBezTo>
                      <a:cubicBezTo>
                        <a:pt x="52748" y="463055"/>
                        <a:pt x="97693" y="481949"/>
                        <a:pt x="136770" y="508000"/>
                      </a:cubicBezTo>
                      <a:lnTo>
                        <a:pt x="195385" y="547077"/>
                      </a:lnTo>
                      <a:lnTo>
                        <a:pt x="254000" y="586154"/>
                      </a:lnTo>
                      <a:cubicBezTo>
                        <a:pt x="275268" y="649955"/>
                        <a:pt x="291725" y="667012"/>
                        <a:pt x="254000" y="742462"/>
                      </a:cubicBezTo>
                      <a:cubicBezTo>
                        <a:pt x="241643" y="767176"/>
                        <a:pt x="212349" y="779266"/>
                        <a:pt x="195385" y="801077"/>
                      </a:cubicBezTo>
                      <a:cubicBezTo>
                        <a:pt x="166551" y="838149"/>
                        <a:pt x="143282" y="879231"/>
                        <a:pt x="117231" y="918308"/>
                      </a:cubicBezTo>
                      <a:lnTo>
                        <a:pt x="78154" y="976923"/>
                      </a:lnTo>
                      <a:cubicBezTo>
                        <a:pt x="54497" y="1047896"/>
                        <a:pt x="58616" y="1014944"/>
                        <a:pt x="58616" y="1074616"/>
                      </a:cubicBezTo>
                    </a:path>
                  </a:pathLst>
                </a:custGeom>
                <a:noFill/>
                <a:ln w="25400">
                  <a:solidFill>
                    <a:schemeClr val="tx1"/>
                  </a:solidFill>
                  <a:miter lim="800000"/>
                  <a:headEnd/>
                  <a:tailEnd/>
                </a:ln>
                <a:effectLst>
                  <a:outerShdw dist="20000" dir="5400000" rotWithShape="0">
                    <a:srgbClr val="808080">
                      <a:alpha val="37999"/>
                    </a:srgbClr>
                  </a:outerShdw>
                </a:effectLst>
              </p:spPr>
              <p:txBody>
                <a:bodyPr anchor="ctr"/>
                <a:lstStyle/>
                <a:p>
                  <a:pPr algn="ctr" fontAlgn="auto">
                    <a:spcBef>
                      <a:spcPts val="0"/>
                    </a:spcBef>
                    <a:spcAft>
                      <a:spcPts val="0"/>
                    </a:spcAft>
                    <a:defRPr/>
                  </a:pPr>
                  <a:endParaRPr lang="en-US">
                    <a:latin typeface="+mn-lt"/>
                    <a:ea typeface="+mn-ea"/>
                  </a:endParaRPr>
                </a:p>
              </p:txBody>
            </p:sp>
          </p:grpSp>
          <p:grpSp>
            <p:nvGrpSpPr>
              <p:cNvPr id="11" name="Group 14"/>
              <p:cNvGrpSpPr>
                <a:grpSpLocks noChangeAspect="1"/>
              </p:cNvGrpSpPr>
              <p:nvPr/>
            </p:nvGrpSpPr>
            <p:grpSpPr bwMode="auto">
              <a:xfrm>
                <a:off x="2086707" y="3610708"/>
                <a:ext cx="326894" cy="1285631"/>
                <a:chOff x="4376615" y="3223846"/>
                <a:chExt cx="326894" cy="1285631"/>
              </a:xfrm>
            </p:grpSpPr>
            <p:sp>
              <p:nvSpPr>
                <p:cNvPr id="16" name="Freeform 15"/>
                <p:cNvSpPr>
                  <a:spLocks noChangeArrowheads="1"/>
                </p:cNvSpPr>
                <p:nvPr/>
              </p:nvSpPr>
              <p:spPr bwMode="auto">
                <a:xfrm>
                  <a:off x="4376673" y="3224461"/>
                  <a:ext cx="292113" cy="1074334"/>
                </a:xfrm>
                <a:custGeom>
                  <a:avLst/>
                  <a:gdLst>
                    <a:gd name="T0" fmla="*/ 136770 w 291725"/>
                    <a:gd name="T1" fmla="*/ 0 h 1074616"/>
                    <a:gd name="T2" fmla="*/ 97693 w 291725"/>
                    <a:gd name="T3" fmla="*/ 117231 h 1074616"/>
                    <a:gd name="T4" fmla="*/ 78154 w 291725"/>
                    <a:gd name="T5" fmla="*/ 175846 h 1074616"/>
                    <a:gd name="T6" fmla="*/ 39077 w 291725"/>
                    <a:gd name="T7" fmla="*/ 234462 h 1074616"/>
                    <a:gd name="T8" fmla="*/ 0 w 291725"/>
                    <a:gd name="T9" fmla="*/ 371231 h 1074616"/>
                    <a:gd name="T10" fmla="*/ 19539 w 291725"/>
                    <a:gd name="T11" fmla="*/ 429846 h 1074616"/>
                    <a:gd name="T12" fmla="*/ 136770 w 291725"/>
                    <a:gd name="T13" fmla="*/ 508000 h 1074616"/>
                    <a:gd name="T14" fmla="*/ 195385 w 291725"/>
                    <a:gd name="T15" fmla="*/ 547077 h 1074616"/>
                    <a:gd name="T16" fmla="*/ 254000 w 291725"/>
                    <a:gd name="T17" fmla="*/ 586154 h 1074616"/>
                    <a:gd name="T18" fmla="*/ 254000 w 291725"/>
                    <a:gd name="T19" fmla="*/ 742462 h 1074616"/>
                    <a:gd name="T20" fmla="*/ 195385 w 291725"/>
                    <a:gd name="T21" fmla="*/ 801077 h 1074616"/>
                    <a:gd name="T22" fmla="*/ 117231 w 291725"/>
                    <a:gd name="T23" fmla="*/ 918308 h 1074616"/>
                    <a:gd name="T24" fmla="*/ 78154 w 291725"/>
                    <a:gd name="T25" fmla="*/ 976923 h 1074616"/>
                    <a:gd name="T26" fmla="*/ 58616 w 291725"/>
                    <a:gd name="T27" fmla="*/ 1074616 h 10746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91725"/>
                    <a:gd name="T43" fmla="*/ 0 h 1074616"/>
                    <a:gd name="T44" fmla="*/ 291725 w 291725"/>
                    <a:gd name="T45" fmla="*/ 1074616 h 107461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91725" h="1074616">
                      <a:moveTo>
                        <a:pt x="136770" y="0"/>
                      </a:moveTo>
                      <a:lnTo>
                        <a:pt x="97693" y="117231"/>
                      </a:lnTo>
                      <a:cubicBezTo>
                        <a:pt x="91180" y="136769"/>
                        <a:pt x="89578" y="158710"/>
                        <a:pt x="78154" y="175846"/>
                      </a:cubicBezTo>
                      <a:lnTo>
                        <a:pt x="39077" y="234462"/>
                      </a:lnTo>
                      <a:cubicBezTo>
                        <a:pt x="29864" y="262101"/>
                        <a:pt x="0" y="346701"/>
                        <a:pt x="0" y="371231"/>
                      </a:cubicBezTo>
                      <a:cubicBezTo>
                        <a:pt x="0" y="391826"/>
                        <a:pt x="4976" y="415283"/>
                        <a:pt x="19539" y="429846"/>
                      </a:cubicBezTo>
                      <a:cubicBezTo>
                        <a:pt x="52748" y="463055"/>
                        <a:pt x="97693" y="481949"/>
                        <a:pt x="136770" y="508000"/>
                      </a:cubicBezTo>
                      <a:lnTo>
                        <a:pt x="195385" y="547077"/>
                      </a:lnTo>
                      <a:lnTo>
                        <a:pt x="254000" y="586154"/>
                      </a:lnTo>
                      <a:cubicBezTo>
                        <a:pt x="275268" y="649955"/>
                        <a:pt x="291725" y="667012"/>
                        <a:pt x="254000" y="742462"/>
                      </a:cubicBezTo>
                      <a:cubicBezTo>
                        <a:pt x="241643" y="767176"/>
                        <a:pt x="212349" y="779266"/>
                        <a:pt x="195385" y="801077"/>
                      </a:cubicBezTo>
                      <a:cubicBezTo>
                        <a:pt x="166551" y="838149"/>
                        <a:pt x="143282" y="879231"/>
                        <a:pt x="117231" y="918308"/>
                      </a:cubicBezTo>
                      <a:lnTo>
                        <a:pt x="78154" y="976923"/>
                      </a:lnTo>
                      <a:cubicBezTo>
                        <a:pt x="54497" y="1047896"/>
                        <a:pt x="58616" y="1014944"/>
                        <a:pt x="58616" y="1074616"/>
                      </a:cubicBezTo>
                    </a:path>
                  </a:pathLst>
                </a:custGeom>
                <a:noFill/>
                <a:ln w="25400">
                  <a:solidFill>
                    <a:schemeClr val="tx1"/>
                  </a:solidFill>
                  <a:miter lim="800000"/>
                  <a:headEnd/>
                  <a:tailEnd/>
                </a:ln>
                <a:effectLst>
                  <a:outerShdw dist="20000" dir="5400000" rotWithShape="0">
                    <a:srgbClr val="808080">
                      <a:alpha val="37999"/>
                    </a:srgbClr>
                  </a:outerShdw>
                </a:effectLst>
              </p:spPr>
              <p:txBody>
                <a:bodyPr anchor="ctr"/>
                <a:lstStyle/>
                <a:p>
                  <a:pPr algn="ctr" fontAlgn="auto">
                    <a:spcBef>
                      <a:spcPts val="0"/>
                    </a:spcBef>
                    <a:spcAft>
                      <a:spcPts val="0"/>
                    </a:spcAft>
                    <a:defRPr/>
                  </a:pPr>
                  <a:endParaRPr lang="en-US">
                    <a:latin typeface="+mn-lt"/>
                    <a:ea typeface="+mn-ea"/>
                  </a:endParaRPr>
                </a:p>
              </p:txBody>
            </p:sp>
            <p:sp>
              <p:nvSpPr>
                <p:cNvPr id="17" name="Freeform 16"/>
                <p:cNvSpPr>
                  <a:spLocks noChangeArrowheads="1"/>
                </p:cNvSpPr>
                <p:nvPr/>
              </p:nvSpPr>
              <p:spPr bwMode="auto">
                <a:xfrm>
                  <a:off x="4411600" y="3436045"/>
                  <a:ext cx="292113" cy="1074334"/>
                </a:xfrm>
                <a:custGeom>
                  <a:avLst/>
                  <a:gdLst>
                    <a:gd name="T0" fmla="*/ 136770 w 291725"/>
                    <a:gd name="T1" fmla="*/ 0 h 1074616"/>
                    <a:gd name="T2" fmla="*/ 97693 w 291725"/>
                    <a:gd name="T3" fmla="*/ 117231 h 1074616"/>
                    <a:gd name="T4" fmla="*/ 78154 w 291725"/>
                    <a:gd name="T5" fmla="*/ 175846 h 1074616"/>
                    <a:gd name="T6" fmla="*/ 39077 w 291725"/>
                    <a:gd name="T7" fmla="*/ 234462 h 1074616"/>
                    <a:gd name="T8" fmla="*/ 0 w 291725"/>
                    <a:gd name="T9" fmla="*/ 371231 h 1074616"/>
                    <a:gd name="T10" fmla="*/ 19539 w 291725"/>
                    <a:gd name="T11" fmla="*/ 429846 h 1074616"/>
                    <a:gd name="T12" fmla="*/ 136770 w 291725"/>
                    <a:gd name="T13" fmla="*/ 508000 h 1074616"/>
                    <a:gd name="T14" fmla="*/ 195385 w 291725"/>
                    <a:gd name="T15" fmla="*/ 547077 h 1074616"/>
                    <a:gd name="T16" fmla="*/ 254000 w 291725"/>
                    <a:gd name="T17" fmla="*/ 586154 h 1074616"/>
                    <a:gd name="T18" fmla="*/ 254000 w 291725"/>
                    <a:gd name="T19" fmla="*/ 742462 h 1074616"/>
                    <a:gd name="T20" fmla="*/ 195385 w 291725"/>
                    <a:gd name="T21" fmla="*/ 801077 h 1074616"/>
                    <a:gd name="T22" fmla="*/ 117231 w 291725"/>
                    <a:gd name="T23" fmla="*/ 918308 h 1074616"/>
                    <a:gd name="T24" fmla="*/ 78154 w 291725"/>
                    <a:gd name="T25" fmla="*/ 976923 h 1074616"/>
                    <a:gd name="T26" fmla="*/ 58616 w 291725"/>
                    <a:gd name="T27" fmla="*/ 1074616 h 10746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91725"/>
                    <a:gd name="T43" fmla="*/ 0 h 1074616"/>
                    <a:gd name="T44" fmla="*/ 291725 w 291725"/>
                    <a:gd name="T45" fmla="*/ 1074616 h 107461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91725" h="1074616">
                      <a:moveTo>
                        <a:pt x="136770" y="0"/>
                      </a:moveTo>
                      <a:lnTo>
                        <a:pt x="97693" y="117231"/>
                      </a:lnTo>
                      <a:cubicBezTo>
                        <a:pt x="91180" y="136769"/>
                        <a:pt x="89578" y="158710"/>
                        <a:pt x="78154" y="175846"/>
                      </a:cubicBezTo>
                      <a:lnTo>
                        <a:pt x="39077" y="234462"/>
                      </a:lnTo>
                      <a:cubicBezTo>
                        <a:pt x="29864" y="262101"/>
                        <a:pt x="0" y="346701"/>
                        <a:pt x="0" y="371231"/>
                      </a:cubicBezTo>
                      <a:cubicBezTo>
                        <a:pt x="0" y="391826"/>
                        <a:pt x="4976" y="415283"/>
                        <a:pt x="19539" y="429846"/>
                      </a:cubicBezTo>
                      <a:cubicBezTo>
                        <a:pt x="52748" y="463055"/>
                        <a:pt x="97693" y="481949"/>
                        <a:pt x="136770" y="508000"/>
                      </a:cubicBezTo>
                      <a:lnTo>
                        <a:pt x="195385" y="547077"/>
                      </a:lnTo>
                      <a:lnTo>
                        <a:pt x="254000" y="586154"/>
                      </a:lnTo>
                      <a:cubicBezTo>
                        <a:pt x="275268" y="649955"/>
                        <a:pt x="291725" y="667012"/>
                        <a:pt x="254000" y="742462"/>
                      </a:cubicBezTo>
                      <a:cubicBezTo>
                        <a:pt x="241643" y="767176"/>
                        <a:pt x="212349" y="779266"/>
                        <a:pt x="195385" y="801077"/>
                      </a:cubicBezTo>
                      <a:cubicBezTo>
                        <a:pt x="166551" y="838149"/>
                        <a:pt x="143282" y="879231"/>
                        <a:pt x="117231" y="918308"/>
                      </a:cubicBezTo>
                      <a:lnTo>
                        <a:pt x="78154" y="976923"/>
                      </a:lnTo>
                      <a:cubicBezTo>
                        <a:pt x="54497" y="1047896"/>
                        <a:pt x="58616" y="1014944"/>
                        <a:pt x="58616" y="1074616"/>
                      </a:cubicBezTo>
                    </a:path>
                  </a:pathLst>
                </a:custGeom>
                <a:noFill/>
                <a:ln w="25400">
                  <a:solidFill>
                    <a:schemeClr val="tx1"/>
                  </a:solidFill>
                  <a:miter lim="800000"/>
                  <a:headEnd/>
                  <a:tailEnd/>
                </a:ln>
                <a:effectLst>
                  <a:outerShdw dist="20000" dir="5400000" rotWithShape="0">
                    <a:srgbClr val="808080">
                      <a:alpha val="37999"/>
                    </a:srgbClr>
                  </a:outerShdw>
                </a:effectLst>
              </p:spPr>
              <p:txBody>
                <a:bodyPr anchor="ctr"/>
                <a:lstStyle/>
                <a:p>
                  <a:pPr algn="ctr" fontAlgn="auto">
                    <a:spcBef>
                      <a:spcPts val="0"/>
                    </a:spcBef>
                    <a:spcAft>
                      <a:spcPts val="0"/>
                    </a:spcAft>
                    <a:defRPr/>
                  </a:pPr>
                  <a:endParaRPr lang="en-US">
                    <a:latin typeface="+mn-lt"/>
                    <a:ea typeface="+mn-ea"/>
                  </a:endParaRPr>
                </a:p>
              </p:txBody>
            </p:sp>
          </p:grpSp>
        </p:grpSp>
        <p:grpSp>
          <p:nvGrpSpPr>
            <p:cNvPr id="14" name="Group 53"/>
            <p:cNvGrpSpPr>
              <a:grpSpLocks/>
            </p:cNvGrpSpPr>
            <p:nvPr/>
          </p:nvGrpSpPr>
          <p:grpSpPr bwMode="auto">
            <a:xfrm>
              <a:off x="6410569" y="1956453"/>
              <a:ext cx="2354385" cy="2586892"/>
              <a:chOff x="6410569" y="2551723"/>
              <a:chExt cx="2354385" cy="2950307"/>
            </a:xfrm>
          </p:grpSpPr>
          <p:grpSp>
            <p:nvGrpSpPr>
              <p:cNvPr id="15" name="Group 34"/>
              <p:cNvGrpSpPr>
                <a:grpSpLocks/>
              </p:cNvGrpSpPr>
              <p:nvPr/>
            </p:nvGrpSpPr>
            <p:grpSpPr bwMode="auto">
              <a:xfrm>
                <a:off x="6410569" y="2551723"/>
                <a:ext cx="2354385" cy="2950307"/>
                <a:chOff x="791307" y="2774462"/>
                <a:chExt cx="2354385" cy="2950307"/>
              </a:xfrm>
            </p:grpSpPr>
            <p:sp>
              <p:nvSpPr>
                <p:cNvPr id="36" name="Oval 35"/>
                <p:cNvSpPr>
                  <a:spLocks noChangeArrowheads="1"/>
                </p:cNvSpPr>
                <p:nvPr/>
              </p:nvSpPr>
              <p:spPr bwMode="auto">
                <a:xfrm>
                  <a:off x="791324" y="2774109"/>
                  <a:ext cx="2354368" cy="2950660"/>
                </a:xfrm>
                <a:prstGeom prst="ellipse">
                  <a:avLst/>
                </a:prstGeom>
                <a:solidFill>
                  <a:srgbClr val="FF6666"/>
                </a:solidFill>
                <a:ln w="9525">
                  <a:solidFill>
                    <a:schemeClr val="tx1"/>
                  </a:solidFill>
                  <a:round/>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37" name="Oval 36"/>
                <p:cNvSpPr/>
                <p:nvPr/>
              </p:nvSpPr>
              <p:spPr>
                <a:xfrm>
                  <a:off x="1426352" y="3398635"/>
                  <a:ext cx="1543119" cy="1641870"/>
                </a:xfrm>
                <a:prstGeom prst="ellipse">
                  <a:avLst/>
                </a:prstGeom>
                <a:solidFill>
                  <a:srgbClr val="CAE2FF"/>
                </a:solidFill>
              </p:spPr>
              <p:style>
                <a:lnRef idx="2">
                  <a:schemeClr val="accent4"/>
                </a:lnRef>
                <a:fillRef idx="1">
                  <a:schemeClr val="lt1"/>
                </a:fillRef>
                <a:effectRef idx="0">
                  <a:schemeClr val="accent4"/>
                </a:effectRef>
                <a:fontRef idx="minor">
                  <a:schemeClr val="dk1"/>
                </a:fontRef>
              </p:style>
              <p:txBody>
                <a:bodyPr anchor="ctr"/>
                <a:lstStyle/>
                <a:p>
                  <a:pPr algn="ctr" fontAlgn="auto">
                    <a:spcBef>
                      <a:spcPts val="0"/>
                    </a:spcBef>
                    <a:spcAft>
                      <a:spcPts val="0"/>
                    </a:spcAft>
                    <a:defRPr/>
                  </a:pPr>
                  <a:endParaRPr lang="en-US"/>
                </a:p>
              </p:txBody>
            </p:sp>
            <p:grpSp>
              <p:nvGrpSpPr>
                <p:cNvPr id="18" name="Group 13"/>
                <p:cNvGrpSpPr>
                  <a:grpSpLocks noChangeAspect="1"/>
                </p:cNvGrpSpPr>
                <p:nvPr/>
              </p:nvGrpSpPr>
              <p:grpSpPr bwMode="auto">
                <a:xfrm>
                  <a:off x="1738923" y="3614615"/>
                  <a:ext cx="326894" cy="1285631"/>
                  <a:chOff x="4376615" y="3223846"/>
                  <a:chExt cx="326894" cy="1285631"/>
                </a:xfrm>
              </p:grpSpPr>
              <p:sp>
                <p:nvSpPr>
                  <p:cNvPr id="42" name="Freeform 41"/>
                  <p:cNvSpPr>
                    <a:spLocks noChangeArrowheads="1"/>
                  </p:cNvSpPr>
                  <p:nvPr/>
                </p:nvSpPr>
                <p:spPr bwMode="auto">
                  <a:xfrm>
                    <a:off x="4376796" y="3223283"/>
                    <a:ext cx="292113" cy="1073462"/>
                  </a:xfrm>
                  <a:custGeom>
                    <a:avLst/>
                    <a:gdLst>
                      <a:gd name="T0" fmla="*/ 136770 w 291725"/>
                      <a:gd name="T1" fmla="*/ 0 h 1074616"/>
                      <a:gd name="T2" fmla="*/ 97693 w 291725"/>
                      <a:gd name="T3" fmla="*/ 117231 h 1074616"/>
                      <a:gd name="T4" fmla="*/ 78154 w 291725"/>
                      <a:gd name="T5" fmla="*/ 175846 h 1074616"/>
                      <a:gd name="T6" fmla="*/ 39077 w 291725"/>
                      <a:gd name="T7" fmla="*/ 234462 h 1074616"/>
                      <a:gd name="T8" fmla="*/ 0 w 291725"/>
                      <a:gd name="T9" fmla="*/ 371231 h 1074616"/>
                      <a:gd name="T10" fmla="*/ 19539 w 291725"/>
                      <a:gd name="T11" fmla="*/ 429846 h 1074616"/>
                      <a:gd name="T12" fmla="*/ 136770 w 291725"/>
                      <a:gd name="T13" fmla="*/ 508000 h 1074616"/>
                      <a:gd name="T14" fmla="*/ 195385 w 291725"/>
                      <a:gd name="T15" fmla="*/ 547077 h 1074616"/>
                      <a:gd name="T16" fmla="*/ 254000 w 291725"/>
                      <a:gd name="T17" fmla="*/ 586154 h 1074616"/>
                      <a:gd name="T18" fmla="*/ 254000 w 291725"/>
                      <a:gd name="T19" fmla="*/ 742462 h 1074616"/>
                      <a:gd name="T20" fmla="*/ 195385 w 291725"/>
                      <a:gd name="T21" fmla="*/ 801077 h 1074616"/>
                      <a:gd name="T22" fmla="*/ 117231 w 291725"/>
                      <a:gd name="T23" fmla="*/ 918308 h 1074616"/>
                      <a:gd name="T24" fmla="*/ 78154 w 291725"/>
                      <a:gd name="T25" fmla="*/ 976923 h 1074616"/>
                      <a:gd name="T26" fmla="*/ 58616 w 291725"/>
                      <a:gd name="T27" fmla="*/ 1074616 h 10746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91725"/>
                      <a:gd name="T43" fmla="*/ 0 h 1074616"/>
                      <a:gd name="T44" fmla="*/ 291725 w 291725"/>
                      <a:gd name="T45" fmla="*/ 1074616 h 107461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91725" h="1074616">
                        <a:moveTo>
                          <a:pt x="136770" y="0"/>
                        </a:moveTo>
                        <a:lnTo>
                          <a:pt x="97693" y="117231"/>
                        </a:lnTo>
                        <a:cubicBezTo>
                          <a:pt x="91180" y="136769"/>
                          <a:pt x="89578" y="158710"/>
                          <a:pt x="78154" y="175846"/>
                        </a:cubicBezTo>
                        <a:lnTo>
                          <a:pt x="39077" y="234462"/>
                        </a:lnTo>
                        <a:cubicBezTo>
                          <a:pt x="29864" y="262101"/>
                          <a:pt x="0" y="346701"/>
                          <a:pt x="0" y="371231"/>
                        </a:cubicBezTo>
                        <a:cubicBezTo>
                          <a:pt x="0" y="391826"/>
                          <a:pt x="4976" y="415283"/>
                          <a:pt x="19539" y="429846"/>
                        </a:cubicBezTo>
                        <a:cubicBezTo>
                          <a:pt x="52748" y="463055"/>
                          <a:pt x="97693" y="481949"/>
                          <a:pt x="136770" y="508000"/>
                        </a:cubicBezTo>
                        <a:lnTo>
                          <a:pt x="195385" y="547077"/>
                        </a:lnTo>
                        <a:lnTo>
                          <a:pt x="254000" y="586154"/>
                        </a:lnTo>
                        <a:cubicBezTo>
                          <a:pt x="275268" y="649955"/>
                          <a:pt x="291725" y="667012"/>
                          <a:pt x="254000" y="742462"/>
                        </a:cubicBezTo>
                        <a:cubicBezTo>
                          <a:pt x="241643" y="767176"/>
                          <a:pt x="212349" y="779266"/>
                          <a:pt x="195385" y="801077"/>
                        </a:cubicBezTo>
                        <a:cubicBezTo>
                          <a:pt x="166551" y="838149"/>
                          <a:pt x="143282" y="879231"/>
                          <a:pt x="117231" y="918308"/>
                        </a:cubicBezTo>
                        <a:lnTo>
                          <a:pt x="78154" y="976923"/>
                        </a:lnTo>
                        <a:cubicBezTo>
                          <a:pt x="54497" y="1047896"/>
                          <a:pt x="58616" y="1014944"/>
                          <a:pt x="58616" y="1074616"/>
                        </a:cubicBezTo>
                      </a:path>
                    </a:pathLst>
                  </a:custGeom>
                  <a:noFill/>
                  <a:ln w="25400">
                    <a:solidFill>
                      <a:schemeClr val="tx1"/>
                    </a:solidFill>
                    <a:miter lim="800000"/>
                    <a:headEnd/>
                    <a:tailEnd/>
                  </a:ln>
                  <a:effectLst>
                    <a:outerShdw dist="20000" dir="5400000" rotWithShape="0">
                      <a:srgbClr val="808080">
                        <a:alpha val="37999"/>
                      </a:srgbClr>
                    </a:outerShdw>
                  </a:effectLst>
                </p:spPr>
                <p:txBody>
                  <a:bodyPr anchor="ctr"/>
                  <a:lstStyle/>
                  <a:p>
                    <a:pPr algn="ctr" fontAlgn="auto">
                      <a:spcBef>
                        <a:spcPts val="0"/>
                      </a:spcBef>
                      <a:spcAft>
                        <a:spcPts val="0"/>
                      </a:spcAft>
                      <a:defRPr/>
                    </a:pPr>
                    <a:endParaRPr lang="en-US">
                      <a:latin typeface="+mn-lt"/>
                      <a:ea typeface="+mn-ea"/>
                    </a:endParaRPr>
                  </a:p>
                </p:txBody>
              </p:sp>
              <p:sp>
                <p:nvSpPr>
                  <p:cNvPr id="43" name="Freeform 42"/>
                  <p:cNvSpPr>
                    <a:spLocks noChangeArrowheads="1"/>
                  </p:cNvSpPr>
                  <p:nvPr/>
                </p:nvSpPr>
                <p:spPr bwMode="auto">
                  <a:xfrm>
                    <a:off x="4411723" y="3435079"/>
                    <a:ext cx="292113" cy="1073461"/>
                  </a:xfrm>
                  <a:custGeom>
                    <a:avLst/>
                    <a:gdLst>
                      <a:gd name="T0" fmla="*/ 136770 w 291725"/>
                      <a:gd name="T1" fmla="*/ 0 h 1074616"/>
                      <a:gd name="T2" fmla="*/ 97693 w 291725"/>
                      <a:gd name="T3" fmla="*/ 117231 h 1074616"/>
                      <a:gd name="T4" fmla="*/ 78154 w 291725"/>
                      <a:gd name="T5" fmla="*/ 175846 h 1074616"/>
                      <a:gd name="T6" fmla="*/ 39077 w 291725"/>
                      <a:gd name="T7" fmla="*/ 234462 h 1074616"/>
                      <a:gd name="T8" fmla="*/ 0 w 291725"/>
                      <a:gd name="T9" fmla="*/ 371231 h 1074616"/>
                      <a:gd name="T10" fmla="*/ 19539 w 291725"/>
                      <a:gd name="T11" fmla="*/ 429846 h 1074616"/>
                      <a:gd name="T12" fmla="*/ 136770 w 291725"/>
                      <a:gd name="T13" fmla="*/ 508000 h 1074616"/>
                      <a:gd name="T14" fmla="*/ 195385 w 291725"/>
                      <a:gd name="T15" fmla="*/ 547077 h 1074616"/>
                      <a:gd name="T16" fmla="*/ 254000 w 291725"/>
                      <a:gd name="T17" fmla="*/ 586154 h 1074616"/>
                      <a:gd name="T18" fmla="*/ 254000 w 291725"/>
                      <a:gd name="T19" fmla="*/ 742462 h 1074616"/>
                      <a:gd name="T20" fmla="*/ 195385 w 291725"/>
                      <a:gd name="T21" fmla="*/ 801077 h 1074616"/>
                      <a:gd name="T22" fmla="*/ 117231 w 291725"/>
                      <a:gd name="T23" fmla="*/ 918308 h 1074616"/>
                      <a:gd name="T24" fmla="*/ 78154 w 291725"/>
                      <a:gd name="T25" fmla="*/ 976923 h 1074616"/>
                      <a:gd name="T26" fmla="*/ 58616 w 291725"/>
                      <a:gd name="T27" fmla="*/ 1074616 h 10746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91725"/>
                      <a:gd name="T43" fmla="*/ 0 h 1074616"/>
                      <a:gd name="T44" fmla="*/ 291725 w 291725"/>
                      <a:gd name="T45" fmla="*/ 1074616 h 107461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91725" h="1074616">
                        <a:moveTo>
                          <a:pt x="136770" y="0"/>
                        </a:moveTo>
                        <a:lnTo>
                          <a:pt x="97693" y="117231"/>
                        </a:lnTo>
                        <a:cubicBezTo>
                          <a:pt x="91180" y="136769"/>
                          <a:pt x="89578" y="158710"/>
                          <a:pt x="78154" y="175846"/>
                        </a:cubicBezTo>
                        <a:lnTo>
                          <a:pt x="39077" y="234462"/>
                        </a:lnTo>
                        <a:cubicBezTo>
                          <a:pt x="29864" y="262101"/>
                          <a:pt x="0" y="346701"/>
                          <a:pt x="0" y="371231"/>
                        </a:cubicBezTo>
                        <a:cubicBezTo>
                          <a:pt x="0" y="391826"/>
                          <a:pt x="4976" y="415283"/>
                          <a:pt x="19539" y="429846"/>
                        </a:cubicBezTo>
                        <a:cubicBezTo>
                          <a:pt x="52748" y="463055"/>
                          <a:pt x="97693" y="481949"/>
                          <a:pt x="136770" y="508000"/>
                        </a:cubicBezTo>
                        <a:lnTo>
                          <a:pt x="195385" y="547077"/>
                        </a:lnTo>
                        <a:lnTo>
                          <a:pt x="254000" y="586154"/>
                        </a:lnTo>
                        <a:cubicBezTo>
                          <a:pt x="275268" y="649955"/>
                          <a:pt x="291725" y="667012"/>
                          <a:pt x="254000" y="742462"/>
                        </a:cubicBezTo>
                        <a:cubicBezTo>
                          <a:pt x="241643" y="767176"/>
                          <a:pt x="212349" y="779266"/>
                          <a:pt x="195385" y="801077"/>
                        </a:cubicBezTo>
                        <a:cubicBezTo>
                          <a:pt x="166551" y="838149"/>
                          <a:pt x="143282" y="879231"/>
                          <a:pt x="117231" y="918308"/>
                        </a:cubicBezTo>
                        <a:lnTo>
                          <a:pt x="78154" y="976923"/>
                        </a:lnTo>
                        <a:cubicBezTo>
                          <a:pt x="54497" y="1047896"/>
                          <a:pt x="58616" y="1014944"/>
                          <a:pt x="58616" y="1074616"/>
                        </a:cubicBezTo>
                      </a:path>
                    </a:pathLst>
                  </a:custGeom>
                  <a:noFill/>
                  <a:ln w="25400">
                    <a:solidFill>
                      <a:schemeClr val="tx1"/>
                    </a:solidFill>
                    <a:miter lim="800000"/>
                    <a:headEnd/>
                    <a:tailEnd/>
                  </a:ln>
                  <a:effectLst>
                    <a:outerShdw dist="20000" dir="5400000" rotWithShape="0">
                      <a:srgbClr val="808080">
                        <a:alpha val="37999"/>
                      </a:srgbClr>
                    </a:outerShdw>
                  </a:effectLst>
                </p:spPr>
                <p:txBody>
                  <a:bodyPr anchor="ctr"/>
                  <a:lstStyle/>
                  <a:p>
                    <a:pPr algn="ctr" fontAlgn="auto">
                      <a:spcBef>
                        <a:spcPts val="0"/>
                      </a:spcBef>
                      <a:spcAft>
                        <a:spcPts val="0"/>
                      </a:spcAft>
                      <a:defRPr/>
                    </a:pPr>
                    <a:endParaRPr lang="en-US">
                      <a:latin typeface="+mn-lt"/>
                      <a:ea typeface="+mn-ea"/>
                    </a:endParaRPr>
                  </a:p>
                </p:txBody>
              </p:sp>
            </p:grpSp>
            <p:grpSp>
              <p:nvGrpSpPr>
                <p:cNvPr id="21" name="Group 14"/>
                <p:cNvGrpSpPr>
                  <a:grpSpLocks noChangeAspect="1"/>
                </p:cNvGrpSpPr>
                <p:nvPr/>
              </p:nvGrpSpPr>
              <p:grpSpPr bwMode="auto">
                <a:xfrm>
                  <a:off x="2086707" y="3610708"/>
                  <a:ext cx="326894" cy="1285631"/>
                  <a:chOff x="4376615" y="3223846"/>
                  <a:chExt cx="326894" cy="1285631"/>
                </a:xfrm>
              </p:grpSpPr>
              <p:sp>
                <p:nvSpPr>
                  <p:cNvPr id="40" name="Freeform 39"/>
                  <p:cNvSpPr>
                    <a:spLocks noChangeArrowheads="1"/>
                  </p:cNvSpPr>
                  <p:nvPr/>
                </p:nvSpPr>
                <p:spPr bwMode="auto">
                  <a:xfrm>
                    <a:off x="4376690" y="3223569"/>
                    <a:ext cx="292113" cy="1073462"/>
                  </a:xfrm>
                  <a:custGeom>
                    <a:avLst/>
                    <a:gdLst>
                      <a:gd name="T0" fmla="*/ 136770 w 291725"/>
                      <a:gd name="T1" fmla="*/ 0 h 1074616"/>
                      <a:gd name="T2" fmla="*/ 97693 w 291725"/>
                      <a:gd name="T3" fmla="*/ 117231 h 1074616"/>
                      <a:gd name="T4" fmla="*/ 78154 w 291725"/>
                      <a:gd name="T5" fmla="*/ 175846 h 1074616"/>
                      <a:gd name="T6" fmla="*/ 39077 w 291725"/>
                      <a:gd name="T7" fmla="*/ 234462 h 1074616"/>
                      <a:gd name="T8" fmla="*/ 0 w 291725"/>
                      <a:gd name="T9" fmla="*/ 371231 h 1074616"/>
                      <a:gd name="T10" fmla="*/ 19539 w 291725"/>
                      <a:gd name="T11" fmla="*/ 429846 h 1074616"/>
                      <a:gd name="T12" fmla="*/ 136770 w 291725"/>
                      <a:gd name="T13" fmla="*/ 508000 h 1074616"/>
                      <a:gd name="T14" fmla="*/ 195385 w 291725"/>
                      <a:gd name="T15" fmla="*/ 547077 h 1074616"/>
                      <a:gd name="T16" fmla="*/ 254000 w 291725"/>
                      <a:gd name="T17" fmla="*/ 586154 h 1074616"/>
                      <a:gd name="T18" fmla="*/ 254000 w 291725"/>
                      <a:gd name="T19" fmla="*/ 742462 h 1074616"/>
                      <a:gd name="T20" fmla="*/ 195385 w 291725"/>
                      <a:gd name="T21" fmla="*/ 801077 h 1074616"/>
                      <a:gd name="T22" fmla="*/ 117231 w 291725"/>
                      <a:gd name="T23" fmla="*/ 918308 h 1074616"/>
                      <a:gd name="T24" fmla="*/ 78154 w 291725"/>
                      <a:gd name="T25" fmla="*/ 976923 h 1074616"/>
                      <a:gd name="T26" fmla="*/ 58616 w 291725"/>
                      <a:gd name="T27" fmla="*/ 1074616 h 10746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91725"/>
                      <a:gd name="T43" fmla="*/ 0 h 1074616"/>
                      <a:gd name="T44" fmla="*/ 291725 w 291725"/>
                      <a:gd name="T45" fmla="*/ 1074616 h 107461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91725" h="1074616">
                        <a:moveTo>
                          <a:pt x="136770" y="0"/>
                        </a:moveTo>
                        <a:lnTo>
                          <a:pt x="97693" y="117231"/>
                        </a:lnTo>
                        <a:cubicBezTo>
                          <a:pt x="91180" y="136769"/>
                          <a:pt x="89578" y="158710"/>
                          <a:pt x="78154" y="175846"/>
                        </a:cubicBezTo>
                        <a:lnTo>
                          <a:pt x="39077" y="234462"/>
                        </a:lnTo>
                        <a:cubicBezTo>
                          <a:pt x="29864" y="262101"/>
                          <a:pt x="0" y="346701"/>
                          <a:pt x="0" y="371231"/>
                        </a:cubicBezTo>
                        <a:cubicBezTo>
                          <a:pt x="0" y="391826"/>
                          <a:pt x="4976" y="415283"/>
                          <a:pt x="19539" y="429846"/>
                        </a:cubicBezTo>
                        <a:cubicBezTo>
                          <a:pt x="52748" y="463055"/>
                          <a:pt x="97693" y="481949"/>
                          <a:pt x="136770" y="508000"/>
                        </a:cubicBezTo>
                        <a:lnTo>
                          <a:pt x="195385" y="547077"/>
                        </a:lnTo>
                        <a:lnTo>
                          <a:pt x="254000" y="586154"/>
                        </a:lnTo>
                        <a:cubicBezTo>
                          <a:pt x="275268" y="649955"/>
                          <a:pt x="291725" y="667012"/>
                          <a:pt x="254000" y="742462"/>
                        </a:cubicBezTo>
                        <a:cubicBezTo>
                          <a:pt x="241643" y="767176"/>
                          <a:pt x="212349" y="779266"/>
                          <a:pt x="195385" y="801077"/>
                        </a:cubicBezTo>
                        <a:cubicBezTo>
                          <a:pt x="166551" y="838149"/>
                          <a:pt x="143282" y="879231"/>
                          <a:pt x="117231" y="918308"/>
                        </a:cubicBezTo>
                        <a:lnTo>
                          <a:pt x="78154" y="976923"/>
                        </a:lnTo>
                        <a:cubicBezTo>
                          <a:pt x="54497" y="1047896"/>
                          <a:pt x="58616" y="1014944"/>
                          <a:pt x="58616" y="1074616"/>
                        </a:cubicBezTo>
                      </a:path>
                    </a:pathLst>
                  </a:custGeom>
                  <a:noFill/>
                  <a:ln w="25400">
                    <a:solidFill>
                      <a:schemeClr val="tx1"/>
                    </a:solidFill>
                    <a:miter lim="800000"/>
                    <a:headEnd/>
                    <a:tailEnd/>
                  </a:ln>
                  <a:effectLst>
                    <a:outerShdw dist="20000" dir="5400000" rotWithShape="0">
                      <a:srgbClr val="808080">
                        <a:alpha val="37999"/>
                      </a:srgbClr>
                    </a:outerShdw>
                  </a:effectLst>
                </p:spPr>
                <p:txBody>
                  <a:bodyPr anchor="ctr"/>
                  <a:lstStyle/>
                  <a:p>
                    <a:pPr algn="ctr" fontAlgn="auto">
                      <a:spcBef>
                        <a:spcPts val="0"/>
                      </a:spcBef>
                      <a:spcAft>
                        <a:spcPts val="0"/>
                      </a:spcAft>
                      <a:defRPr/>
                    </a:pPr>
                    <a:endParaRPr lang="en-US">
                      <a:latin typeface="+mn-lt"/>
                      <a:ea typeface="+mn-ea"/>
                    </a:endParaRPr>
                  </a:p>
                </p:txBody>
              </p:sp>
              <p:sp>
                <p:nvSpPr>
                  <p:cNvPr id="41" name="Freeform 40"/>
                  <p:cNvSpPr>
                    <a:spLocks noChangeArrowheads="1"/>
                  </p:cNvSpPr>
                  <p:nvPr/>
                </p:nvSpPr>
                <p:spPr bwMode="auto">
                  <a:xfrm>
                    <a:off x="4411617" y="3435365"/>
                    <a:ext cx="292113" cy="1073461"/>
                  </a:xfrm>
                  <a:custGeom>
                    <a:avLst/>
                    <a:gdLst>
                      <a:gd name="T0" fmla="*/ 136770 w 291725"/>
                      <a:gd name="T1" fmla="*/ 0 h 1074616"/>
                      <a:gd name="T2" fmla="*/ 97693 w 291725"/>
                      <a:gd name="T3" fmla="*/ 117231 h 1074616"/>
                      <a:gd name="T4" fmla="*/ 78154 w 291725"/>
                      <a:gd name="T5" fmla="*/ 175846 h 1074616"/>
                      <a:gd name="T6" fmla="*/ 39077 w 291725"/>
                      <a:gd name="T7" fmla="*/ 234462 h 1074616"/>
                      <a:gd name="T8" fmla="*/ 0 w 291725"/>
                      <a:gd name="T9" fmla="*/ 371231 h 1074616"/>
                      <a:gd name="T10" fmla="*/ 19539 w 291725"/>
                      <a:gd name="T11" fmla="*/ 429846 h 1074616"/>
                      <a:gd name="T12" fmla="*/ 136770 w 291725"/>
                      <a:gd name="T13" fmla="*/ 508000 h 1074616"/>
                      <a:gd name="T14" fmla="*/ 195385 w 291725"/>
                      <a:gd name="T15" fmla="*/ 547077 h 1074616"/>
                      <a:gd name="T16" fmla="*/ 254000 w 291725"/>
                      <a:gd name="T17" fmla="*/ 586154 h 1074616"/>
                      <a:gd name="T18" fmla="*/ 254000 w 291725"/>
                      <a:gd name="T19" fmla="*/ 742462 h 1074616"/>
                      <a:gd name="T20" fmla="*/ 195385 w 291725"/>
                      <a:gd name="T21" fmla="*/ 801077 h 1074616"/>
                      <a:gd name="T22" fmla="*/ 117231 w 291725"/>
                      <a:gd name="T23" fmla="*/ 918308 h 1074616"/>
                      <a:gd name="T24" fmla="*/ 78154 w 291725"/>
                      <a:gd name="T25" fmla="*/ 976923 h 1074616"/>
                      <a:gd name="T26" fmla="*/ 58616 w 291725"/>
                      <a:gd name="T27" fmla="*/ 1074616 h 10746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91725"/>
                      <a:gd name="T43" fmla="*/ 0 h 1074616"/>
                      <a:gd name="T44" fmla="*/ 291725 w 291725"/>
                      <a:gd name="T45" fmla="*/ 1074616 h 107461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91725" h="1074616">
                        <a:moveTo>
                          <a:pt x="136770" y="0"/>
                        </a:moveTo>
                        <a:lnTo>
                          <a:pt x="97693" y="117231"/>
                        </a:lnTo>
                        <a:cubicBezTo>
                          <a:pt x="91180" y="136769"/>
                          <a:pt x="89578" y="158710"/>
                          <a:pt x="78154" y="175846"/>
                        </a:cubicBezTo>
                        <a:lnTo>
                          <a:pt x="39077" y="234462"/>
                        </a:lnTo>
                        <a:cubicBezTo>
                          <a:pt x="29864" y="262101"/>
                          <a:pt x="0" y="346701"/>
                          <a:pt x="0" y="371231"/>
                        </a:cubicBezTo>
                        <a:cubicBezTo>
                          <a:pt x="0" y="391826"/>
                          <a:pt x="4976" y="415283"/>
                          <a:pt x="19539" y="429846"/>
                        </a:cubicBezTo>
                        <a:cubicBezTo>
                          <a:pt x="52748" y="463055"/>
                          <a:pt x="97693" y="481949"/>
                          <a:pt x="136770" y="508000"/>
                        </a:cubicBezTo>
                        <a:lnTo>
                          <a:pt x="195385" y="547077"/>
                        </a:lnTo>
                        <a:lnTo>
                          <a:pt x="254000" y="586154"/>
                        </a:lnTo>
                        <a:cubicBezTo>
                          <a:pt x="275268" y="649955"/>
                          <a:pt x="291725" y="667012"/>
                          <a:pt x="254000" y="742462"/>
                        </a:cubicBezTo>
                        <a:cubicBezTo>
                          <a:pt x="241643" y="767176"/>
                          <a:pt x="212349" y="779266"/>
                          <a:pt x="195385" y="801077"/>
                        </a:cubicBezTo>
                        <a:cubicBezTo>
                          <a:pt x="166551" y="838149"/>
                          <a:pt x="143282" y="879231"/>
                          <a:pt x="117231" y="918308"/>
                        </a:cubicBezTo>
                        <a:lnTo>
                          <a:pt x="78154" y="976923"/>
                        </a:lnTo>
                        <a:cubicBezTo>
                          <a:pt x="54497" y="1047896"/>
                          <a:pt x="58616" y="1014944"/>
                          <a:pt x="58616" y="1074616"/>
                        </a:cubicBezTo>
                      </a:path>
                    </a:pathLst>
                  </a:custGeom>
                  <a:noFill/>
                  <a:ln w="25400">
                    <a:solidFill>
                      <a:schemeClr val="tx1"/>
                    </a:solidFill>
                    <a:miter lim="800000"/>
                    <a:headEnd/>
                    <a:tailEnd/>
                  </a:ln>
                  <a:effectLst>
                    <a:outerShdw dist="20000" dir="5400000" rotWithShape="0">
                      <a:srgbClr val="808080">
                        <a:alpha val="37999"/>
                      </a:srgbClr>
                    </a:outerShdw>
                  </a:effectLst>
                </p:spPr>
                <p:txBody>
                  <a:bodyPr anchor="ctr"/>
                  <a:lstStyle/>
                  <a:p>
                    <a:pPr algn="ctr" fontAlgn="auto">
                      <a:spcBef>
                        <a:spcPts val="0"/>
                      </a:spcBef>
                      <a:spcAft>
                        <a:spcPts val="0"/>
                      </a:spcAft>
                      <a:defRPr/>
                    </a:pPr>
                    <a:endParaRPr lang="en-US">
                      <a:latin typeface="+mn-lt"/>
                      <a:ea typeface="+mn-ea"/>
                    </a:endParaRPr>
                  </a:p>
                </p:txBody>
              </p:sp>
            </p:grpSp>
          </p:grpSp>
          <p:grpSp>
            <p:nvGrpSpPr>
              <p:cNvPr id="24" name="Group 17"/>
              <p:cNvGrpSpPr>
                <a:grpSpLocks noChangeAspect="1"/>
              </p:cNvGrpSpPr>
              <p:nvPr/>
            </p:nvGrpSpPr>
            <p:grpSpPr bwMode="auto">
              <a:xfrm>
                <a:off x="8006861" y="3356707"/>
                <a:ext cx="326894" cy="1285631"/>
                <a:chOff x="4376615" y="3223846"/>
                <a:chExt cx="326894" cy="1285631"/>
              </a:xfrm>
            </p:grpSpPr>
            <p:sp>
              <p:nvSpPr>
                <p:cNvPr id="19" name="Freeform 18"/>
                <p:cNvSpPr>
                  <a:spLocks noChangeArrowheads="1"/>
                </p:cNvSpPr>
                <p:nvPr/>
              </p:nvSpPr>
              <p:spPr bwMode="auto">
                <a:xfrm>
                  <a:off x="4375849" y="3224057"/>
                  <a:ext cx="292113" cy="1073461"/>
                </a:xfrm>
                <a:custGeom>
                  <a:avLst/>
                  <a:gdLst>
                    <a:gd name="T0" fmla="*/ 136770 w 291725"/>
                    <a:gd name="T1" fmla="*/ 0 h 1074616"/>
                    <a:gd name="T2" fmla="*/ 97693 w 291725"/>
                    <a:gd name="T3" fmla="*/ 117231 h 1074616"/>
                    <a:gd name="T4" fmla="*/ 78154 w 291725"/>
                    <a:gd name="T5" fmla="*/ 175846 h 1074616"/>
                    <a:gd name="T6" fmla="*/ 39077 w 291725"/>
                    <a:gd name="T7" fmla="*/ 234462 h 1074616"/>
                    <a:gd name="T8" fmla="*/ 0 w 291725"/>
                    <a:gd name="T9" fmla="*/ 371231 h 1074616"/>
                    <a:gd name="T10" fmla="*/ 19539 w 291725"/>
                    <a:gd name="T11" fmla="*/ 429846 h 1074616"/>
                    <a:gd name="T12" fmla="*/ 136770 w 291725"/>
                    <a:gd name="T13" fmla="*/ 508000 h 1074616"/>
                    <a:gd name="T14" fmla="*/ 195385 w 291725"/>
                    <a:gd name="T15" fmla="*/ 547077 h 1074616"/>
                    <a:gd name="T16" fmla="*/ 254000 w 291725"/>
                    <a:gd name="T17" fmla="*/ 586154 h 1074616"/>
                    <a:gd name="T18" fmla="*/ 254000 w 291725"/>
                    <a:gd name="T19" fmla="*/ 742462 h 1074616"/>
                    <a:gd name="T20" fmla="*/ 195385 w 291725"/>
                    <a:gd name="T21" fmla="*/ 801077 h 1074616"/>
                    <a:gd name="T22" fmla="*/ 117231 w 291725"/>
                    <a:gd name="T23" fmla="*/ 918308 h 1074616"/>
                    <a:gd name="T24" fmla="*/ 78154 w 291725"/>
                    <a:gd name="T25" fmla="*/ 976923 h 1074616"/>
                    <a:gd name="T26" fmla="*/ 58616 w 291725"/>
                    <a:gd name="T27" fmla="*/ 1074616 h 10746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91725"/>
                    <a:gd name="T43" fmla="*/ 0 h 1074616"/>
                    <a:gd name="T44" fmla="*/ 291725 w 291725"/>
                    <a:gd name="T45" fmla="*/ 1074616 h 107461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91725" h="1074616">
                      <a:moveTo>
                        <a:pt x="136770" y="0"/>
                      </a:moveTo>
                      <a:lnTo>
                        <a:pt x="97693" y="117231"/>
                      </a:lnTo>
                      <a:cubicBezTo>
                        <a:pt x="91180" y="136769"/>
                        <a:pt x="89578" y="158710"/>
                        <a:pt x="78154" y="175846"/>
                      </a:cubicBezTo>
                      <a:lnTo>
                        <a:pt x="39077" y="234462"/>
                      </a:lnTo>
                      <a:cubicBezTo>
                        <a:pt x="29864" y="262101"/>
                        <a:pt x="0" y="346701"/>
                        <a:pt x="0" y="371231"/>
                      </a:cubicBezTo>
                      <a:cubicBezTo>
                        <a:pt x="0" y="391826"/>
                        <a:pt x="4976" y="415283"/>
                        <a:pt x="19539" y="429846"/>
                      </a:cubicBezTo>
                      <a:cubicBezTo>
                        <a:pt x="52748" y="463055"/>
                        <a:pt x="97693" y="481949"/>
                        <a:pt x="136770" y="508000"/>
                      </a:cubicBezTo>
                      <a:lnTo>
                        <a:pt x="195385" y="547077"/>
                      </a:lnTo>
                      <a:lnTo>
                        <a:pt x="254000" y="586154"/>
                      </a:lnTo>
                      <a:cubicBezTo>
                        <a:pt x="275268" y="649955"/>
                        <a:pt x="291725" y="667012"/>
                        <a:pt x="254000" y="742462"/>
                      </a:cubicBezTo>
                      <a:cubicBezTo>
                        <a:pt x="241643" y="767176"/>
                        <a:pt x="212349" y="779266"/>
                        <a:pt x="195385" y="801077"/>
                      </a:cubicBezTo>
                      <a:cubicBezTo>
                        <a:pt x="166551" y="838149"/>
                        <a:pt x="143282" y="879231"/>
                        <a:pt x="117231" y="918308"/>
                      </a:cubicBezTo>
                      <a:lnTo>
                        <a:pt x="78154" y="976923"/>
                      </a:lnTo>
                      <a:cubicBezTo>
                        <a:pt x="54497" y="1047896"/>
                        <a:pt x="58616" y="1014944"/>
                        <a:pt x="58616" y="1074616"/>
                      </a:cubicBezTo>
                    </a:path>
                  </a:pathLst>
                </a:custGeom>
                <a:noFill/>
                <a:ln w="25400">
                  <a:solidFill>
                    <a:srgbClr val="FF0000"/>
                  </a:solidFill>
                  <a:miter lim="800000"/>
                  <a:headEnd/>
                  <a:tailEnd/>
                </a:ln>
                <a:effectLst>
                  <a:outerShdw dist="20000" dir="5400000" rotWithShape="0">
                    <a:srgbClr val="808080">
                      <a:alpha val="37999"/>
                    </a:srgbClr>
                  </a:outerShdw>
                </a:effectLst>
              </p:spPr>
              <p:txBody>
                <a:bodyPr anchor="ctr"/>
                <a:lstStyle/>
                <a:p>
                  <a:pPr algn="ctr" fontAlgn="auto">
                    <a:spcBef>
                      <a:spcPts val="0"/>
                    </a:spcBef>
                    <a:spcAft>
                      <a:spcPts val="0"/>
                    </a:spcAft>
                    <a:defRPr/>
                  </a:pPr>
                  <a:endParaRPr lang="en-US">
                    <a:latin typeface="+mn-lt"/>
                    <a:ea typeface="+mn-ea"/>
                  </a:endParaRPr>
                </a:p>
              </p:txBody>
            </p:sp>
            <p:sp>
              <p:nvSpPr>
                <p:cNvPr id="20" name="Freeform 19"/>
                <p:cNvSpPr>
                  <a:spLocks noChangeArrowheads="1"/>
                </p:cNvSpPr>
                <p:nvPr/>
              </p:nvSpPr>
              <p:spPr bwMode="auto">
                <a:xfrm>
                  <a:off x="4410776" y="3435852"/>
                  <a:ext cx="292113" cy="1073462"/>
                </a:xfrm>
                <a:custGeom>
                  <a:avLst/>
                  <a:gdLst>
                    <a:gd name="T0" fmla="*/ 136770 w 291725"/>
                    <a:gd name="T1" fmla="*/ 0 h 1074616"/>
                    <a:gd name="T2" fmla="*/ 97693 w 291725"/>
                    <a:gd name="T3" fmla="*/ 117231 h 1074616"/>
                    <a:gd name="T4" fmla="*/ 78154 w 291725"/>
                    <a:gd name="T5" fmla="*/ 175846 h 1074616"/>
                    <a:gd name="T6" fmla="*/ 39077 w 291725"/>
                    <a:gd name="T7" fmla="*/ 234462 h 1074616"/>
                    <a:gd name="T8" fmla="*/ 0 w 291725"/>
                    <a:gd name="T9" fmla="*/ 371231 h 1074616"/>
                    <a:gd name="T10" fmla="*/ 19539 w 291725"/>
                    <a:gd name="T11" fmla="*/ 429846 h 1074616"/>
                    <a:gd name="T12" fmla="*/ 136770 w 291725"/>
                    <a:gd name="T13" fmla="*/ 508000 h 1074616"/>
                    <a:gd name="T14" fmla="*/ 195385 w 291725"/>
                    <a:gd name="T15" fmla="*/ 547077 h 1074616"/>
                    <a:gd name="T16" fmla="*/ 254000 w 291725"/>
                    <a:gd name="T17" fmla="*/ 586154 h 1074616"/>
                    <a:gd name="T18" fmla="*/ 254000 w 291725"/>
                    <a:gd name="T19" fmla="*/ 742462 h 1074616"/>
                    <a:gd name="T20" fmla="*/ 195385 w 291725"/>
                    <a:gd name="T21" fmla="*/ 801077 h 1074616"/>
                    <a:gd name="T22" fmla="*/ 117231 w 291725"/>
                    <a:gd name="T23" fmla="*/ 918308 h 1074616"/>
                    <a:gd name="T24" fmla="*/ 78154 w 291725"/>
                    <a:gd name="T25" fmla="*/ 976923 h 1074616"/>
                    <a:gd name="T26" fmla="*/ 58616 w 291725"/>
                    <a:gd name="T27" fmla="*/ 1074616 h 10746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91725"/>
                    <a:gd name="T43" fmla="*/ 0 h 1074616"/>
                    <a:gd name="T44" fmla="*/ 291725 w 291725"/>
                    <a:gd name="T45" fmla="*/ 1074616 h 107461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91725" h="1074616">
                      <a:moveTo>
                        <a:pt x="136770" y="0"/>
                      </a:moveTo>
                      <a:lnTo>
                        <a:pt x="97693" y="117231"/>
                      </a:lnTo>
                      <a:cubicBezTo>
                        <a:pt x="91180" y="136769"/>
                        <a:pt x="89578" y="158710"/>
                        <a:pt x="78154" y="175846"/>
                      </a:cubicBezTo>
                      <a:lnTo>
                        <a:pt x="39077" y="234462"/>
                      </a:lnTo>
                      <a:cubicBezTo>
                        <a:pt x="29864" y="262101"/>
                        <a:pt x="0" y="346701"/>
                        <a:pt x="0" y="371231"/>
                      </a:cubicBezTo>
                      <a:cubicBezTo>
                        <a:pt x="0" y="391826"/>
                        <a:pt x="4976" y="415283"/>
                        <a:pt x="19539" y="429846"/>
                      </a:cubicBezTo>
                      <a:cubicBezTo>
                        <a:pt x="52748" y="463055"/>
                        <a:pt x="97693" y="481949"/>
                        <a:pt x="136770" y="508000"/>
                      </a:cubicBezTo>
                      <a:lnTo>
                        <a:pt x="195385" y="547077"/>
                      </a:lnTo>
                      <a:lnTo>
                        <a:pt x="254000" y="586154"/>
                      </a:lnTo>
                      <a:cubicBezTo>
                        <a:pt x="275268" y="649955"/>
                        <a:pt x="291725" y="667012"/>
                        <a:pt x="254000" y="742462"/>
                      </a:cubicBezTo>
                      <a:cubicBezTo>
                        <a:pt x="241643" y="767176"/>
                        <a:pt x="212349" y="779266"/>
                        <a:pt x="195385" y="801077"/>
                      </a:cubicBezTo>
                      <a:cubicBezTo>
                        <a:pt x="166551" y="838149"/>
                        <a:pt x="143282" y="879231"/>
                        <a:pt x="117231" y="918308"/>
                      </a:cubicBezTo>
                      <a:lnTo>
                        <a:pt x="78154" y="976923"/>
                      </a:lnTo>
                      <a:cubicBezTo>
                        <a:pt x="54497" y="1047896"/>
                        <a:pt x="58616" y="1014944"/>
                        <a:pt x="58616" y="1074616"/>
                      </a:cubicBezTo>
                    </a:path>
                  </a:pathLst>
                </a:custGeom>
                <a:noFill/>
                <a:ln w="25400">
                  <a:solidFill>
                    <a:srgbClr val="FF0000"/>
                  </a:solidFill>
                  <a:miter lim="800000"/>
                  <a:headEnd/>
                  <a:tailEnd/>
                </a:ln>
                <a:effectLst>
                  <a:outerShdw dist="20000" dir="5400000" rotWithShape="0">
                    <a:srgbClr val="808080">
                      <a:alpha val="37999"/>
                    </a:srgbClr>
                  </a:outerShdw>
                </a:effectLst>
              </p:spPr>
              <p:txBody>
                <a:bodyPr anchor="ctr"/>
                <a:lstStyle/>
                <a:p>
                  <a:pPr algn="ctr" fontAlgn="auto">
                    <a:spcBef>
                      <a:spcPts val="0"/>
                    </a:spcBef>
                    <a:spcAft>
                      <a:spcPts val="0"/>
                    </a:spcAft>
                    <a:defRPr/>
                  </a:pPr>
                  <a:endParaRPr lang="en-US">
                    <a:latin typeface="+mn-lt"/>
                    <a:ea typeface="+mn-ea"/>
                  </a:endParaRPr>
                </a:p>
              </p:txBody>
            </p:sp>
          </p:grpSp>
        </p:grpSp>
        <p:grpSp>
          <p:nvGrpSpPr>
            <p:cNvPr id="25" name="Group 52"/>
            <p:cNvGrpSpPr>
              <a:grpSpLocks/>
            </p:cNvGrpSpPr>
            <p:nvPr/>
          </p:nvGrpSpPr>
          <p:grpSpPr bwMode="auto">
            <a:xfrm>
              <a:off x="3542321" y="1565682"/>
              <a:ext cx="2354385" cy="2958123"/>
              <a:chOff x="3561860" y="2223477"/>
              <a:chExt cx="2354385" cy="3341077"/>
            </a:xfrm>
          </p:grpSpPr>
          <p:sp>
            <p:nvSpPr>
              <p:cNvPr id="45" name="Sun 44"/>
              <p:cNvSpPr>
                <a:spLocks noChangeArrowheads="1"/>
              </p:cNvSpPr>
              <p:nvPr/>
            </p:nvSpPr>
            <p:spPr bwMode="auto">
              <a:xfrm>
                <a:off x="3648702" y="2223477"/>
                <a:ext cx="977944" cy="977034"/>
              </a:xfrm>
              <a:prstGeom prst="sun">
                <a:avLst>
                  <a:gd name="adj" fmla="val 25000"/>
                </a:avLst>
              </a:prstGeom>
              <a:solidFill>
                <a:srgbClr val="FFFF00"/>
              </a:solidFill>
              <a:ln w="9525">
                <a:solidFill>
                  <a:schemeClr val="tx1"/>
                </a:solid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grpSp>
            <p:nvGrpSpPr>
              <p:cNvPr id="26" name="Group 25"/>
              <p:cNvGrpSpPr>
                <a:grpSpLocks/>
              </p:cNvGrpSpPr>
              <p:nvPr/>
            </p:nvGrpSpPr>
            <p:grpSpPr bwMode="auto">
              <a:xfrm>
                <a:off x="3561860" y="2614247"/>
                <a:ext cx="2354385" cy="2950307"/>
                <a:chOff x="791307" y="2774462"/>
                <a:chExt cx="2354385" cy="2950307"/>
              </a:xfrm>
            </p:grpSpPr>
            <p:sp>
              <p:nvSpPr>
                <p:cNvPr id="27" name="Oval 26"/>
                <p:cNvSpPr>
                  <a:spLocks noChangeArrowheads="1"/>
                </p:cNvSpPr>
                <p:nvPr/>
              </p:nvSpPr>
              <p:spPr bwMode="auto">
                <a:xfrm>
                  <a:off x="790833" y="2774505"/>
                  <a:ext cx="2354367" cy="2950821"/>
                </a:xfrm>
                <a:prstGeom prst="ellipse">
                  <a:avLst/>
                </a:prstGeom>
                <a:solidFill>
                  <a:srgbClr val="FF6666"/>
                </a:solidFill>
                <a:ln w="9525">
                  <a:solidFill>
                    <a:schemeClr val="tx1"/>
                  </a:solidFill>
                  <a:round/>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28" name="Oval 27"/>
                <p:cNvSpPr/>
                <p:nvPr/>
              </p:nvSpPr>
              <p:spPr>
                <a:xfrm>
                  <a:off x="1425861" y="3400166"/>
                  <a:ext cx="1543119" cy="1640340"/>
                </a:xfrm>
                <a:prstGeom prst="ellipse">
                  <a:avLst/>
                </a:prstGeom>
                <a:solidFill>
                  <a:srgbClr val="CAE2FF"/>
                </a:solidFill>
              </p:spPr>
              <p:style>
                <a:lnRef idx="2">
                  <a:schemeClr val="accent4"/>
                </a:lnRef>
                <a:fillRef idx="1">
                  <a:schemeClr val="lt1"/>
                </a:fillRef>
                <a:effectRef idx="0">
                  <a:schemeClr val="accent4"/>
                </a:effectRef>
                <a:fontRef idx="minor">
                  <a:schemeClr val="dk1"/>
                </a:fontRef>
              </p:style>
              <p:txBody>
                <a:bodyPr anchor="ctr"/>
                <a:lstStyle/>
                <a:p>
                  <a:pPr algn="ctr" fontAlgn="auto">
                    <a:spcBef>
                      <a:spcPts val="0"/>
                    </a:spcBef>
                    <a:spcAft>
                      <a:spcPts val="0"/>
                    </a:spcAft>
                    <a:defRPr/>
                  </a:pPr>
                  <a:endParaRPr lang="en-US"/>
                </a:p>
              </p:txBody>
            </p:sp>
            <p:grpSp>
              <p:nvGrpSpPr>
                <p:cNvPr id="29" name="Group 13"/>
                <p:cNvGrpSpPr>
                  <a:grpSpLocks noChangeAspect="1"/>
                </p:cNvGrpSpPr>
                <p:nvPr/>
              </p:nvGrpSpPr>
              <p:grpSpPr bwMode="auto">
                <a:xfrm>
                  <a:off x="1738923" y="3614615"/>
                  <a:ext cx="326894" cy="1285631"/>
                  <a:chOff x="4376615" y="3223846"/>
                  <a:chExt cx="326894" cy="1285631"/>
                </a:xfrm>
              </p:grpSpPr>
              <p:sp>
                <p:nvSpPr>
                  <p:cNvPr id="33" name="Freeform 32"/>
                  <p:cNvSpPr>
                    <a:spLocks noChangeArrowheads="1"/>
                  </p:cNvSpPr>
                  <p:nvPr/>
                </p:nvSpPr>
                <p:spPr bwMode="auto">
                  <a:xfrm>
                    <a:off x="4376304" y="3224524"/>
                    <a:ext cx="292113" cy="1073840"/>
                  </a:xfrm>
                  <a:custGeom>
                    <a:avLst/>
                    <a:gdLst>
                      <a:gd name="T0" fmla="*/ 136770 w 291725"/>
                      <a:gd name="T1" fmla="*/ 0 h 1074616"/>
                      <a:gd name="T2" fmla="*/ 97693 w 291725"/>
                      <a:gd name="T3" fmla="*/ 117231 h 1074616"/>
                      <a:gd name="T4" fmla="*/ 78154 w 291725"/>
                      <a:gd name="T5" fmla="*/ 175846 h 1074616"/>
                      <a:gd name="T6" fmla="*/ 39077 w 291725"/>
                      <a:gd name="T7" fmla="*/ 234462 h 1074616"/>
                      <a:gd name="T8" fmla="*/ 0 w 291725"/>
                      <a:gd name="T9" fmla="*/ 371231 h 1074616"/>
                      <a:gd name="T10" fmla="*/ 19539 w 291725"/>
                      <a:gd name="T11" fmla="*/ 429846 h 1074616"/>
                      <a:gd name="T12" fmla="*/ 136770 w 291725"/>
                      <a:gd name="T13" fmla="*/ 508000 h 1074616"/>
                      <a:gd name="T14" fmla="*/ 195385 w 291725"/>
                      <a:gd name="T15" fmla="*/ 547077 h 1074616"/>
                      <a:gd name="T16" fmla="*/ 254000 w 291725"/>
                      <a:gd name="T17" fmla="*/ 586154 h 1074616"/>
                      <a:gd name="T18" fmla="*/ 254000 w 291725"/>
                      <a:gd name="T19" fmla="*/ 742462 h 1074616"/>
                      <a:gd name="T20" fmla="*/ 195385 w 291725"/>
                      <a:gd name="T21" fmla="*/ 801077 h 1074616"/>
                      <a:gd name="T22" fmla="*/ 117231 w 291725"/>
                      <a:gd name="T23" fmla="*/ 918308 h 1074616"/>
                      <a:gd name="T24" fmla="*/ 78154 w 291725"/>
                      <a:gd name="T25" fmla="*/ 976923 h 1074616"/>
                      <a:gd name="T26" fmla="*/ 58616 w 291725"/>
                      <a:gd name="T27" fmla="*/ 1074616 h 10746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91725"/>
                      <a:gd name="T43" fmla="*/ 0 h 1074616"/>
                      <a:gd name="T44" fmla="*/ 291725 w 291725"/>
                      <a:gd name="T45" fmla="*/ 1074616 h 107461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91725" h="1074616">
                        <a:moveTo>
                          <a:pt x="136770" y="0"/>
                        </a:moveTo>
                        <a:lnTo>
                          <a:pt x="97693" y="117231"/>
                        </a:lnTo>
                        <a:cubicBezTo>
                          <a:pt x="91180" y="136769"/>
                          <a:pt x="89578" y="158710"/>
                          <a:pt x="78154" y="175846"/>
                        </a:cubicBezTo>
                        <a:lnTo>
                          <a:pt x="39077" y="234462"/>
                        </a:lnTo>
                        <a:cubicBezTo>
                          <a:pt x="29864" y="262101"/>
                          <a:pt x="0" y="346701"/>
                          <a:pt x="0" y="371231"/>
                        </a:cubicBezTo>
                        <a:cubicBezTo>
                          <a:pt x="0" y="391826"/>
                          <a:pt x="4976" y="415283"/>
                          <a:pt x="19539" y="429846"/>
                        </a:cubicBezTo>
                        <a:cubicBezTo>
                          <a:pt x="52748" y="463055"/>
                          <a:pt x="97693" y="481949"/>
                          <a:pt x="136770" y="508000"/>
                        </a:cubicBezTo>
                        <a:lnTo>
                          <a:pt x="195385" y="547077"/>
                        </a:lnTo>
                        <a:lnTo>
                          <a:pt x="254000" y="586154"/>
                        </a:lnTo>
                        <a:cubicBezTo>
                          <a:pt x="275268" y="649955"/>
                          <a:pt x="291725" y="667012"/>
                          <a:pt x="254000" y="742462"/>
                        </a:cubicBezTo>
                        <a:cubicBezTo>
                          <a:pt x="241643" y="767176"/>
                          <a:pt x="212349" y="779266"/>
                          <a:pt x="195385" y="801077"/>
                        </a:cubicBezTo>
                        <a:cubicBezTo>
                          <a:pt x="166551" y="838149"/>
                          <a:pt x="143282" y="879231"/>
                          <a:pt x="117231" y="918308"/>
                        </a:cubicBezTo>
                        <a:lnTo>
                          <a:pt x="78154" y="976923"/>
                        </a:lnTo>
                        <a:cubicBezTo>
                          <a:pt x="54497" y="1047896"/>
                          <a:pt x="58616" y="1014944"/>
                          <a:pt x="58616" y="1074616"/>
                        </a:cubicBezTo>
                      </a:path>
                    </a:pathLst>
                  </a:custGeom>
                  <a:noFill/>
                  <a:ln w="25400">
                    <a:solidFill>
                      <a:schemeClr val="tx1"/>
                    </a:solidFill>
                    <a:miter lim="800000"/>
                    <a:headEnd/>
                    <a:tailEnd/>
                  </a:ln>
                  <a:effectLst>
                    <a:outerShdw dist="20000" dir="5400000" rotWithShape="0">
                      <a:srgbClr val="808080">
                        <a:alpha val="37999"/>
                      </a:srgbClr>
                    </a:outerShdw>
                  </a:effectLst>
                </p:spPr>
                <p:txBody>
                  <a:bodyPr anchor="ctr"/>
                  <a:lstStyle/>
                  <a:p>
                    <a:pPr algn="ctr" fontAlgn="auto">
                      <a:spcBef>
                        <a:spcPts val="0"/>
                      </a:spcBef>
                      <a:spcAft>
                        <a:spcPts val="0"/>
                      </a:spcAft>
                      <a:defRPr/>
                    </a:pPr>
                    <a:endParaRPr lang="en-US">
                      <a:latin typeface="+mn-lt"/>
                      <a:ea typeface="+mn-ea"/>
                    </a:endParaRPr>
                  </a:p>
                </p:txBody>
              </p:sp>
              <p:sp>
                <p:nvSpPr>
                  <p:cNvPr id="34" name="Freeform 33"/>
                  <p:cNvSpPr>
                    <a:spLocks noChangeArrowheads="1"/>
                  </p:cNvSpPr>
                  <p:nvPr/>
                </p:nvSpPr>
                <p:spPr bwMode="auto">
                  <a:xfrm>
                    <a:off x="4411231" y="3436065"/>
                    <a:ext cx="292113" cy="1073840"/>
                  </a:xfrm>
                  <a:custGeom>
                    <a:avLst/>
                    <a:gdLst>
                      <a:gd name="T0" fmla="*/ 136770 w 291725"/>
                      <a:gd name="T1" fmla="*/ 0 h 1074616"/>
                      <a:gd name="T2" fmla="*/ 97693 w 291725"/>
                      <a:gd name="T3" fmla="*/ 117231 h 1074616"/>
                      <a:gd name="T4" fmla="*/ 78154 w 291725"/>
                      <a:gd name="T5" fmla="*/ 175846 h 1074616"/>
                      <a:gd name="T6" fmla="*/ 39077 w 291725"/>
                      <a:gd name="T7" fmla="*/ 234462 h 1074616"/>
                      <a:gd name="T8" fmla="*/ 0 w 291725"/>
                      <a:gd name="T9" fmla="*/ 371231 h 1074616"/>
                      <a:gd name="T10" fmla="*/ 19539 w 291725"/>
                      <a:gd name="T11" fmla="*/ 429846 h 1074616"/>
                      <a:gd name="T12" fmla="*/ 136770 w 291725"/>
                      <a:gd name="T13" fmla="*/ 508000 h 1074616"/>
                      <a:gd name="T14" fmla="*/ 195385 w 291725"/>
                      <a:gd name="T15" fmla="*/ 547077 h 1074616"/>
                      <a:gd name="T16" fmla="*/ 254000 w 291725"/>
                      <a:gd name="T17" fmla="*/ 586154 h 1074616"/>
                      <a:gd name="T18" fmla="*/ 254000 w 291725"/>
                      <a:gd name="T19" fmla="*/ 742462 h 1074616"/>
                      <a:gd name="T20" fmla="*/ 195385 w 291725"/>
                      <a:gd name="T21" fmla="*/ 801077 h 1074616"/>
                      <a:gd name="T22" fmla="*/ 117231 w 291725"/>
                      <a:gd name="T23" fmla="*/ 918308 h 1074616"/>
                      <a:gd name="T24" fmla="*/ 78154 w 291725"/>
                      <a:gd name="T25" fmla="*/ 976923 h 1074616"/>
                      <a:gd name="T26" fmla="*/ 58616 w 291725"/>
                      <a:gd name="T27" fmla="*/ 1074616 h 10746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91725"/>
                      <a:gd name="T43" fmla="*/ 0 h 1074616"/>
                      <a:gd name="T44" fmla="*/ 291725 w 291725"/>
                      <a:gd name="T45" fmla="*/ 1074616 h 107461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91725" h="1074616">
                        <a:moveTo>
                          <a:pt x="136770" y="0"/>
                        </a:moveTo>
                        <a:lnTo>
                          <a:pt x="97693" y="117231"/>
                        </a:lnTo>
                        <a:cubicBezTo>
                          <a:pt x="91180" y="136769"/>
                          <a:pt x="89578" y="158710"/>
                          <a:pt x="78154" y="175846"/>
                        </a:cubicBezTo>
                        <a:lnTo>
                          <a:pt x="39077" y="234462"/>
                        </a:lnTo>
                        <a:cubicBezTo>
                          <a:pt x="29864" y="262101"/>
                          <a:pt x="0" y="346701"/>
                          <a:pt x="0" y="371231"/>
                        </a:cubicBezTo>
                        <a:cubicBezTo>
                          <a:pt x="0" y="391826"/>
                          <a:pt x="4976" y="415283"/>
                          <a:pt x="19539" y="429846"/>
                        </a:cubicBezTo>
                        <a:cubicBezTo>
                          <a:pt x="52748" y="463055"/>
                          <a:pt x="97693" y="481949"/>
                          <a:pt x="136770" y="508000"/>
                        </a:cubicBezTo>
                        <a:lnTo>
                          <a:pt x="195385" y="547077"/>
                        </a:lnTo>
                        <a:lnTo>
                          <a:pt x="254000" y="586154"/>
                        </a:lnTo>
                        <a:cubicBezTo>
                          <a:pt x="275268" y="649955"/>
                          <a:pt x="291725" y="667012"/>
                          <a:pt x="254000" y="742462"/>
                        </a:cubicBezTo>
                        <a:cubicBezTo>
                          <a:pt x="241643" y="767176"/>
                          <a:pt x="212349" y="779266"/>
                          <a:pt x="195385" y="801077"/>
                        </a:cubicBezTo>
                        <a:cubicBezTo>
                          <a:pt x="166551" y="838149"/>
                          <a:pt x="143282" y="879231"/>
                          <a:pt x="117231" y="918308"/>
                        </a:cubicBezTo>
                        <a:lnTo>
                          <a:pt x="78154" y="976923"/>
                        </a:lnTo>
                        <a:cubicBezTo>
                          <a:pt x="54497" y="1047896"/>
                          <a:pt x="58616" y="1014944"/>
                          <a:pt x="58616" y="1074616"/>
                        </a:cubicBezTo>
                      </a:path>
                    </a:pathLst>
                  </a:custGeom>
                  <a:noFill/>
                  <a:ln w="25400">
                    <a:solidFill>
                      <a:schemeClr val="tx1"/>
                    </a:solidFill>
                    <a:miter lim="800000"/>
                    <a:headEnd/>
                    <a:tailEnd/>
                  </a:ln>
                  <a:effectLst>
                    <a:outerShdw dist="20000" dir="5400000" rotWithShape="0">
                      <a:srgbClr val="808080">
                        <a:alpha val="37999"/>
                      </a:srgbClr>
                    </a:outerShdw>
                  </a:effectLst>
                </p:spPr>
                <p:txBody>
                  <a:bodyPr anchor="ctr"/>
                  <a:lstStyle/>
                  <a:p>
                    <a:pPr algn="ctr" fontAlgn="auto">
                      <a:spcBef>
                        <a:spcPts val="0"/>
                      </a:spcBef>
                      <a:spcAft>
                        <a:spcPts val="0"/>
                      </a:spcAft>
                      <a:defRPr/>
                    </a:pPr>
                    <a:endParaRPr lang="en-US">
                      <a:latin typeface="+mn-lt"/>
                      <a:ea typeface="+mn-ea"/>
                    </a:endParaRPr>
                  </a:p>
                </p:txBody>
              </p:sp>
            </p:grpSp>
            <p:grpSp>
              <p:nvGrpSpPr>
                <p:cNvPr id="30" name="Group 14"/>
                <p:cNvGrpSpPr>
                  <a:grpSpLocks noChangeAspect="1"/>
                </p:cNvGrpSpPr>
                <p:nvPr/>
              </p:nvGrpSpPr>
              <p:grpSpPr bwMode="auto">
                <a:xfrm>
                  <a:off x="2086707" y="3610708"/>
                  <a:ext cx="326894" cy="1285631"/>
                  <a:chOff x="4376615" y="3223846"/>
                  <a:chExt cx="326894" cy="1285631"/>
                </a:xfrm>
              </p:grpSpPr>
              <p:sp>
                <p:nvSpPr>
                  <p:cNvPr id="31" name="Freeform 30"/>
                  <p:cNvSpPr>
                    <a:spLocks noChangeArrowheads="1"/>
                  </p:cNvSpPr>
                  <p:nvPr/>
                </p:nvSpPr>
                <p:spPr bwMode="auto">
                  <a:xfrm>
                    <a:off x="4376199" y="3224844"/>
                    <a:ext cx="292113" cy="1073840"/>
                  </a:xfrm>
                  <a:custGeom>
                    <a:avLst/>
                    <a:gdLst>
                      <a:gd name="T0" fmla="*/ 136770 w 291725"/>
                      <a:gd name="T1" fmla="*/ 0 h 1074616"/>
                      <a:gd name="T2" fmla="*/ 97693 w 291725"/>
                      <a:gd name="T3" fmla="*/ 117231 h 1074616"/>
                      <a:gd name="T4" fmla="*/ 78154 w 291725"/>
                      <a:gd name="T5" fmla="*/ 175846 h 1074616"/>
                      <a:gd name="T6" fmla="*/ 39077 w 291725"/>
                      <a:gd name="T7" fmla="*/ 234462 h 1074616"/>
                      <a:gd name="T8" fmla="*/ 0 w 291725"/>
                      <a:gd name="T9" fmla="*/ 371231 h 1074616"/>
                      <a:gd name="T10" fmla="*/ 19539 w 291725"/>
                      <a:gd name="T11" fmla="*/ 429846 h 1074616"/>
                      <a:gd name="T12" fmla="*/ 136770 w 291725"/>
                      <a:gd name="T13" fmla="*/ 508000 h 1074616"/>
                      <a:gd name="T14" fmla="*/ 195385 w 291725"/>
                      <a:gd name="T15" fmla="*/ 547077 h 1074616"/>
                      <a:gd name="T16" fmla="*/ 254000 w 291725"/>
                      <a:gd name="T17" fmla="*/ 586154 h 1074616"/>
                      <a:gd name="T18" fmla="*/ 254000 w 291725"/>
                      <a:gd name="T19" fmla="*/ 742462 h 1074616"/>
                      <a:gd name="T20" fmla="*/ 195385 w 291725"/>
                      <a:gd name="T21" fmla="*/ 801077 h 1074616"/>
                      <a:gd name="T22" fmla="*/ 117231 w 291725"/>
                      <a:gd name="T23" fmla="*/ 918308 h 1074616"/>
                      <a:gd name="T24" fmla="*/ 78154 w 291725"/>
                      <a:gd name="T25" fmla="*/ 976923 h 1074616"/>
                      <a:gd name="T26" fmla="*/ 58616 w 291725"/>
                      <a:gd name="T27" fmla="*/ 1074616 h 10746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91725"/>
                      <a:gd name="T43" fmla="*/ 0 h 1074616"/>
                      <a:gd name="T44" fmla="*/ 291725 w 291725"/>
                      <a:gd name="T45" fmla="*/ 1074616 h 107461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91725" h="1074616">
                        <a:moveTo>
                          <a:pt x="136770" y="0"/>
                        </a:moveTo>
                        <a:lnTo>
                          <a:pt x="97693" y="117231"/>
                        </a:lnTo>
                        <a:cubicBezTo>
                          <a:pt x="91180" y="136769"/>
                          <a:pt x="89578" y="158710"/>
                          <a:pt x="78154" y="175846"/>
                        </a:cubicBezTo>
                        <a:lnTo>
                          <a:pt x="39077" y="234462"/>
                        </a:lnTo>
                        <a:cubicBezTo>
                          <a:pt x="29864" y="262101"/>
                          <a:pt x="0" y="346701"/>
                          <a:pt x="0" y="371231"/>
                        </a:cubicBezTo>
                        <a:cubicBezTo>
                          <a:pt x="0" y="391826"/>
                          <a:pt x="4976" y="415283"/>
                          <a:pt x="19539" y="429846"/>
                        </a:cubicBezTo>
                        <a:cubicBezTo>
                          <a:pt x="52748" y="463055"/>
                          <a:pt x="97693" y="481949"/>
                          <a:pt x="136770" y="508000"/>
                        </a:cubicBezTo>
                        <a:lnTo>
                          <a:pt x="195385" y="547077"/>
                        </a:lnTo>
                        <a:lnTo>
                          <a:pt x="254000" y="586154"/>
                        </a:lnTo>
                        <a:cubicBezTo>
                          <a:pt x="275268" y="649955"/>
                          <a:pt x="291725" y="667012"/>
                          <a:pt x="254000" y="742462"/>
                        </a:cubicBezTo>
                        <a:cubicBezTo>
                          <a:pt x="241643" y="767176"/>
                          <a:pt x="212349" y="779266"/>
                          <a:pt x="195385" y="801077"/>
                        </a:cubicBezTo>
                        <a:cubicBezTo>
                          <a:pt x="166551" y="838149"/>
                          <a:pt x="143282" y="879231"/>
                          <a:pt x="117231" y="918308"/>
                        </a:cubicBezTo>
                        <a:lnTo>
                          <a:pt x="78154" y="976923"/>
                        </a:lnTo>
                        <a:cubicBezTo>
                          <a:pt x="54497" y="1047896"/>
                          <a:pt x="58616" y="1014944"/>
                          <a:pt x="58616" y="1074616"/>
                        </a:cubicBezTo>
                      </a:path>
                    </a:pathLst>
                  </a:custGeom>
                  <a:noFill/>
                  <a:ln w="25400">
                    <a:solidFill>
                      <a:schemeClr val="tx1"/>
                    </a:solidFill>
                    <a:miter lim="800000"/>
                    <a:headEnd/>
                    <a:tailEnd/>
                  </a:ln>
                  <a:effectLst>
                    <a:outerShdw dist="20000" dir="5400000" rotWithShape="0">
                      <a:srgbClr val="808080">
                        <a:alpha val="37999"/>
                      </a:srgbClr>
                    </a:outerShdw>
                  </a:effectLst>
                </p:spPr>
                <p:txBody>
                  <a:bodyPr anchor="ctr"/>
                  <a:lstStyle/>
                  <a:p>
                    <a:pPr algn="ctr" fontAlgn="auto">
                      <a:spcBef>
                        <a:spcPts val="0"/>
                      </a:spcBef>
                      <a:spcAft>
                        <a:spcPts val="0"/>
                      </a:spcAft>
                      <a:defRPr/>
                    </a:pPr>
                    <a:endParaRPr lang="en-US">
                      <a:latin typeface="+mn-lt"/>
                      <a:ea typeface="+mn-ea"/>
                    </a:endParaRPr>
                  </a:p>
                </p:txBody>
              </p:sp>
              <p:sp>
                <p:nvSpPr>
                  <p:cNvPr id="32" name="Freeform 31"/>
                  <p:cNvSpPr>
                    <a:spLocks noChangeArrowheads="1"/>
                  </p:cNvSpPr>
                  <p:nvPr/>
                </p:nvSpPr>
                <p:spPr bwMode="auto">
                  <a:xfrm>
                    <a:off x="4411126" y="3436386"/>
                    <a:ext cx="292113" cy="1073840"/>
                  </a:xfrm>
                  <a:custGeom>
                    <a:avLst/>
                    <a:gdLst>
                      <a:gd name="T0" fmla="*/ 136770 w 291725"/>
                      <a:gd name="T1" fmla="*/ 0 h 1074616"/>
                      <a:gd name="T2" fmla="*/ 97693 w 291725"/>
                      <a:gd name="T3" fmla="*/ 117231 h 1074616"/>
                      <a:gd name="T4" fmla="*/ 78154 w 291725"/>
                      <a:gd name="T5" fmla="*/ 175846 h 1074616"/>
                      <a:gd name="T6" fmla="*/ 39077 w 291725"/>
                      <a:gd name="T7" fmla="*/ 234462 h 1074616"/>
                      <a:gd name="T8" fmla="*/ 0 w 291725"/>
                      <a:gd name="T9" fmla="*/ 371231 h 1074616"/>
                      <a:gd name="T10" fmla="*/ 19539 w 291725"/>
                      <a:gd name="T11" fmla="*/ 429846 h 1074616"/>
                      <a:gd name="T12" fmla="*/ 136770 w 291725"/>
                      <a:gd name="T13" fmla="*/ 508000 h 1074616"/>
                      <a:gd name="T14" fmla="*/ 195385 w 291725"/>
                      <a:gd name="T15" fmla="*/ 547077 h 1074616"/>
                      <a:gd name="T16" fmla="*/ 254000 w 291725"/>
                      <a:gd name="T17" fmla="*/ 586154 h 1074616"/>
                      <a:gd name="T18" fmla="*/ 254000 w 291725"/>
                      <a:gd name="T19" fmla="*/ 742462 h 1074616"/>
                      <a:gd name="T20" fmla="*/ 195385 w 291725"/>
                      <a:gd name="T21" fmla="*/ 801077 h 1074616"/>
                      <a:gd name="T22" fmla="*/ 117231 w 291725"/>
                      <a:gd name="T23" fmla="*/ 918308 h 1074616"/>
                      <a:gd name="T24" fmla="*/ 78154 w 291725"/>
                      <a:gd name="T25" fmla="*/ 976923 h 1074616"/>
                      <a:gd name="T26" fmla="*/ 58616 w 291725"/>
                      <a:gd name="T27" fmla="*/ 1074616 h 10746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91725"/>
                      <a:gd name="T43" fmla="*/ 0 h 1074616"/>
                      <a:gd name="T44" fmla="*/ 291725 w 291725"/>
                      <a:gd name="T45" fmla="*/ 1074616 h 107461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91725" h="1074616">
                        <a:moveTo>
                          <a:pt x="136770" y="0"/>
                        </a:moveTo>
                        <a:lnTo>
                          <a:pt x="97693" y="117231"/>
                        </a:lnTo>
                        <a:cubicBezTo>
                          <a:pt x="91180" y="136769"/>
                          <a:pt x="89578" y="158710"/>
                          <a:pt x="78154" y="175846"/>
                        </a:cubicBezTo>
                        <a:lnTo>
                          <a:pt x="39077" y="234462"/>
                        </a:lnTo>
                        <a:cubicBezTo>
                          <a:pt x="29864" y="262101"/>
                          <a:pt x="0" y="346701"/>
                          <a:pt x="0" y="371231"/>
                        </a:cubicBezTo>
                        <a:cubicBezTo>
                          <a:pt x="0" y="391826"/>
                          <a:pt x="4976" y="415283"/>
                          <a:pt x="19539" y="429846"/>
                        </a:cubicBezTo>
                        <a:cubicBezTo>
                          <a:pt x="52748" y="463055"/>
                          <a:pt x="97693" y="481949"/>
                          <a:pt x="136770" y="508000"/>
                        </a:cubicBezTo>
                        <a:lnTo>
                          <a:pt x="195385" y="547077"/>
                        </a:lnTo>
                        <a:lnTo>
                          <a:pt x="254000" y="586154"/>
                        </a:lnTo>
                        <a:cubicBezTo>
                          <a:pt x="275268" y="649955"/>
                          <a:pt x="291725" y="667012"/>
                          <a:pt x="254000" y="742462"/>
                        </a:cubicBezTo>
                        <a:cubicBezTo>
                          <a:pt x="241643" y="767176"/>
                          <a:pt x="212349" y="779266"/>
                          <a:pt x="195385" y="801077"/>
                        </a:cubicBezTo>
                        <a:cubicBezTo>
                          <a:pt x="166551" y="838149"/>
                          <a:pt x="143282" y="879231"/>
                          <a:pt x="117231" y="918308"/>
                        </a:cubicBezTo>
                        <a:lnTo>
                          <a:pt x="78154" y="976923"/>
                        </a:lnTo>
                        <a:cubicBezTo>
                          <a:pt x="54497" y="1047896"/>
                          <a:pt x="58616" y="1014944"/>
                          <a:pt x="58616" y="1074616"/>
                        </a:cubicBezTo>
                      </a:path>
                    </a:pathLst>
                  </a:custGeom>
                  <a:noFill/>
                  <a:ln w="25400">
                    <a:solidFill>
                      <a:schemeClr val="tx1"/>
                    </a:solidFill>
                    <a:miter lim="800000"/>
                    <a:headEnd/>
                    <a:tailEnd/>
                  </a:ln>
                  <a:effectLst>
                    <a:outerShdw dist="20000" dir="5400000" rotWithShape="0">
                      <a:srgbClr val="808080">
                        <a:alpha val="37999"/>
                      </a:srgbClr>
                    </a:outerShdw>
                  </a:effectLst>
                </p:spPr>
                <p:txBody>
                  <a:bodyPr anchor="ctr"/>
                  <a:lstStyle/>
                  <a:p>
                    <a:pPr algn="ctr" fontAlgn="auto">
                      <a:spcBef>
                        <a:spcPts val="0"/>
                      </a:spcBef>
                      <a:spcAft>
                        <a:spcPts val="0"/>
                      </a:spcAft>
                      <a:defRPr/>
                    </a:pPr>
                    <a:endParaRPr lang="en-US">
                      <a:latin typeface="+mn-lt"/>
                      <a:ea typeface="+mn-ea"/>
                    </a:endParaRPr>
                  </a:p>
                </p:txBody>
              </p:sp>
            </p:grpSp>
          </p:grpSp>
          <p:grpSp>
            <p:nvGrpSpPr>
              <p:cNvPr id="28672" name="Group 20"/>
              <p:cNvGrpSpPr>
                <a:grpSpLocks noChangeAspect="1"/>
              </p:cNvGrpSpPr>
              <p:nvPr/>
            </p:nvGrpSpPr>
            <p:grpSpPr bwMode="auto">
              <a:xfrm>
                <a:off x="4736121" y="2928720"/>
                <a:ext cx="125047" cy="491793"/>
                <a:chOff x="4376615" y="3223846"/>
                <a:chExt cx="326894" cy="1285629"/>
              </a:xfrm>
            </p:grpSpPr>
            <p:sp>
              <p:nvSpPr>
                <p:cNvPr id="47" name="Freeform 46"/>
                <p:cNvSpPr>
                  <a:spLocks noChangeArrowheads="1"/>
                </p:cNvSpPr>
                <p:nvPr/>
              </p:nvSpPr>
              <p:spPr bwMode="auto">
                <a:xfrm>
                  <a:off x="4376790" y="3222010"/>
                  <a:ext cx="290513" cy="1077889"/>
                </a:xfrm>
                <a:custGeom>
                  <a:avLst/>
                  <a:gdLst>
                    <a:gd name="T0" fmla="*/ 136770 w 291725"/>
                    <a:gd name="T1" fmla="*/ 0 h 1074616"/>
                    <a:gd name="T2" fmla="*/ 97693 w 291725"/>
                    <a:gd name="T3" fmla="*/ 117231 h 1074616"/>
                    <a:gd name="T4" fmla="*/ 78154 w 291725"/>
                    <a:gd name="T5" fmla="*/ 175846 h 1074616"/>
                    <a:gd name="T6" fmla="*/ 39077 w 291725"/>
                    <a:gd name="T7" fmla="*/ 234462 h 1074616"/>
                    <a:gd name="T8" fmla="*/ 0 w 291725"/>
                    <a:gd name="T9" fmla="*/ 371231 h 1074616"/>
                    <a:gd name="T10" fmla="*/ 19539 w 291725"/>
                    <a:gd name="T11" fmla="*/ 429846 h 1074616"/>
                    <a:gd name="T12" fmla="*/ 136770 w 291725"/>
                    <a:gd name="T13" fmla="*/ 508000 h 1074616"/>
                    <a:gd name="T14" fmla="*/ 195385 w 291725"/>
                    <a:gd name="T15" fmla="*/ 547077 h 1074616"/>
                    <a:gd name="T16" fmla="*/ 254000 w 291725"/>
                    <a:gd name="T17" fmla="*/ 586154 h 1074616"/>
                    <a:gd name="T18" fmla="*/ 254000 w 291725"/>
                    <a:gd name="T19" fmla="*/ 742462 h 1074616"/>
                    <a:gd name="T20" fmla="*/ 195385 w 291725"/>
                    <a:gd name="T21" fmla="*/ 801077 h 1074616"/>
                    <a:gd name="T22" fmla="*/ 117231 w 291725"/>
                    <a:gd name="T23" fmla="*/ 918308 h 1074616"/>
                    <a:gd name="T24" fmla="*/ 78154 w 291725"/>
                    <a:gd name="T25" fmla="*/ 976923 h 1074616"/>
                    <a:gd name="T26" fmla="*/ 58616 w 291725"/>
                    <a:gd name="T27" fmla="*/ 1074616 h 10746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91725"/>
                    <a:gd name="T43" fmla="*/ 0 h 1074616"/>
                    <a:gd name="T44" fmla="*/ 291725 w 291725"/>
                    <a:gd name="T45" fmla="*/ 1074616 h 107461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91725" h="1074616">
                      <a:moveTo>
                        <a:pt x="136770" y="0"/>
                      </a:moveTo>
                      <a:lnTo>
                        <a:pt x="97693" y="117231"/>
                      </a:lnTo>
                      <a:cubicBezTo>
                        <a:pt x="91180" y="136769"/>
                        <a:pt x="89578" y="158710"/>
                        <a:pt x="78154" y="175846"/>
                      </a:cubicBezTo>
                      <a:lnTo>
                        <a:pt x="39077" y="234462"/>
                      </a:lnTo>
                      <a:cubicBezTo>
                        <a:pt x="29864" y="262101"/>
                        <a:pt x="0" y="346701"/>
                        <a:pt x="0" y="371231"/>
                      </a:cubicBezTo>
                      <a:cubicBezTo>
                        <a:pt x="0" y="391826"/>
                        <a:pt x="4976" y="415283"/>
                        <a:pt x="19539" y="429846"/>
                      </a:cubicBezTo>
                      <a:cubicBezTo>
                        <a:pt x="52748" y="463055"/>
                        <a:pt x="97693" y="481949"/>
                        <a:pt x="136770" y="508000"/>
                      </a:cubicBezTo>
                      <a:lnTo>
                        <a:pt x="195385" y="547077"/>
                      </a:lnTo>
                      <a:lnTo>
                        <a:pt x="254000" y="586154"/>
                      </a:lnTo>
                      <a:cubicBezTo>
                        <a:pt x="275268" y="649955"/>
                        <a:pt x="291725" y="667012"/>
                        <a:pt x="254000" y="742462"/>
                      </a:cubicBezTo>
                      <a:cubicBezTo>
                        <a:pt x="241643" y="767176"/>
                        <a:pt x="212349" y="779266"/>
                        <a:pt x="195385" y="801077"/>
                      </a:cubicBezTo>
                      <a:cubicBezTo>
                        <a:pt x="166551" y="838149"/>
                        <a:pt x="143282" y="879231"/>
                        <a:pt x="117231" y="918308"/>
                      </a:cubicBezTo>
                      <a:lnTo>
                        <a:pt x="78154" y="976923"/>
                      </a:lnTo>
                      <a:cubicBezTo>
                        <a:pt x="54497" y="1047896"/>
                        <a:pt x="58616" y="1014944"/>
                        <a:pt x="58616" y="1074616"/>
                      </a:cubicBezTo>
                    </a:path>
                  </a:pathLst>
                </a:custGeom>
                <a:noFill/>
                <a:ln w="25400">
                  <a:solidFill>
                    <a:srgbClr val="FF0000"/>
                  </a:solidFill>
                  <a:miter lim="800000"/>
                  <a:headEnd/>
                  <a:tailEnd/>
                </a:ln>
                <a:effectLst>
                  <a:outerShdw dist="20000" dir="5400000" rotWithShape="0">
                    <a:srgbClr val="808080">
                      <a:alpha val="37999"/>
                    </a:srgbClr>
                  </a:outerShdw>
                </a:effectLst>
              </p:spPr>
              <p:txBody>
                <a:bodyPr anchor="ctr"/>
                <a:lstStyle/>
                <a:p>
                  <a:pPr algn="ctr" fontAlgn="auto">
                    <a:spcBef>
                      <a:spcPts val="0"/>
                    </a:spcBef>
                    <a:spcAft>
                      <a:spcPts val="0"/>
                    </a:spcAft>
                    <a:defRPr/>
                  </a:pPr>
                  <a:endParaRPr lang="en-US">
                    <a:latin typeface="+mn-lt"/>
                    <a:ea typeface="+mn-ea"/>
                  </a:endParaRPr>
                </a:p>
              </p:txBody>
            </p:sp>
            <p:sp>
              <p:nvSpPr>
                <p:cNvPr id="48" name="Freeform 47"/>
                <p:cNvSpPr>
                  <a:spLocks noChangeArrowheads="1"/>
                </p:cNvSpPr>
                <p:nvPr/>
              </p:nvSpPr>
              <p:spPr bwMode="auto">
                <a:xfrm>
                  <a:off x="4409992" y="3432900"/>
                  <a:ext cx="290513" cy="1077889"/>
                </a:xfrm>
                <a:custGeom>
                  <a:avLst/>
                  <a:gdLst>
                    <a:gd name="T0" fmla="*/ 136770 w 291725"/>
                    <a:gd name="T1" fmla="*/ 0 h 1074616"/>
                    <a:gd name="T2" fmla="*/ 97693 w 291725"/>
                    <a:gd name="T3" fmla="*/ 117231 h 1074616"/>
                    <a:gd name="T4" fmla="*/ 78154 w 291725"/>
                    <a:gd name="T5" fmla="*/ 175846 h 1074616"/>
                    <a:gd name="T6" fmla="*/ 39077 w 291725"/>
                    <a:gd name="T7" fmla="*/ 234461 h 1074616"/>
                    <a:gd name="T8" fmla="*/ 0 w 291725"/>
                    <a:gd name="T9" fmla="*/ 371230 h 1074616"/>
                    <a:gd name="T10" fmla="*/ 19539 w 291725"/>
                    <a:gd name="T11" fmla="*/ 429845 h 1074616"/>
                    <a:gd name="T12" fmla="*/ 136770 w 291725"/>
                    <a:gd name="T13" fmla="*/ 507999 h 1074616"/>
                    <a:gd name="T14" fmla="*/ 195386 w 291725"/>
                    <a:gd name="T15" fmla="*/ 547075 h 1074616"/>
                    <a:gd name="T16" fmla="*/ 254001 w 291725"/>
                    <a:gd name="T17" fmla="*/ 586152 h 1074616"/>
                    <a:gd name="T18" fmla="*/ 254001 w 291725"/>
                    <a:gd name="T19" fmla="*/ 742460 h 1074616"/>
                    <a:gd name="T20" fmla="*/ 195386 w 291725"/>
                    <a:gd name="T21" fmla="*/ 801075 h 1074616"/>
                    <a:gd name="T22" fmla="*/ 117231 w 291725"/>
                    <a:gd name="T23" fmla="*/ 918305 h 1074616"/>
                    <a:gd name="T24" fmla="*/ 78154 w 291725"/>
                    <a:gd name="T25" fmla="*/ 976920 h 1074616"/>
                    <a:gd name="T26" fmla="*/ 58616 w 291725"/>
                    <a:gd name="T27" fmla="*/ 1074613 h 10746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91725"/>
                    <a:gd name="T43" fmla="*/ 0 h 1074616"/>
                    <a:gd name="T44" fmla="*/ 291725 w 291725"/>
                    <a:gd name="T45" fmla="*/ 1074616 h 107461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91725" h="1074616">
                      <a:moveTo>
                        <a:pt x="136770" y="0"/>
                      </a:moveTo>
                      <a:lnTo>
                        <a:pt x="97693" y="117231"/>
                      </a:lnTo>
                      <a:cubicBezTo>
                        <a:pt x="91180" y="136769"/>
                        <a:pt x="89578" y="158710"/>
                        <a:pt x="78154" y="175846"/>
                      </a:cubicBezTo>
                      <a:lnTo>
                        <a:pt x="39077" y="234462"/>
                      </a:lnTo>
                      <a:cubicBezTo>
                        <a:pt x="29864" y="262101"/>
                        <a:pt x="0" y="346701"/>
                        <a:pt x="0" y="371231"/>
                      </a:cubicBezTo>
                      <a:cubicBezTo>
                        <a:pt x="0" y="391826"/>
                        <a:pt x="4976" y="415283"/>
                        <a:pt x="19539" y="429846"/>
                      </a:cubicBezTo>
                      <a:cubicBezTo>
                        <a:pt x="52748" y="463055"/>
                        <a:pt x="97693" y="481949"/>
                        <a:pt x="136770" y="508000"/>
                      </a:cubicBezTo>
                      <a:lnTo>
                        <a:pt x="195385" y="547077"/>
                      </a:lnTo>
                      <a:lnTo>
                        <a:pt x="254000" y="586154"/>
                      </a:lnTo>
                      <a:cubicBezTo>
                        <a:pt x="275268" y="649955"/>
                        <a:pt x="291725" y="667012"/>
                        <a:pt x="254000" y="742462"/>
                      </a:cubicBezTo>
                      <a:cubicBezTo>
                        <a:pt x="241643" y="767176"/>
                        <a:pt x="212349" y="779266"/>
                        <a:pt x="195385" y="801077"/>
                      </a:cubicBezTo>
                      <a:cubicBezTo>
                        <a:pt x="166551" y="838149"/>
                        <a:pt x="143282" y="879231"/>
                        <a:pt x="117231" y="918308"/>
                      </a:cubicBezTo>
                      <a:lnTo>
                        <a:pt x="78154" y="976923"/>
                      </a:lnTo>
                      <a:cubicBezTo>
                        <a:pt x="54497" y="1047896"/>
                        <a:pt x="58616" y="1014944"/>
                        <a:pt x="58616" y="1074616"/>
                      </a:cubicBezTo>
                    </a:path>
                  </a:pathLst>
                </a:custGeom>
                <a:noFill/>
                <a:ln w="25400">
                  <a:solidFill>
                    <a:srgbClr val="FF0000"/>
                  </a:solidFill>
                  <a:miter lim="800000"/>
                  <a:headEnd/>
                  <a:tailEnd/>
                </a:ln>
                <a:effectLst>
                  <a:outerShdw dist="20000" dir="5400000" rotWithShape="0">
                    <a:srgbClr val="808080">
                      <a:alpha val="37999"/>
                    </a:srgbClr>
                  </a:outerShdw>
                </a:effectLst>
              </p:spPr>
              <p:txBody>
                <a:bodyPr anchor="ctr"/>
                <a:lstStyle/>
                <a:p>
                  <a:pPr algn="ctr" fontAlgn="auto">
                    <a:spcBef>
                      <a:spcPts val="0"/>
                    </a:spcBef>
                    <a:spcAft>
                      <a:spcPts val="0"/>
                    </a:spcAft>
                    <a:defRPr/>
                  </a:pPr>
                  <a:endParaRPr lang="en-US">
                    <a:latin typeface="+mn-lt"/>
                    <a:ea typeface="+mn-ea"/>
                  </a:endParaRPr>
                </a:p>
              </p:txBody>
            </p:sp>
          </p:grpSp>
        </p:grpSp>
        <p:grpSp>
          <p:nvGrpSpPr>
            <p:cNvPr id="28673" name="Group 69"/>
            <p:cNvGrpSpPr>
              <a:grpSpLocks/>
            </p:cNvGrpSpPr>
            <p:nvPr/>
          </p:nvGrpSpPr>
          <p:grpSpPr bwMode="auto">
            <a:xfrm>
              <a:off x="1587500" y="3060700"/>
              <a:ext cx="6362700" cy="203200"/>
              <a:chOff x="1587500" y="3060700"/>
              <a:chExt cx="6362700" cy="203200"/>
            </a:xfrm>
          </p:grpSpPr>
          <p:sp>
            <p:nvSpPr>
              <p:cNvPr id="62" name="4-Point Star 61"/>
              <p:cNvSpPr>
                <a:spLocks noChangeArrowheads="1"/>
              </p:cNvSpPr>
              <p:nvPr/>
            </p:nvSpPr>
            <p:spPr bwMode="auto">
              <a:xfrm>
                <a:off x="4635683" y="3067211"/>
                <a:ext cx="139706" cy="165073"/>
              </a:xfrm>
              <a:prstGeom prst="star4">
                <a:avLst>
                  <a:gd name="adj" fmla="val 12500"/>
                </a:avLst>
              </a:prstGeom>
              <a:solidFill>
                <a:srgbClr val="0000FF"/>
              </a:solidFill>
              <a:ln w="9525">
                <a:solidFill>
                  <a:srgbClr val="0000FF"/>
                </a:solid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63" name="4-Point Star 62"/>
              <p:cNvSpPr>
                <a:spLocks noChangeArrowheads="1"/>
              </p:cNvSpPr>
              <p:nvPr/>
            </p:nvSpPr>
            <p:spPr bwMode="auto">
              <a:xfrm>
                <a:off x="4959547" y="3060862"/>
                <a:ext cx="139706" cy="165073"/>
              </a:xfrm>
              <a:prstGeom prst="star4">
                <a:avLst>
                  <a:gd name="adj" fmla="val 12500"/>
                </a:avLst>
              </a:prstGeom>
              <a:solidFill>
                <a:srgbClr val="0000FF"/>
              </a:solidFill>
              <a:ln w="9525">
                <a:solidFill>
                  <a:srgbClr val="0000FF"/>
                </a:solid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65" name="4-Point Star 64"/>
              <p:cNvSpPr>
                <a:spLocks noChangeArrowheads="1"/>
              </p:cNvSpPr>
              <p:nvPr/>
            </p:nvSpPr>
            <p:spPr bwMode="auto">
              <a:xfrm>
                <a:off x="1587547" y="3092607"/>
                <a:ext cx="139706" cy="165073"/>
              </a:xfrm>
              <a:prstGeom prst="star4">
                <a:avLst>
                  <a:gd name="adj" fmla="val 12500"/>
                </a:avLst>
              </a:prstGeom>
              <a:solidFill>
                <a:srgbClr val="0000FF"/>
              </a:solidFill>
              <a:ln w="9525">
                <a:solidFill>
                  <a:srgbClr val="0000FF"/>
                </a:solid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66" name="4-Point Star 65"/>
              <p:cNvSpPr>
                <a:spLocks noChangeArrowheads="1"/>
              </p:cNvSpPr>
              <p:nvPr/>
            </p:nvSpPr>
            <p:spPr bwMode="auto">
              <a:xfrm>
                <a:off x="1911411" y="3086258"/>
                <a:ext cx="139706" cy="165073"/>
              </a:xfrm>
              <a:prstGeom prst="star4">
                <a:avLst>
                  <a:gd name="adj" fmla="val 12500"/>
                </a:avLst>
              </a:prstGeom>
              <a:solidFill>
                <a:srgbClr val="0000FF"/>
              </a:solidFill>
              <a:ln w="9525">
                <a:solidFill>
                  <a:srgbClr val="0000FF"/>
                </a:solid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67" name="4-Point Star 66"/>
              <p:cNvSpPr>
                <a:spLocks noChangeArrowheads="1"/>
              </p:cNvSpPr>
              <p:nvPr/>
            </p:nvSpPr>
            <p:spPr bwMode="auto">
              <a:xfrm>
                <a:off x="7486959" y="3098956"/>
                <a:ext cx="139706" cy="165073"/>
              </a:xfrm>
              <a:prstGeom prst="star4">
                <a:avLst>
                  <a:gd name="adj" fmla="val 12500"/>
                </a:avLst>
              </a:prstGeom>
              <a:solidFill>
                <a:srgbClr val="0000FF"/>
              </a:solidFill>
              <a:ln w="9525">
                <a:solidFill>
                  <a:srgbClr val="0000FF"/>
                </a:solid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68" name="4-Point Star 67"/>
              <p:cNvSpPr>
                <a:spLocks noChangeArrowheads="1"/>
              </p:cNvSpPr>
              <p:nvPr/>
            </p:nvSpPr>
            <p:spPr bwMode="auto">
              <a:xfrm>
                <a:off x="7810824" y="3092607"/>
                <a:ext cx="139706" cy="165073"/>
              </a:xfrm>
              <a:prstGeom prst="star4">
                <a:avLst>
                  <a:gd name="adj" fmla="val 12500"/>
                </a:avLst>
              </a:prstGeom>
              <a:solidFill>
                <a:srgbClr val="0000FF"/>
              </a:solidFill>
              <a:ln w="9525">
                <a:solidFill>
                  <a:srgbClr val="0000FF"/>
                </a:solid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grp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5" name="Rectangle 7"/>
          <p:cNvSpPr>
            <a:spLocks noGrp="1" noChangeArrowheads="1"/>
          </p:cNvSpPr>
          <p:nvPr>
            <p:ph type="title"/>
          </p:nvPr>
        </p:nvSpPr>
        <p:spPr/>
        <p:txBody>
          <a:bodyPr/>
          <a:lstStyle/>
          <a:p>
            <a:r>
              <a:rPr lang="en-US" smtClean="0"/>
              <a:t>Hemophilia</a:t>
            </a:r>
            <a:endParaRPr lang="en-US" dirty="0"/>
          </a:p>
        </p:txBody>
      </p:sp>
      <p:pic>
        <p:nvPicPr>
          <p:cNvPr id="22531" name="Picture 8"/>
          <p:cNvPicPr>
            <a:picLocks noGrp="1" noChangeAspect="1" noChangeArrowheads="1"/>
          </p:cNvPicPr>
          <p:nvPr>
            <p:ph type="clipArt" sz="half" idx="1"/>
          </p:nvPr>
        </p:nvPicPr>
        <p:blipFill>
          <a:blip r:embed="rId2"/>
          <a:srcRect/>
          <a:stretch>
            <a:fillRect/>
          </a:stretch>
        </p:blipFill>
        <p:spPr>
          <a:xfrm>
            <a:off x="952500" y="2774950"/>
            <a:ext cx="3276600" cy="2146300"/>
          </a:xfrm>
        </p:spPr>
      </p:pic>
      <p:sp>
        <p:nvSpPr>
          <p:cNvPr id="22532" name="Rectangle 9"/>
          <p:cNvSpPr>
            <a:spLocks noGrp="1" noChangeArrowheads="1"/>
          </p:cNvSpPr>
          <p:nvPr>
            <p:ph type="body" sz="half" idx="2"/>
          </p:nvPr>
        </p:nvSpPr>
        <p:spPr/>
        <p:txBody>
          <a:bodyPr>
            <a:normAutofit fontScale="92500" lnSpcReduction="10000"/>
          </a:bodyPr>
          <a:lstStyle/>
          <a:p>
            <a:r>
              <a:rPr lang="en-US" smtClean="0"/>
              <a:t>A disorder in which a person’s blood does not clot properly.</a:t>
            </a:r>
          </a:p>
          <a:p>
            <a:r>
              <a:rPr lang="en-US" smtClean="0"/>
              <a:t>It is a recessive sex-linked, X-chromosome disorder.</a:t>
            </a:r>
          </a:p>
          <a:p>
            <a:r>
              <a:rPr lang="en-US" smtClean="0"/>
              <a:t>1 in 10,000 males born are afflicted.</a:t>
            </a:r>
          </a:p>
        </p:txBody>
      </p:sp>
      <p:sp>
        <p:nvSpPr>
          <p:cNvPr id="22533" name="TextBox 4"/>
          <p:cNvSpPr txBox="1">
            <a:spLocks noChangeArrowheads="1"/>
          </p:cNvSpPr>
          <p:nvPr/>
        </p:nvSpPr>
        <p:spPr bwMode="auto">
          <a:xfrm>
            <a:off x="1947863" y="5300663"/>
            <a:ext cx="2674937" cy="460375"/>
          </a:xfrm>
          <a:prstGeom prst="rect">
            <a:avLst/>
          </a:prstGeom>
          <a:noFill/>
          <a:ln w="9525">
            <a:noFill/>
            <a:miter lim="800000"/>
            <a:headEnd/>
            <a:tailEnd/>
          </a:ln>
        </p:spPr>
        <p:txBody>
          <a:bodyPr>
            <a:spAutoFit/>
          </a:bodyPr>
          <a:lstStyle/>
          <a:p>
            <a:r>
              <a:rPr lang="en-US" sz="2400">
                <a:solidFill>
                  <a:srgbClr val="FFFFFF"/>
                </a:solidFill>
              </a:rPr>
              <a:t>“Royalty Disease”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Ways of Modification</a:t>
            </a:r>
            <a:endParaRPr lang="en-US"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457200" y="1295400"/>
            <a:ext cx="8229600" cy="4830763"/>
          </a:xfrm>
        </p:spPr>
        <p:txBody>
          <a:bodyPr>
            <a:normAutofit fontScale="92500" lnSpcReduction="20000"/>
          </a:bodyPr>
          <a:lstStyle/>
          <a:p>
            <a:pPr algn="just"/>
            <a:r>
              <a:rPr lang="en-US" dirty="0"/>
              <a:t>In the future, this technique may allow doctors to treat a disorder by inserting a gene into a patient’s cells instead of using drugs or surgery</a:t>
            </a:r>
            <a:r>
              <a:rPr lang="en-US" dirty="0" smtClean="0"/>
              <a:t>.</a:t>
            </a:r>
          </a:p>
          <a:p>
            <a:pPr algn="just"/>
            <a:r>
              <a:rPr lang="en-US" dirty="0" smtClean="0"/>
              <a:t> </a:t>
            </a:r>
            <a:r>
              <a:rPr lang="en-US" dirty="0"/>
              <a:t>Researchers are testing several approaches to gene therapy, including:</a:t>
            </a:r>
          </a:p>
          <a:p>
            <a:pPr algn="just"/>
            <a:r>
              <a:rPr lang="en-US" dirty="0"/>
              <a:t>Replacing a mutated gene that causes disease with a healthy copy of the gene.</a:t>
            </a:r>
          </a:p>
          <a:p>
            <a:pPr algn="just"/>
            <a:r>
              <a:rPr lang="en-US" dirty="0"/>
              <a:t>Inactivating, or “knocking out,” a mutated gene that is functioning improperly.</a:t>
            </a:r>
          </a:p>
          <a:p>
            <a:pPr algn="just"/>
            <a:r>
              <a:rPr lang="en-US" dirty="0"/>
              <a:t>Introducing a new gene into the body to help fight a disease.</a:t>
            </a:r>
          </a:p>
          <a:p>
            <a:endParaRPr lang="en-US" dirty="0"/>
          </a:p>
        </p:txBody>
      </p:sp>
      <p:sp>
        <p:nvSpPr>
          <p:cNvPr id="4" name="Date Placeholder 3"/>
          <p:cNvSpPr>
            <a:spLocks noGrp="1"/>
          </p:cNvSpPr>
          <p:nvPr>
            <p:ph type="dt" sz="half" idx="10"/>
          </p:nvPr>
        </p:nvSpPr>
        <p:spPr/>
        <p:txBody>
          <a:bodyPr/>
          <a:lstStyle/>
          <a:p>
            <a:fld id="{AD709F97-4D7B-46DC-A58B-CB80CF0488EA}" type="datetime1">
              <a:rPr lang="en-US" smtClean="0"/>
              <a:pPr/>
              <a:t>4/3/2020</a:t>
            </a:fld>
            <a:endParaRPr lang="en-US"/>
          </a:p>
        </p:txBody>
      </p:sp>
      <p:sp>
        <p:nvSpPr>
          <p:cNvPr id="5" name="Slide Number Placeholder 4"/>
          <p:cNvSpPr>
            <a:spLocks noGrp="1"/>
          </p:cNvSpPr>
          <p:nvPr>
            <p:ph type="sldNum" sz="quarter" idx="12"/>
          </p:nvPr>
        </p:nvSpPr>
        <p:spPr/>
        <p:txBody>
          <a:bodyPr/>
          <a:lstStyle/>
          <a:p>
            <a:fld id="{E549B2F8-2366-4104-8548-18F8A6F06062}" type="slidenum">
              <a:rPr lang="en-US" smtClean="0"/>
              <a:pPr/>
              <a:t>3</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685800" y="609601"/>
            <a:ext cx="7772400" cy="1066799"/>
          </a:xfrm>
        </p:spPr>
        <p:txBody>
          <a:bodyPr>
            <a:normAutofit fontScale="90000"/>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Advantages of Gene Therapy:</a:t>
            </a:r>
            <a:b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0" name="Subtitle 9"/>
          <p:cNvSpPr>
            <a:spLocks noGrp="1"/>
          </p:cNvSpPr>
          <p:nvPr>
            <p:ph type="subTitle" idx="1"/>
          </p:nvPr>
        </p:nvSpPr>
        <p:spPr>
          <a:xfrm>
            <a:off x="685800" y="1143000"/>
            <a:ext cx="8077200" cy="4876800"/>
          </a:xfrm>
        </p:spPr>
        <p:txBody>
          <a:bodyPr>
            <a:normAutofit fontScale="85000" lnSpcReduction="20000"/>
          </a:bodyPr>
          <a:lstStyle/>
          <a:p>
            <a:pPr algn="just" fontAlgn="base"/>
            <a:r>
              <a:rPr lang="en-US" dirty="0" smtClean="0"/>
              <a:t>1</a:t>
            </a:r>
            <a:r>
              <a:rPr lang="en-US" sz="4000" dirty="0" smtClean="0">
                <a:solidFill>
                  <a:schemeClr val="tx1"/>
                </a:solidFill>
              </a:rPr>
              <a:t>. Gene silencing is a concept that in itself is self-efficient for management of many dis­eases.</a:t>
            </a:r>
          </a:p>
          <a:p>
            <a:pPr algn="just" fontAlgn="base"/>
            <a:r>
              <a:rPr lang="en-US" sz="4000" dirty="0" smtClean="0">
                <a:solidFill>
                  <a:schemeClr val="tx1"/>
                </a:solidFill>
              </a:rPr>
              <a:t>2. Gene therapy has the potential to elimi­nate and prevent hereditary diseases, such as cystic fibrosis, and is a possible cure for heart disease, AIDS and cancer.</a:t>
            </a:r>
          </a:p>
          <a:p>
            <a:pPr algn="just" fontAlgn="base"/>
            <a:r>
              <a:rPr lang="en-US" sz="4000" dirty="0" smtClean="0">
                <a:solidFill>
                  <a:schemeClr val="tx1"/>
                </a:solidFill>
              </a:rPr>
              <a:t>3. Gives an advantage to a person born with genetic disorder to live life in a normal way by replacing non-functional gene with a functional one.</a:t>
            </a:r>
          </a:p>
          <a:p>
            <a:endParaRPr lang="en-US" dirty="0"/>
          </a:p>
        </p:txBody>
      </p:sp>
      <p:sp>
        <p:nvSpPr>
          <p:cNvPr id="7" name="Slide Number Placeholder 6"/>
          <p:cNvSpPr>
            <a:spLocks noGrp="1"/>
          </p:cNvSpPr>
          <p:nvPr>
            <p:ph type="sldNum" sz="quarter" idx="12"/>
          </p:nvPr>
        </p:nvSpPr>
        <p:spPr/>
        <p:txBody>
          <a:bodyPr/>
          <a:lstStyle/>
          <a:p>
            <a:pPr>
              <a:defRPr/>
            </a:pPr>
            <a:fld id="{11B76036-0B45-44B3-8696-828DFA0FD9C9}" type="slidenum">
              <a:rPr lang="en-US" smtClean="0"/>
              <a:pPr>
                <a:defRPr/>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Disadvantages of Gene Therapy:</a:t>
            </a:r>
            <a:b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457200" y="1143000"/>
            <a:ext cx="8229600" cy="4983163"/>
          </a:xfrm>
        </p:spPr>
        <p:txBody>
          <a:bodyPr>
            <a:normAutofit fontScale="85000" lnSpcReduction="10000"/>
          </a:bodyPr>
          <a:lstStyle/>
          <a:p>
            <a:pPr algn="just" fontAlgn="base">
              <a:buNone/>
            </a:pPr>
            <a:r>
              <a:rPr lang="en-US" dirty="0" smtClean="0"/>
              <a:t>1. Irregular immune responses.</a:t>
            </a:r>
          </a:p>
          <a:p>
            <a:pPr algn="just" fontAlgn="base">
              <a:buNone/>
            </a:pPr>
            <a:r>
              <a:rPr lang="en-US" dirty="0" smtClean="0"/>
              <a:t>2. Viral vectors may introduce toxicity, as well as immune and inflammatory re­sponses.</a:t>
            </a:r>
          </a:p>
          <a:p>
            <a:pPr algn="just" fontAlgn="base">
              <a:buNone/>
            </a:pPr>
            <a:r>
              <a:rPr lang="en-US" dirty="0" smtClean="0"/>
              <a:t>3. Multi-gene disorders such as heart disease, high blood pressure, Alzheimer’s disease, arthritis, and diabetes cannot be treated through this therapy as conditions or dis­orders that arise only from mutations in a single gene are the best candidates for gene therapy.</a:t>
            </a:r>
          </a:p>
          <a:p>
            <a:pPr algn="just" fontAlgn="base">
              <a:buNone/>
            </a:pPr>
            <a:r>
              <a:rPr lang="en-US" dirty="0" smtClean="0"/>
              <a:t>4. Religious concerns.</a:t>
            </a:r>
          </a:p>
          <a:p>
            <a:pPr algn="just" fontAlgn="base">
              <a:buNone/>
            </a:pPr>
            <a:r>
              <a:rPr lang="en-US" dirty="0" smtClean="0"/>
              <a:t>5. Chances of inducing iatrogenic (physician induced) </a:t>
            </a:r>
            <a:r>
              <a:rPr lang="en-US" dirty="0" err="1" smtClean="0"/>
              <a:t>tumours</a:t>
            </a:r>
            <a:r>
              <a:rPr lang="en-US" dirty="0" smtClean="0"/>
              <a:t> in human beings.</a:t>
            </a:r>
          </a:p>
          <a:p>
            <a:pPr algn="just" fontAlgn="base">
              <a:buNone/>
            </a:pPr>
            <a:r>
              <a:rPr lang="en-US" dirty="0" smtClean="0"/>
              <a:t>6. Short-lived nature of gene therapy.</a:t>
            </a:r>
          </a:p>
          <a:p>
            <a:endParaRPr lang="en-US" dirty="0"/>
          </a:p>
        </p:txBody>
      </p:sp>
      <p:sp>
        <p:nvSpPr>
          <p:cNvPr id="4" name="Date Placeholder 3"/>
          <p:cNvSpPr>
            <a:spLocks noGrp="1"/>
          </p:cNvSpPr>
          <p:nvPr>
            <p:ph type="dt" sz="half" idx="10"/>
          </p:nvPr>
        </p:nvSpPr>
        <p:spPr/>
        <p:txBody>
          <a:bodyPr/>
          <a:lstStyle/>
          <a:p>
            <a:fld id="{1C6CEF24-AE89-40A3-B953-FA065009B26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E549B2F8-2366-4104-8548-18F8A6F06062}" type="slidenum">
              <a:rPr lang="en-US" smtClean="0"/>
              <a:pPr/>
              <a:t>31</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Diseases to be treated</a:t>
            </a:r>
            <a:endParaRPr lang="en-US"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lstStyle/>
          <a:p>
            <a:r>
              <a:rPr lang="en-US" dirty="0"/>
              <a:t>Some of the main diseases currently being researched in gene therapy studies include:</a:t>
            </a:r>
          </a:p>
          <a:p>
            <a:r>
              <a:rPr lang="en-US" dirty="0"/>
              <a:t>Cystic fibrosis</a:t>
            </a:r>
          </a:p>
          <a:p>
            <a:r>
              <a:rPr lang="en-US" dirty="0"/>
              <a:t>Sickle cell anemia</a:t>
            </a:r>
          </a:p>
          <a:p>
            <a:r>
              <a:rPr lang="en-US" dirty="0"/>
              <a:t>Hemophilia</a:t>
            </a:r>
          </a:p>
          <a:p>
            <a:r>
              <a:rPr lang="en-US" dirty="0"/>
              <a:t>Muscular dystrophy</a:t>
            </a:r>
          </a:p>
          <a:p>
            <a:r>
              <a:rPr lang="en-US" dirty="0"/>
              <a:t>Cancer</a:t>
            </a:r>
          </a:p>
          <a:p>
            <a:endParaRPr lang="en-US" dirty="0"/>
          </a:p>
        </p:txBody>
      </p:sp>
      <p:sp>
        <p:nvSpPr>
          <p:cNvPr id="4" name="Date Placeholder 3"/>
          <p:cNvSpPr>
            <a:spLocks noGrp="1"/>
          </p:cNvSpPr>
          <p:nvPr>
            <p:ph type="dt" sz="half" idx="10"/>
          </p:nvPr>
        </p:nvSpPr>
        <p:spPr/>
        <p:txBody>
          <a:bodyPr/>
          <a:lstStyle/>
          <a:p>
            <a:fld id="{5739E7AB-A37A-48B8-A666-04138C2EE3E2}" type="datetime1">
              <a:rPr lang="en-US" smtClean="0"/>
              <a:pPr/>
              <a:t>4/3/2020</a:t>
            </a:fld>
            <a:endParaRPr lang="en-US"/>
          </a:p>
        </p:txBody>
      </p:sp>
      <p:sp>
        <p:nvSpPr>
          <p:cNvPr id="5" name="Slide Number Placeholder 4"/>
          <p:cNvSpPr>
            <a:spLocks noGrp="1"/>
          </p:cNvSpPr>
          <p:nvPr>
            <p:ph type="sldNum" sz="quarter" idx="12"/>
          </p:nvPr>
        </p:nvSpPr>
        <p:spPr/>
        <p:txBody>
          <a:bodyPr/>
          <a:lstStyle/>
          <a:p>
            <a:fld id="{E549B2F8-2366-4104-8548-18F8A6F06062}" type="slidenum">
              <a:rPr lang="en-US" smtClean="0"/>
              <a:pPr/>
              <a:t>4</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Vectors </a:t>
            </a:r>
            <a:endParaRPr lang="en-US"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lstStyle/>
          <a:p>
            <a:pPr algn="just"/>
            <a:r>
              <a:rPr lang="en-US" dirty="0"/>
              <a:t>One of the main vectors used to carry modified genes into cells is the virus. Viruses usually attach to a host cell and transfer their viral genetic material into it. They then take over the cell and use the cell components to make copies of the </a:t>
            </a:r>
            <a:r>
              <a:rPr lang="en-US" dirty="0" smtClean="0"/>
              <a:t>virus.</a:t>
            </a:r>
            <a:endParaRPr lang="en-US" dirty="0"/>
          </a:p>
        </p:txBody>
      </p:sp>
      <p:sp>
        <p:nvSpPr>
          <p:cNvPr id="4" name="Date Placeholder 3"/>
          <p:cNvSpPr>
            <a:spLocks noGrp="1"/>
          </p:cNvSpPr>
          <p:nvPr>
            <p:ph type="dt" sz="half" idx="10"/>
          </p:nvPr>
        </p:nvSpPr>
        <p:spPr/>
        <p:txBody>
          <a:bodyPr/>
          <a:lstStyle/>
          <a:p>
            <a:fld id="{DD856B15-8BEF-4AD5-B196-68A871CF4530}" type="datetime1">
              <a:rPr lang="en-US" smtClean="0"/>
              <a:pPr/>
              <a:t>4/3/2020</a:t>
            </a:fld>
            <a:endParaRPr lang="en-US"/>
          </a:p>
        </p:txBody>
      </p:sp>
      <p:sp>
        <p:nvSpPr>
          <p:cNvPr id="5" name="Slide Number Placeholder 4"/>
          <p:cNvSpPr>
            <a:spLocks noGrp="1"/>
          </p:cNvSpPr>
          <p:nvPr>
            <p:ph type="sldNum" sz="quarter" idx="12"/>
          </p:nvPr>
        </p:nvSpPr>
        <p:spPr/>
        <p:txBody>
          <a:bodyPr/>
          <a:lstStyle/>
          <a:p>
            <a:fld id="{E549B2F8-2366-4104-8548-18F8A6F06062}" type="slidenum">
              <a:rPr lang="en-US" smtClean="0"/>
              <a:pPr/>
              <a:t>5</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pPr algn="just"/>
            <a:r>
              <a:rPr lang="en-US" dirty="0"/>
              <a:t>Scientists can modify these viruses so that they contain only therapeutic and not viral genetic material but still retain their infective ability so that the beneficial DNA can be transferred into host cells.</a:t>
            </a:r>
          </a:p>
          <a:p>
            <a:pPr algn="just"/>
            <a:r>
              <a:rPr lang="en-US" dirty="0"/>
              <a:t>Commonly used vectors include adenoviruses, </a:t>
            </a:r>
            <a:r>
              <a:rPr lang="en-US" dirty="0" err="1"/>
              <a:t>adeno</a:t>
            </a:r>
            <a:r>
              <a:rPr lang="en-US" dirty="0"/>
              <a:t>-associated viruses, retroviruses and the herpes simplex virus.</a:t>
            </a:r>
          </a:p>
          <a:p>
            <a:endParaRPr lang="en-US" dirty="0"/>
          </a:p>
        </p:txBody>
      </p:sp>
      <p:sp>
        <p:nvSpPr>
          <p:cNvPr id="4" name="Date Placeholder 3"/>
          <p:cNvSpPr>
            <a:spLocks noGrp="1"/>
          </p:cNvSpPr>
          <p:nvPr>
            <p:ph type="dt" sz="half" idx="10"/>
          </p:nvPr>
        </p:nvSpPr>
        <p:spPr/>
        <p:txBody>
          <a:bodyPr/>
          <a:lstStyle/>
          <a:p>
            <a:fld id="{FCE01C60-9193-4E69-8E5E-AEFDC6B6EF5B}" type="datetime1">
              <a:rPr lang="en-US" smtClean="0"/>
              <a:pPr/>
              <a:t>4/3/2020</a:t>
            </a:fld>
            <a:endParaRPr lang="en-US"/>
          </a:p>
        </p:txBody>
      </p:sp>
      <p:sp>
        <p:nvSpPr>
          <p:cNvPr id="5" name="Slide Number Placeholder 4"/>
          <p:cNvSpPr>
            <a:spLocks noGrp="1"/>
          </p:cNvSpPr>
          <p:nvPr>
            <p:ph type="sldNum" sz="quarter" idx="12"/>
          </p:nvPr>
        </p:nvSpPr>
        <p:spPr/>
        <p:txBody>
          <a:bodyPr/>
          <a:lstStyle/>
          <a:p>
            <a:fld id="{E549B2F8-2366-4104-8548-18F8A6F06062}" type="slidenum">
              <a:rPr lang="en-US" smtClean="0"/>
              <a:pPr/>
              <a:t>6</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Types of gene therapy</a:t>
            </a:r>
            <a:endParaRPr 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lstStyle/>
          <a:p>
            <a:r>
              <a:rPr lang="en-US" dirty="0"/>
              <a:t>There are two main types of gene therapy which include</a:t>
            </a:r>
            <a:r>
              <a:rPr lang="en-US" dirty="0" smtClean="0"/>
              <a:t>:</a:t>
            </a:r>
          </a:p>
          <a:p>
            <a:r>
              <a:rPr lang="en-US" b="1" dirty="0"/>
              <a:t>Somatic gene therapy</a:t>
            </a:r>
          </a:p>
          <a:p>
            <a:r>
              <a:rPr lang="en-US" b="1" dirty="0" err="1"/>
              <a:t>Germline</a:t>
            </a:r>
            <a:r>
              <a:rPr lang="en-US" b="1" dirty="0"/>
              <a:t> </a:t>
            </a:r>
            <a:r>
              <a:rPr lang="en-US" b="1" dirty="0" smtClean="0"/>
              <a:t> gene therapy</a:t>
            </a:r>
            <a:endParaRPr lang="en-US" b="1" dirty="0"/>
          </a:p>
          <a:p>
            <a:endParaRPr lang="en-US" dirty="0"/>
          </a:p>
        </p:txBody>
      </p:sp>
      <p:sp>
        <p:nvSpPr>
          <p:cNvPr id="4" name="Date Placeholder 3"/>
          <p:cNvSpPr>
            <a:spLocks noGrp="1"/>
          </p:cNvSpPr>
          <p:nvPr>
            <p:ph type="dt" sz="half" idx="10"/>
          </p:nvPr>
        </p:nvSpPr>
        <p:spPr/>
        <p:txBody>
          <a:bodyPr/>
          <a:lstStyle/>
          <a:p>
            <a:fld id="{1C6CEF24-AE89-40A3-B953-FA065009B26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E549B2F8-2366-4104-8548-18F8A6F06062}"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Somatic gene therapy</a:t>
            </a:r>
            <a:b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en-US"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normAutofit lnSpcReduction="10000"/>
          </a:bodyPr>
          <a:lstStyle/>
          <a:p>
            <a:pPr algn="just"/>
            <a:r>
              <a:rPr lang="en-US" dirty="0" smtClean="0"/>
              <a:t>With </a:t>
            </a:r>
            <a:r>
              <a:rPr lang="en-US" dirty="0"/>
              <a:t>this form of therapy, only somatic cells (body cells) are targeted and not the </a:t>
            </a:r>
            <a:r>
              <a:rPr lang="en-US" dirty="0" smtClean="0"/>
              <a:t>germ-line </a:t>
            </a:r>
            <a:r>
              <a:rPr lang="en-US" dirty="0"/>
              <a:t>cells, otherwise known of as the gametes or sex cells. </a:t>
            </a:r>
            <a:endParaRPr lang="en-US" dirty="0" smtClean="0"/>
          </a:p>
          <a:p>
            <a:pPr algn="just"/>
            <a:r>
              <a:rPr lang="en-US" dirty="0" smtClean="0"/>
              <a:t>If </a:t>
            </a:r>
            <a:r>
              <a:rPr lang="en-US" dirty="0"/>
              <a:t>the modification of DNA is confined to body cells only, then the altered genome only effects the individual treated and not any offspring produced when the gametes join to form a zygote.</a:t>
            </a:r>
          </a:p>
          <a:p>
            <a:endParaRPr lang="en-US" dirty="0"/>
          </a:p>
        </p:txBody>
      </p:sp>
      <p:sp>
        <p:nvSpPr>
          <p:cNvPr id="4" name="Date Placeholder 3"/>
          <p:cNvSpPr>
            <a:spLocks noGrp="1"/>
          </p:cNvSpPr>
          <p:nvPr>
            <p:ph type="dt" sz="half" idx="10"/>
          </p:nvPr>
        </p:nvSpPr>
        <p:spPr/>
        <p:txBody>
          <a:bodyPr/>
          <a:lstStyle/>
          <a:p>
            <a:fld id="{1C6CEF24-AE89-40A3-B953-FA065009B26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E549B2F8-2366-4104-8548-18F8A6F06062}"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Transfer </a:t>
            </a:r>
            <a:r>
              <a:rPr lang="en-US" dirty="0"/>
              <a:t>of a section of DNA to any cell of the body that doesn’t produce sperm or eggs. Effects of gene therapy will not be passed onto the patient’s children.</a:t>
            </a:r>
          </a:p>
        </p:txBody>
      </p:sp>
      <p:sp>
        <p:nvSpPr>
          <p:cNvPr id="4" name="Date Placeholder 3"/>
          <p:cNvSpPr>
            <a:spLocks noGrp="1"/>
          </p:cNvSpPr>
          <p:nvPr>
            <p:ph type="dt" sz="half" idx="10"/>
          </p:nvPr>
        </p:nvSpPr>
        <p:spPr/>
        <p:txBody>
          <a:bodyPr/>
          <a:lstStyle/>
          <a:p>
            <a:fld id="{1C6CEF24-AE89-40A3-B953-FA065009B260}" type="datetime1">
              <a:rPr lang="en-US" smtClean="0"/>
              <a:pPr/>
              <a:t>4/3/2020</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E549B2F8-2366-4104-8548-18F8A6F06062}"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TotalTime>
  <Words>2076</Words>
  <Application>Microsoft Office PowerPoint</Application>
  <PresentationFormat>On-screen Show (4:3)</PresentationFormat>
  <Paragraphs>196</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Sub: philosophy programme: M.A. Semester-iv Course: phi-405 Gene therapy: An Ethical Study </vt:lpstr>
      <vt:lpstr>Definition</vt:lpstr>
      <vt:lpstr>Ways of Modification</vt:lpstr>
      <vt:lpstr>Diseases to be treated</vt:lpstr>
      <vt:lpstr>Vectors </vt:lpstr>
      <vt:lpstr>Slide 6</vt:lpstr>
      <vt:lpstr>Types of gene therapy</vt:lpstr>
      <vt:lpstr>Somatic gene therapy </vt:lpstr>
      <vt:lpstr>Slide 9</vt:lpstr>
      <vt:lpstr>Germ-line gene therapy</vt:lpstr>
      <vt:lpstr>ethical concerns</vt:lpstr>
      <vt:lpstr>Slide 12</vt:lpstr>
      <vt:lpstr>Slide 13</vt:lpstr>
      <vt:lpstr>Therapy vs. enhancement.</vt:lpstr>
      <vt:lpstr> Somatic vs. germ line gene therapy.</vt:lpstr>
      <vt:lpstr>Slide 16</vt:lpstr>
      <vt:lpstr>can somatic gene therapy be ethically acceptable? </vt:lpstr>
      <vt:lpstr>Slide 18</vt:lpstr>
      <vt:lpstr>Slide 19</vt:lpstr>
      <vt:lpstr>Slide 20</vt:lpstr>
      <vt:lpstr>Slide 21</vt:lpstr>
      <vt:lpstr>Slide 22</vt:lpstr>
      <vt:lpstr>Would human germ-line gene therapy be ethically acceptable? </vt:lpstr>
      <vt:lpstr>Slide 24</vt:lpstr>
      <vt:lpstr>Cystic fibrosis (CF)</vt:lpstr>
      <vt:lpstr>Slide 26</vt:lpstr>
      <vt:lpstr>Slide 27</vt:lpstr>
      <vt:lpstr>How is it done?</vt:lpstr>
      <vt:lpstr>Hemophilia</vt:lpstr>
      <vt:lpstr>Advantages of Gene Therapy: </vt:lpstr>
      <vt:lpstr>Disadvantages of Gene Therapy: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 therapy: An Ethical Study</dc:title>
  <dc:creator>Philoso</dc:creator>
  <cp:lastModifiedBy>TAPAN DEY</cp:lastModifiedBy>
  <cp:revision>49</cp:revision>
  <dcterms:created xsi:type="dcterms:W3CDTF">2018-04-04T09:19:32Z</dcterms:created>
  <dcterms:modified xsi:type="dcterms:W3CDTF">2020-04-03T06:53:45Z</dcterms:modified>
</cp:coreProperties>
</file>