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7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36ECB-58DC-4143-85FA-FD0A8103BDAD}" type="datetimeFigureOut">
              <a:rPr lang="en-IN" smtClean="0"/>
              <a:t>12-04-2017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A918F-4402-4D77-8ECD-3466B9B4FB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9781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9pPr>
          </a:lstStyle>
          <a:p>
            <a:fld id="{0F922E28-32C5-4F25-AE2F-4E86A230E4CC}" type="slidenum">
              <a:rPr lang="en-US" altLang="en-US" sz="1200">
                <a:latin typeface="Arial" panose="020B0604020202020204" pitchFamily="34" charset="0"/>
              </a:rPr>
              <a:pPr/>
              <a:t>1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0781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9pPr>
          </a:lstStyle>
          <a:p>
            <a:fld id="{948DE42A-22FD-43E2-8CA4-9A29F77CD76B}" type="slidenum">
              <a:rPr lang="en-US" altLang="en-US" sz="1200">
                <a:latin typeface="Arial" panose="020B0604020202020204" pitchFamily="34" charset="0"/>
              </a:rPr>
              <a:pPr/>
              <a:t>2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9337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9pPr>
          </a:lstStyle>
          <a:p>
            <a:fld id="{BD08F4A3-AFF1-428B-9BA0-39F98D554F26}" type="slidenum">
              <a:rPr lang="en-US" altLang="en-US" sz="1200">
                <a:latin typeface="Arial" panose="020B0604020202020204" pitchFamily="34" charset="0"/>
              </a:rPr>
              <a:pPr/>
              <a:t>3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386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602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9pPr>
          </a:lstStyle>
          <a:p>
            <a:fld id="{96CA5C61-897D-4224-B3AF-52146DC4D071}" type="slidenum">
              <a:rPr lang="en-US" altLang="en-US" sz="1200">
                <a:latin typeface="Arial" panose="020B0604020202020204" pitchFamily="34" charset="0"/>
              </a:rPr>
              <a:pPr/>
              <a:t>4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388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8887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9pPr>
          </a:lstStyle>
          <a:p>
            <a:fld id="{D0015F04-290C-4231-A320-808F33F96291}" type="slidenum">
              <a:rPr lang="en-US" altLang="en-US" sz="1200">
                <a:latin typeface="Arial" panose="020B0604020202020204" pitchFamily="34" charset="0"/>
              </a:rPr>
              <a:pPr/>
              <a:t>5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390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3636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DDF6-DABE-4E46-B9FF-815210382188}" type="datetimeFigureOut">
              <a:rPr lang="en-IN" smtClean="0"/>
              <a:t>12-04-2017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6ED8-7658-4D32-8441-F0DA74BF3F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2008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DDF6-DABE-4E46-B9FF-815210382188}" type="datetimeFigureOut">
              <a:rPr lang="en-IN" smtClean="0"/>
              <a:t>12-04-2017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6ED8-7658-4D32-8441-F0DA74BF3F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1383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DDF6-DABE-4E46-B9FF-815210382188}" type="datetimeFigureOut">
              <a:rPr lang="en-IN" smtClean="0"/>
              <a:t>12-04-2017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6ED8-7658-4D32-8441-F0DA74BF3F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9840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DDF6-DABE-4E46-B9FF-815210382188}" type="datetimeFigureOut">
              <a:rPr lang="en-IN" smtClean="0"/>
              <a:t>12-04-2017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6ED8-7658-4D32-8441-F0DA74BF3F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4253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DDF6-DABE-4E46-B9FF-815210382188}" type="datetimeFigureOut">
              <a:rPr lang="en-IN" smtClean="0"/>
              <a:t>12-04-2017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6ED8-7658-4D32-8441-F0DA74BF3F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422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DDF6-DABE-4E46-B9FF-815210382188}" type="datetimeFigureOut">
              <a:rPr lang="en-IN" smtClean="0"/>
              <a:t>12-04-2017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6ED8-7658-4D32-8441-F0DA74BF3F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0240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DDF6-DABE-4E46-B9FF-815210382188}" type="datetimeFigureOut">
              <a:rPr lang="en-IN" smtClean="0"/>
              <a:t>12-04-2017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6ED8-7658-4D32-8441-F0DA74BF3F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759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DDF6-DABE-4E46-B9FF-815210382188}" type="datetimeFigureOut">
              <a:rPr lang="en-IN" smtClean="0"/>
              <a:t>12-04-2017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6ED8-7658-4D32-8441-F0DA74BF3F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6788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DDF6-DABE-4E46-B9FF-815210382188}" type="datetimeFigureOut">
              <a:rPr lang="en-IN" smtClean="0"/>
              <a:t>12-04-2017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6ED8-7658-4D32-8441-F0DA74BF3F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613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DDF6-DABE-4E46-B9FF-815210382188}" type="datetimeFigureOut">
              <a:rPr lang="en-IN" smtClean="0"/>
              <a:t>12-04-2017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6ED8-7658-4D32-8441-F0DA74BF3F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8650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EDDF6-DABE-4E46-B9FF-815210382188}" type="datetimeFigureOut">
              <a:rPr lang="en-IN" smtClean="0"/>
              <a:t>12-04-2017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6ED8-7658-4D32-8441-F0DA74BF3F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7410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EDDF6-DABE-4E46-B9FF-815210382188}" type="datetimeFigureOut">
              <a:rPr lang="en-IN" smtClean="0"/>
              <a:t>12-04-2017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C6ED8-7658-4D32-8441-F0DA74BF3F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849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2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1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" name="Group 109"/>
          <p:cNvGrpSpPr>
            <a:grpSpLocks/>
          </p:cNvGrpSpPr>
          <p:nvPr/>
        </p:nvGrpSpPr>
        <p:grpSpPr bwMode="auto">
          <a:xfrm>
            <a:off x="7315200" y="1219200"/>
            <a:ext cx="3200400" cy="2133600"/>
            <a:chOff x="3264" y="720"/>
            <a:chExt cx="2016" cy="1344"/>
          </a:xfrm>
        </p:grpSpPr>
        <p:grpSp>
          <p:nvGrpSpPr>
            <p:cNvPr id="16393" name="Group 69"/>
            <p:cNvGrpSpPr>
              <a:grpSpLocks/>
            </p:cNvGrpSpPr>
            <p:nvPr/>
          </p:nvGrpSpPr>
          <p:grpSpPr bwMode="auto">
            <a:xfrm rot="1520211">
              <a:off x="3408" y="720"/>
              <a:ext cx="674" cy="584"/>
              <a:chOff x="4656" y="1674"/>
              <a:chExt cx="724" cy="665"/>
            </a:xfrm>
          </p:grpSpPr>
          <p:sp>
            <p:nvSpPr>
              <p:cNvPr id="325702" name="Line 70"/>
              <p:cNvSpPr>
                <a:spLocks noChangeShapeType="1"/>
              </p:cNvSpPr>
              <p:nvPr/>
            </p:nvSpPr>
            <p:spPr bwMode="auto">
              <a:xfrm flipV="1">
                <a:off x="4848" y="1824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25703" name="Line 71"/>
              <p:cNvSpPr>
                <a:spLocks noChangeShapeType="1"/>
              </p:cNvSpPr>
              <p:nvPr/>
            </p:nvSpPr>
            <p:spPr bwMode="auto">
              <a:xfrm>
                <a:off x="4848" y="2208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25704" name="Text Box 72"/>
              <p:cNvSpPr txBox="1">
                <a:spLocks noChangeArrowheads="1"/>
              </p:cNvSpPr>
              <p:nvPr/>
            </p:nvSpPr>
            <p:spPr bwMode="auto">
              <a:xfrm>
                <a:off x="5163" y="2008"/>
                <a:ext cx="217" cy="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i="1">
                    <a:latin typeface="Times New Roman" charset="0"/>
                    <a:ea typeface="ＭＳ Ｐゴシック" charset="0"/>
                  </a:rPr>
                  <a:t>x</a:t>
                </a:r>
              </a:p>
            </p:txBody>
          </p:sp>
          <p:sp>
            <p:nvSpPr>
              <p:cNvPr id="325705" name="Text Box 73"/>
              <p:cNvSpPr txBox="1">
                <a:spLocks noChangeArrowheads="1"/>
              </p:cNvSpPr>
              <p:nvPr/>
            </p:nvSpPr>
            <p:spPr bwMode="auto">
              <a:xfrm>
                <a:off x="4656" y="1674"/>
                <a:ext cx="216" cy="3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i="1">
                    <a:latin typeface="Times New Roman" charset="0"/>
                    <a:ea typeface="ＭＳ Ｐゴシック" charset="0"/>
                  </a:rPr>
                  <a:t>y</a:t>
                </a:r>
              </a:p>
            </p:txBody>
          </p:sp>
        </p:grpSp>
        <p:grpSp>
          <p:nvGrpSpPr>
            <p:cNvPr id="16394" name="Group 82"/>
            <p:cNvGrpSpPr>
              <a:grpSpLocks/>
            </p:cNvGrpSpPr>
            <p:nvPr/>
          </p:nvGrpSpPr>
          <p:grpSpPr bwMode="auto">
            <a:xfrm>
              <a:off x="3312" y="864"/>
              <a:ext cx="287" cy="288"/>
              <a:chOff x="144" y="1200"/>
              <a:chExt cx="287" cy="288"/>
            </a:xfrm>
          </p:grpSpPr>
          <p:sp>
            <p:nvSpPr>
              <p:cNvPr id="325706" name="Oval 74"/>
              <p:cNvSpPr>
                <a:spLocks noChangeArrowheads="1"/>
              </p:cNvSpPr>
              <p:nvPr/>
            </p:nvSpPr>
            <p:spPr bwMode="auto">
              <a:xfrm>
                <a:off x="287" y="1344"/>
                <a:ext cx="144" cy="14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25707" name="Oval 75"/>
              <p:cNvSpPr>
                <a:spLocks noChangeArrowheads="1"/>
              </p:cNvSpPr>
              <p:nvPr/>
            </p:nvSpPr>
            <p:spPr bwMode="auto">
              <a:xfrm>
                <a:off x="335" y="1392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25709" name="Text Box 77"/>
              <p:cNvSpPr txBox="1">
                <a:spLocks noChangeArrowheads="1"/>
              </p:cNvSpPr>
              <p:nvPr/>
            </p:nvSpPr>
            <p:spPr bwMode="auto">
              <a:xfrm>
                <a:off x="144" y="1200"/>
                <a:ext cx="19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i="1">
                    <a:latin typeface="Times New Roman" charset="0"/>
                    <a:ea typeface="ＭＳ Ｐゴシック" charset="0"/>
                  </a:rPr>
                  <a:t>z</a:t>
                </a:r>
              </a:p>
            </p:txBody>
          </p:sp>
        </p:grpSp>
        <p:sp>
          <p:nvSpPr>
            <p:cNvPr id="325711" name="Line 79"/>
            <p:cNvSpPr>
              <a:spLocks noChangeShapeType="1"/>
            </p:cNvSpPr>
            <p:nvPr/>
          </p:nvSpPr>
          <p:spPr bwMode="auto">
            <a:xfrm>
              <a:off x="4608" y="2016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Palatino Linotype" charset="0"/>
                <a:ea typeface="ＭＳ Ｐゴシック" charset="0"/>
              </a:endParaRPr>
            </a:p>
          </p:txBody>
        </p:sp>
        <p:sp>
          <p:nvSpPr>
            <p:cNvPr id="325712" name="Freeform 80"/>
            <p:cNvSpPr>
              <a:spLocks/>
            </p:cNvSpPr>
            <p:nvPr/>
          </p:nvSpPr>
          <p:spPr bwMode="auto">
            <a:xfrm>
              <a:off x="4840" y="1920"/>
              <a:ext cx="56" cy="96"/>
            </a:xfrm>
            <a:custGeom>
              <a:avLst/>
              <a:gdLst>
                <a:gd name="T0" fmla="*/ 56 w 56"/>
                <a:gd name="T1" fmla="*/ 0 h 96"/>
                <a:gd name="T2" fmla="*/ 8 w 56"/>
                <a:gd name="T3" fmla="*/ 48 h 96"/>
                <a:gd name="T4" fmla="*/ 8 w 56"/>
                <a:gd name="T5" fmla="*/ 96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" h="96">
                  <a:moveTo>
                    <a:pt x="56" y="0"/>
                  </a:moveTo>
                  <a:cubicBezTo>
                    <a:pt x="36" y="16"/>
                    <a:pt x="16" y="32"/>
                    <a:pt x="8" y="48"/>
                  </a:cubicBezTo>
                  <a:cubicBezTo>
                    <a:pt x="0" y="64"/>
                    <a:pt x="4" y="80"/>
                    <a:pt x="8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25713" name="Text Box 81"/>
            <p:cNvSpPr txBox="1">
              <a:spLocks noChangeArrowheads="1"/>
            </p:cNvSpPr>
            <p:nvPr/>
          </p:nvSpPr>
          <p:spPr bwMode="auto">
            <a:xfrm>
              <a:off x="4711" y="1833"/>
              <a:ext cx="18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l-GR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</a:p>
          </p:txBody>
        </p:sp>
        <p:grpSp>
          <p:nvGrpSpPr>
            <p:cNvPr id="16398" name="Group 105"/>
            <p:cNvGrpSpPr>
              <a:grpSpLocks/>
            </p:cNvGrpSpPr>
            <p:nvPr/>
          </p:nvGrpSpPr>
          <p:grpSpPr bwMode="auto">
            <a:xfrm>
              <a:off x="3264" y="1056"/>
              <a:ext cx="1920" cy="960"/>
              <a:chOff x="3168" y="864"/>
              <a:chExt cx="1920" cy="960"/>
            </a:xfrm>
          </p:grpSpPr>
          <p:grpSp>
            <p:nvGrpSpPr>
              <p:cNvPr id="16401" name="Group 104"/>
              <p:cNvGrpSpPr>
                <a:grpSpLocks/>
              </p:cNvGrpSpPr>
              <p:nvPr/>
            </p:nvGrpSpPr>
            <p:grpSpPr bwMode="auto">
              <a:xfrm>
                <a:off x="3168" y="864"/>
                <a:ext cx="1776" cy="960"/>
                <a:chOff x="3168" y="864"/>
                <a:chExt cx="1776" cy="960"/>
              </a:xfrm>
            </p:grpSpPr>
            <p:sp>
              <p:nvSpPr>
                <p:cNvPr id="325715" name="Line 83"/>
                <p:cNvSpPr>
                  <a:spLocks noChangeShapeType="1"/>
                </p:cNvSpPr>
                <p:nvPr/>
              </p:nvSpPr>
              <p:spPr bwMode="auto">
                <a:xfrm>
                  <a:off x="3168" y="864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25716" name="Line 84"/>
                <p:cNvSpPr>
                  <a:spLocks noChangeShapeType="1"/>
                </p:cNvSpPr>
                <p:nvPr/>
              </p:nvSpPr>
              <p:spPr bwMode="auto">
                <a:xfrm>
                  <a:off x="3264" y="912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25717" name="Line 85"/>
                <p:cNvSpPr>
                  <a:spLocks noChangeShapeType="1"/>
                </p:cNvSpPr>
                <p:nvPr/>
              </p:nvSpPr>
              <p:spPr bwMode="auto">
                <a:xfrm>
                  <a:off x="3360" y="960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25718" name="Line 86"/>
                <p:cNvSpPr>
                  <a:spLocks noChangeShapeType="1"/>
                </p:cNvSpPr>
                <p:nvPr/>
              </p:nvSpPr>
              <p:spPr bwMode="auto">
                <a:xfrm>
                  <a:off x="3456" y="1008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25719" name="Line 87"/>
                <p:cNvSpPr>
                  <a:spLocks noChangeShapeType="1"/>
                </p:cNvSpPr>
                <p:nvPr/>
              </p:nvSpPr>
              <p:spPr bwMode="auto">
                <a:xfrm>
                  <a:off x="3552" y="1056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25720" name="Line 88"/>
                <p:cNvSpPr>
                  <a:spLocks noChangeShapeType="1"/>
                </p:cNvSpPr>
                <p:nvPr/>
              </p:nvSpPr>
              <p:spPr bwMode="auto">
                <a:xfrm>
                  <a:off x="3648" y="1104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25721" name="Line 89"/>
                <p:cNvSpPr>
                  <a:spLocks noChangeShapeType="1"/>
                </p:cNvSpPr>
                <p:nvPr/>
              </p:nvSpPr>
              <p:spPr bwMode="auto">
                <a:xfrm>
                  <a:off x="3744" y="1152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25722" name="Line 90"/>
                <p:cNvSpPr>
                  <a:spLocks noChangeShapeType="1"/>
                </p:cNvSpPr>
                <p:nvPr/>
              </p:nvSpPr>
              <p:spPr bwMode="auto">
                <a:xfrm>
                  <a:off x="3840" y="1200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25723" name="Line 91"/>
                <p:cNvSpPr>
                  <a:spLocks noChangeShapeType="1"/>
                </p:cNvSpPr>
                <p:nvPr/>
              </p:nvSpPr>
              <p:spPr bwMode="auto">
                <a:xfrm>
                  <a:off x="3936" y="1248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25724" name="Line 92"/>
                <p:cNvSpPr>
                  <a:spLocks noChangeShapeType="1"/>
                </p:cNvSpPr>
                <p:nvPr/>
              </p:nvSpPr>
              <p:spPr bwMode="auto">
                <a:xfrm>
                  <a:off x="4032" y="1296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25725" name="Line 93"/>
                <p:cNvSpPr>
                  <a:spLocks noChangeShapeType="1"/>
                </p:cNvSpPr>
                <p:nvPr/>
              </p:nvSpPr>
              <p:spPr bwMode="auto">
                <a:xfrm>
                  <a:off x="4128" y="1344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25726" name="Line 94"/>
                <p:cNvSpPr>
                  <a:spLocks noChangeShapeType="1"/>
                </p:cNvSpPr>
                <p:nvPr/>
              </p:nvSpPr>
              <p:spPr bwMode="auto">
                <a:xfrm>
                  <a:off x="4224" y="1392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25728" name="Line 96"/>
                <p:cNvSpPr>
                  <a:spLocks noChangeShapeType="1"/>
                </p:cNvSpPr>
                <p:nvPr/>
              </p:nvSpPr>
              <p:spPr bwMode="auto">
                <a:xfrm>
                  <a:off x="4320" y="1440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25729" name="Line 97"/>
                <p:cNvSpPr>
                  <a:spLocks noChangeShapeType="1"/>
                </p:cNvSpPr>
                <p:nvPr/>
              </p:nvSpPr>
              <p:spPr bwMode="auto">
                <a:xfrm>
                  <a:off x="4416" y="1488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25730" name="Line 98"/>
                <p:cNvSpPr>
                  <a:spLocks noChangeShapeType="1"/>
                </p:cNvSpPr>
                <p:nvPr/>
              </p:nvSpPr>
              <p:spPr bwMode="auto">
                <a:xfrm>
                  <a:off x="4512" y="1536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25731" name="Line 99"/>
                <p:cNvSpPr>
                  <a:spLocks noChangeShapeType="1"/>
                </p:cNvSpPr>
                <p:nvPr/>
              </p:nvSpPr>
              <p:spPr bwMode="auto">
                <a:xfrm>
                  <a:off x="4608" y="1584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25733" name="Line 101"/>
                <p:cNvSpPr>
                  <a:spLocks noChangeShapeType="1"/>
                </p:cNvSpPr>
                <p:nvPr/>
              </p:nvSpPr>
              <p:spPr bwMode="auto">
                <a:xfrm>
                  <a:off x="4704" y="1632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25734" name="Line 102"/>
                <p:cNvSpPr>
                  <a:spLocks noChangeShapeType="1"/>
                </p:cNvSpPr>
                <p:nvPr/>
              </p:nvSpPr>
              <p:spPr bwMode="auto">
                <a:xfrm>
                  <a:off x="4800" y="1680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25735" name="Line 103"/>
                <p:cNvSpPr>
                  <a:spLocks noChangeShapeType="1"/>
                </p:cNvSpPr>
                <p:nvPr/>
              </p:nvSpPr>
              <p:spPr bwMode="auto">
                <a:xfrm>
                  <a:off x="4896" y="1728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325693" name="Line 61"/>
              <p:cNvSpPr>
                <a:spLocks noChangeShapeType="1"/>
              </p:cNvSpPr>
              <p:nvPr/>
            </p:nvSpPr>
            <p:spPr bwMode="auto">
              <a:xfrm>
                <a:off x="3168" y="864"/>
                <a:ext cx="1920" cy="96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</p:grpSp>
        <p:sp>
          <p:nvSpPr>
            <p:cNvPr id="325738" name="Line 106"/>
            <p:cNvSpPr>
              <a:spLocks noChangeShapeType="1"/>
            </p:cNvSpPr>
            <p:nvPr/>
          </p:nvSpPr>
          <p:spPr bwMode="auto">
            <a:xfrm>
              <a:off x="3408" y="864"/>
              <a:ext cx="1872" cy="96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Palatino Linotype" charset="0"/>
                <a:ea typeface="ＭＳ Ｐゴシック" charset="0"/>
              </a:endParaRPr>
            </a:p>
          </p:txBody>
        </p:sp>
        <p:sp>
          <p:nvSpPr>
            <p:cNvPr id="325739" name="Text Box 107"/>
            <p:cNvSpPr txBox="1">
              <a:spLocks noChangeArrowheads="1"/>
            </p:cNvSpPr>
            <p:nvPr/>
          </p:nvSpPr>
          <p:spPr bwMode="auto">
            <a:xfrm rot="1623538">
              <a:off x="4080" y="1296"/>
              <a:ext cx="11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Palatino Linotype" charset="0"/>
                  <a:ea typeface="ＭＳ Ｐゴシック" charset="0"/>
                </a:rPr>
                <a:t>direction of flow</a:t>
              </a:r>
            </a:p>
          </p:txBody>
        </p:sp>
      </p:grpSp>
      <p:sp>
        <p:nvSpPr>
          <p:cNvPr id="325740" name="Text Box 108"/>
          <p:cNvSpPr txBox="1">
            <a:spLocks noChangeArrowheads="1"/>
          </p:cNvSpPr>
          <p:nvPr/>
        </p:nvSpPr>
        <p:spPr bwMode="auto">
          <a:xfrm>
            <a:off x="1736726" y="1066800"/>
            <a:ext cx="5578475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latin typeface="Palatino Linotype" charset="0"/>
                <a:ea typeface="ＭＳ Ｐゴシック" charset="0"/>
              </a:rPr>
              <a:t>Exercise 1:</a:t>
            </a:r>
            <a:r>
              <a:rPr lang="en-US" sz="2000" dirty="0">
                <a:latin typeface="Palatino Linotype" charset="0"/>
                <a:ea typeface="ＭＳ Ｐゴシック" charset="0"/>
              </a:rPr>
              <a:t> </a:t>
            </a:r>
          </a:p>
          <a:p>
            <a:pPr>
              <a:spcBef>
                <a:spcPct val="35000"/>
              </a:spcBef>
              <a:defRPr/>
            </a:pPr>
            <a:r>
              <a:rPr lang="en-US" sz="2000" dirty="0">
                <a:latin typeface="Palatino Linotype" charset="0"/>
                <a:ea typeface="ＭＳ Ｐゴシック" charset="0"/>
              </a:rPr>
              <a:t>Show that, for steady, fully developed laminar flow down the slope (shown in the figure), the </a:t>
            </a:r>
            <a:r>
              <a:rPr lang="en-US" sz="2000" dirty="0" err="1">
                <a:latin typeface="Palatino Linotype" charset="0"/>
                <a:ea typeface="ＭＳ Ｐゴシック" charset="0"/>
              </a:rPr>
              <a:t>Navier</a:t>
            </a:r>
            <a:r>
              <a:rPr lang="en-US" sz="2000" dirty="0">
                <a:latin typeface="Palatino Linotype" charset="0"/>
                <a:ea typeface="ＭＳ Ｐゴシック" charset="0"/>
              </a:rPr>
              <a:t>-Stokes equations reduces to</a:t>
            </a:r>
          </a:p>
        </p:txBody>
      </p:sp>
      <p:graphicFrame>
        <p:nvGraphicFramePr>
          <p:cNvPr id="16387" name="Object 114"/>
          <p:cNvGraphicFramePr>
            <a:graphicFrameLocks noChangeAspect="1"/>
          </p:cNvGraphicFramePr>
          <p:nvPr/>
        </p:nvGraphicFramePr>
        <p:xfrm>
          <a:off x="3429000" y="2422526"/>
          <a:ext cx="2209800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1079032" imgH="444307" progId="Equation.3">
                  <p:embed/>
                </p:oleObj>
              </mc:Choice>
              <mc:Fallback>
                <p:oleObj name="Equation" r:id="rId4" imgW="1079032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422526"/>
                        <a:ext cx="2209800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5748" name="Text Box 116"/>
          <p:cNvSpPr txBox="1">
            <a:spLocks noChangeArrowheads="1"/>
          </p:cNvSpPr>
          <p:nvPr/>
        </p:nvSpPr>
        <p:spPr bwMode="auto">
          <a:xfrm>
            <a:off x="1736726" y="3246439"/>
            <a:ext cx="7254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/>
              <a:t>where </a:t>
            </a:r>
            <a:r>
              <a:rPr lang="en-US" altLang="en-US" sz="2000" i="1"/>
              <a:t>u</a:t>
            </a:r>
            <a:r>
              <a:rPr lang="en-US" altLang="en-US" sz="2000"/>
              <a:t> is the velocity in the </a:t>
            </a:r>
            <a:r>
              <a:rPr lang="en-US" altLang="en-US" sz="2000" i="1"/>
              <a:t>x</a:t>
            </a:r>
            <a:r>
              <a:rPr lang="en-US" altLang="en-US" sz="2000"/>
              <a:t>-direction, </a:t>
            </a:r>
            <a:r>
              <a:rPr lang="el-GR" altLang="en-US" sz="2000" i="1">
                <a:cs typeface="Arial" panose="020B0604020202020204" pitchFamily="34" charset="0"/>
              </a:rPr>
              <a:t>ρ</a:t>
            </a:r>
            <a:r>
              <a:rPr lang="en-US" altLang="en-US" sz="2000">
                <a:cs typeface="Arial" panose="020B0604020202020204" pitchFamily="34" charset="0"/>
              </a:rPr>
              <a:t> is the density, </a:t>
            </a:r>
            <a:r>
              <a:rPr lang="el-GR" altLang="en-US" sz="2000" i="1">
                <a:cs typeface="Arial" panose="020B0604020202020204" pitchFamily="34" charset="0"/>
              </a:rPr>
              <a:t>μ</a:t>
            </a:r>
            <a:r>
              <a:rPr lang="en-US" altLang="en-US" sz="2000">
                <a:cs typeface="Arial" panose="020B0604020202020204" pitchFamily="34" charset="0"/>
              </a:rPr>
              <a:t> is the dynamic viscosity, </a:t>
            </a:r>
            <a:r>
              <a:rPr lang="en-US" altLang="en-US" sz="2000" i="1">
                <a:cs typeface="Arial" panose="020B0604020202020204" pitchFamily="34" charset="0"/>
              </a:rPr>
              <a:t>g</a:t>
            </a:r>
            <a:r>
              <a:rPr lang="en-US" altLang="en-US" sz="2000">
                <a:cs typeface="Arial" panose="020B0604020202020204" pitchFamily="34" charset="0"/>
              </a:rPr>
              <a:t> is acceleration due to gravity, and </a:t>
            </a:r>
            <a:r>
              <a:rPr lang="el-GR" altLang="en-US" sz="2000" i="1">
                <a:cs typeface="Times New Roman" panose="02020603050405020304" pitchFamily="18" charset="0"/>
              </a:rPr>
              <a:t>θ</a:t>
            </a:r>
            <a:r>
              <a:rPr lang="en-US" altLang="en-US" sz="2000">
                <a:cs typeface="Times New Roman" panose="02020603050405020304" pitchFamily="18" charset="0"/>
              </a:rPr>
              <a:t> is the angle of the plane to the horizontal. </a:t>
            </a:r>
            <a:endParaRPr lang="en-US" altLang="en-US" sz="2000"/>
          </a:p>
        </p:txBody>
      </p:sp>
      <p:sp>
        <p:nvSpPr>
          <p:cNvPr id="325749" name="Text Box 117"/>
          <p:cNvSpPr txBox="1">
            <a:spLocks noChangeArrowheads="1"/>
          </p:cNvSpPr>
          <p:nvPr/>
        </p:nvSpPr>
        <p:spPr bwMode="auto">
          <a:xfrm>
            <a:off x="1736726" y="4265614"/>
            <a:ext cx="86264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latin typeface="Palatino Linotype" charset="0"/>
                <a:ea typeface="ＭＳ Ｐゴシック" charset="0"/>
              </a:rPr>
              <a:t>Solve the above equation to obtain the velocity profile </a:t>
            </a:r>
            <a:r>
              <a:rPr lang="en-US" sz="2000" i="1" dirty="0" smtClean="0">
                <a:latin typeface="Palatino Linotype" charset="0"/>
                <a:ea typeface="ＭＳ Ｐゴシック" charset="0"/>
              </a:rPr>
              <a:t>u</a:t>
            </a:r>
            <a:endParaRPr lang="en-US" sz="2000" dirty="0">
              <a:latin typeface="Palatino Linotype" charset="0"/>
              <a:ea typeface="ＭＳ Ｐゴシック" charset="0"/>
            </a:endParaRPr>
          </a:p>
        </p:txBody>
      </p:sp>
      <p:sp>
        <p:nvSpPr>
          <p:cNvPr id="325756" name="Rectangle 124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8915400" cy="914400"/>
          </a:xfrm>
          <a:solidFill>
            <a:schemeClr val="tx2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2600">
                <a:solidFill>
                  <a:schemeClr val="bg1"/>
                </a:solidFill>
              </a:rPr>
              <a:t>Steady, fully developed, laminar, incompressible flow of a Newtonian fluid down an inclined plane under gravity</a:t>
            </a:r>
            <a:endParaRPr lang="en-CA" sz="2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13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52" name="Rectangle 52"/>
          <p:cNvSpPr>
            <a:spLocks noChangeArrowheads="1"/>
          </p:cNvSpPr>
          <p:nvPr/>
        </p:nvSpPr>
        <p:spPr bwMode="auto">
          <a:xfrm>
            <a:off x="6477000" y="3810000"/>
            <a:ext cx="3657600" cy="914400"/>
          </a:xfrm>
          <a:prstGeom prst="rect">
            <a:avLst/>
          </a:prstGeom>
          <a:solidFill>
            <a:srgbClr val="EFEFF7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32802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32809" name="Rectangle 9"/>
          <p:cNvSpPr>
            <a:spLocks noChangeArrowheads="1"/>
          </p:cNvSpPr>
          <p:nvPr/>
        </p:nvSpPr>
        <p:spPr bwMode="auto">
          <a:xfrm>
            <a:off x="1600200" y="152401"/>
            <a:ext cx="85344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200" dirty="0">
                <a:latin typeface="Arial" charset="0"/>
                <a:ea typeface="ＭＳ Ｐゴシック" charset="0"/>
              </a:rPr>
              <a:t>N-S equation therefore reduces to (</a:t>
            </a:r>
            <a:r>
              <a:rPr lang="en-US" sz="2200" b="1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similar to parallel plate flow</a:t>
            </a:r>
          </a:p>
        </p:txBody>
      </p:sp>
      <p:graphicFrame>
        <p:nvGraphicFramePr>
          <p:cNvPr id="332819" name="Object 19"/>
          <p:cNvGraphicFramePr>
            <a:graphicFrameLocks noChangeAspect="1"/>
          </p:cNvGraphicFramePr>
          <p:nvPr/>
        </p:nvGraphicFramePr>
        <p:xfrm>
          <a:off x="4000500" y="550863"/>
          <a:ext cx="2857500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1485255" imgH="444307" progId="Equation.3">
                  <p:embed/>
                </p:oleObj>
              </mc:Choice>
              <mc:Fallback>
                <p:oleObj name="Equation" r:id="rId4" imgW="1485255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0" y="550863"/>
                        <a:ext cx="2857500" cy="849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21" name="Object 21"/>
          <p:cNvGraphicFramePr>
            <a:graphicFrameLocks noChangeAspect="1"/>
          </p:cNvGraphicFramePr>
          <p:nvPr/>
        </p:nvGraphicFramePr>
        <p:xfrm>
          <a:off x="4000500" y="1344614"/>
          <a:ext cx="1836738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977900" imgH="419100" progId="Equation.3">
                  <p:embed/>
                </p:oleObj>
              </mc:Choice>
              <mc:Fallback>
                <p:oleObj name="Equation" r:id="rId6" imgW="9779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0" y="1344614"/>
                        <a:ext cx="1836738" cy="788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20" name="Object 20"/>
          <p:cNvGraphicFramePr>
            <a:graphicFrameLocks noChangeAspect="1"/>
          </p:cNvGraphicFramePr>
          <p:nvPr/>
        </p:nvGraphicFramePr>
        <p:xfrm>
          <a:off x="3946525" y="2116138"/>
          <a:ext cx="1905000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965200" imgH="393700" progId="Equation.3">
                  <p:embed/>
                </p:oleObj>
              </mc:Choice>
              <mc:Fallback>
                <p:oleObj name="Equation" r:id="rId8" imgW="9652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6525" y="2116138"/>
                        <a:ext cx="1905000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2822" name="Rectangle 22"/>
          <p:cNvSpPr>
            <a:spLocks noChangeArrowheads="1"/>
          </p:cNvSpPr>
          <p:nvPr/>
        </p:nvSpPr>
        <p:spPr bwMode="auto">
          <a:xfrm>
            <a:off x="1524001" y="28363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32823" name="Rectangle 23"/>
          <p:cNvSpPr>
            <a:spLocks noChangeArrowheads="1"/>
          </p:cNvSpPr>
          <p:nvPr/>
        </p:nvSpPr>
        <p:spPr bwMode="auto">
          <a:xfrm>
            <a:off x="1524001" y="32554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32827" name="Rectangle 27"/>
          <p:cNvSpPr>
            <a:spLocks noChangeArrowheads="1"/>
          </p:cNvSpPr>
          <p:nvPr/>
        </p:nvSpPr>
        <p:spPr bwMode="auto">
          <a:xfrm>
            <a:off x="1600200" y="2971800"/>
            <a:ext cx="7467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200">
                <a:latin typeface="Arial" charset="0"/>
                <a:ea typeface="ＭＳ Ｐゴシック" charset="0"/>
              </a:rPr>
              <a:t>No applied pressure gradient to drive the flow. Flow is driven by gravity alone. Therefore, we get</a:t>
            </a:r>
          </a:p>
        </p:txBody>
      </p:sp>
      <p:graphicFrame>
        <p:nvGraphicFramePr>
          <p:cNvPr id="332828" name="Object 28"/>
          <p:cNvGraphicFramePr>
            <a:graphicFrameLocks noChangeAspect="1"/>
          </p:cNvGraphicFramePr>
          <p:nvPr/>
        </p:nvGraphicFramePr>
        <p:xfrm>
          <a:off x="3657601" y="5707064"/>
          <a:ext cx="113982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583947" imgH="393529" progId="Equation.3">
                  <p:embed/>
                </p:oleObj>
              </mc:Choice>
              <mc:Fallback>
                <p:oleObj name="Equation" r:id="rId10" imgW="58394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1" y="5707064"/>
                        <a:ext cx="1139825" cy="769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2832" name="Rectangle 32"/>
          <p:cNvSpPr>
            <a:spLocks noChangeArrowheads="1"/>
          </p:cNvSpPr>
          <p:nvPr/>
        </p:nvSpPr>
        <p:spPr bwMode="auto">
          <a:xfrm>
            <a:off x="1524001" y="30570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32835" name="AutoShape 35"/>
          <p:cNvSpPr>
            <a:spLocks noChangeArrowheads="1"/>
          </p:cNvSpPr>
          <p:nvPr/>
        </p:nvSpPr>
        <p:spPr bwMode="auto">
          <a:xfrm>
            <a:off x="4800600" y="5715000"/>
            <a:ext cx="304800" cy="700088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32837" name="Text Box 37"/>
          <p:cNvSpPr txBox="1">
            <a:spLocks noChangeArrowheads="1"/>
          </p:cNvSpPr>
          <p:nvPr/>
        </p:nvSpPr>
        <p:spPr bwMode="auto">
          <a:xfrm>
            <a:off x="5181601" y="5821364"/>
            <a:ext cx="268287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i="1">
                <a:latin typeface="Times New Roman" charset="0"/>
                <a:ea typeface="ＭＳ Ｐゴシック" charset="0"/>
              </a:rPr>
              <a:t>p</a:t>
            </a:r>
            <a:r>
              <a:rPr lang="en-US" sz="2200">
                <a:latin typeface="Times New Roman" charset="0"/>
                <a:ea typeface="ＭＳ Ｐゴシック" charset="0"/>
              </a:rPr>
              <a:t> is not a function of </a:t>
            </a:r>
            <a:r>
              <a:rPr lang="en-US" sz="2200" i="1">
                <a:latin typeface="Times New Roman" charset="0"/>
                <a:ea typeface="ＭＳ Ｐゴシック" charset="0"/>
              </a:rPr>
              <a:t>z</a:t>
            </a:r>
          </a:p>
        </p:txBody>
      </p:sp>
      <p:sp>
        <p:nvSpPr>
          <p:cNvPr id="332844" name="Text Box 44"/>
          <p:cNvSpPr txBox="1">
            <a:spLocks noChangeArrowheads="1"/>
          </p:cNvSpPr>
          <p:nvPr/>
        </p:nvSpPr>
        <p:spPr bwMode="auto">
          <a:xfrm>
            <a:off x="9594850" y="39370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Palatino Linotype" charset="0"/>
                <a:ea typeface="ＭＳ Ｐゴシック" charset="0"/>
              </a:rPr>
              <a:t>(4)</a:t>
            </a:r>
          </a:p>
        </p:txBody>
      </p:sp>
      <p:sp>
        <p:nvSpPr>
          <p:cNvPr id="332845" name="Line 45"/>
          <p:cNvSpPr>
            <a:spLocks noChangeShapeType="1"/>
          </p:cNvSpPr>
          <p:nvPr/>
        </p:nvSpPr>
        <p:spPr bwMode="auto">
          <a:xfrm>
            <a:off x="9067800" y="41910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32846" name="Text Box 46"/>
          <p:cNvSpPr txBox="1">
            <a:spLocks noChangeArrowheads="1"/>
          </p:cNvSpPr>
          <p:nvPr/>
        </p:nvSpPr>
        <p:spPr bwMode="auto">
          <a:xfrm>
            <a:off x="1962150" y="762001"/>
            <a:ext cx="1695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x - component:</a:t>
            </a:r>
          </a:p>
        </p:txBody>
      </p:sp>
      <p:sp>
        <p:nvSpPr>
          <p:cNvPr id="332847" name="Text Box 47"/>
          <p:cNvSpPr txBox="1">
            <a:spLocks noChangeArrowheads="1"/>
          </p:cNvSpPr>
          <p:nvPr/>
        </p:nvSpPr>
        <p:spPr bwMode="auto">
          <a:xfrm>
            <a:off x="1962150" y="1497013"/>
            <a:ext cx="1695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y - component:</a:t>
            </a:r>
          </a:p>
        </p:txBody>
      </p:sp>
      <p:sp>
        <p:nvSpPr>
          <p:cNvPr id="332848" name="Text Box 48"/>
          <p:cNvSpPr txBox="1">
            <a:spLocks noChangeArrowheads="1"/>
          </p:cNvSpPr>
          <p:nvPr/>
        </p:nvSpPr>
        <p:spPr bwMode="auto">
          <a:xfrm>
            <a:off x="1962150" y="2286001"/>
            <a:ext cx="1695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z - component:</a:t>
            </a:r>
          </a:p>
        </p:txBody>
      </p:sp>
      <p:sp>
        <p:nvSpPr>
          <p:cNvPr id="332849" name="Text Box 49"/>
          <p:cNvSpPr txBox="1">
            <a:spLocks noChangeArrowheads="1"/>
          </p:cNvSpPr>
          <p:nvPr/>
        </p:nvSpPr>
        <p:spPr bwMode="auto">
          <a:xfrm>
            <a:off x="1962150" y="4038601"/>
            <a:ext cx="1695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x - component:</a:t>
            </a:r>
          </a:p>
        </p:txBody>
      </p:sp>
      <p:sp>
        <p:nvSpPr>
          <p:cNvPr id="332850" name="Text Box 50"/>
          <p:cNvSpPr txBox="1">
            <a:spLocks noChangeArrowheads="1"/>
          </p:cNvSpPr>
          <p:nvPr/>
        </p:nvSpPr>
        <p:spPr bwMode="auto">
          <a:xfrm>
            <a:off x="1962150" y="4953001"/>
            <a:ext cx="1695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y - component:</a:t>
            </a:r>
          </a:p>
        </p:txBody>
      </p:sp>
      <p:sp>
        <p:nvSpPr>
          <p:cNvPr id="332851" name="Text Box 51"/>
          <p:cNvSpPr txBox="1">
            <a:spLocks noChangeArrowheads="1"/>
          </p:cNvSpPr>
          <p:nvPr/>
        </p:nvSpPr>
        <p:spPr bwMode="auto">
          <a:xfrm>
            <a:off x="1962150" y="5881688"/>
            <a:ext cx="1695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z - component:</a:t>
            </a:r>
          </a:p>
        </p:txBody>
      </p:sp>
      <p:grpSp>
        <p:nvGrpSpPr>
          <p:cNvPr id="24598" name="Group 57"/>
          <p:cNvGrpSpPr>
            <a:grpSpLocks/>
          </p:cNvGrpSpPr>
          <p:nvPr/>
        </p:nvGrpSpPr>
        <p:grpSpPr bwMode="auto">
          <a:xfrm>
            <a:off x="7239000" y="990600"/>
            <a:ext cx="3200400" cy="2133600"/>
            <a:chOff x="3264" y="720"/>
            <a:chExt cx="2016" cy="1344"/>
          </a:xfrm>
        </p:grpSpPr>
        <p:grpSp>
          <p:nvGrpSpPr>
            <p:cNvPr id="24608" name="Group 58"/>
            <p:cNvGrpSpPr>
              <a:grpSpLocks/>
            </p:cNvGrpSpPr>
            <p:nvPr/>
          </p:nvGrpSpPr>
          <p:grpSpPr bwMode="auto">
            <a:xfrm rot="1520211">
              <a:off x="3408" y="720"/>
              <a:ext cx="674" cy="584"/>
              <a:chOff x="4656" y="1674"/>
              <a:chExt cx="724" cy="665"/>
            </a:xfrm>
          </p:grpSpPr>
          <p:sp>
            <p:nvSpPr>
              <p:cNvPr id="332859" name="Line 59"/>
              <p:cNvSpPr>
                <a:spLocks noChangeShapeType="1"/>
              </p:cNvSpPr>
              <p:nvPr/>
            </p:nvSpPr>
            <p:spPr bwMode="auto">
              <a:xfrm flipV="1">
                <a:off x="4848" y="1824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32860" name="Line 60"/>
              <p:cNvSpPr>
                <a:spLocks noChangeShapeType="1"/>
              </p:cNvSpPr>
              <p:nvPr/>
            </p:nvSpPr>
            <p:spPr bwMode="auto">
              <a:xfrm>
                <a:off x="4848" y="2208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32861" name="Text Box 61"/>
              <p:cNvSpPr txBox="1">
                <a:spLocks noChangeArrowheads="1"/>
              </p:cNvSpPr>
              <p:nvPr/>
            </p:nvSpPr>
            <p:spPr bwMode="auto">
              <a:xfrm>
                <a:off x="5163" y="2008"/>
                <a:ext cx="217" cy="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i="1">
                    <a:latin typeface="Times New Roman" charset="0"/>
                    <a:ea typeface="ＭＳ Ｐゴシック" charset="0"/>
                  </a:rPr>
                  <a:t>x</a:t>
                </a:r>
              </a:p>
            </p:txBody>
          </p:sp>
          <p:sp>
            <p:nvSpPr>
              <p:cNvPr id="332862" name="Text Box 62"/>
              <p:cNvSpPr txBox="1">
                <a:spLocks noChangeArrowheads="1"/>
              </p:cNvSpPr>
              <p:nvPr/>
            </p:nvSpPr>
            <p:spPr bwMode="auto">
              <a:xfrm>
                <a:off x="4656" y="1674"/>
                <a:ext cx="216" cy="3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i="1">
                    <a:latin typeface="Times New Roman" charset="0"/>
                    <a:ea typeface="ＭＳ Ｐゴシック" charset="0"/>
                  </a:rPr>
                  <a:t>y</a:t>
                </a:r>
              </a:p>
            </p:txBody>
          </p:sp>
        </p:grpSp>
        <p:grpSp>
          <p:nvGrpSpPr>
            <p:cNvPr id="24609" name="Group 63"/>
            <p:cNvGrpSpPr>
              <a:grpSpLocks/>
            </p:cNvGrpSpPr>
            <p:nvPr/>
          </p:nvGrpSpPr>
          <p:grpSpPr bwMode="auto">
            <a:xfrm>
              <a:off x="3312" y="864"/>
              <a:ext cx="287" cy="288"/>
              <a:chOff x="144" y="1200"/>
              <a:chExt cx="287" cy="288"/>
            </a:xfrm>
          </p:grpSpPr>
          <p:sp>
            <p:nvSpPr>
              <p:cNvPr id="332864" name="Oval 64"/>
              <p:cNvSpPr>
                <a:spLocks noChangeArrowheads="1"/>
              </p:cNvSpPr>
              <p:nvPr/>
            </p:nvSpPr>
            <p:spPr bwMode="auto">
              <a:xfrm>
                <a:off x="287" y="1344"/>
                <a:ext cx="144" cy="14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32865" name="Oval 65"/>
              <p:cNvSpPr>
                <a:spLocks noChangeArrowheads="1"/>
              </p:cNvSpPr>
              <p:nvPr/>
            </p:nvSpPr>
            <p:spPr bwMode="auto">
              <a:xfrm>
                <a:off x="335" y="1392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32866" name="Text Box 66"/>
              <p:cNvSpPr txBox="1">
                <a:spLocks noChangeArrowheads="1"/>
              </p:cNvSpPr>
              <p:nvPr/>
            </p:nvSpPr>
            <p:spPr bwMode="auto">
              <a:xfrm>
                <a:off x="144" y="1200"/>
                <a:ext cx="19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i="1">
                    <a:latin typeface="Times New Roman" charset="0"/>
                    <a:ea typeface="ＭＳ Ｐゴシック" charset="0"/>
                  </a:rPr>
                  <a:t>z</a:t>
                </a:r>
              </a:p>
            </p:txBody>
          </p:sp>
        </p:grpSp>
        <p:sp>
          <p:nvSpPr>
            <p:cNvPr id="332867" name="Line 67"/>
            <p:cNvSpPr>
              <a:spLocks noChangeShapeType="1"/>
            </p:cNvSpPr>
            <p:nvPr/>
          </p:nvSpPr>
          <p:spPr bwMode="auto">
            <a:xfrm>
              <a:off x="4608" y="2016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Palatino Linotype" charset="0"/>
                <a:ea typeface="ＭＳ Ｐゴシック" charset="0"/>
              </a:endParaRPr>
            </a:p>
          </p:txBody>
        </p:sp>
        <p:sp>
          <p:nvSpPr>
            <p:cNvPr id="332868" name="Freeform 68"/>
            <p:cNvSpPr>
              <a:spLocks/>
            </p:cNvSpPr>
            <p:nvPr/>
          </p:nvSpPr>
          <p:spPr bwMode="auto">
            <a:xfrm>
              <a:off x="4840" y="1920"/>
              <a:ext cx="56" cy="96"/>
            </a:xfrm>
            <a:custGeom>
              <a:avLst/>
              <a:gdLst>
                <a:gd name="T0" fmla="*/ 56 w 56"/>
                <a:gd name="T1" fmla="*/ 0 h 96"/>
                <a:gd name="T2" fmla="*/ 8 w 56"/>
                <a:gd name="T3" fmla="*/ 48 h 96"/>
                <a:gd name="T4" fmla="*/ 8 w 56"/>
                <a:gd name="T5" fmla="*/ 96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" h="96">
                  <a:moveTo>
                    <a:pt x="56" y="0"/>
                  </a:moveTo>
                  <a:cubicBezTo>
                    <a:pt x="36" y="16"/>
                    <a:pt x="16" y="32"/>
                    <a:pt x="8" y="48"/>
                  </a:cubicBezTo>
                  <a:cubicBezTo>
                    <a:pt x="0" y="64"/>
                    <a:pt x="4" y="80"/>
                    <a:pt x="8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2869" name="Text Box 69"/>
            <p:cNvSpPr txBox="1">
              <a:spLocks noChangeArrowheads="1"/>
            </p:cNvSpPr>
            <p:nvPr/>
          </p:nvSpPr>
          <p:spPr bwMode="auto">
            <a:xfrm>
              <a:off x="4711" y="1833"/>
              <a:ext cx="18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l-GR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</a:p>
          </p:txBody>
        </p:sp>
        <p:grpSp>
          <p:nvGrpSpPr>
            <p:cNvPr id="24613" name="Group 70"/>
            <p:cNvGrpSpPr>
              <a:grpSpLocks/>
            </p:cNvGrpSpPr>
            <p:nvPr/>
          </p:nvGrpSpPr>
          <p:grpSpPr bwMode="auto">
            <a:xfrm>
              <a:off x="3264" y="1056"/>
              <a:ext cx="1920" cy="960"/>
              <a:chOff x="3168" y="864"/>
              <a:chExt cx="1920" cy="960"/>
            </a:xfrm>
          </p:grpSpPr>
          <p:grpSp>
            <p:nvGrpSpPr>
              <p:cNvPr id="24616" name="Group 71"/>
              <p:cNvGrpSpPr>
                <a:grpSpLocks/>
              </p:cNvGrpSpPr>
              <p:nvPr/>
            </p:nvGrpSpPr>
            <p:grpSpPr bwMode="auto">
              <a:xfrm>
                <a:off x="3168" y="864"/>
                <a:ext cx="1776" cy="960"/>
                <a:chOff x="3168" y="864"/>
                <a:chExt cx="1776" cy="960"/>
              </a:xfrm>
            </p:grpSpPr>
            <p:sp>
              <p:nvSpPr>
                <p:cNvPr id="332872" name="Line 72"/>
                <p:cNvSpPr>
                  <a:spLocks noChangeShapeType="1"/>
                </p:cNvSpPr>
                <p:nvPr/>
              </p:nvSpPr>
              <p:spPr bwMode="auto">
                <a:xfrm>
                  <a:off x="3168" y="864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32873" name="Line 73"/>
                <p:cNvSpPr>
                  <a:spLocks noChangeShapeType="1"/>
                </p:cNvSpPr>
                <p:nvPr/>
              </p:nvSpPr>
              <p:spPr bwMode="auto">
                <a:xfrm>
                  <a:off x="3264" y="912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32874" name="Line 74"/>
                <p:cNvSpPr>
                  <a:spLocks noChangeShapeType="1"/>
                </p:cNvSpPr>
                <p:nvPr/>
              </p:nvSpPr>
              <p:spPr bwMode="auto">
                <a:xfrm>
                  <a:off x="3360" y="960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32875" name="Line 75"/>
                <p:cNvSpPr>
                  <a:spLocks noChangeShapeType="1"/>
                </p:cNvSpPr>
                <p:nvPr/>
              </p:nvSpPr>
              <p:spPr bwMode="auto">
                <a:xfrm>
                  <a:off x="3456" y="1008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32876" name="Line 76"/>
                <p:cNvSpPr>
                  <a:spLocks noChangeShapeType="1"/>
                </p:cNvSpPr>
                <p:nvPr/>
              </p:nvSpPr>
              <p:spPr bwMode="auto">
                <a:xfrm>
                  <a:off x="3552" y="1056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32877" name="Line 77"/>
                <p:cNvSpPr>
                  <a:spLocks noChangeShapeType="1"/>
                </p:cNvSpPr>
                <p:nvPr/>
              </p:nvSpPr>
              <p:spPr bwMode="auto">
                <a:xfrm>
                  <a:off x="3648" y="1104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32878" name="Line 78"/>
                <p:cNvSpPr>
                  <a:spLocks noChangeShapeType="1"/>
                </p:cNvSpPr>
                <p:nvPr/>
              </p:nvSpPr>
              <p:spPr bwMode="auto">
                <a:xfrm>
                  <a:off x="3744" y="1152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32879" name="Line 79"/>
                <p:cNvSpPr>
                  <a:spLocks noChangeShapeType="1"/>
                </p:cNvSpPr>
                <p:nvPr/>
              </p:nvSpPr>
              <p:spPr bwMode="auto">
                <a:xfrm>
                  <a:off x="3840" y="1200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32880" name="Line 80"/>
                <p:cNvSpPr>
                  <a:spLocks noChangeShapeType="1"/>
                </p:cNvSpPr>
                <p:nvPr/>
              </p:nvSpPr>
              <p:spPr bwMode="auto">
                <a:xfrm>
                  <a:off x="3936" y="1248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32881" name="Line 81"/>
                <p:cNvSpPr>
                  <a:spLocks noChangeShapeType="1"/>
                </p:cNvSpPr>
                <p:nvPr/>
              </p:nvSpPr>
              <p:spPr bwMode="auto">
                <a:xfrm>
                  <a:off x="4032" y="1296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32882" name="Line 82"/>
                <p:cNvSpPr>
                  <a:spLocks noChangeShapeType="1"/>
                </p:cNvSpPr>
                <p:nvPr/>
              </p:nvSpPr>
              <p:spPr bwMode="auto">
                <a:xfrm>
                  <a:off x="4128" y="1344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32883" name="Line 83"/>
                <p:cNvSpPr>
                  <a:spLocks noChangeShapeType="1"/>
                </p:cNvSpPr>
                <p:nvPr/>
              </p:nvSpPr>
              <p:spPr bwMode="auto">
                <a:xfrm>
                  <a:off x="4224" y="1392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32884" name="Line 84"/>
                <p:cNvSpPr>
                  <a:spLocks noChangeShapeType="1"/>
                </p:cNvSpPr>
                <p:nvPr/>
              </p:nvSpPr>
              <p:spPr bwMode="auto">
                <a:xfrm>
                  <a:off x="4320" y="1440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32885" name="Line 85"/>
                <p:cNvSpPr>
                  <a:spLocks noChangeShapeType="1"/>
                </p:cNvSpPr>
                <p:nvPr/>
              </p:nvSpPr>
              <p:spPr bwMode="auto">
                <a:xfrm>
                  <a:off x="4416" y="1488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32886" name="Line 86"/>
                <p:cNvSpPr>
                  <a:spLocks noChangeShapeType="1"/>
                </p:cNvSpPr>
                <p:nvPr/>
              </p:nvSpPr>
              <p:spPr bwMode="auto">
                <a:xfrm>
                  <a:off x="4512" y="1536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32887" name="Line 87"/>
                <p:cNvSpPr>
                  <a:spLocks noChangeShapeType="1"/>
                </p:cNvSpPr>
                <p:nvPr/>
              </p:nvSpPr>
              <p:spPr bwMode="auto">
                <a:xfrm>
                  <a:off x="4608" y="1584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32888" name="Line 88"/>
                <p:cNvSpPr>
                  <a:spLocks noChangeShapeType="1"/>
                </p:cNvSpPr>
                <p:nvPr/>
              </p:nvSpPr>
              <p:spPr bwMode="auto">
                <a:xfrm>
                  <a:off x="4704" y="1632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32889" name="Line 89"/>
                <p:cNvSpPr>
                  <a:spLocks noChangeShapeType="1"/>
                </p:cNvSpPr>
                <p:nvPr/>
              </p:nvSpPr>
              <p:spPr bwMode="auto">
                <a:xfrm>
                  <a:off x="4800" y="1680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32890" name="Line 90"/>
                <p:cNvSpPr>
                  <a:spLocks noChangeShapeType="1"/>
                </p:cNvSpPr>
                <p:nvPr/>
              </p:nvSpPr>
              <p:spPr bwMode="auto">
                <a:xfrm>
                  <a:off x="4896" y="1728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332891" name="Line 91"/>
              <p:cNvSpPr>
                <a:spLocks noChangeShapeType="1"/>
              </p:cNvSpPr>
              <p:nvPr/>
            </p:nvSpPr>
            <p:spPr bwMode="auto">
              <a:xfrm>
                <a:off x="3168" y="864"/>
                <a:ext cx="1920" cy="96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</p:grpSp>
        <p:sp>
          <p:nvSpPr>
            <p:cNvPr id="332892" name="Line 92"/>
            <p:cNvSpPr>
              <a:spLocks noChangeShapeType="1"/>
            </p:cNvSpPr>
            <p:nvPr/>
          </p:nvSpPr>
          <p:spPr bwMode="auto">
            <a:xfrm>
              <a:off x="3408" y="864"/>
              <a:ext cx="1872" cy="96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Palatino Linotype" charset="0"/>
                <a:ea typeface="ＭＳ Ｐゴシック" charset="0"/>
              </a:endParaRPr>
            </a:p>
          </p:txBody>
        </p:sp>
        <p:sp>
          <p:nvSpPr>
            <p:cNvPr id="332893" name="Text Box 93"/>
            <p:cNvSpPr txBox="1">
              <a:spLocks noChangeArrowheads="1"/>
            </p:cNvSpPr>
            <p:nvPr/>
          </p:nvSpPr>
          <p:spPr bwMode="auto">
            <a:xfrm rot="1623538">
              <a:off x="4080" y="1296"/>
              <a:ext cx="11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Palatino Linotype" charset="0"/>
                  <a:ea typeface="ＭＳ Ｐゴシック" charset="0"/>
                </a:rPr>
                <a:t>direction of flow</a:t>
              </a:r>
            </a:p>
          </p:txBody>
        </p:sp>
      </p:grpSp>
      <p:sp>
        <p:nvSpPr>
          <p:cNvPr id="332895" name="Rectangle 95"/>
          <p:cNvSpPr>
            <a:spLocks noChangeArrowheads="1"/>
          </p:cNvSpPr>
          <p:nvPr/>
        </p:nvSpPr>
        <p:spPr bwMode="auto">
          <a:xfrm>
            <a:off x="1524001" y="30236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graphicFrame>
        <p:nvGraphicFramePr>
          <p:cNvPr id="332894" name="Object 94"/>
          <p:cNvGraphicFramePr>
            <a:graphicFrameLocks noChangeAspect="1"/>
          </p:cNvGraphicFramePr>
          <p:nvPr/>
        </p:nvGraphicFramePr>
        <p:xfrm>
          <a:off x="3810000" y="3810000"/>
          <a:ext cx="16700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2" imgW="850531" imgH="444307" progId="Equation.3">
                  <p:embed/>
                </p:oleObj>
              </mc:Choice>
              <mc:Fallback>
                <p:oleObj name="Equation" r:id="rId12" imgW="850531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810000"/>
                        <a:ext cx="167005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2897" name="Rectangle 97"/>
          <p:cNvSpPr>
            <a:spLocks noChangeArrowheads="1"/>
          </p:cNvSpPr>
          <p:nvPr/>
        </p:nvSpPr>
        <p:spPr bwMode="auto">
          <a:xfrm>
            <a:off x="1524001" y="30236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graphicFrame>
        <p:nvGraphicFramePr>
          <p:cNvPr id="332896" name="Object 96"/>
          <p:cNvGraphicFramePr>
            <a:graphicFrameLocks noChangeAspect="1"/>
          </p:cNvGraphicFramePr>
          <p:nvPr/>
        </p:nvGraphicFramePr>
        <p:xfrm>
          <a:off x="6629400" y="3810000"/>
          <a:ext cx="21336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4" imgW="1091726" imgH="444307" progId="Equation.3">
                  <p:embed/>
                </p:oleObj>
              </mc:Choice>
              <mc:Fallback>
                <p:oleObj name="Equation" r:id="rId14" imgW="1091726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810000"/>
                        <a:ext cx="21336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2898" name="AutoShape 98"/>
          <p:cNvSpPr>
            <a:spLocks noChangeArrowheads="1"/>
          </p:cNvSpPr>
          <p:nvPr/>
        </p:nvSpPr>
        <p:spPr bwMode="auto">
          <a:xfrm>
            <a:off x="5715000" y="3886200"/>
            <a:ext cx="685800" cy="700088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32900" name="Rectangle 100"/>
          <p:cNvSpPr>
            <a:spLocks noChangeArrowheads="1"/>
          </p:cNvSpPr>
          <p:nvPr/>
        </p:nvSpPr>
        <p:spPr bwMode="auto">
          <a:xfrm>
            <a:off x="1524001" y="30347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graphicFrame>
        <p:nvGraphicFramePr>
          <p:cNvPr id="332899" name="Object 99"/>
          <p:cNvGraphicFramePr>
            <a:graphicFrameLocks noChangeAspect="1"/>
          </p:cNvGraphicFramePr>
          <p:nvPr/>
        </p:nvGraphicFramePr>
        <p:xfrm>
          <a:off x="3962400" y="4800600"/>
          <a:ext cx="251460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6" imgW="1397000" imgH="419100" progId="Equation.3">
                  <p:embed/>
                </p:oleObj>
              </mc:Choice>
              <mc:Fallback>
                <p:oleObj name="Equation" r:id="rId16" imgW="13970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800600"/>
                        <a:ext cx="2514600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2901" name="Text Box 101"/>
          <p:cNvSpPr txBox="1">
            <a:spLocks noChangeArrowheads="1"/>
          </p:cNvSpPr>
          <p:nvPr/>
        </p:nvSpPr>
        <p:spPr bwMode="auto">
          <a:xfrm>
            <a:off x="8534401" y="5429250"/>
            <a:ext cx="1463675" cy="12001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latin typeface="Palatino Linotype" charset="0"/>
                <a:ea typeface="ＭＳ Ｐゴシック" charset="0"/>
              </a:rPr>
              <a:t>What was asked to be derived in Exercise 1</a:t>
            </a:r>
          </a:p>
        </p:txBody>
      </p:sp>
      <p:sp>
        <p:nvSpPr>
          <p:cNvPr id="332902" name="Line 102"/>
          <p:cNvSpPr>
            <a:spLocks noChangeShapeType="1"/>
          </p:cNvSpPr>
          <p:nvPr/>
        </p:nvSpPr>
        <p:spPr bwMode="auto">
          <a:xfrm>
            <a:off x="8305800" y="4724400"/>
            <a:ext cx="83820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89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2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32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32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32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52" grpId="0" animBg="1"/>
      <p:bldP spid="332827" grpId="0"/>
      <p:bldP spid="332835" grpId="0" animBg="1"/>
      <p:bldP spid="332837" grpId="0"/>
      <p:bldP spid="332844" grpId="0"/>
      <p:bldP spid="332846" grpId="0"/>
      <p:bldP spid="332847" grpId="0"/>
      <p:bldP spid="332848" grpId="0"/>
      <p:bldP spid="332849" grpId="0"/>
      <p:bldP spid="332850" grpId="0"/>
      <p:bldP spid="332851" grpId="0"/>
      <p:bldP spid="332898" grpId="0" animBg="1"/>
      <p:bldP spid="33290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ChangeArrowheads="1"/>
          </p:cNvSpPr>
          <p:nvPr/>
        </p:nvSpPr>
        <p:spPr bwMode="auto">
          <a:xfrm>
            <a:off x="2362200" y="533400"/>
            <a:ext cx="3657600" cy="914400"/>
          </a:xfrm>
          <a:prstGeom prst="rect">
            <a:avLst/>
          </a:prstGeom>
          <a:solidFill>
            <a:srgbClr val="EFEFF7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5027" name="Rectangle 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5032" name="Rectangle 8"/>
          <p:cNvSpPr>
            <a:spLocks noChangeArrowheads="1"/>
          </p:cNvSpPr>
          <p:nvPr/>
        </p:nvSpPr>
        <p:spPr bwMode="auto">
          <a:xfrm>
            <a:off x="1524001" y="28363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5033" name="Rectangle 9"/>
          <p:cNvSpPr>
            <a:spLocks noChangeArrowheads="1"/>
          </p:cNvSpPr>
          <p:nvPr/>
        </p:nvSpPr>
        <p:spPr bwMode="auto">
          <a:xfrm>
            <a:off x="1524001" y="32554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5036" name="Rectangle 12"/>
          <p:cNvSpPr>
            <a:spLocks noChangeArrowheads="1"/>
          </p:cNvSpPr>
          <p:nvPr/>
        </p:nvSpPr>
        <p:spPr bwMode="auto">
          <a:xfrm>
            <a:off x="1524001" y="30570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5039" name="Text Box 15"/>
          <p:cNvSpPr txBox="1">
            <a:spLocks noChangeArrowheads="1"/>
          </p:cNvSpPr>
          <p:nvPr/>
        </p:nvSpPr>
        <p:spPr bwMode="auto">
          <a:xfrm>
            <a:off x="5480050" y="3556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Palatino Linotype" charset="0"/>
                <a:ea typeface="ＭＳ Ｐゴシック" charset="0"/>
              </a:rPr>
              <a:t>(4)</a:t>
            </a:r>
          </a:p>
        </p:txBody>
      </p:sp>
      <p:sp>
        <p:nvSpPr>
          <p:cNvPr id="385040" name="Line 16"/>
          <p:cNvSpPr>
            <a:spLocks noChangeShapeType="1"/>
          </p:cNvSpPr>
          <p:nvPr/>
        </p:nvSpPr>
        <p:spPr bwMode="auto">
          <a:xfrm>
            <a:off x="4953000" y="6096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grpSp>
        <p:nvGrpSpPr>
          <p:cNvPr id="26632" name="Group 24"/>
          <p:cNvGrpSpPr>
            <a:grpSpLocks/>
          </p:cNvGrpSpPr>
          <p:nvPr/>
        </p:nvGrpSpPr>
        <p:grpSpPr bwMode="auto">
          <a:xfrm rot="1520211">
            <a:off x="7466493" y="987565"/>
            <a:ext cx="1071453" cy="929695"/>
            <a:chOff x="4655" y="1672"/>
            <a:chExt cx="725" cy="667"/>
          </a:xfrm>
        </p:grpSpPr>
        <p:sp>
          <p:nvSpPr>
            <p:cNvPr id="385049" name="Line 25"/>
            <p:cNvSpPr>
              <a:spLocks noChangeShapeType="1"/>
            </p:cNvSpPr>
            <p:nvPr/>
          </p:nvSpPr>
          <p:spPr bwMode="auto">
            <a:xfrm flipV="1">
              <a:off x="4848" y="1824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Palatino Linotype" charset="0"/>
                <a:ea typeface="ＭＳ Ｐゴシック" charset="0"/>
              </a:endParaRPr>
            </a:p>
          </p:txBody>
        </p:sp>
        <p:sp>
          <p:nvSpPr>
            <p:cNvPr id="385050" name="Line 26"/>
            <p:cNvSpPr>
              <a:spLocks noChangeShapeType="1"/>
            </p:cNvSpPr>
            <p:nvPr/>
          </p:nvSpPr>
          <p:spPr bwMode="auto">
            <a:xfrm>
              <a:off x="4848" y="2208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Palatino Linotype" charset="0"/>
                <a:ea typeface="ＭＳ Ｐゴシック" charset="0"/>
              </a:endParaRPr>
            </a:p>
          </p:txBody>
        </p:sp>
        <p:sp>
          <p:nvSpPr>
            <p:cNvPr id="385051" name="Text Box 27"/>
            <p:cNvSpPr txBox="1">
              <a:spLocks noChangeArrowheads="1"/>
            </p:cNvSpPr>
            <p:nvPr/>
          </p:nvSpPr>
          <p:spPr bwMode="auto">
            <a:xfrm>
              <a:off x="5163" y="2008"/>
              <a:ext cx="217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i="1">
                  <a:latin typeface="Times New Roman" charset="0"/>
                  <a:ea typeface="ＭＳ Ｐゴシック" charset="0"/>
                </a:rPr>
                <a:t>x</a:t>
              </a:r>
            </a:p>
          </p:txBody>
        </p:sp>
        <p:sp>
          <p:nvSpPr>
            <p:cNvPr id="385052" name="Text Box 28"/>
            <p:cNvSpPr txBox="1">
              <a:spLocks noChangeArrowheads="1"/>
            </p:cNvSpPr>
            <p:nvPr/>
          </p:nvSpPr>
          <p:spPr bwMode="auto">
            <a:xfrm>
              <a:off x="4655" y="1672"/>
              <a:ext cx="217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i="1">
                  <a:latin typeface="Times New Roman" charset="0"/>
                  <a:ea typeface="ＭＳ Ｐゴシック" charset="0"/>
                </a:rPr>
                <a:t>y</a:t>
              </a:r>
            </a:p>
          </p:txBody>
        </p:sp>
      </p:grpSp>
      <p:grpSp>
        <p:nvGrpSpPr>
          <p:cNvPr id="26633" name="Group 29"/>
          <p:cNvGrpSpPr>
            <a:grpSpLocks/>
          </p:cNvGrpSpPr>
          <p:nvPr/>
        </p:nvGrpSpPr>
        <p:grpSpPr bwMode="auto">
          <a:xfrm>
            <a:off x="7315201" y="1219200"/>
            <a:ext cx="455613" cy="457200"/>
            <a:chOff x="144" y="1200"/>
            <a:chExt cx="287" cy="288"/>
          </a:xfrm>
        </p:grpSpPr>
        <p:sp>
          <p:nvSpPr>
            <p:cNvPr id="385054" name="Oval 30"/>
            <p:cNvSpPr>
              <a:spLocks noChangeArrowheads="1"/>
            </p:cNvSpPr>
            <p:nvPr/>
          </p:nvSpPr>
          <p:spPr bwMode="auto">
            <a:xfrm>
              <a:off x="287" y="1344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Palatino Linotype" charset="0"/>
                <a:ea typeface="ＭＳ Ｐゴシック" charset="0"/>
              </a:endParaRPr>
            </a:p>
          </p:txBody>
        </p:sp>
        <p:sp>
          <p:nvSpPr>
            <p:cNvPr id="385055" name="Oval 31"/>
            <p:cNvSpPr>
              <a:spLocks noChangeArrowheads="1"/>
            </p:cNvSpPr>
            <p:nvPr/>
          </p:nvSpPr>
          <p:spPr bwMode="auto">
            <a:xfrm>
              <a:off x="335" y="139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Palatino Linotype" charset="0"/>
                <a:ea typeface="ＭＳ Ｐゴシック" charset="0"/>
              </a:endParaRPr>
            </a:p>
          </p:txBody>
        </p:sp>
        <p:sp>
          <p:nvSpPr>
            <p:cNvPr id="385056" name="Text Box 32"/>
            <p:cNvSpPr txBox="1">
              <a:spLocks noChangeArrowheads="1"/>
            </p:cNvSpPr>
            <p:nvPr/>
          </p:nvSpPr>
          <p:spPr bwMode="auto">
            <a:xfrm>
              <a:off x="144" y="1200"/>
              <a:ext cx="1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i="1">
                  <a:latin typeface="Times New Roman" charset="0"/>
                  <a:ea typeface="ＭＳ Ｐゴシック" charset="0"/>
                </a:rPr>
                <a:t>z</a:t>
              </a:r>
            </a:p>
          </p:txBody>
        </p:sp>
      </p:grpSp>
      <p:sp>
        <p:nvSpPr>
          <p:cNvPr id="385057" name="Line 33"/>
          <p:cNvSpPr>
            <a:spLocks noChangeShapeType="1"/>
          </p:cNvSpPr>
          <p:nvPr/>
        </p:nvSpPr>
        <p:spPr bwMode="auto">
          <a:xfrm>
            <a:off x="9372600" y="3048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5058" name="Freeform 34"/>
          <p:cNvSpPr>
            <a:spLocks/>
          </p:cNvSpPr>
          <p:nvPr/>
        </p:nvSpPr>
        <p:spPr bwMode="auto">
          <a:xfrm>
            <a:off x="9740900" y="2895600"/>
            <a:ext cx="88900" cy="152400"/>
          </a:xfrm>
          <a:custGeom>
            <a:avLst/>
            <a:gdLst>
              <a:gd name="T0" fmla="*/ 88900 w 56"/>
              <a:gd name="T1" fmla="*/ 0 h 96"/>
              <a:gd name="T2" fmla="*/ 12700 w 56"/>
              <a:gd name="T3" fmla="*/ 76200 h 96"/>
              <a:gd name="T4" fmla="*/ 12700 w 56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6" h="96">
                <a:moveTo>
                  <a:pt x="56" y="0"/>
                </a:moveTo>
                <a:cubicBezTo>
                  <a:pt x="36" y="16"/>
                  <a:pt x="16" y="32"/>
                  <a:pt x="8" y="48"/>
                </a:cubicBezTo>
                <a:cubicBezTo>
                  <a:pt x="0" y="64"/>
                  <a:pt x="4" y="80"/>
                  <a:pt x="8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85059" name="Text Box 35"/>
          <p:cNvSpPr txBox="1">
            <a:spLocks noChangeArrowheads="1"/>
          </p:cNvSpPr>
          <p:nvPr/>
        </p:nvSpPr>
        <p:spPr bwMode="auto">
          <a:xfrm>
            <a:off x="9536114" y="2757488"/>
            <a:ext cx="293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l-GR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</a:p>
        </p:txBody>
      </p:sp>
      <p:grpSp>
        <p:nvGrpSpPr>
          <p:cNvPr id="26637" name="Group 36"/>
          <p:cNvGrpSpPr>
            <a:grpSpLocks/>
          </p:cNvGrpSpPr>
          <p:nvPr/>
        </p:nvGrpSpPr>
        <p:grpSpPr bwMode="auto">
          <a:xfrm>
            <a:off x="7239000" y="1524000"/>
            <a:ext cx="3048000" cy="1524000"/>
            <a:chOff x="3168" y="864"/>
            <a:chExt cx="1920" cy="960"/>
          </a:xfrm>
        </p:grpSpPr>
        <p:grpSp>
          <p:nvGrpSpPr>
            <p:cNvPr id="26667" name="Group 37"/>
            <p:cNvGrpSpPr>
              <a:grpSpLocks/>
            </p:cNvGrpSpPr>
            <p:nvPr/>
          </p:nvGrpSpPr>
          <p:grpSpPr bwMode="auto">
            <a:xfrm>
              <a:off x="3168" y="864"/>
              <a:ext cx="1776" cy="960"/>
              <a:chOff x="3168" y="864"/>
              <a:chExt cx="1776" cy="960"/>
            </a:xfrm>
          </p:grpSpPr>
          <p:sp>
            <p:nvSpPr>
              <p:cNvPr id="385062" name="Line 38"/>
              <p:cNvSpPr>
                <a:spLocks noChangeShapeType="1"/>
              </p:cNvSpPr>
              <p:nvPr/>
            </p:nvSpPr>
            <p:spPr bwMode="auto">
              <a:xfrm>
                <a:off x="3168" y="864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5063" name="Line 39"/>
              <p:cNvSpPr>
                <a:spLocks noChangeShapeType="1"/>
              </p:cNvSpPr>
              <p:nvPr/>
            </p:nvSpPr>
            <p:spPr bwMode="auto">
              <a:xfrm>
                <a:off x="3264" y="912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5064" name="Line 40"/>
              <p:cNvSpPr>
                <a:spLocks noChangeShapeType="1"/>
              </p:cNvSpPr>
              <p:nvPr/>
            </p:nvSpPr>
            <p:spPr bwMode="auto">
              <a:xfrm>
                <a:off x="3360" y="960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5065" name="Line 41"/>
              <p:cNvSpPr>
                <a:spLocks noChangeShapeType="1"/>
              </p:cNvSpPr>
              <p:nvPr/>
            </p:nvSpPr>
            <p:spPr bwMode="auto">
              <a:xfrm>
                <a:off x="3456" y="1008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5066" name="Line 42"/>
              <p:cNvSpPr>
                <a:spLocks noChangeShapeType="1"/>
              </p:cNvSpPr>
              <p:nvPr/>
            </p:nvSpPr>
            <p:spPr bwMode="auto">
              <a:xfrm>
                <a:off x="3552" y="1056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5067" name="Line 43"/>
              <p:cNvSpPr>
                <a:spLocks noChangeShapeType="1"/>
              </p:cNvSpPr>
              <p:nvPr/>
            </p:nvSpPr>
            <p:spPr bwMode="auto">
              <a:xfrm>
                <a:off x="3648" y="1104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5068" name="Line 44"/>
              <p:cNvSpPr>
                <a:spLocks noChangeShapeType="1"/>
              </p:cNvSpPr>
              <p:nvPr/>
            </p:nvSpPr>
            <p:spPr bwMode="auto">
              <a:xfrm>
                <a:off x="3744" y="1152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5069" name="Line 45"/>
              <p:cNvSpPr>
                <a:spLocks noChangeShapeType="1"/>
              </p:cNvSpPr>
              <p:nvPr/>
            </p:nvSpPr>
            <p:spPr bwMode="auto">
              <a:xfrm>
                <a:off x="3840" y="1200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5070" name="Line 46"/>
              <p:cNvSpPr>
                <a:spLocks noChangeShapeType="1"/>
              </p:cNvSpPr>
              <p:nvPr/>
            </p:nvSpPr>
            <p:spPr bwMode="auto">
              <a:xfrm>
                <a:off x="3936" y="1248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5071" name="Line 47"/>
              <p:cNvSpPr>
                <a:spLocks noChangeShapeType="1"/>
              </p:cNvSpPr>
              <p:nvPr/>
            </p:nvSpPr>
            <p:spPr bwMode="auto">
              <a:xfrm>
                <a:off x="4032" y="1296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5072" name="Line 48"/>
              <p:cNvSpPr>
                <a:spLocks noChangeShapeType="1"/>
              </p:cNvSpPr>
              <p:nvPr/>
            </p:nvSpPr>
            <p:spPr bwMode="auto">
              <a:xfrm>
                <a:off x="4128" y="1344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5073" name="Line 49"/>
              <p:cNvSpPr>
                <a:spLocks noChangeShapeType="1"/>
              </p:cNvSpPr>
              <p:nvPr/>
            </p:nvSpPr>
            <p:spPr bwMode="auto">
              <a:xfrm>
                <a:off x="4224" y="1392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5074" name="Line 50"/>
              <p:cNvSpPr>
                <a:spLocks noChangeShapeType="1"/>
              </p:cNvSpPr>
              <p:nvPr/>
            </p:nvSpPr>
            <p:spPr bwMode="auto">
              <a:xfrm>
                <a:off x="4320" y="1440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5075" name="Line 51"/>
              <p:cNvSpPr>
                <a:spLocks noChangeShapeType="1"/>
              </p:cNvSpPr>
              <p:nvPr/>
            </p:nvSpPr>
            <p:spPr bwMode="auto">
              <a:xfrm>
                <a:off x="4416" y="1488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5076" name="Line 52"/>
              <p:cNvSpPr>
                <a:spLocks noChangeShapeType="1"/>
              </p:cNvSpPr>
              <p:nvPr/>
            </p:nvSpPr>
            <p:spPr bwMode="auto">
              <a:xfrm>
                <a:off x="4512" y="1536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5077" name="Line 53"/>
              <p:cNvSpPr>
                <a:spLocks noChangeShapeType="1"/>
              </p:cNvSpPr>
              <p:nvPr/>
            </p:nvSpPr>
            <p:spPr bwMode="auto">
              <a:xfrm>
                <a:off x="4608" y="1584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5078" name="Line 54"/>
              <p:cNvSpPr>
                <a:spLocks noChangeShapeType="1"/>
              </p:cNvSpPr>
              <p:nvPr/>
            </p:nvSpPr>
            <p:spPr bwMode="auto">
              <a:xfrm>
                <a:off x="4704" y="1632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5079" name="Line 55"/>
              <p:cNvSpPr>
                <a:spLocks noChangeShapeType="1"/>
              </p:cNvSpPr>
              <p:nvPr/>
            </p:nvSpPr>
            <p:spPr bwMode="auto">
              <a:xfrm>
                <a:off x="4800" y="1680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5080" name="Line 56"/>
              <p:cNvSpPr>
                <a:spLocks noChangeShapeType="1"/>
              </p:cNvSpPr>
              <p:nvPr/>
            </p:nvSpPr>
            <p:spPr bwMode="auto">
              <a:xfrm>
                <a:off x="4896" y="1728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</p:grpSp>
        <p:sp>
          <p:nvSpPr>
            <p:cNvPr id="385081" name="Line 57"/>
            <p:cNvSpPr>
              <a:spLocks noChangeShapeType="1"/>
            </p:cNvSpPr>
            <p:nvPr/>
          </p:nvSpPr>
          <p:spPr bwMode="auto">
            <a:xfrm>
              <a:off x="3168" y="864"/>
              <a:ext cx="1920" cy="96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Palatino Linotype" charset="0"/>
                <a:ea typeface="ＭＳ Ｐゴシック" charset="0"/>
              </a:endParaRPr>
            </a:p>
          </p:txBody>
        </p:sp>
      </p:grpSp>
      <p:sp>
        <p:nvSpPr>
          <p:cNvPr id="385082" name="Line 58"/>
          <p:cNvSpPr>
            <a:spLocks noChangeShapeType="1"/>
          </p:cNvSpPr>
          <p:nvPr/>
        </p:nvSpPr>
        <p:spPr bwMode="auto">
          <a:xfrm>
            <a:off x="7467600" y="1219200"/>
            <a:ext cx="2971800" cy="15240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5084" name="Rectangle 60"/>
          <p:cNvSpPr>
            <a:spLocks noChangeArrowheads="1"/>
          </p:cNvSpPr>
          <p:nvPr/>
        </p:nvSpPr>
        <p:spPr bwMode="auto">
          <a:xfrm>
            <a:off x="1524001" y="30236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5086" name="Rectangle 62"/>
          <p:cNvSpPr>
            <a:spLocks noChangeArrowheads="1"/>
          </p:cNvSpPr>
          <p:nvPr/>
        </p:nvSpPr>
        <p:spPr bwMode="auto">
          <a:xfrm>
            <a:off x="1524001" y="30236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graphicFrame>
        <p:nvGraphicFramePr>
          <p:cNvPr id="26641" name="Object 63"/>
          <p:cNvGraphicFramePr>
            <a:graphicFrameLocks noChangeAspect="1"/>
          </p:cNvGraphicFramePr>
          <p:nvPr/>
        </p:nvGraphicFramePr>
        <p:xfrm>
          <a:off x="2514600" y="584200"/>
          <a:ext cx="21336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1091726" imgH="444307" progId="Equation.3">
                  <p:embed/>
                </p:oleObj>
              </mc:Choice>
              <mc:Fallback>
                <p:oleObj name="Equation" r:id="rId4" imgW="1091726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84200"/>
                        <a:ext cx="21336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5089" name="Rectangle 65"/>
          <p:cNvSpPr>
            <a:spLocks noChangeArrowheads="1"/>
          </p:cNvSpPr>
          <p:nvPr/>
        </p:nvSpPr>
        <p:spPr bwMode="auto">
          <a:xfrm>
            <a:off x="1524001" y="30347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5093" name="Text Box 69"/>
          <p:cNvSpPr txBox="1">
            <a:spLocks noChangeArrowheads="1"/>
          </p:cNvSpPr>
          <p:nvPr/>
        </p:nvSpPr>
        <p:spPr bwMode="auto">
          <a:xfrm>
            <a:off x="1600201" y="1371600"/>
            <a:ext cx="56546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Palatino Linotype" charset="0"/>
                <a:ea typeface="ＭＳ Ｐゴシック" charset="0"/>
              </a:rPr>
              <a:t>Equation (4) is a second order equation in </a:t>
            </a:r>
            <a:r>
              <a:rPr lang="en-US" i="1">
                <a:latin typeface="Palatino Linotype" charset="0"/>
                <a:ea typeface="ＭＳ Ｐゴシック" charset="0"/>
              </a:rPr>
              <a:t>u </a:t>
            </a:r>
            <a:r>
              <a:rPr lang="en-US">
                <a:latin typeface="Palatino Linotype" charset="0"/>
                <a:ea typeface="ＭＳ Ｐゴシック" charset="0"/>
              </a:rPr>
              <a:t>with respect to </a:t>
            </a:r>
            <a:r>
              <a:rPr lang="en-US" i="1">
                <a:latin typeface="Palatino Linotype" charset="0"/>
                <a:ea typeface="ＭＳ Ｐゴシック" charset="0"/>
              </a:rPr>
              <a:t>y</a:t>
            </a:r>
            <a:r>
              <a:rPr lang="en-US">
                <a:latin typeface="Palatino Linotype" charset="0"/>
                <a:ea typeface="ＭＳ Ｐゴシック" charset="0"/>
              </a:rPr>
              <a:t>. Therefore, we require two boundary conditions (BC) of </a:t>
            </a:r>
            <a:r>
              <a:rPr lang="en-US" i="1">
                <a:latin typeface="Palatino Linotype" charset="0"/>
                <a:ea typeface="ＭＳ Ｐゴシック" charset="0"/>
              </a:rPr>
              <a:t>u </a:t>
            </a:r>
            <a:r>
              <a:rPr lang="en-US">
                <a:latin typeface="Palatino Linotype" charset="0"/>
                <a:ea typeface="ＭＳ Ｐゴシック" charset="0"/>
              </a:rPr>
              <a:t>with respect to </a:t>
            </a:r>
            <a:r>
              <a:rPr lang="en-US" i="1">
                <a:latin typeface="Palatino Linotype" charset="0"/>
                <a:ea typeface="ＭＳ Ｐゴシック" charset="0"/>
              </a:rPr>
              <a:t>y</a:t>
            </a:r>
            <a:r>
              <a:rPr lang="en-US">
                <a:latin typeface="Palatino Linotype" charset="0"/>
                <a:ea typeface="ＭＳ Ｐゴシック" charset="0"/>
              </a:rPr>
              <a:t>.  </a:t>
            </a:r>
          </a:p>
        </p:txBody>
      </p:sp>
      <p:sp>
        <p:nvSpPr>
          <p:cNvPr id="385094" name="Line 70"/>
          <p:cNvSpPr>
            <a:spLocks noChangeShapeType="1"/>
          </p:cNvSpPr>
          <p:nvPr/>
        </p:nvSpPr>
        <p:spPr bwMode="auto">
          <a:xfrm flipV="1">
            <a:off x="8458200" y="2286000"/>
            <a:ext cx="2286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5095" name="Line 71"/>
          <p:cNvSpPr>
            <a:spLocks noChangeShapeType="1"/>
          </p:cNvSpPr>
          <p:nvPr/>
        </p:nvSpPr>
        <p:spPr bwMode="auto">
          <a:xfrm flipV="1">
            <a:off x="8915400" y="1676400"/>
            <a:ext cx="2286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5096" name="Text Box 72"/>
          <p:cNvSpPr txBox="1">
            <a:spLocks noChangeArrowheads="1"/>
          </p:cNvSpPr>
          <p:nvPr/>
        </p:nvSpPr>
        <p:spPr bwMode="auto">
          <a:xfrm>
            <a:off x="8670925" y="1949451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>
                <a:solidFill>
                  <a:srgbClr val="FF0000"/>
                </a:solidFill>
                <a:latin typeface="Palatino Linotype" charset="0"/>
                <a:ea typeface="ＭＳ Ｐゴシック" charset="0"/>
              </a:rPr>
              <a:t>h</a:t>
            </a:r>
          </a:p>
        </p:txBody>
      </p:sp>
      <p:sp>
        <p:nvSpPr>
          <p:cNvPr id="385097" name="Text Box 73"/>
          <p:cNvSpPr txBox="1">
            <a:spLocks noChangeArrowheads="1"/>
          </p:cNvSpPr>
          <p:nvPr/>
        </p:nvSpPr>
        <p:spPr bwMode="auto">
          <a:xfrm>
            <a:off x="1584326" y="2513013"/>
            <a:ext cx="6340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Palatino Linotype" charset="0"/>
                <a:ea typeface="ＭＳ Ｐゴシック" charset="0"/>
              </a:rPr>
              <a:t>BC 1:   	At </a:t>
            </a:r>
            <a:r>
              <a:rPr lang="en-US" i="1">
                <a:latin typeface="Palatino Linotype" charset="0"/>
                <a:ea typeface="ＭＳ Ｐゴシック" charset="0"/>
              </a:rPr>
              <a:t>y </a:t>
            </a:r>
            <a:r>
              <a:rPr lang="en-US">
                <a:latin typeface="Palatino Linotype" charset="0"/>
                <a:ea typeface="ＭＳ Ｐゴシック" charset="0"/>
              </a:rPr>
              <a:t>= 0,  </a:t>
            </a:r>
            <a:r>
              <a:rPr lang="en-US" i="1">
                <a:latin typeface="Palatino Linotype" charset="0"/>
                <a:ea typeface="ＭＳ Ｐゴシック" charset="0"/>
              </a:rPr>
              <a:t>u </a:t>
            </a:r>
            <a:r>
              <a:rPr lang="en-US">
                <a:latin typeface="Palatino Linotype" charset="0"/>
                <a:ea typeface="ＭＳ Ｐゴシック" charset="0"/>
              </a:rPr>
              <a:t>= 0        (no-slip boundary condition)</a:t>
            </a:r>
          </a:p>
        </p:txBody>
      </p:sp>
      <p:sp>
        <p:nvSpPr>
          <p:cNvPr id="385098" name="Text Box 74"/>
          <p:cNvSpPr txBox="1">
            <a:spLocks noChangeArrowheads="1"/>
          </p:cNvSpPr>
          <p:nvPr/>
        </p:nvSpPr>
        <p:spPr bwMode="auto">
          <a:xfrm>
            <a:off x="1600200" y="3062288"/>
            <a:ext cx="7848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Palatino Linotype" charset="0"/>
                <a:ea typeface="ＭＳ Ｐゴシック" charset="0"/>
              </a:rPr>
              <a:t>BC 2:   	At </a:t>
            </a:r>
            <a:r>
              <a:rPr lang="en-US" i="1">
                <a:latin typeface="Palatino Linotype" charset="0"/>
                <a:ea typeface="ＭＳ Ｐゴシック" charset="0"/>
              </a:rPr>
              <a:t>y </a:t>
            </a:r>
            <a:r>
              <a:rPr lang="en-US">
                <a:latin typeface="Palatino Linotype" charset="0"/>
                <a:ea typeface="ＭＳ Ｐゴシック" charset="0"/>
              </a:rPr>
              <a:t>= </a:t>
            </a:r>
            <a:r>
              <a:rPr lang="en-US" i="1">
                <a:latin typeface="Palatino Linotype" charset="0"/>
                <a:ea typeface="ＭＳ Ｐゴシック" charset="0"/>
              </a:rPr>
              <a:t>h</a:t>
            </a:r>
            <a:r>
              <a:rPr lang="en-US">
                <a:latin typeface="Palatino Linotype" charset="0"/>
                <a:ea typeface="ＭＳ Ｐゴシック" charset="0"/>
              </a:rPr>
              <a:t>, 		      (free-surface boundary condition)</a:t>
            </a:r>
          </a:p>
        </p:txBody>
      </p:sp>
      <p:sp>
        <p:nvSpPr>
          <p:cNvPr id="385100" name="Rectangle 7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graphicFrame>
        <p:nvGraphicFramePr>
          <p:cNvPr id="385099" name="Object 75"/>
          <p:cNvGraphicFramePr>
            <a:graphicFrameLocks noChangeAspect="1"/>
          </p:cNvGraphicFramePr>
          <p:nvPr/>
        </p:nvGraphicFramePr>
        <p:xfrm>
          <a:off x="3581400" y="2981326"/>
          <a:ext cx="76200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469900" imgH="419100" progId="Equation.3">
                  <p:embed/>
                </p:oleObj>
              </mc:Choice>
              <mc:Fallback>
                <p:oleObj name="Equation" r:id="rId6" imgW="4699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981326"/>
                        <a:ext cx="76200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5101" name="Text Box 77"/>
          <p:cNvSpPr txBox="1">
            <a:spLocks noChangeArrowheads="1"/>
          </p:cNvSpPr>
          <p:nvPr/>
        </p:nvSpPr>
        <p:spPr bwMode="auto">
          <a:xfrm>
            <a:off x="1600200" y="3856038"/>
            <a:ext cx="9067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Palatino Linotype" charset="0"/>
                <a:ea typeface="ＭＳ Ｐゴシック" charset="0"/>
              </a:rPr>
              <a:t>Integrating equation (4), we get</a:t>
            </a:r>
          </a:p>
        </p:txBody>
      </p:sp>
      <p:sp>
        <p:nvSpPr>
          <p:cNvPr id="385103" name="Rectangle 79"/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graphicFrame>
        <p:nvGraphicFramePr>
          <p:cNvPr id="385102" name="Object 78"/>
          <p:cNvGraphicFramePr>
            <a:graphicFrameLocks noChangeAspect="1"/>
          </p:cNvGraphicFramePr>
          <p:nvPr/>
        </p:nvGraphicFramePr>
        <p:xfrm>
          <a:off x="5105400" y="3703638"/>
          <a:ext cx="2362200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1511300" imgH="457200" progId="Equation.3">
                  <p:embed/>
                </p:oleObj>
              </mc:Choice>
              <mc:Fallback>
                <p:oleObj name="Equation" r:id="rId8" imgW="15113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703638"/>
                        <a:ext cx="2362200" cy="71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5104" name="Text Box 80"/>
          <p:cNvSpPr txBox="1">
            <a:spLocks noChangeArrowheads="1"/>
          </p:cNvSpPr>
          <p:nvPr/>
        </p:nvSpPr>
        <p:spPr bwMode="auto">
          <a:xfrm>
            <a:off x="1600200" y="4803776"/>
            <a:ext cx="906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Palatino Linotype" charset="0"/>
                <a:ea typeface="ＭＳ Ｐゴシック" charset="0"/>
              </a:rPr>
              <a:t>Applying BC 2, we get</a:t>
            </a:r>
          </a:p>
        </p:txBody>
      </p:sp>
      <p:sp>
        <p:nvSpPr>
          <p:cNvPr id="385106" name="Rectangle 8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graphicFrame>
        <p:nvGraphicFramePr>
          <p:cNvPr id="385105" name="Object 81"/>
          <p:cNvGraphicFramePr>
            <a:graphicFrameLocks noChangeAspect="1"/>
          </p:cNvGraphicFramePr>
          <p:nvPr/>
        </p:nvGraphicFramePr>
        <p:xfrm>
          <a:off x="4286250" y="4637088"/>
          <a:ext cx="156210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0" imgW="1028700" imgH="457200" progId="Equation.3">
                  <p:embed/>
                </p:oleObj>
              </mc:Choice>
              <mc:Fallback>
                <p:oleObj name="Equation" r:id="rId10" imgW="10287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0" y="4637088"/>
                        <a:ext cx="1562100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5107" name="Text Box 83"/>
          <p:cNvSpPr txBox="1">
            <a:spLocks noChangeArrowheads="1"/>
          </p:cNvSpPr>
          <p:nvPr/>
        </p:nvSpPr>
        <p:spPr bwMode="auto">
          <a:xfrm>
            <a:off x="8223250" y="3779838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Palatino Linotype" charset="0"/>
                <a:ea typeface="ＭＳ Ｐゴシック" charset="0"/>
              </a:rPr>
              <a:t>(5)</a:t>
            </a:r>
          </a:p>
        </p:txBody>
      </p:sp>
      <p:sp>
        <p:nvSpPr>
          <p:cNvPr id="385108" name="Line 84"/>
          <p:cNvSpPr>
            <a:spLocks noChangeShapeType="1"/>
          </p:cNvSpPr>
          <p:nvPr/>
        </p:nvSpPr>
        <p:spPr bwMode="auto">
          <a:xfrm>
            <a:off x="7696200" y="4033838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5109" name="Text Box 85"/>
          <p:cNvSpPr txBox="1">
            <a:spLocks noChangeArrowheads="1"/>
          </p:cNvSpPr>
          <p:nvPr/>
        </p:nvSpPr>
        <p:spPr bwMode="auto">
          <a:xfrm>
            <a:off x="6546850" y="4713288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Palatino Linotype" charset="0"/>
                <a:ea typeface="ＭＳ Ｐゴシック" charset="0"/>
              </a:rPr>
              <a:t>(6)</a:t>
            </a:r>
          </a:p>
        </p:txBody>
      </p:sp>
      <p:sp>
        <p:nvSpPr>
          <p:cNvPr id="385110" name="Line 86"/>
          <p:cNvSpPr>
            <a:spLocks noChangeShapeType="1"/>
          </p:cNvSpPr>
          <p:nvPr/>
        </p:nvSpPr>
        <p:spPr bwMode="auto">
          <a:xfrm>
            <a:off x="6019800" y="4967288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5111" name="Text Box 87"/>
          <p:cNvSpPr txBox="1">
            <a:spLocks noChangeArrowheads="1"/>
          </p:cNvSpPr>
          <p:nvPr/>
        </p:nvSpPr>
        <p:spPr bwMode="auto">
          <a:xfrm>
            <a:off x="1600200" y="5653088"/>
            <a:ext cx="9067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Palatino Linotype" charset="0"/>
                <a:ea typeface="ＭＳ Ｐゴシック" charset="0"/>
              </a:rPr>
              <a:t>Combining equations (5) and (6), we get </a:t>
            </a:r>
          </a:p>
        </p:txBody>
      </p:sp>
      <p:sp>
        <p:nvSpPr>
          <p:cNvPr id="385113" name="Rectangle 89"/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graphicFrame>
        <p:nvGraphicFramePr>
          <p:cNvPr id="385112" name="Object 88"/>
          <p:cNvGraphicFramePr>
            <a:graphicFrameLocks noChangeAspect="1"/>
          </p:cNvGraphicFramePr>
          <p:nvPr/>
        </p:nvGraphicFramePr>
        <p:xfrm>
          <a:off x="6127750" y="5489576"/>
          <a:ext cx="237490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2" imgW="1435100" imgH="457200" progId="Equation.3">
                  <p:embed/>
                </p:oleObj>
              </mc:Choice>
              <mc:Fallback>
                <p:oleObj name="Equation" r:id="rId12" imgW="14351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0" y="5489576"/>
                        <a:ext cx="2374900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5114" name="Text Box 90"/>
          <p:cNvSpPr txBox="1">
            <a:spLocks noChangeArrowheads="1"/>
          </p:cNvSpPr>
          <p:nvPr/>
        </p:nvSpPr>
        <p:spPr bwMode="auto">
          <a:xfrm>
            <a:off x="9213850" y="56388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Palatino Linotype" charset="0"/>
                <a:ea typeface="ＭＳ Ｐゴシック" charset="0"/>
              </a:rPr>
              <a:t>(7)</a:t>
            </a:r>
          </a:p>
        </p:txBody>
      </p:sp>
      <p:sp>
        <p:nvSpPr>
          <p:cNvPr id="385115" name="Line 91"/>
          <p:cNvSpPr>
            <a:spLocks noChangeShapeType="1"/>
          </p:cNvSpPr>
          <p:nvPr/>
        </p:nvSpPr>
        <p:spPr bwMode="auto">
          <a:xfrm>
            <a:off x="8686800" y="58928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73" name="Text Box 43"/>
          <p:cNvSpPr txBox="1">
            <a:spLocks noChangeArrowheads="1"/>
          </p:cNvSpPr>
          <p:nvPr/>
        </p:nvSpPr>
        <p:spPr bwMode="auto">
          <a:xfrm>
            <a:off x="1371601" y="0"/>
            <a:ext cx="86264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latin typeface="Palatino Linotype" charset="0"/>
                <a:ea typeface="ＭＳ Ｐゴシック" charset="0"/>
              </a:rPr>
              <a:t>Solve the equation to obtain the velocity profile </a:t>
            </a:r>
            <a:r>
              <a:rPr lang="en-US" sz="2000" i="1" dirty="0">
                <a:latin typeface="Palatino Linotype" charset="0"/>
                <a:ea typeface="ＭＳ Ｐゴシック" charset="0"/>
              </a:rPr>
              <a:t>u</a:t>
            </a:r>
            <a:endParaRPr lang="en-US" sz="2000" dirty="0">
              <a:latin typeface="Palatino Linotype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97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85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85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93" grpId="0"/>
      <p:bldP spid="385096" grpId="0"/>
      <p:bldP spid="385097" grpId="0"/>
      <p:bldP spid="385098" grpId="0"/>
      <p:bldP spid="385101" grpId="0"/>
      <p:bldP spid="385104" grpId="0"/>
      <p:bldP spid="385107" grpId="0"/>
      <p:bldP spid="385109" grpId="0"/>
      <p:bldP spid="385111" grpId="0"/>
      <p:bldP spid="3851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147" name="Rectangle 75"/>
          <p:cNvSpPr>
            <a:spLocks noChangeArrowheads="1"/>
          </p:cNvSpPr>
          <p:nvPr/>
        </p:nvSpPr>
        <p:spPr bwMode="auto">
          <a:xfrm>
            <a:off x="5867400" y="4876800"/>
            <a:ext cx="4267200" cy="914400"/>
          </a:xfrm>
          <a:prstGeom prst="rect">
            <a:avLst/>
          </a:prstGeom>
          <a:solidFill>
            <a:srgbClr val="EFEFF7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7075" name="Rectangle 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7076" name="Rectangle 4"/>
          <p:cNvSpPr>
            <a:spLocks noChangeArrowheads="1"/>
          </p:cNvSpPr>
          <p:nvPr/>
        </p:nvSpPr>
        <p:spPr bwMode="auto">
          <a:xfrm>
            <a:off x="1524001" y="28363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7077" name="Rectangle 5"/>
          <p:cNvSpPr>
            <a:spLocks noChangeArrowheads="1"/>
          </p:cNvSpPr>
          <p:nvPr/>
        </p:nvSpPr>
        <p:spPr bwMode="auto">
          <a:xfrm>
            <a:off x="1524001" y="27220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7078" name="Rectangle 6"/>
          <p:cNvSpPr>
            <a:spLocks noChangeArrowheads="1"/>
          </p:cNvSpPr>
          <p:nvPr/>
        </p:nvSpPr>
        <p:spPr bwMode="auto">
          <a:xfrm>
            <a:off x="1524001" y="30570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7116" name="Rectangle 44"/>
          <p:cNvSpPr>
            <a:spLocks noChangeArrowheads="1"/>
          </p:cNvSpPr>
          <p:nvPr/>
        </p:nvSpPr>
        <p:spPr bwMode="auto">
          <a:xfrm>
            <a:off x="1524001" y="30236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7117" name="Rectangle 45"/>
          <p:cNvSpPr>
            <a:spLocks noChangeArrowheads="1"/>
          </p:cNvSpPr>
          <p:nvPr/>
        </p:nvSpPr>
        <p:spPr bwMode="auto">
          <a:xfrm>
            <a:off x="1524001" y="30236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7119" name="Rectangle 47"/>
          <p:cNvSpPr>
            <a:spLocks noChangeArrowheads="1"/>
          </p:cNvSpPr>
          <p:nvPr/>
        </p:nvSpPr>
        <p:spPr bwMode="auto">
          <a:xfrm>
            <a:off x="1524001" y="30347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grpSp>
        <p:nvGrpSpPr>
          <p:cNvPr id="28681" name="Group 76"/>
          <p:cNvGrpSpPr>
            <a:grpSpLocks/>
          </p:cNvGrpSpPr>
          <p:nvPr/>
        </p:nvGrpSpPr>
        <p:grpSpPr bwMode="auto">
          <a:xfrm>
            <a:off x="7239000" y="990600"/>
            <a:ext cx="3200400" cy="2133600"/>
            <a:chOff x="3600" y="624"/>
            <a:chExt cx="2016" cy="1344"/>
          </a:xfrm>
        </p:grpSpPr>
        <p:grpSp>
          <p:nvGrpSpPr>
            <p:cNvPr id="28697" name="Group 9"/>
            <p:cNvGrpSpPr>
              <a:grpSpLocks/>
            </p:cNvGrpSpPr>
            <p:nvPr/>
          </p:nvGrpSpPr>
          <p:grpSpPr bwMode="auto">
            <a:xfrm rot="1520211">
              <a:off x="3744" y="624"/>
              <a:ext cx="674" cy="584"/>
              <a:chOff x="4656" y="1674"/>
              <a:chExt cx="724" cy="665"/>
            </a:xfrm>
          </p:grpSpPr>
          <p:sp>
            <p:nvSpPr>
              <p:cNvPr id="387082" name="Line 10"/>
              <p:cNvSpPr>
                <a:spLocks noChangeShapeType="1"/>
              </p:cNvSpPr>
              <p:nvPr/>
            </p:nvSpPr>
            <p:spPr bwMode="auto">
              <a:xfrm flipV="1">
                <a:off x="4848" y="1824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7083" name="Line 11"/>
              <p:cNvSpPr>
                <a:spLocks noChangeShapeType="1"/>
              </p:cNvSpPr>
              <p:nvPr/>
            </p:nvSpPr>
            <p:spPr bwMode="auto">
              <a:xfrm>
                <a:off x="4848" y="2208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7084" name="Text Box 12"/>
              <p:cNvSpPr txBox="1">
                <a:spLocks noChangeArrowheads="1"/>
              </p:cNvSpPr>
              <p:nvPr/>
            </p:nvSpPr>
            <p:spPr bwMode="auto">
              <a:xfrm>
                <a:off x="5163" y="2008"/>
                <a:ext cx="217" cy="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i="1">
                    <a:latin typeface="Times New Roman" charset="0"/>
                    <a:ea typeface="ＭＳ Ｐゴシック" charset="0"/>
                  </a:rPr>
                  <a:t>x</a:t>
                </a:r>
              </a:p>
            </p:txBody>
          </p:sp>
          <p:sp>
            <p:nvSpPr>
              <p:cNvPr id="387085" name="Text Box 13"/>
              <p:cNvSpPr txBox="1">
                <a:spLocks noChangeArrowheads="1"/>
              </p:cNvSpPr>
              <p:nvPr/>
            </p:nvSpPr>
            <p:spPr bwMode="auto">
              <a:xfrm>
                <a:off x="4656" y="1674"/>
                <a:ext cx="216" cy="3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i="1">
                    <a:latin typeface="Times New Roman" charset="0"/>
                    <a:ea typeface="ＭＳ Ｐゴシック" charset="0"/>
                  </a:rPr>
                  <a:t>y</a:t>
                </a:r>
              </a:p>
            </p:txBody>
          </p:sp>
        </p:grpSp>
        <p:grpSp>
          <p:nvGrpSpPr>
            <p:cNvPr id="28698" name="Group 14"/>
            <p:cNvGrpSpPr>
              <a:grpSpLocks/>
            </p:cNvGrpSpPr>
            <p:nvPr/>
          </p:nvGrpSpPr>
          <p:grpSpPr bwMode="auto">
            <a:xfrm>
              <a:off x="3648" y="768"/>
              <a:ext cx="287" cy="288"/>
              <a:chOff x="144" y="1200"/>
              <a:chExt cx="287" cy="288"/>
            </a:xfrm>
          </p:grpSpPr>
          <p:sp>
            <p:nvSpPr>
              <p:cNvPr id="387087" name="Oval 15"/>
              <p:cNvSpPr>
                <a:spLocks noChangeArrowheads="1"/>
              </p:cNvSpPr>
              <p:nvPr/>
            </p:nvSpPr>
            <p:spPr bwMode="auto">
              <a:xfrm>
                <a:off x="287" y="1344"/>
                <a:ext cx="144" cy="14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7088" name="Oval 16"/>
              <p:cNvSpPr>
                <a:spLocks noChangeArrowheads="1"/>
              </p:cNvSpPr>
              <p:nvPr/>
            </p:nvSpPr>
            <p:spPr bwMode="auto">
              <a:xfrm>
                <a:off x="335" y="1392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7089" name="Text Box 17"/>
              <p:cNvSpPr txBox="1">
                <a:spLocks noChangeArrowheads="1"/>
              </p:cNvSpPr>
              <p:nvPr/>
            </p:nvSpPr>
            <p:spPr bwMode="auto">
              <a:xfrm>
                <a:off x="144" y="1200"/>
                <a:ext cx="19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i="1">
                    <a:latin typeface="Times New Roman" charset="0"/>
                    <a:ea typeface="ＭＳ Ｐゴシック" charset="0"/>
                  </a:rPr>
                  <a:t>z</a:t>
                </a:r>
              </a:p>
            </p:txBody>
          </p:sp>
        </p:grpSp>
        <p:sp>
          <p:nvSpPr>
            <p:cNvPr id="387090" name="Line 18"/>
            <p:cNvSpPr>
              <a:spLocks noChangeShapeType="1"/>
            </p:cNvSpPr>
            <p:nvPr/>
          </p:nvSpPr>
          <p:spPr bwMode="auto">
            <a:xfrm>
              <a:off x="4944" y="192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Palatino Linotype" charset="0"/>
                <a:ea typeface="ＭＳ Ｐゴシック" charset="0"/>
              </a:endParaRPr>
            </a:p>
          </p:txBody>
        </p:sp>
        <p:sp>
          <p:nvSpPr>
            <p:cNvPr id="387091" name="Freeform 19"/>
            <p:cNvSpPr>
              <a:spLocks/>
            </p:cNvSpPr>
            <p:nvPr/>
          </p:nvSpPr>
          <p:spPr bwMode="auto">
            <a:xfrm>
              <a:off x="5176" y="1824"/>
              <a:ext cx="56" cy="96"/>
            </a:xfrm>
            <a:custGeom>
              <a:avLst/>
              <a:gdLst>
                <a:gd name="T0" fmla="*/ 56 w 56"/>
                <a:gd name="T1" fmla="*/ 0 h 96"/>
                <a:gd name="T2" fmla="*/ 8 w 56"/>
                <a:gd name="T3" fmla="*/ 48 h 96"/>
                <a:gd name="T4" fmla="*/ 8 w 56"/>
                <a:gd name="T5" fmla="*/ 96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" h="96">
                  <a:moveTo>
                    <a:pt x="56" y="0"/>
                  </a:moveTo>
                  <a:cubicBezTo>
                    <a:pt x="36" y="16"/>
                    <a:pt x="16" y="32"/>
                    <a:pt x="8" y="48"/>
                  </a:cubicBezTo>
                  <a:cubicBezTo>
                    <a:pt x="0" y="64"/>
                    <a:pt x="4" y="80"/>
                    <a:pt x="8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87092" name="Text Box 20"/>
            <p:cNvSpPr txBox="1">
              <a:spLocks noChangeArrowheads="1"/>
            </p:cNvSpPr>
            <p:nvPr/>
          </p:nvSpPr>
          <p:spPr bwMode="auto">
            <a:xfrm>
              <a:off x="5047" y="1737"/>
              <a:ext cx="18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l-GR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</a:p>
          </p:txBody>
        </p:sp>
        <p:grpSp>
          <p:nvGrpSpPr>
            <p:cNvPr id="28702" name="Group 21"/>
            <p:cNvGrpSpPr>
              <a:grpSpLocks/>
            </p:cNvGrpSpPr>
            <p:nvPr/>
          </p:nvGrpSpPr>
          <p:grpSpPr bwMode="auto">
            <a:xfrm>
              <a:off x="3600" y="960"/>
              <a:ext cx="1920" cy="960"/>
              <a:chOff x="3168" y="864"/>
              <a:chExt cx="1920" cy="960"/>
            </a:xfrm>
          </p:grpSpPr>
          <p:grpSp>
            <p:nvGrpSpPr>
              <p:cNvPr id="28707" name="Group 22"/>
              <p:cNvGrpSpPr>
                <a:grpSpLocks/>
              </p:cNvGrpSpPr>
              <p:nvPr/>
            </p:nvGrpSpPr>
            <p:grpSpPr bwMode="auto">
              <a:xfrm>
                <a:off x="3168" y="864"/>
                <a:ext cx="1776" cy="960"/>
                <a:chOff x="3168" y="864"/>
                <a:chExt cx="1776" cy="960"/>
              </a:xfrm>
            </p:grpSpPr>
            <p:sp>
              <p:nvSpPr>
                <p:cNvPr id="387095" name="Line 23"/>
                <p:cNvSpPr>
                  <a:spLocks noChangeShapeType="1"/>
                </p:cNvSpPr>
                <p:nvPr/>
              </p:nvSpPr>
              <p:spPr bwMode="auto">
                <a:xfrm>
                  <a:off x="3168" y="864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7096" name="Line 24"/>
                <p:cNvSpPr>
                  <a:spLocks noChangeShapeType="1"/>
                </p:cNvSpPr>
                <p:nvPr/>
              </p:nvSpPr>
              <p:spPr bwMode="auto">
                <a:xfrm>
                  <a:off x="3264" y="912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7097" name="Line 25"/>
                <p:cNvSpPr>
                  <a:spLocks noChangeShapeType="1"/>
                </p:cNvSpPr>
                <p:nvPr/>
              </p:nvSpPr>
              <p:spPr bwMode="auto">
                <a:xfrm>
                  <a:off x="3360" y="960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7098" name="Line 26"/>
                <p:cNvSpPr>
                  <a:spLocks noChangeShapeType="1"/>
                </p:cNvSpPr>
                <p:nvPr/>
              </p:nvSpPr>
              <p:spPr bwMode="auto">
                <a:xfrm>
                  <a:off x="3456" y="1008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7099" name="Line 27"/>
                <p:cNvSpPr>
                  <a:spLocks noChangeShapeType="1"/>
                </p:cNvSpPr>
                <p:nvPr/>
              </p:nvSpPr>
              <p:spPr bwMode="auto">
                <a:xfrm>
                  <a:off x="3552" y="1056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7100" name="Line 28"/>
                <p:cNvSpPr>
                  <a:spLocks noChangeShapeType="1"/>
                </p:cNvSpPr>
                <p:nvPr/>
              </p:nvSpPr>
              <p:spPr bwMode="auto">
                <a:xfrm>
                  <a:off x="3648" y="1104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7101" name="Line 29"/>
                <p:cNvSpPr>
                  <a:spLocks noChangeShapeType="1"/>
                </p:cNvSpPr>
                <p:nvPr/>
              </p:nvSpPr>
              <p:spPr bwMode="auto">
                <a:xfrm>
                  <a:off x="3744" y="1152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7102" name="Line 30"/>
                <p:cNvSpPr>
                  <a:spLocks noChangeShapeType="1"/>
                </p:cNvSpPr>
                <p:nvPr/>
              </p:nvSpPr>
              <p:spPr bwMode="auto">
                <a:xfrm>
                  <a:off x="3840" y="1200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7103" name="Line 31"/>
                <p:cNvSpPr>
                  <a:spLocks noChangeShapeType="1"/>
                </p:cNvSpPr>
                <p:nvPr/>
              </p:nvSpPr>
              <p:spPr bwMode="auto">
                <a:xfrm>
                  <a:off x="3936" y="1248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7104" name="Line 32"/>
                <p:cNvSpPr>
                  <a:spLocks noChangeShapeType="1"/>
                </p:cNvSpPr>
                <p:nvPr/>
              </p:nvSpPr>
              <p:spPr bwMode="auto">
                <a:xfrm>
                  <a:off x="4032" y="1296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7105" name="Line 33"/>
                <p:cNvSpPr>
                  <a:spLocks noChangeShapeType="1"/>
                </p:cNvSpPr>
                <p:nvPr/>
              </p:nvSpPr>
              <p:spPr bwMode="auto">
                <a:xfrm>
                  <a:off x="4128" y="1344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7106" name="Line 34"/>
                <p:cNvSpPr>
                  <a:spLocks noChangeShapeType="1"/>
                </p:cNvSpPr>
                <p:nvPr/>
              </p:nvSpPr>
              <p:spPr bwMode="auto">
                <a:xfrm>
                  <a:off x="4224" y="1392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7107" name="Line 35"/>
                <p:cNvSpPr>
                  <a:spLocks noChangeShapeType="1"/>
                </p:cNvSpPr>
                <p:nvPr/>
              </p:nvSpPr>
              <p:spPr bwMode="auto">
                <a:xfrm>
                  <a:off x="4320" y="1440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7108" name="Line 36"/>
                <p:cNvSpPr>
                  <a:spLocks noChangeShapeType="1"/>
                </p:cNvSpPr>
                <p:nvPr/>
              </p:nvSpPr>
              <p:spPr bwMode="auto">
                <a:xfrm>
                  <a:off x="4416" y="1488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7109" name="Line 37"/>
                <p:cNvSpPr>
                  <a:spLocks noChangeShapeType="1"/>
                </p:cNvSpPr>
                <p:nvPr/>
              </p:nvSpPr>
              <p:spPr bwMode="auto">
                <a:xfrm>
                  <a:off x="4512" y="1536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7110" name="Line 38"/>
                <p:cNvSpPr>
                  <a:spLocks noChangeShapeType="1"/>
                </p:cNvSpPr>
                <p:nvPr/>
              </p:nvSpPr>
              <p:spPr bwMode="auto">
                <a:xfrm>
                  <a:off x="4608" y="1584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7111" name="Line 39"/>
                <p:cNvSpPr>
                  <a:spLocks noChangeShapeType="1"/>
                </p:cNvSpPr>
                <p:nvPr/>
              </p:nvSpPr>
              <p:spPr bwMode="auto">
                <a:xfrm>
                  <a:off x="4704" y="1632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7112" name="Line 40"/>
                <p:cNvSpPr>
                  <a:spLocks noChangeShapeType="1"/>
                </p:cNvSpPr>
                <p:nvPr/>
              </p:nvSpPr>
              <p:spPr bwMode="auto">
                <a:xfrm>
                  <a:off x="4800" y="1680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7113" name="Line 41"/>
                <p:cNvSpPr>
                  <a:spLocks noChangeShapeType="1"/>
                </p:cNvSpPr>
                <p:nvPr/>
              </p:nvSpPr>
              <p:spPr bwMode="auto">
                <a:xfrm>
                  <a:off x="4896" y="1728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387114" name="Line 42"/>
              <p:cNvSpPr>
                <a:spLocks noChangeShapeType="1"/>
              </p:cNvSpPr>
              <p:nvPr/>
            </p:nvSpPr>
            <p:spPr bwMode="auto">
              <a:xfrm>
                <a:off x="3168" y="864"/>
                <a:ext cx="1920" cy="96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</p:grpSp>
        <p:sp>
          <p:nvSpPr>
            <p:cNvPr id="387115" name="Line 43"/>
            <p:cNvSpPr>
              <a:spLocks noChangeShapeType="1"/>
            </p:cNvSpPr>
            <p:nvPr/>
          </p:nvSpPr>
          <p:spPr bwMode="auto">
            <a:xfrm>
              <a:off x="3744" y="768"/>
              <a:ext cx="1872" cy="96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Palatino Linotype" charset="0"/>
                <a:ea typeface="ＭＳ Ｐゴシック" charset="0"/>
              </a:endParaRPr>
            </a:p>
          </p:txBody>
        </p:sp>
        <p:sp>
          <p:nvSpPr>
            <p:cNvPr id="387121" name="Line 49"/>
            <p:cNvSpPr>
              <a:spLocks noChangeShapeType="1"/>
            </p:cNvSpPr>
            <p:nvPr/>
          </p:nvSpPr>
          <p:spPr bwMode="auto">
            <a:xfrm flipV="1">
              <a:off x="4368" y="1440"/>
              <a:ext cx="144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Palatino Linotype" charset="0"/>
                <a:ea typeface="ＭＳ Ｐゴシック" charset="0"/>
              </a:endParaRPr>
            </a:p>
          </p:txBody>
        </p:sp>
        <p:sp>
          <p:nvSpPr>
            <p:cNvPr id="387122" name="Line 50"/>
            <p:cNvSpPr>
              <a:spLocks noChangeShapeType="1"/>
            </p:cNvSpPr>
            <p:nvPr/>
          </p:nvSpPr>
          <p:spPr bwMode="auto">
            <a:xfrm flipV="1">
              <a:off x="4656" y="1056"/>
              <a:ext cx="144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Palatino Linotype" charset="0"/>
                <a:ea typeface="ＭＳ Ｐゴシック" charset="0"/>
              </a:endParaRPr>
            </a:p>
          </p:txBody>
        </p:sp>
        <p:sp>
          <p:nvSpPr>
            <p:cNvPr id="387123" name="Text Box 51"/>
            <p:cNvSpPr txBox="1">
              <a:spLocks noChangeArrowheads="1"/>
            </p:cNvSpPr>
            <p:nvPr/>
          </p:nvSpPr>
          <p:spPr bwMode="auto">
            <a:xfrm>
              <a:off x="4502" y="1228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i="1">
                  <a:solidFill>
                    <a:srgbClr val="FF0000"/>
                  </a:solidFill>
                  <a:latin typeface="Palatino Linotype" charset="0"/>
                  <a:ea typeface="ＭＳ Ｐゴシック" charset="0"/>
                </a:rPr>
                <a:t>h</a:t>
              </a:r>
            </a:p>
          </p:txBody>
        </p:sp>
      </p:grpSp>
      <p:sp>
        <p:nvSpPr>
          <p:cNvPr id="387126" name="Rectangle 5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7128" name="Text Box 56"/>
          <p:cNvSpPr txBox="1">
            <a:spLocks noChangeArrowheads="1"/>
          </p:cNvSpPr>
          <p:nvPr/>
        </p:nvSpPr>
        <p:spPr bwMode="auto">
          <a:xfrm>
            <a:off x="1600200" y="3322638"/>
            <a:ext cx="9067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Palatino Linotype" charset="0"/>
                <a:ea typeface="ＭＳ Ｐゴシック" charset="0"/>
              </a:rPr>
              <a:t>Integrating equation (7), we get</a:t>
            </a:r>
          </a:p>
        </p:txBody>
      </p:sp>
      <p:sp>
        <p:nvSpPr>
          <p:cNvPr id="387131" name="Text Box 59"/>
          <p:cNvSpPr txBox="1">
            <a:spLocks noChangeArrowheads="1"/>
          </p:cNvSpPr>
          <p:nvPr/>
        </p:nvSpPr>
        <p:spPr bwMode="auto">
          <a:xfrm>
            <a:off x="1600200" y="4270376"/>
            <a:ext cx="906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Palatino Linotype" charset="0"/>
                <a:ea typeface="ＭＳ Ｐゴシック" charset="0"/>
              </a:rPr>
              <a:t>Applying BC 1, we get 		</a:t>
            </a:r>
            <a:r>
              <a:rPr lang="en-US" i="1">
                <a:latin typeface="Palatino Linotype" charset="0"/>
                <a:ea typeface="ＭＳ Ｐゴシック" charset="0"/>
              </a:rPr>
              <a:t>B</a:t>
            </a:r>
            <a:r>
              <a:rPr lang="en-US">
                <a:latin typeface="Palatino Linotype" charset="0"/>
                <a:ea typeface="ＭＳ Ｐゴシック" charset="0"/>
              </a:rPr>
              <a:t> = 0</a:t>
            </a:r>
          </a:p>
        </p:txBody>
      </p:sp>
      <p:sp>
        <p:nvSpPr>
          <p:cNvPr id="387132" name="Rectangle 6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7134" name="Text Box 62"/>
          <p:cNvSpPr txBox="1">
            <a:spLocks noChangeArrowheads="1"/>
          </p:cNvSpPr>
          <p:nvPr/>
        </p:nvSpPr>
        <p:spPr bwMode="auto">
          <a:xfrm>
            <a:off x="8528050" y="3246438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Palatino Linotype" charset="0"/>
                <a:ea typeface="ＭＳ Ｐゴシック" charset="0"/>
              </a:rPr>
              <a:t>(8)</a:t>
            </a:r>
          </a:p>
        </p:txBody>
      </p:sp>
      <p:sp>
        <p:nvSpPr>
          <p:cNvPr id="387135" name="Line 63"/>
          <p:cNvSpPr>
            <a:spLocks noChangeShapeType="1"/>
          </p:cNvSpPr>
          <p:nvPr/>
        </p:nvSpPr>
        <p:spPr bwMode="auto">
          <a:xfrm>
            <a:off x="8001000" y="3500438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7136" name="Text Box 64"/>
          <p:cNvSpPr txBox="1">
            <a:spLocks noChangeArrowheads="1"/>
          </p:cNvSpPr>
          <p:nvPr/>
        </p:nvSpPr>
        <p:spPr bwMode="auto">
          <a:xfrm>
            <a:off x="6623050" y="41910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Palatino Linotype" charset="0"/>
                <a:ea typeface="ＭＳ Ｐゴシック" charset="0"/>
              </a:rPr>
              <a:t>(9)</a:t>
            </a:r>
          </a:p>
        </p:txBody>
      </p:sp>
      <p:sp>
        <p:nvSpPr>
          <p:cNvPr id="387137" name="Line 65"/>
          <p:cNvSpPr>
            <a:spLocks noChangeShapeType="1"/>
          </p:cNvSpPr>
          <p:nvPr/>
        </p:nvSpPr>
        <p:spPr bwMode="auto">
          <a:xfrm>
            <a:off x="6096000" y="44450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7138" name="Text Box 66"/>
          <p:cNvSpPr txBox="1">
            <a:spLocks noChangeArrowheads="1"/>
          </p:cNvSpPr>
          <p:nvPr/>
        </p:nvSpPr>
        <p:spPr bwMode="auto">
          <a:xfrm>
            <a:off x="1600200" y="5119688"/>
            <a:ext cx="9067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Palatino Linotype" charset="0"/>
                <a:ea typeface="ＭＳ Ｐゴシック" charset="0"/>
              </a:rPr>
              <a:t>Combining equations (8) and (9), we get </a:t>
            </a:r>
          </a:p>
        </p:txBody>
      </p:sp>
      <p:sp>
        <p:nvSpPr>
          <p:cNvPr id="387141" name="Text Box 69"/>
          <p:cNvSpPr txBox="1">
            <a:spLocks noChangeArrowheads="1"/>
          </p:cNvSpPr>
          <p:nvPr/>
        </p:nvSpPr>
        <p:spPr bwMode="auto">
          <a:xfrm>
            <a:off x="9213850" y="51054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Palatino Linotype" charset="0"/>
                <a:ea typeface="ＭＳ Ｐゴシック" charset="0"/>
              </a:rPr>
              <a:t>(10)</a:t>
            </a:r>
          </a:p>
        </p:txBody>
      </p:sp>
      <p:sp>
        <p:nvSpPr>
          <p:cNvPr id="387142" name="Line 70"/>
          <p:cNvSpPr>
            <a:spLocks noChangeShapeType="1"/>
          </p:cNvSpPr>
          <p:nvPr/>
        </p:nvSpPr>
        <p:spPr bwMode="auto">
          <a:xfrm>
            <a:off x="8686800" y="53594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7144" name="Rectangle 7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graphicFrame>
        <p:nvGraphicFramePr>
          <p:cNvPr id="387143" name="Object 71"/>
          <p:cNvGraphicFramePr>
            <a:graphicFrameLocks noChangeAspect="1"/>
          </p:cNvGraphicFramePr>
          <p:nvPr/>
        </p:nvGraphicFramePr>
        <p:xfrm>
          <a:off x="5038725" y="3124201"/>
          <a:ext cx="280035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1790700" imgH="482600" progId="Equation.3">
                  <p:embed/>
                </p:oleObj>
              </mc:Choice>
              <mc:Fallback>
                <p:oleObj name="Equation" r:id="rId4" imgW="17907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8725" y="3124201"/>
                        <a:ext cx="2800350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7146" name="Rectangle 74"/>
          <p:cNvSpPr>
            <a:spLocks noChangeArrowheads="1"/>
          </p:cNvSpPr>
          <p:nvPr/>
        </p:nvSpPr>
        <p:spPr bwMode="auto">
          <a:xfrm>
            <a:off x="1524001" y="30046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graphicFrame>
        <p:nvGraphicFramePr>
          <p:cNvPr id="387145" name="Object 73"/>
          <p:cNvGraphicFramePr>
            <a:graphicFrameLocks noChangeAspect="1"/>
          </p:cNvGraphicFramePr>
          <p:nvPr/>
        </p:nvGraphicFramePr>
        <p:xfrm>
          <a:off x="5975350" y="4953000"/>
          <a:ext cx="25273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1536700" imgH="482600" progId="Equation.3">
                  <p:embed/>
                </p:oleObj>
              </mc:Choice>
              <mc:Fallback>
                <p:oleObj name="Equation" r:id="rId6" imgW="15367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5350" y="4953000"/>
                        <a:ext cx="25273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15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147" grpId="0" animBg="1"/>
      <p:bldP spid="387131" grpId="0"/>
      <p:bldP spid="387134" grpId="0"/>
      <p:bldP spid="387136" grpId="0"/>
      <p:bldP spid="387138" grpId="0"/>
      <p:bldP spid="3871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91" name="Rectangle 71"/>
          <p:cNvSpPr>
            <a:spLocks noChangeArrowheads="1"/>
          </p:cNvSpPr>
          <p:nvPr/>
        </p:nvSpPr>
        <p:spPr bwMode="auto">
          <a:xfrm>
            <a:off x="8077200" y="4800600"/>
            <a:ext cx="1371600" cy="914400"/>
          </a:xfrm>
          <a:prstGeom prst="rect">
            <a:avLst/>
          </a:prstGeom>
          <a:solidFill>
            <a:srgbClr val="EFEFF7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9122" name="Rectangle 2"/>
          <p:cNvSpPr>
            <a:spLocks noChangeArrowheads="1"/>
          </p:cNvSpPr>
          <p:nvPr/>
        </p:nvSpPr>
        <p:spPr bwMode="auto">
          <a:xfrm>
            <a:off x="1828800" y="228600"/>
            <a:ext cx="4267200" cy="914400"/>
          </a:xfrm>
          <a:prstGeom prst="rect">
            <a:avLst/>
          </a:prstGeom>
          <a:solidFill>
            <a:srgbClr val="EFEFF7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9123" name="Rectangle 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9124" name="Rectangle 4"/>
          <p:cNvSpPr>
            <a:spLocks noChangeArrowheads="1"/>
          </p:cNvSpPr>
          <p:nvPr/>
        </p:nvSpPr>
        <p:spPr bwMode="auto">
          <a:xfrm>
            <a:off x="1524001" y="28363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9125" name="Rectangle 5"/>
          <p:cNvSpPr>
            <a:spLocks noChangeArrowheads="1"/>
          </p:cNvSpPr>
          <p:nvPr/>
        </p:nvSpPr>
        <p:spPr bwMode="auto">
          <a:xfrm>
            <a:off x="1524001" y="27220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9126" name="Rectangle 6"/>
          <p:cNvSpPr>
            <a:spLocks noChangeArrowheads="1"/>
          </p:cNvSpPr>
          <p:nvPr/>
        </p:nvSpPr>
        <p:spPr bwMode="auto">
          <a:xfrm>
            <a:off x="1524001" y="30570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9162" name="Rectangle 42"/>
          <p:cNvSpPr>
            <a:spLocks noChangeArrowheads="1"/>
          </p:cNvSpPr>
          <p:nvPr/>
        </p:nvSpPr>
        <p:spPr bwMode="auto">
          <a:xfrm>
            <a:off x="1524001" y="30236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9163" name="Rectangle 43"/>
          <p:cNvSpPr>
            <a:spLocks noChangeArrowheads="1"/>
          </p:cNvSpPr>
          <p:nvPr/>
        </p:nvSpPr>
        <p:spPr bwMode="auto">
          <a:xfrm>
            <a:off x="1524001" y="30236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9164" name="Rectangle 44"/>
          <p:cNvSpPr>
            <a:spLocks noChangeArrowheads="1"/>
          </p:cNvSpPr>
          <p:nvPr/>
        </p:nvSpPr>
        <p:spPr bwMode="auto">
          <a:xfrm>
            <a:off x="1524001" y="30347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9168" name="Rectangle 48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9169" name="Text Box 49"/>
          <p:cNvSpPr txBox="1">
            <a:spLocks noChangeArrowheads="1"/>
          </p:cNvSpPr>
          <p:nvPr/>
        </p:nvSpPr>
        <p:spPr bwMode="auto">
          <a:xfrm>
            <a:off x="1676400" y="1552575"/>
            <a:ext cx="518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latin typeface="Palatino Linotype" charset="0"/>
                <a:ea typeface="ＭＳ Ｐゴシック" charset="0"/>
              </a:rPr>
              <a:t>Volumetric flow rate through one unit width fluid film along the </a:t>
            </a:r>
            <a:r>
              <a:rPr lang="en-US" b="1" i="1" dirty="0">
                <a:latin typeface="Palatino Linotype" charset="0"/>
                <a:ea typeface="ＭＳ Ｐゴシック" charset="0"/>
              </a:rPr>
              <a:t>z</a:t>
            </a:r>
            <a:r>
              <a:rPr lang="en-US" b="1" dirty="0">
                <a:latin typeface="Palatino Linotype" charset="0"/>
                <a:ea typeface="ＭＳ Ｐゴシック" charset="0"/>
              </a:rPr>
              <a:t>-direction is given by  </a:t>
            </a:r>
          </a:p>
        </p:txBody>
      </p:sp>
      <p:sp>
        <p:nvSpPr>
          <p:cNvPr id="389171" name="Rectangle 51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9177" name="Text Box 57"/>
          <p:cNvSpPr txBox="1">
            <a:spLocks noChangeArrowheads="1"/>
          </p:cNvSpPr>
          <p:nvPr/>
        </p:nvSpPr>
        <p:spPr bwMode="auto">
          <a:xfrm>
            <a:off x="5175250" y="457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Palatino Linotype" charset="0"/>
                <a:ea typeface="ＭＳ Ｐゴシック" charset="0"/>
              </a:rPr>
              <a:t>(10)</a:t>
            </a:r>
          </a:p>
        </p:txBody>
      </p:sp>
      <p:sp>
        <p:nvSpPr>
          <p:cNvPr id="389178" name="Line 58"/>
          <p:cNvSpPr>
            <a:spLocks noChangeShapeType="1"/>
          </p:cNvSpPr>
          <p:nvPr/>
        </p:nvSpPr>
        <p:spPr bwMode="auto">
          <a:xfrm>
            <a:off x="4648200" y="711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9179" name="Rectangle 5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sp>
        <p:nvSpPr>
          <p:cNvPr id="389181" name="Rectangle 61"/>
          <p:cNvSpPr>
            <a:spLocks noChangeArrowheads="1"/>
          </p:cNvSpPr>
          <p:nvPr/>
        </p:nvSpPr>
        <p:spPr bwMode="auto">
          <a:xfrm>
            <a:off x="1524001" y="30046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graphicFrame>
        <p:nvGraphicFramePr>
          <p:cNvPr id="30737" name="Object 62"/>
          <p:cNvGraphicFramePr>
            <a:graphicFrameLocks noChangeAspect="1"/>
          </p:cNvGraphicFramePr>
          <p:nvPr/>
        </p:nvGraphicFramePr>
        <p:xfrm>
          <a:off x="1935164" y="304800"/>
          <a:ext cx="2528887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1536700" imgH="482600" progId="Equation.3">
                  <p:embed/>
                </p:oleObj>
              </mc:Choice>
              <mc:Fallback>
                <p:oleObj name="Equation" r:id="rId4" imgW="15367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5164" y="304800"/>
                        <a:ext cx="2528887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84" name="Rectangle 64"/>
          <p:cNvSpPr>
            <a:spLocks noChangeArrowheads="1"/>
          </p:cNvSpPr>
          <p:nvPr/>
        </p:nvSpPr>
        <p:spPr bwMode="auto">
          <a:xfrm>
            <a:off x="1524001" y="30046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graphicFrame>
        <p:nvGraphicFramePr>
          <p:cNvPr id="389183" name="Object 63"/>
          <p:cNvGraphicFramePr>
            <a:graphicFrameLocks noChangeAspect="1"/>
          </p:cNvGraphicFramePr>
          <p:nvPr/>
        </p:nvGraphicFramePr>
        <p:xfrm>
          <a:off x="1828801" y="2303463"/>
          <a:ext cx="1319213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6" imgW="698197" imgH="482391" progId="Equation.3">
                  <p:embed/>
                </p:oleObj>
              </mc:Choice>
              <mc:Fallback>
                <p:oleObj name="Equation" r:id="rId6" imgW="698197" imgH="4823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1" y="2303463"/>
                        <a:ext cx="1319213" cy="900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86" name="Rectangle 66"/>
          <p:cNvSpPr>
            <a:spLocks noChangeArrowheads="1"/>
          </p:cNvSpPr>
          <p:nvPr/>
        </p:nvSpPr>
        <p:spPr bwMode="auto">
          <a:xfrm>
            <a:off x="1524001" y="30046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graphicFrame>
        <p:nvGraphicFramePr>
          <p:cNvPr id="389185" name="Object 65"/>
          <p:cNvGraphicFramePr>
            <a:graphicFrameLocks noChangeAspect="1"/>
          </p:cNvGraphicFramePr>
          <p:nvPr/>
        </p:nvGraphicFramePr>
        <p:xfrm>
          <a:off x="1828800" y="3429000"/>
          <a:ext cx="3468688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8" imgW="1841500" imgH="482600" progId="Equation.3">
                  <p:embed/>
                </p:oleObj>
              </mc:Choice>
              <mc:Fallback>
                <p:oleObj name="Equation" r:id="rId8" imgW="18415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429000"/>
                        <a:ext cx="3468688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88" name="Rectangle 68"/>
          <p:cNvSpPr>
            <a:spLocks noChangeArrowheads="1"/>
          </p:cNvSpPr>
          <p:nvPr/>
        </p:nvSpPr>
        <p:spPr bwMode="auto">
          <a:xfrm>
            <a:off x="1524001" y="29887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graphicFrame>
        <p:nvGraphicFramePr>
          <p:cNvPr id="389187" name="Object 67"/>
          <p:cNvGraphicFramePr>
            <a:graphicFrameLocks noChangeAspect="1"/>
          </p:cNvGraphicFramePr>
          <p:nvPr/>
        </p:nvGraphicFramePr>
        <p:xfrm>
          <a:off x="1947864" y="4752976"/>
          <a:ext cx="7381875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10" imgW="3924300" imgH="508000" progId="Equation.3">
                  <p:embed/>
                </p:oleObj>
              </mc:Choice>
              <mc:Fallback>
                <p:oleObj name="Equation" r:id="rId10" imgW="39243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7864" y="4752976"/>
                        <a:ext cx="7381875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89" name="Text Box 69"/>
          <p:cNvSpPr txBox="1">
            <a:spLocks noChangeArrowheads="1"/>
          </p:cNvSpPr>
          <p:nvPr/>
        </p:nvSpPr>
        <p:spPr bwMode="auto">
          <a:xfrm>
            <a:off x="10052050" y="5029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Palatino Linotype" charset="0"/>
                <a:ea typeface="ＭＳ Ｐゴシック" charset="0"/>
              </a:rPr>
              <a:t>(11)</a:t>
            </a:r>
          </a:p>
        </p:txBody>
      </p:sp>
      <p:sp>
        <p:nvSpPr>
          <p:cNvPr id="389190" name="Line 70"/>
          <p:cNvSpPr>
            <a:spLocks noChangeShapeType="1"/>
          </p:cNvSpPr>
          <p:nvPr/>
        </p:nvSpPr>
        <p:spPr bwMode="auto">
          <a:xfrm>
            <a:off x="9525000" y="5283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Palatino Linotype" charset="0"/>
              <a:ea typeface="ＭＳ Ｐゴシック" charset="0"/>
            </a:endParaRPr>
          </a:p>
        </p:txBody>
      </p:sp>
      <p:grpSp>
        <p:nvGrpSpPr>
          <p:cNvPr id="30746" name="Group 94"/>
          <p:cNvGrpSpPr>
            <a:grpSpLocks/>
          </p:cNvGrpSpPr>
          <p:nvPr/>
        </p:nvGrpSpPr>
        <p:grpSpPr bwMode="auto">
          <a:xfrm>
            <a:off x="7239000" y="990600"/>
            <a:ext cx="3200400" cy="2133600"/>
            <a:chOff x="3600" y="624"/>
            <a:chExt cx="2016" cy="1344"/>
          </a:xfrm>
        </p:grpSpPr>
        <p:grpSp>
          <p:nvGrpSpPr>
            <p:cNvPr id="30747" name="Group 95"/>
            <p:cNvGrpSpPr>
              <a:grpSpLocks/>
            </p:cNvGrpSpPr>
            <p:nvPr/>
          </p:nvGrpSpPr>
          <p:grpSpPr bwMode="auto">
            <a:xfrm rot="1520211">
              <a:off x="3744" y="624"/>
              <a:ext cx="674" cy="584"/>
              <a:chOff x="4656" y="1674"/>
              <a:chExt cx="724" cy="665"/>
            </a:xfrm>
          </p:grpSpPr>
          <p:sp>
            <p:nvSpPr>
              <p:cNvPr id="389216" name="Line 96"/>
              <p:cNvSpPr>
                <a:spLocks noChangeShapeType="1"/>
              </p:cNvSpPr>
              <p:nvPr/>
            </p:nvSpPr>
            <p:spPr bwMode="auto">
              <a:xfrm flipV="1">
                <a:off x="4848" y="1824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9217" name="Line 97"/>
              <p:cNvSpPr>
                <a:spLocks noChangeShapeType="1"/>
              </p:cNvSpPr>
              <p:nvPr/>
            </p:nvSpPr>
            <p:spPr bwMode="auto">
              <a:xfrm>
                <a:off x="4848" y="2208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9218" name="Text Box 98"/>
              <p:cNvSpPr txBox="1">
                <a:spLocks noChangeArrowheads="1"/>
              </p:cNvSpPr>
              <p:nvPr/>
            </p:nvSpPr>
            <p:spPr bwMode="auto">
              <a:xfrm>
                <a:off x="5163" y="2008"/>
                <a:ext cx="217" cy="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i="1">
                    <a:latin typeface="Times New Roman" charset="0"/>
                    <a:ea typeface="ＭＳ Ｐゴシック" charset="0"/>
                  </a:rPr>
                  <a:t>x</a:t>
                </a:r>
              </a:p>
            </p:txBody>
          </p:sp>
          <p:sp>
            <p:nvSpPr>
              <p:cNvPr id="389219" name="Text Box 99"/>
              <p:cNvSpPr txBox="1">
                <a:spLocks noChangeArrowheads="1"/>
              </p:cNvSpPr>
              <p:nvPr/>
            </p:nvSpPr>
            <p:spPr bwMode="auto">
              <a:xfrm>
                <a:off x="4656" y="1674"/>
                <a:ext cx="216" cy="3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i="1">
                    <a:latin typeface="Times New Roman" charset="0"/>
                    <a:ea typeface="ＭＳ Ｐゴシック" charset="0"/>
                  </a:rPr>
                  <a:t>y</a:t>
                </a:r>
              </a:p>
            </p:txBody>
          </p:sp>
        </p:grpSp>
        <p:grpSp>
          <p:nvGrpSpPr>
            <p:cNvPr id="30748" name="Group 100"/>
            <p:cNvGrpSpPr>
              <a:grpSpLocks/>
            </p:cNvGrpSpPr>
            <p:nvPr/>
          </p:nvGrpSpPr>
          <p:grpSpPr bwMode="auto">
            <a:xfrm>
              <a:off x="3648" y="768"/>
              <a:ext cx="287" cy="288"/>
              <a:chOff x="144" y="1200"/>
              <a:chExt cx="287" cy="288"/>
            </a:xfrm>
          </p:grpSpPr>
          <p:sp>
            <p:nvSpPr>
              <p:cNvPr id="389221" name="Oval 101"/>
              <p:cNvSpPr>
                <a:spLocks noChangeArrowheads="1"/>
              </p:cNvSpPr>
              <p:nvPr/>
            </p:nvSpPr>
            <p:spPr bwMode="auto">
              <a:xfrm>
                <a:off x="287" y="1344"/>
                <a:ext cx="144" cy="14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9222" name="Oval 102"/>
              <p:cNvSpPr>
                <a:spLocks noChangeArrowheads="1"/>
              </p:cNvSpPr>
              <p:nvPr/>
            </p:nvSpPr>
            <p:spPr bwMode="auto">
              <a:xfrm>
                <a:off x="335" y="1392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  <p:sp>
            <p:nvSpPr>
              <p:cNvPr id="389223" name="Text Box 103"/>
              <p:cNvSpPr txBox="1">
                <a:spLocks noChangeArrowheads="1"/>
              </p:cNvSpPr>
              <p:nvPr/>
            </p:nvSpPr>
            <p:spPr bwMode="auto">
              <a:xfrm>
                <a:off x="144" y="1200"/>
                <a:ext cx="19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i="1">
                    <a:latin typeface="Times New Roman" charset="0"/>
                    <a:ea typeface="ＭＳ Ｐゴシック" charset="0"/>
                  </a:rPr>
                  <a:t>z</a:t>
                </a:r>
              </a:p>
            </p:txBody>
          </p:sp>
        </p:grpSp>
        <p:sp>
          <p:nvSpPr>
            <p:cNvPr id="389224" name="Line 104"/>
            <p:cNvSpPr>
              <a:spLocks noChangeShapeType="1"/>
            </p:cNvSpPr>
            <p:nvPr/>
          </p:nvSpPr>
          <p:spPr bwMode="auto">
            <a:xfrm>
              <a:off x="4944" y="192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Palatino Linotype" charset="0"/>
                <a:ea typeface="ＭＳ Ｐゴシック" charset="0"/>
              </a:endParaRPr>
            </a:p>
          </p:txBody>
        </p:sp>
        <p:sp>
          <p:nvSpPr>
            <p:cNvPr id="389225" name="Freeform 105"/>
            <p:cNvSpPr>
              <a:spLocks/>
            </p:cNvSpPr>
            <p:nvPr/>
          </p:nvSpPr>
          <p:spPr bwMode="auto">
            <a:xfrm>
              <a:off x="5176" y="1824"/>
              <a:ext cx="56" cy="96"/>
            </a:xfrm>
            <a:custGeom>
              <a:avLst/>
              <a:gdLst>
                <a:gd name="T0" fmla="*/ 56 w 56"/>
                <a:gd name="T1" fmla="*/ 0 h 96"/>
                <a:gd name="T2" fmla="*/ 8 w 56"/>
                <a:gd name="T3" fmla="*/ 48 h 96"/>
                <a:gd name="T4" fmla="*/ 8 w 56"/>
                <a:gd name="T5" fmla="*/ 96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" h="96">
                  <a:moveTo>
                    <a:pt x="56" y="0"/>
                  </a:moveTo>
                  <a:cubicBezTo>
                    <a:pt x="36" y="16"/>
                    <a:pt x="16" y="32"/>
                    <a:pt x="8" y="48"/>
                  </a:cubicBezTo>
                  <a:cubicBezTo>
                    <a:pt x="0" y="64"/>
                    <a:pt x="4" y="80"/>
                    <a:pt x="8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89226" name="Text Box 106"/>
            <p:cNvSpPr txBox="1">
              <a:spLocks noChangeArrowheads="1"/>
            </p:cNvSpPr>
            <p:nvPr/>
          </p:nvSpPr>
          <p:spPr bwMode="auto">
            <a:xfrm>
              <a:off x="5047" y="1737"/>
              <a:ext cx="18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 Linotype" panose="020405020505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l-GR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</a:p>
          </p:txBody>
        </p:sp>
        <p:grpSp>
          <p:nvGrpSpPr>
            <p:cNvPr id="30752" name="Group 107"/>
            <p:cNvGrpSpPr>
              <a:grpSpLocks/>
            </p:cNvGrpSpPr>
            <p:nvPr/>
          </p:nvGrpSpPr>
          <p:grpSpPr bwMode="auto">
            <a:xfrm>
              <a:off x="3600" y="960"/>
              <a:ext cx="1920" cy="960"/>
              <a:chOff x="3168" y="864"/>
              <a:chExt cx="1920" cy="960"/>
            </a:xfrm>
          </p:grpSpPr>
          <p:grpSp>
            <p:nvGrpSpPr>
              <p:cNvPr id="30757" name="Group 108"/>
              <p:cNvGrpSpPr>
                <a:grpSpLocks/>
              </p:cNvGrpSpPr>
              <p:nvPr/>
            </p:nvGrpSpPr>
            <p:grpSpPr bwMode="auto">
              <a:xfrm>
                <a:off x="3168" y="864"/>
                <a:ext cx="1776" cy="960"/>
                <a:chOff x="3168" y="864"/>
                <a:chExt cx="1776" cy="960"/>
              </a:xfrm>
            </p:grpSpPr>
            <p:sp>
              <p:nvSpPr>
                <p:cNvPr id="389229" name="Line 109"/>
                <p:cNvSpPr>
                  <a:spLocks noChangeShapeType="1"/>
                </p:cNvSpPr>
                <p:nvPr/>
              </p:nvSpPr>
              <p:spPr bwMode="auto">
                <a:xfrm>
                  <a:off x="3168" y="864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9230" name="Line 110"/>
                <p:cNvSpPr>
                  <a:spLocks noChangeShapeType="1"/>
                </p:cNvSpPr>
                <p:nvPr/>
              </p:nvSpPr>
              <p:spPr bwMode="auto">
                <a:xfrm>
                  <a:off x="3264" y="912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9231" name="Line 111"/>
                <p:cNvSpPr>
                  <a:spLocks noChangeShapeType="1"/>
                </p:cNvSpPr>
                <p:nvPr/>
              </p:nvSpPr>
              <p:spPr bwMode="auto">
                <a:xfrm>
                  <a:off x="3360" y="960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9232" name="Line 112"/>
                <p:cNvSpPr>
                  <a:spLocks noChangeShapeType="1"/>
                </p:cNvSpPr>
                <p:nvPr/>
              </p:nvSpPr>
              <p:spPr bwMode="auto">
                <a:xfrm>
                  <a:off x="3456" y="1008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9233" name="Line 113"/>
                <p:cNvSpPr>
                  <a:spLocks noChangeShapeType="1"/>
                </p:cNvSpPr>
                <p:nvPr/>
              </p:nvSpPr>
              <p:spPr bwMode="auto">
                <a:xfrm>
                  <a:off x="3552" y="1056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9234" name="Line 114"/>
                <p:cNvSpPr>
                  <a:spLocks noChangeShapeType="1"/>
                </p:cNvSpPr>
                <p:nvPr/>
              </p:nvSpPr>
              <p:spPr bwMode="auto">
                <a:xfrm>
                  <a:off x="3648" y="1104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9235" name="Line 115"/>
                <p:cNvSpPr>
                  <a:spLocks noChangeShapeType="1"/>
                </p:cNvSpPr>
                <p:nvPr/>
              </p:nvSpPr>
              <p:spPr bwMode="auto">
                <a:xfrm>
                  <a:off x="3744" y="1152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9236" name="Line 116"/>
                <p:cNvSpPr>
                  <a:spLocks noChangeShapeType="1"/>
                </p:cNvSpPr>
                <p:nvPr/>
              </p:nvSpPr>
              <p:spPr bwMode="auto">
                <a:xfrm>
                  <a:off x="3840" y="1200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9237" name="Line 117"/>
                <p:cNvSpPr>
                  <a:spLocks noChangeShapeType="1"/>
                </p:cNvSpPr>
                <p:nvPr/>
              </p:nvSpPr>
              <p:spPr bwMode="auto">
                <a:xfrm>
                  <a:off x="3936" y="1248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9238" name="Line 118"/>
                <p:cNvSpPr>
                  <a:spLocks noChangeShapeType="1"/>
                </p:cNvSpPr>
                <p:nvPr/>
              </p:nvSpPr>
              <p:spPr bwMode="auto">
                <a:xfrm>
                  <a:off x="4032" y="1296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9239" name="Line 119"/>
                <p:cNvSpPr>
                  <a:spLocks noChangeShapeType="1"/>
                </p:cNvSpPr>
                <p:nvPr/>
              </p:nvSpPr>
              <p:spPr bwMode="auto">
                <a:xfrm>
                  <a:off x="4128" y="1344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9240" name="Line 120"/>
                <p:cNvSpPr>
                  <a:spLocks noChangeShapeType="1"/>
                </p:cNvSpPr>
                <p:nvPr/>
              </p:nvSpPr>
              <p:spPr bwMode="auto">
                <a:xfrm>
                  <a:off x="4224" y="1392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9241" name="Line 121"/>
                <p:cNvSpPr>
                  <a:spLocks noChangeShapeType="1"/>
                </p:cNvSpPr>
                <p:nvPr/>
              </p:nvSpPr>
              <p:spPr bwMode="auto">
                <a:xfrm>
                  <a:off x="4320" y="1440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9242" name="Line 122"/>
                <p:cNvSpPr>
                  <a:spLocks noChangeShapeType="1"/>
                </p:cNvSpPr>
                <p:nvPr/>
              </p:nvSpPr>
              <p:spPr bwMode="auto">
                <a:xfrm>
                  <a:off x="4416" y="1488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9243" name="Line 123"/>
                <p:cNvSpPr>
                  <a:spLocks noChangeShapeType="1"/>
                </p:cNvSpPr>
                <p:nvPr/>
              </p:nvSpPr>
              <p:spPr bwMode="auto">
                <a:xfrm>
                  <a:off x="4512" y="1536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9244" name="Line 124"/>
                <p:cNvSpPr>
                  <a:spLocks noChangeShapeType="1"/>
                </p:cNvSpPr>
                <p:nvPr/>
              </p:nvSpPr>
              <p:spPr bwMode="auto">
                <a:xfrm>
                  <a:off x="4608" y="1584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9245" name="Line 125"/>
                <p:cNvSpPr>
                  <a:spLocks noChangeShapeType="1"/>
                </p:cNvSpPr>
                <p:nvPr/>
              </p:nvSpPr>
              <p:spPr bwMode="auto">
                <a:xfrm>
                  <a:off x="4704" y="1632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9246" name="Line 126"/>
                <p:cNvSpPr>
                  <a:spLocks noChangeShapeType="1"/>
                </p:cNvSpPr>
                <p:nvPr/>
              </p:nvSpPr>
              <p:spPr bwMode="auto">
                <a:xfrm>
                  <a:off x="4800" y="1680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  <p:sp>
              <p:nvSpPr>
                <p:cNvPr id="389247" name="Line 127"/>
                <p:cNvSpPr>
                  <a:spLocks noChangeShapeType="1"/>
                </p:cNvSpPr>
                <p:nvPr/>
              </p:nvSpPr>
              <p:spPr bwMode="auto">
                <a:xfrm>
                  <a:off x="4896" y="1728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Palatino Linotype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389248" name="Line 128"/>
              <p:cNvSpPr>
                <a:spLocks noChangeShapeType="1"/>
              </p:cNvSpPr>
              <p:nvPr/>
            </p:nvSpPr>
            <p:spPr bwMode="auto">
              <a:xfrm>
                <a:off x="3168" y="864"/>
                <a:ext cx="1920" cy="96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Palatino Linotype" charset="0"/>
                  <a:ea typeface="ＭＳ Ｐゴシック" charset="0"/>
                </a:endParaRPr>
              </a:p>
            </p:txBody>
          </p:sp>
        </p:grpSp>
        <p:sp>
          <p:nvSpPr>
            <p:cNvPr id="389249" name="Line 129"/>
            <p:cNvSpPr>
              <a:spLocks noChangeShapeType="1"/>
            </p:cNvSpPr>
            <p:nvPr/>
          </p:nvSpPr>
          <p:spPr bwMode="auto">
            <a:xfrm>
              <a:off x="3744" y="768"/>
              <a:ext cx="1872" cy="96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Palatino Linotype" charset="0"/>
                <a:ea typeface="ＭＳ Ｐゴシック" charset="0"/>
              </a:endParaRPr>
            </a:p>
          </p:txBody>
        </p:sp>
        <p:sp>
          <p:nvSpPr>
            <p:cNvPr id="389250" name="Line 130"/>
            <p:cNvSpPr>
              <a:spLocks noChangeShapeType="1"/>
            </p:cNvSpPr>
            <p:nvPr/>
          </p:nvSpPr>
          <p:spPr bwMode="auto">
            <a:xfrm flipV="1">
              <a:off x="4368" y="1440"/>
              <a:ext cx="144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Palatino Linotype" charset="0"/>
                <a:ea typeface="ＭＳ Ｐゴシック" charset="0"/>
              </a:endParaRPr>
            </a:p>
          </p:txBody>
        </p:sp>
        <p:sp>
          <p:nvSpPr>
            <p:cNvPr id="389251" name="Line 131"/>
            <p:cNvSpPr>
              <a:spLocks noChangeShapeType="1"/>
            </p:cNvSpPr>
            <p:nvPr/>
          </p:nvSpPr>
          <p:spPr bwMode="auto">
            <a:xfrm flipV="1">
              <a:off x="4656" y="1056"/>
              <a:ext cx="144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Palatino Linotype" charset="0"/>
                <a:ea typeface="ＭＳ Ｐゴシック" charset="0"/>
              </a:endParaRPr>
            </a:p>
          </p:txBody>
        </p:sp>
        <p:sp>
          <p:nvSpPr>
            <p:cNvPr id="389252" name="Text Box 132"/>
            <p:cNvSpPr txBox="1">
              <a:spLocks noChangeArrowheads="1"/>
            </p:cNvSpPr>
            <p:nvPr/>
          </p:nvSpPr>
          <p:spPr bwMode="auto">
            <a:xfrm>
              <a:off x="4502" y="1228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i="1">
                  <a:solidFill>
                    <a:srgbClr val="FF0000"/>
                  </a:solidFill>
                  <a:latin typeface="Palatino Linotype" charset="0"/>
                  <a:ea typeface="ＭＳ Ｐゴシック" charset="0"/>
                </a:rPr>
                <a:t>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9273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91" grpId="0" animBg="1"/>
      <p:bldP spid="389169" grpId="0"/>
      <p:bldP spid="38918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341</Words>
  <Application>Microsoft Office PowerPoint</Application>
  <PresentationFormat>Widescreen</PresentationFormat>
  <Paragraphs>66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MS PGothic</vt:lpstr>
      <vt:lpstr>MS PGothic</vt:lpstr>
      <vt:lpstr>Arial</vt:lpstr>
      <vt:lpstr>Calibri</vt:lpstr>
      <vt:lpstr>Calibri Light</vt:lpstr>
      <vt:lpstr>Palatino Linotype</vt:lpstr>
      <vt:lpstr>Times New Roman</vt:lpstr>
      <vt:lpstr>Office Theme</vt:lpstr>
      <vt:lpstr>Microsoft Equation 3.0</vt:lpstr>
      <vt:lpstr>Steady, fully developed, laminar, incompressible flow of a Newtonian fluid down an inclined plane under gravity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Steady, fully developed, laminar, incompressible flow of a Newtonian fluid down an inclined plane under gravity</dc:title>
  <dc:creator>HP</dc:creator>
  <cp:lastModifiedBy>HP</cp:lastModifiedBy>
  <cp:revision>1</cp:revision>
  <dcterms:created xsi:type="dcterms:W3CDTF">2017-04-12T08:25:46Z</dcterms:created>
  <dcterms:modified xsi:type="dcterms:W3CDTF">2017-04-12T08:27:28Z</dcterms:modified>
</cp:coreProperties>
</file>