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2" r:id="rId36"/>
    <p:sldId id="290" r:id="rId37"/>
    <p:sldId id="293" r:id="rId38"/>
    <p:sldId id="291" r:id="rId39"/>
    <p:sldId id="295" r:id="rId40"/>
    <p:sldId id="294" r:id="rId41"/>
    <p:sldId id="296"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9AC4E03-78B9-4C2A-A82F-6DA83463D735}" type="datetimeFigureOut">
              <a:rPr lang="en-US" smtClean="0"/>
              <a:pPr/>
              <a:t>12/2/2019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5CC201-CD33-42E6-B4A6-DFC0F56DF18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687D3C7-FF46-4467-BAF3-D49446EF6A2A}"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E1E65A-71E4-4A9E-B535-8E4C471B458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C739E3-611F-4BB2-A79F-1B1F7D529A3E}"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21F218-EEFE-4CEA-8CAF-FAD9CE59FA1A}"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B30F1AD-FB9B-4D24-B744-AD16FB24C47F}" type="datetime1">
              <a:rPr lang="en-US" smtClean="0"/>
              <a:pPr/>
              <a:t>12/2/2019</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
        <p:nvSpPr>
          <p:cNvPr id="7" name="Slide Number Placeholder 6"/>
          <p:cNvSpPr>
            <a:spLocks noGrp="1"/>
          </p:cNvSpPr>
          <p:nvPr>
            <p:ph type="sldNum" sz="quarter" idx="12"/>
          </p:nvPr>
        </p:nvSpPr>
        <p:spPr/>
        <p:txBody>
          <a:bodyPr/>
          <a:lstStyle/>
          <a:p>
            <a:fld id="{B1EADD5B-ADE6-4FE4-A7FD-0DD58D1238C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EB20DEB-0EB6-45A0-B520-9C405322B280}" type="datetime1">
              <a:rPr lang="en-US" smtClean="0"/>
              <a:pPr/>
              <a:t>12/2/2019</a:t>
            </a:fld>
            <a:endParaRPr lang="en-US"/>
          </a:p>
        </p:txBody>
      </p:sp>
      <p:sp>
        <p:nvSpPr>
          <p:cNvPr id="8" name="Footer Placeholder 7"/>
          <p:cNvSpPr>
            <a:spLocks noGrp="1"/>
          </p:cNvSpPr>
          <p:nvPr>
            <p:ph type="ftr" sz="quarter" idx="11"/>
          </p:nvPr>
        </p:nvSpPr>
        <p:spPr/>
        <p:txBody>
          <a:bodyPr/>
          <a:lstStyle/>
          <a:p>
            <a:r>
              <a:rPr lang="en-US" smtClean="0"/>
              <a:t>tapande4@gmail.com</a:t>
            </a:r>
            <a:endParaRPr lang="en-US"/>
          </a:p>
        </p:txBody>
      </p:sp>
      <p:sp>
        <p:nvSpPr>
          <p:cNvPr id="9" name="Slide Number Placeholder 8"/>
          <p:cNvSpPr>
            <a:spLocks noGrp="1"/>
          </p:cNvSpPr>
          <p:nvPr>
            <p:ph type="sldNum" sz="quarter" idx="12"/>
          </p:nvPr>
        </p:nvSpPr>
        <p:spPr/>
        <p:txBody>
          <a:bodyPr/>
          <a:lstStyle/>
          <a:p>
            <a:fld id="{B1EADD5B-ADE6-4FE4-A7FD-0DD58D1238C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1F5DCC9-DA55-45E3-BE48-B6E178D4EB81}" type="datetime1">
              <a:rPr lang="en-US" smtClean="0"/>
              <a:pPr/>
              <a:t>12/2/2019</a:t>
            </a:fld>
            <a:endParaRPr lang="en-US"/>
          </a:p>
        </p:txBody>
      </p:sp>
      <p:sp>
        <p:nvSpPr>
          <p:cNvPr id="4" name="Footer Placeholder 3"/>
          <p:cNvSpPr>
            <a:spLocks noGrp="1"/>
          </p:cNvSpPr>
          <p:nvPr>
            <p:ph type="ftr" sz="quarter" idx="11"/>
          </p:nvPr>
        </p:nvSpPr>
        <p:spPr/>
        <p:txBody>
          <a:bodyPr/>
          <a:lstStyle/>
          <a:p>
            <a:r>
              <a:rPr lang="en-US" smtClean="0"/>
              <a:t>tapande4@gmail.com</a:t>
            </a:r>
            <a:endParaRPr lang="en-US"/>
          </a:p>
        </p:txBody>
      </p:sp>
      <p:sp>
        <p:nvSpPr>
          <p:cNvPr id="5" name="Slide Number Placeholder 4"/>
          <p:cNvSpPr>
            <a:spLocks noGrp="1"/>
          </p:cNvSpPr>
          <p:nvPr>
            <p:ph type="sldNum" sz="quarter" idx="12"/>
          </p:nvPr>
        </p:nvSpPr>
        <p:spPr/>
        <p:txBody>
          <a:bodyPr/>
          <a:lstStyle/>
          <a:p>
            <a:fld id="{B1EADD5B-ADE6-4FE4-A7FD-0DD58D1238C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72B80D-FF8E-4E5C-9BA0-90B0FD4D1714}" type="datetime1">
              <a:rPr lang="en-US" smtClean="0"/>
              <a:pPr/>
              <a:t>12/2/2019</a:t>
            </a:fld>
            <a:endParaRPr lang="en-US"/>
          </a:p>
        </p:txBody>
      </p:sp>
      <p:sp>
        <p:nvSpPr>
          <p:cNvPr id="3" name="Footer Placeholder 2"/>
          <p:cNvSpPr>
            <a:spLocks noGrp="1"/>
          </p:cNvSpPr>
          <p:nvPr>
            <p:ph type="ftr" sz="quarter" idx="11"/>
          </p:nvPr>
        </p:nvSpPr>
        <p:spPr/>
        <p:txBody>
          <a:bodyPr/>
          <a:lstStyle/>
          <a:p>
            <a:r>
              <a:rPr lang="en-US" smtClean="0"/>
              <a:t>tapande4@gmail.com</a:t>
            </a:r>
            <a:endParaRPr lang="en-US"/>
          </a:p>
        </p:txBody>
      </p:sp>
      <p:sp>
        <p:nvSpPr>
          <p:cNvPr id="4" name="Slide Number Placeholder 3"/>
          <p:cNvSpPr>
            <a:spLocks noGrp="1"/>
          </p:cNvSpPr>
          <p:nvPr>
            <p:ph type="sldNum" sz="quarter" idx="12"/>
          </p:nvPr>
        </p:nvSpPr>
        <p:spPr/>
        <p:txBody>
          <a:bodyPr/>
          <a:lstStyle/>
          <a:p>
            <a:fld id="{B1EADD5B-ADE6-4FE4-A7FD-0DD58D1238C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89C726-BAE1-44FC-9C28-EE4598C764D5}" type="datetime1">
              <a:rPr lang="en-US" smtClean="0"/>
              <a:pPr/>
              <a:t>12/2/2019</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
        <p:nvSpPr>
          <p:cNvPr id="7" name="Slide Number Placeholder 6"/>
          <p:cNvSpPr>
            <a:spLocks noGrp="1"/>
          </p:cNvSpPr>
          <p:nvPr>
            <p:ph type="sldNum" sz="quarter" idx="12"/>
          </p:nvPr>
        </p:nvSpPr>
        <p:spPr/>
        <p:txBody>
          <a:bodyPr/>
          <a:lstStyle/>
          <a:p>
            <a:fld id="{B1EADD5B-ADE6-4FE4-A7FD-0DD58D1238C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8DADCC-98D3-4AF4-879A-C52763AE3C83}" type="datetime1">
              <a:rPr lang="en-US" smtClean="0"/>
              <a:pPr/>
              <a:t>12/2/2019</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
        <p:nvSpPr>
          <p:cNvPr id="7" name="Slide Number Placeholder 6"/>
          <p:cNvSpPr>
            <a:spLocks noGrp="1"/>
          </p:cNvSpPr>
          <p:nvPr>
            <p:ph type="sldNum" sz="quarter" idx="12"/>
          </p:nvPr>
        </p:nvSpPr>
        <p:spPr/>
        <p:txBody>
          <a:bodyPr/>
          <a:lstStyle/>
          <a:p>
            <a:fld id="{B1EADD5B-ADE6-4FE4-A7FD-0DD58D1238C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58CB52-50FF-4B51-BC98-654C02C154B2}" type="datetime1">
              <a:rPr lang="en-US" smtClean="0"/>
              <a:pPr/>
              <a:t>12/2/2019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tapande4@gmail.com</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EADD5B-ADE6-4FE4-A7FD-0DD58D1238C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0" y="304800"/>
            <a:ext cx="7696200" cy="5791200"/>
          </a:xfrm>
        </p:spPr>
        <p:txBody>
          <a:bodyPr>
            <a:normAutofit fontScale="70000" lnSpcReduction="20000"/>
          </a:bodyPr>
          <a:lstStyle/>
          <a:p>
            <a:endPar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Lecture-2</a:t>
            </a:r>
          </a:p>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LEARNING MANAGEMENT SYSTEM</a:t>
            </a:r>
          </a:p>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PPT : Development of the concept of intentionality</a:t>
            </a:r>
          </a:p>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Faculty Name: Professor </a:t>
            </a:r>
            <a:r>
              <a:rPr lang="en-US"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Tapan</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Kumar De</a:t>
            </a:r>
          </a:p>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Subject: Philosophy</a:t>
            </a:r>
          </a:p>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Course Name &amp; Semester : </a:t>
            </a:r>
            <a:r>
              <a:rPr lang="en-US"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m.a</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semester-iii</a:t>
            </a:r>
          </a:p>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Paper No.: phi-404</a:t>
            </a:r>
          </a:p>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Paper Name: continental philosophy(Phenomenology)</a:t>
            </a:r>
          </a:p>
          <a:p>
            <a:endPar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r>
              <a:rPr lang="en-US" b="1" cap="all"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n-US" b="1" cap="all"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Keywords - </a:t>
            </a:r>
            <a:r>
              <a:rPr lang="en-US"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Intensionality</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n-US"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intensional</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content, </a:t>
            </a:r>
            <a:r>
              <a:rPr lang="en-US"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intensional</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quality, </a:t>
            </a:r>
            <a:r>
              <a:rPr lang="en-US"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Telos</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n-US"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noesis</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and a different </a:t>
            </a:r>
            <a:r>
              <a:rPr lang="en-US"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noema</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t>
            </a:r>
            <a:endPar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p>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endPar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endPar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(Signature of the Faculty</a:t>
            </a:r>
            <a:r>
              <a:rPr lang="en-US" dirty="0" smtClean="0"/>
              <a:t>)</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4" name="Date Placeholder 3"/>
          <p:cNvSpPr>
            <a:spLocks noGrp="1"/>
          </p:cNvSpPr>
          <p:nvPr>
            <p:ph type="dt" sz="half" idx="10"/>
          </p:nvPr>
        </p:nvSpPr>
        <p:spPr/>
        <p:txBody>
          <a:bodyPr/>
          <a:lstStyle/>
          <a:p>
            <a:fld id="{61E1455C-A293-491B-9419-FF81A1F4D443}" type="datetime1">
              <a:rPr lang="en-US" smtClean="0"/>
              <a:pPr/>
              <a:t>12/2/2019</a:t>
            </a:fld>
            <a:endParaRPr lang="en-US"/>
          </a:p>
        </p:txBody>
      </p:sp>
      <p:sp>
        <p:nvSpPr>
          <p:cNvPr id="5" name="Slide Number Placeholder 4"/>
          <p:cNvSpPr>
            <a:spLocks noGrp="1"/>
          </p:cNvSpPr>
          <p:nvPr>
            <p:ph type="sldNum" sz="quarter" idx="12"/>
          </p:nvPr>
        </p:nvSpPr>
        <p:spPr/>
        <p:txBody>
          <a:bodyPr/>
          <a:lstStyle/>
          <a:p>
            <a:fld id="{B1EADD5B-ADE6-4FE4-A7FD-0DD58D1238CE}" type="slidenum">
              <a:rPr lang="en-US" smtClean="0"/>
              <a:pPr/>
              <a:t>1</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pic>
        <p:nvPicPr>
          <p:cNvPr id="7" name="Picture 6" descr="Signature TKD"/>
          <p:cNvPicPr/>
          <p:nvPr/>
        </p:nvPicPr>
        <p:blipFill>
          <a:blip r:embed="rId2" cstate="print"/>
          <a:srcRect/>
          <a:stretch>
            <a:fillRect/>
          </a:stretch>
        </p:blipFill>
        <p:spPr bwMode="auto">
          <a:xfrm>
            <a:off x="5638800" y="4876800"/>
            <a:ext cx="1905000" cy="60960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4525963"/>
          </a:xfrm>
        </p:spPr>
        <p:txBody>
          <a:bodyPr>
            <a:normAutofit lnSpcReduction="10000"/>
          </a:bodyPr>
          <a:lstStyle/>
          <a:p>
            <a:pPr algn="just"/>
            <a:r>
              <a:rPr lang="en-US" dirty="0" smtClean="0"/>
              <a:t>The term ‘intentional content’. However, may mean various things, and we should accordingly distinguish among them. In Husserl`s own language, “ We shall first have to distinguish </a:t>
            </a:r>
            <a:r>
              <a:rPr lang="en-US" b="1" i="1" dirty="0" smtClean="0"/>
              <a:t>three</a:t>
            </a:r>
            <a:r>
              <a:rPr lang="en-US" dirty="0" smtClean="0"/>
              <a:t> concepts of the intentional content: the intentional object of the intentional content: the intentional object of the act, its intentional  Material ( as opposed to its intentional  quality) and, lastly its intentional essence (11)</a:t>
            </a:r>
            <a:endParaRPr lang="en-US" dirty="0"/>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4525963"/>
          </a:xfrm>
        </p:spPr>
        <p:txBody>
          <a:bodyPr>
            <a:normAutofit lnSpcReduction="10000"/>
          </a:bodyPr>
          <a:lstStyle/>
          <a:p>
            <a:pPr algn="just"/>
            <a:r>
              <a:rPr lang="en-US" dirty="0"/>
              <a:t>In the fifth investigation the  concept of intention materials as elucidated by contrasting it with the concept of intentional quality of an act. But the intentional quality of an act Husserl means what is common, e.g. to various acts of judging considered as acts of judging irrespective of what they may be about, or what is common to acts of desiring irrespective of what they may be about, and so on. </a:t>
            </a:r>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525963"/>
          </a:xfrm>
        </p:spPr>
        <p:txBody>
          <a:bodyPr>
            <a:normAutofit/>
          </a:bodyPr>
          <a:lstStyle/>
          <a:p>
            <a:pPr algn="just"/>
            <a:r>
              <a:rPr lang="en-US" dirty="0" smtClean="0"/>
              <a:t>Thus we say that all the different acts of judging  have the  same intentional quality, all the acts of desiring  have the same  intentional quality, etc. But if we consider two acts of judging about  different subject matter, e.g. the  act of judging that ‘8+4=32’ and ‘New Delhi is the capital of India’ the qualities of the two acts are the same, while precisely in which they differ is its intentional material. </a:t>
            </a:r>
          </a:p>
          <a:p>
            <a:pPr algn="just"/>
            <a:endParaRPr lang="en-US" dirty="0"/>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4525963"/>
          </a:xfrm>
        </p:spPr>
        <p:txBody>
          <a:bodyPr>
            <a:normAutofit fontScale="92500" lnSpcReduction="20000"/>
          </a:bodyPr>
          <a:lstStyle/>
          <a:p>
            <a:pPr algn="just"/>
            <a:r>
              <a:rPr lang="en-US" dirty="0" smtClean="0"/>
              <a:t>It is easy to see that acts with different qualities may have the same matter, acts having the same quality  may have the same material and acts having the same quality may have different matter. For example, the  </a:t>
            </a:r>
            <a:r>
              <a:rPr lang="en-US" dirty="0" err="1" smtClean="0"/>
              <a:t>judgement</a:t>
            </a:r>
            <a:r>
              <a:rPr lang="en-US" dirty="0" smtClean="0"/>
              <a:t> ‘ There are living  being on the mars’ the  question ‘ Are there living on the Mars ?’ and the supposition’ There may be livings on the Mars,’ have the same material, although the acts have quite  different qualities, The quality of an act, then is its mode of referring to the object to which it does refer.</a:t>
            </a:r>
            <a:endParaRPr lang="en-US" dirty="0"/>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algn="just"/>
            <a:r>
              <a:rPr lang="en-US" dirty="0"/>
              <a:t>By intentional  essence of an act we mean the unity of its intentional quality and its intentional </a:t>
            </a:r>
            <a:r>
              <a:rPr lang="en-US" dirty="0" smtClean="0"/>
              <a:t>material’. </a:t>
            </a:r>
          </a:p>
          <a:p>
            <a:pPr algn="just"/>
            <a:r>
              <a:rPr lang="en-US" dirty="0" smtClean="0"/>
              <a:t>Thus </a:t>
            </a:r>
            <a:r>
              <a:rPr lang="en-US" dirty="0"/>
              <a:t>the acts which  have the same quality as well as the same material may well be said to have same intentional essence, and ever if such acts considered as real episodes, may occur in different times in different life histories of the same person, or of different individuals, and  so be  </a:t>
            </a:r>
            <a:r>
              <a:rPr lang="en-US" dirty="0" smtClean="0"/>
              <a:t>different, yet in phenomenological analysis they would be considered as identical. </a:t>
            </a:r>
          </a:p>
          <a:p>
            <a:pPr algn="just"/>
            <a:r>
              <a:rPr lang="en-US" dirty="0" smtClean="0"/>
              <a:t> </a:t>
            </a:r>
            <a:endParaRPr lang="en-US" dirty="0"/>
          </a:p>
          <a:p>
            <a:endParaRPr lang="en-US" dirty="0"/>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dirty="0" smtClean="0"/>
              <a:t>For what phenomenology is concerned with it is not the real episode  but its intentional character as such and from this point of view  two acts having the same intentional essence are the same.	</a:t>
            </a:r>
            <a:endParaRPr lang="en-US" dirty="0"/>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525963"/>
          </a:xfrm>
        </p:spPr>
        <p:txBody>
          <a:bodyPr>
            <a:normAutofit fontScale="85000" lnSpcReduction="10000"/>
          </a:bodyPr>
          <a:lstStyle/>
          <a:p>
            <a:pPr algn="just"/>
            <a:r>
              <a:rPr lang="en-US" dirty="0"/>
              <a:t>IN the introduction of Investigation - VI Husserl introduces the concept of fulfillment of intention, and thus supplements the  static analysis of intentionality by a dynamic  one. </a:t>
            </a:r>
            <a:endParaRPr lang="en-US" dirty="0" smtClean="0"/>
          </a:p>
          <a:p>
            <a:pPr algn="just"/>
            <a:r>
              <a:rPr lang="en-US" dirty="0" smtClean="0"/>
              <a:t>Husserl  </a:t>
            </a:r>
            <a:r>
              <a:rPr lang="en-US" dirty="0"/>
              <a:t>comes  forward to declare that an intentional  act does not only establish its object of reference, but also aims at the object for its fulfillment objects are </a:t>
            </a:r>
            <a:r>
              <a:rPr lang="en-US" dirty="0" err="1"/>
              <a:t>telos</a:t>
            </a:r>
            <a:r>
              <a:rPr lang="en-US" dirty="0"/>
              <a:t> of conscious </a:t>
            </a:r>
            <a:r>
              <a:rPr lang="en-US" dirty="0" err="1"/>
              <a:t>ness</a:t>
            </a:r>
            <a:r>
              <a:rPr lang="en-US" dirty="0"/>
              <a:t>, and they are appropriated in flesh and blood in intuition. It is not however, imperative that meaning intention should be so fulfilled, illustrated. </a:t>
            </a:r>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525963"/>
          </a:xfrm>
        </p:spPr>
        <p:txBody>
          <a:bodyPr>
            <a:normAutofit fontScale="85000" lnSpcReduction="10000"/>
          </a:bodyPr>
          <a:lstStyle/>
          <a:p>
            <a:pPr algn="just"/>
            <a:r>
              <a:rPr lang="en-US" dirty="0" smtClean="0"/>
              <a:t>When the meaning  intention is fulfilled, i.e., when the object intended is given in intuition, two modes of consciousness fuse into a  unity and the meaning is  accomplished.</a:t>
            </a:r>
          </a:p>
          <a:p>
            <a:pPr algn="just"/>
            <a:r>
              <a:rPr lang="en-US" dirty="0" smtClean="0"/>
              <a:t> This dialectics of  intention and fulfillment has sometimes been understood as  dialectics  between sense and presence. </a:t>
            </a:r>
          </a:p>
          <a:p>
            <a:pPr algn="just"/>
            <a:r>
              <a:rPr lang="en-US" dirty="0" smtClean="0"/>
              <a:t>The presence has to be measured by the sense; i.e., the intention it  fulfils, and also that the sense, the intention, has to be appraised by evidence, every claim to be measured by ‘ seeing’.</a:t>
            </a:r>
            <a:endParaRPr lang="en-US" dirty="0"/>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525963"/>
          </a:xfrm>
        </p:spPr>
        <p:txBody>
          <a:bodyPr/>
          <a:lstStyle/>
          <a:p>
            <a:pPr algn="just"/>
            <a:r>
              <a:rPr lang="en-US" dirty="0"/>
              <a:t>According to </a:t>
            </a:r>
            <a:r>
              <a:rPr lang="en-US" dirty="0" err="1" smtClean="0"/>
              <a:t>Spiegelberg</a:t>
            </a:r>
            <a:r>
              <a:rPr lang="en-US" dirty="0"/>
              <a:t>, one might distinguish, in this connection, four functional characteristics of Husserl`s </a:t>
            </a:r>
            <a:r>
              <a:rPr lang="en-US" dirty="0" smtClean="0"/>
              <a:t>intentionality.</a:t>
            </a:r>
          </a:p>
          <a:p>
            <a:pPr algn="just"/>
            <a:r>
              <a:rPr lang="en-US" dirty="0" smtClean="0"/>
              <a:t>Intention </a:t>
            </a:r>
            <a:r>
              <a:rPr lang="en-US" dirty="0" err="1" smtClean="0"/>
              <a:t>objectivates</a:t>
            </a:r>
            <a:endParaRPr lang="en-US" dirty="0" smtClean="0"/>
          </a:p>
          <a:p>
            <a:pPr algn="just"/>
            <a:r>
              <a:rPr lang="en-US" dirty="0" smtClean="0"/>
              <a:t>Intention identifies</a:t>
            </a:r>
          </a:p>
          <a:p>
            <a:pPr algn="just"/>
            <a:r>
              <a:rPr lang="en-US" dirty="0" smtClean="0"/>
              <a:t>Intention connects</a:t>
            </a:r>
          </a:p>
          <a:p>
            <a:pPr algn="just"/>
            <a:r>
              <a:rPr lang="en-US" dirty="0" smtClean="0"/>
              <a:t>Intention Constitutes</a:t>
            </a:r>
            <a:endParaRPr lang="en-US" dirty="0"/>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Intention </a:t>
            </a:r>
            <a:r>
              <a:rPr lang="en-US" dirty="0" err="1" smtClean="0"/>
              <a:t>objectivates</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 </a:t>
            </a:r>
            <a:r>
              <a:rPr lang="en-US" dirty="0"/>
              <a:t>Intention </a:t>
            </a:r>
            <a:r>
              <a:rPr lang="en-US" dirty="0" err="1"/>
              <a:t>objectivates</a:t>
            </a:r>
            <a:r>
              <a:rPr lang="en-US" dirty="0"/>
              <a:t> : This means that intention refers the  data of experience to the object intended. It is intention which contents or data to an object which  is itself not part of the act, but ‘ Transcendent’ to it All the intentional </a:t>
            </a:r>
            <a:r>
              <a:rPr lang="en-US" dirty="0" smtClean="0"/>
              <a:t>materials </a:t>
            </a:r>
            <a:r>
              <a:rPr lang="en-US" dirty="0"/>
              <a:t>are integrated </a:t>
            </a:r>
            <a:r>
              <a:rPr lang="en-US" dirty="0" smtClean="0"/>
              <a:t>into </a:t>
            </a:r>
            <a:r>
              <a:rPr lang="en-US" dirty="0"/>
              <a:t>a complete object which  forms the pole of all these reference. This object, however remains identical, even when the way of referring  to it ( such as  perception, thought, etc.) is changed. As already stated, the different ways of referring are qualities of intention, as opposed to its material.</a:t>
            </a:r>
          </a:p>
          <a:p>
            <a:pPr algn="just"/>
            <a:endParaRPr lang="en-US" dirty="0"/>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Content of the discussion</a:t>
            </a:r>
            <a:endParaRPr lang="en-US" sz="4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p:txBody>
          <a:bodyPr/>
          <a:lstStyle/>
          <a:p>
            <a:r>
              <a:rPr lang="en-US" dirty="0" smtClean="0"/>
              <a:t>The concept of intentionality in Logical Investigation</a:t>
            </a:r>
          </a:p>
          <a:p>
            <a:r>
              <a:rPr lang="en-US" dirty="0" smtClean="0"/>
              <a:t>The concept of intentionality in Ideas-1</a:t>
            </a:r>
          </a:p>
          <a:p>
            <a:r>
              <a:rPr lang="en-US" dirty="0" smtClean="0"/>
              <a:t>The concept of intentionality in the works published after the Ideas-1</a:t>
            </a:r>
            <a:endParaRPr lang="en-US" dirty="0"/>
          </a:p>
        </p:txBody>
      </p:sp>
      <p:sp>
        <p:nvSpPr>
          <p:cNvPr id="4" name="Date Placeholder 3"/>
          <p:cNvSpPr>
            <a:spLocks noGrp="1"/>
          </p:cNvSpPr>
          <p:nvPr>
            <p:ph type="dt" sz="half" idx="10"/>
          </p:nvPr>
        </p:nvSpPr>
        <p:spPr/>
        <p:txBody>
          <a:bodyPr/>
          <a:lstStyle/>
          <a:p>
            <a:fld id="{61A254F7-04B9-456D-995D-09B081211496}" type="datetime1">
              <a:rPr lang="en-US" smtClean="0"/>
              <a:pPr/>
              <a:t>12/2/2019</a:t>
            </a:fld>
            <a:endParaRPr lang="en-US"/>
          </a:p>
        </p:txBody>
      </p:sp>
      <p:sp>
        <p:nvSpPr>
          <p:cNvPr id="5" name="Slide Number Placeholder 4"/>
          <p:cNvSpPr>
            <a:spLocks noGrp="1"/>
          </p:cNvSpPr>
          <p:nvPr>
            <p:ph type="sldNum" sz="quarter" idx="12"/>
          </p:nvPr>
        </p:nvSpPr>
        <p:spPr/>
        <p:txBody>
          <a:bodyPr/>
          <a:lstStyle/>
          <a:p>
            <a:fld id="{B1EADD5B-ADE6-4FE4-A7FD-0DD58D1238CE}" type="slidenum">
              <a:rPr lang="en-US" smtClean="0"/>
              <a:pPr/>
              <a:t>2</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Intention identifies</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a:t>Intention identifies : A second step of this </a:t>
            </a:r>
            <a:r>
              <a:rPr lang="en-US" dirty="0" err="1"/>
              <a:t>objectivating</a:t>
            </a:r>
            <a:r>
              <a:rPr lang="en-US" dirty="0"/>
              <a:t> process  is that intentionality allows us  ascribe a series of  experiential contents to the same referent or ‘ pole’ of meaning. In absence of such an integrating function, there would be nothing but a stream of perceptions similar to each other but never identical. Intention performs a synthetic function by which the different aspects, perspectives, and stages of an object are all integrated into an identical core.</a:t>
            </a:r>
          </a:p>
          <a:p>
            <a:pPr algn="just"/>
            <a:endParaRPr lang="en-US" dirty="0"/>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Intention connects</a:t>
            </a:r>
            <a:endParaRPr lang="en-US" dirty="0"/>
          </a:p>
        </p:txBody>
      </p:sp>
      <p:sp>
        <p:nvSpPr>
          <p:cNvPr id="3" name="Content Placeholder 2"/>
          <p:cNvSpPr>
            <a:spLocks noGrp="1"/>
          </p:cNvSpPr>
          <p:nvPr>
            <p:ph idx="1"/>
          </p:nvPr>
        </p:nvSpPr>
        <p:spPr/>
        <p:txBody>
          <a:bodyPr/>
          <a:lstStyle/>
          <a:p>
            <a:pPr algn="just"/>
            <a:r>
              <a:rPr lang="en-US" dirty="0"/>
              <a:t>Intention connects: An aspect of an identical object refers to its allied aspects which from its horizon , so to speak. The .... part of a horse, e.g. refers to its back portion. It also give rise to legitimate expectations for further development of our experience, yet are clearly foreshadowed in what is Given. Intention connects all these aspects for a single object to come out.</a:t>
            </a:r>
          </a:p>
          <a:p>
            <a:pPr algn="just"/>
            <a:endParaRPr lang="en-US" dirty="0"/>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Intention Constitutes</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a:t>Intention Constitutes: Husserl ascribes to intention a further function of actually the international object. It thus becomes accomplishment of the intentional acts. Hence the intentional object remains no longer as preexistent to which the intending acts refers as already given, but something, which originates in the acts themselves. This functions, of course, has not been envisaged in the Logical Investigation. It is in the period of ideas. Husserl comes to speak of constitution on a larger scale. We will take up the issue in the later part of our study.</a:t>
            </a:r>
          </a:p>
          <a:p>
            <a:pPr algn="just"/>
            <a:endParaRPr lang="en-US" dirty="0"/>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Ideas -1</a:t>
            </a:r>
          </a:p>
        </p:txBody>
      </p:sp>
      <p:sp>
        <p:nvSpPr>
          <p:cNvPr id="3" name="Content Placeholder 2"/>
          <p:cNvSpPr>
            <a:spLocks noGrp="1"/>
          </p:cNvSpPr>
          <p:nvPr>
            <p:ph idx="1"/>
          </p:nvPr>
        </p:nvSpPr>
        <p:spPr>
          <a:xfrm>
            <a:off x="457200" y="1600201"/>
            <a:ext cx="8229600" cy="3276600"/>
          </a:xfrm>
        </p:spPr>
        <p:txBody>
          <a:bodyPr/>
          <a:lstStyle/>
          <a:p>
            <a:pPr algn="just"/>
            <a:r>
              <a:rPr lang="en-US" dirty="0"/>
              <a:t>Husserl here introduced two important notion : one is </a:t>
            </a:r>
            <a:r>
              <a:rPr lang="en-US" dirty="0" err="1" smtClean="0"/>
              <a:t>noesis-noema</a:t>
            </a:r>
            <a:r>
              <a:rPr lang="en-US" dirty="0" smtClean="0"/>
              <a:t> </a:t>
            </a:r>
            <a:r>
              <a:rPr lang="en-US" dirty="0"/>
              <a:t>celebration, another is </a:t>
            </a:r>
            <a:r>
              <a:rPr lang="en-US" dirty="0" err="1"/>
              <a:t>hyle</a:t>
            </a:r>
            <a:r>
              <a:rPr lang="en-US" dirty="0"/>
              <a:t>. </a:t>
            </a:r>
            <a:endParaRPr lang="en-US" dirty="0" smtClean="0"/>
          </a:p>
          <a:p>
            <a:pPr algn="just"/>
            <a:r>
              <a:rPr lang="en-US" dirty="0" smtClean="0"/>
              <a:t>In </a:t>
            </a:r>
            <a:r>
              <a:rPr lang="en-US" dirty="0"/>
              <a:t>the place we meet with the concept of </a:t>
            </a:r>
            <a:r>
              <a:rPr lang="en-US" dirty="0" err="1"/>
              <a:t>noema</a:t>
            </a:r>
            <a:r>
              <a:rPr lang="en-US" dirty="0"/>
              <a:t> and its correlative </a:t>
            </a:r>
            <a:r>
              <a:rPr lang="en-US" dirty="0" err="1"/>
              <a:t>noesis</a:t>
            </a:r>
            <a:r>
              <a:rPr lang="en-US" dirty="0"/>
              <a:t>.</a:t>
            </a:r>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4525963"/>
          </a:xfrm>
        </p:spPr>
        <p:txBody>
          <a:bodyPr>
            <a:normAutofit fontScale="77500" lnSpcReduction="20000"/>
          </a:bodyPr>
          <a:lstStyle/>
          <a:p>
            <a:pPr algn="just"/>
            <a:r>
              <a:rPr lang="en-US" dirty="0"/>
              <a:t>To  say </a:t>
            </a:r>
            <a:r>
              <a:rPr lang="en-US" b="1" i="1" dirty="0" err="1"/>
              <a:t>noema</a:t>
            </a:r>
            <a:r>
              <a:rPr lang="en-US" dirty="0"/>
              <a:t> is the   sense as distinguished from the  intentional object which is the reference . It is the object intended, </a:t>
            </a:r>
            <a:r>
              <a:rPr lang="en-US" dirty="0" err="1"/>
              <a:t>e.g</a:t>
            </a:r>
            <a:r>
              <a:rPr lang="en-US" dirty="0"/>
              <a:t>, the  object as perceived, the object as remembered, etc. It is both Subjective and objective. essence takes shapes in the subjective act, but at the sometime it transcends the subjective act, as the same essence can take place in a variety of distinct acts. </a:t>
            </a:r>
            <a:r>
              <a:rPr lang="en-US" dirty="0" err="1"/>
              <a:t>noesis</a:t>
            </a:r>
            <a:r>
              <a:rPr lang="en-US" dirty="0"/>
              <a:t> is the act of thinking, it is the real component of intentional act and so psychological. But at the sometime it is transcendental. Since it is the meaning bestowing consciousness. Thus, accordingly, the sense in both subjective and objectively while the </a:t>
            </a:r>
            <a:r>
              <a:rPr lang="en-US" dirty="0" err="1"/>
              <a:t>noesis</a:t>
            </a:r>
            <a:r>
              <a:rPr lang="en-US" dirty="0"/>
              <a:t> is both </a:t>
            </a:r>
            <a:r>
              <a:rPr lang="en-US" dirty="0" err="1"/>
              <a:t>phycological</a:t>
            </a:r>
            <a:r>
              <a:rPr lang="en-US" dirty="0"/>
              <a:t> being component of an act) and transcendental (being meaning conferring). </a:t>
            </a:r>
          </a:p>
          <a:p>
            <a:pPr algn="just"/>
            <a:endParaRPr lang="en-US" dirty="0"/>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4525963"/>
          </a:xfrm>
        </p:spPr>
        <p:txBody>
          <a:bodyPr/>
          <a:lstStyle/>
          <a:p>
            <a:pPr algn="just"/>
            <a:r>
              <a:rPr lang="en-US" dirty="0"/>
              <a:t>But their correlation is the most important thing and Husserl has put this correlation-thesis in a very pointed language, ‘No </a:t>
            </a:r>
            <a:r>
              <a:rPr lang="en-US" dirty="0" err="1"/>
              <a:t>noetic</a:t>
            </a:r>
            <a:r>
              <a:rPr lang="en-US" dirty="0"/>
              <a:t> phase without a </a:t>
            </a:r>
            <a:r>
              <a:rPr lang="en-US" dirty="0" err="1"/>
              <a:t>noematic</a:t>
            </a:r>
            <a:r>
              <a:rPr lang="en-US" dirty="0"/>
              <a:t> phase that belongs specifically to it.’ 15. This correlation of course, is not so simple as it prima </a:t>
            </a:r>
            <a:r>
              <a:rPr lang="en-US" dirty="0" err="1"/>
              <a:t>faci</a:t>
            </a:r>
            <a:r>
              <a:rPr lang="en-US" dirty="0"/>
              <a:t> seems. There are different aspects of this parallelism. Professor </a:t>
            </a:r>
            <a:r>
              <a:rPr lang="en-US" dirty="0" err="1"/>
              <a:t>Mohanty</a:t>
            </a:r>
            <a:r>
              <a:rPr lang="en-US" dirty="0"/>
              <a:t> has explained this correlation in a systematic way. 16. </a:t>
            </a:r>
          </a:p>
          <a:p>
            <a:pPr algn="just"/>
            <a:endParaRPr lang="en-US" dirty="0"/>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4525963"/>
          </a:xfrm>
        </p:spPr>
        <p:txBody>
          <a:bodyPr>
            <a:normAutofit fontScale="85000" lnSpcReduction="10000"/>
          </a:bodyPr>
          <a:lstStyle/>
          <a:p>
            <a:pPr algn="just"/>
            <a:r>
              <a:rPr lang="en-US" dirty="0"/>
              <a:t>Let us considered my perception of a tree over there. In this preparation as </a:t>
            </a:r>
            <a:r>
              <a:rPr lang="en-US" dirty="0" err="1"/>
              <a:t>i</a:t>
            </a:r>
            <a:r>
              <a:rPr lang="en-US" dirty="0"/>
              <a:t> move around and take a different perspective, I have both a different </a:t>
            </a:r>
            <a:r>
              <a:rPr lang="en-US" dirty="0" err="1"/>
              <a:t>noesis</a:t>
            </a:r>
            <a:r>
              <a:rPr lang="en-US" dirty="0"/>
              <a:t> and a different </a:t>
            </a:r>
            <a:r>
              <a:rPr lang="en-US" dirty="0" err="1"/>
              <a:t>noema</a:t>
            </a:r>
            <a:r>
              <a:rPr lang="en-US" dirty="0"/>
              <a:t>. But in all cases, however, I am seeing the identical tree. Let these different </a:t>
            </a:r>
            <a:r>
              <a:rPr lang="en-US" dirty="0" err="1"/>
              <a:t>noetic</a:t>
            </a:r>
            <a:r>
              <a:rPr lang="en-US" dirty="0"/>
              <a:t> acts be A1, A2 A3......... And let their respectively </a:t>
            </a:r>
            <a:r>
              <a:rPr lang="en-US" dirty="0" err="1"/>
              <a:t>noematic</a:t>
            </a:r>
            <a:r>
              <a:rPr lang="en-US" dirty="0"/>
              <a:t> be N1,N2,N3.......We have a </a:t>
            </a:r>
            <a:r>
              <a:rPr lang="en-US" dirty="0" err="1"/>
              <a:t>noetic</a:t>
            </a:r>
            <a:r>
              <a:rPr lang="en-US" dirty="0"/>
              <a:t> multiplicative and a </a:t>
            </a:r>
            <a:r>
              <a:rPr lang="en-US" dirty="0" err="1"/>
              <a:t>noematic</a:t>
            </a:r>
            <a:r>
              <a:rPr lang="en-US" dirty="0"/>
              <a:t> multiplicity as well. </a:t>
            </a:r>
            <a:endParaRPr lang="en-US" dirty="0" smtClean="0"/>
          </a:p>
          <a:p>
            <a:pPr algn="just"/>
            <a:r>
              <a:rPr lang="en-US" dirty="0" smtClean="0"/>
              <a:t>These </a:t>
            </a:r>
            <a:r>
              <a:rPr lang="en-US" dirty="0"/>
              <a:t>two multiplicities are on different levels, for  to each </a:t>
            </a:r>
            <a:r>
              <a:rPr lang="en-US" dirty="0" err="1"/>
              <a:t>noema</a:t>
            </a:r>
            <a:r>
              <a:rPr lang="en-US" dirty="0"/>
              <a:t> there corresponds a multiplicity of actual and possible acts. </a:t>
            </a:r>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525963"/>
          </a:xfrm>
        </p:spPr>
        <p:txBody>
          <a:bodyPr>
            <a:normAutofit fontScale="92500" lnSpcReduction="20000"/>
          </a:bodyPr>
          <a:lstStyle/>
          <a:p>
            <a:pPr algn="just"/>
            <a:r>
              <a:rPr lang="en-US" dirty="0" smtClean="0"/>
              <a:t>All these means, many different act may have identically the same </a:t>
            </a:r>
            <a:r>
              <a:rPr lang="en-US" dirty="0" err="1" smtClean="0"/>
              <a:t>noema</a:t>
            </a:r>
            <a:r>
              <a:rPr lang="en-US" dirty="0" smtClean="0"/>
              <a:t>. Let A, stand for the act of watching the tree from perspective P1. Form the same  perspective many different perceptions of the same tree are possible, and all these acts have the same </a:t>
            </a:r>
            <a:r>
              <a:rPr lang="en-US" dirty="0" err="1" smtClean="0"/>
              <a:t>noema</a:t>
            </a:r>
            <a:r>
              <a:rPr lang="en-US" dirty="0" smtClean="0"/>
              <a:t> N1. It  these acts are A1, A2, A3,.... then all these acts have the same </a:t>
            </a:r>
            <a:r>
              <a:rPr lang="en-US" dirty="0" err="1" smtClean="0"/>
              <a:t>noema</a:t>
            </a:r>
            <a:r>
              <a:rPr lang="en-US" dirty="0" smtClean="0"/>
              <a:t> N1, These acts may differ from each other in their temporal positions one may have  a whole  series of successive perceptions one and the same object, the </a:t>
            </a:r>
            <a:r>
              <a:rPr lang="en-US" dirty="0" err="1" smtClean="0"/>
              <a:t>noema</a:t>
            </a:r>
            <a:r>
              <a:rPr lang="en-US" dirty="0" smtClean="0"/>
              <a:t> remaining the same. </a:t>
            </a:r>
            <a:endParaRPr lang="en-US" dirty="0"/>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525963"/>
          </a:xfrm>
        </p:spPr>
        <p:txBody>
          <a:bodyPr>
            <a:normAutofit fontScale="85000" lnSpcReduction="20000"/>
          </a:bodyPr>
          <a:lstStyle/>
          <a:p>
            <a:r>
              <a:rPr lang="en-US" dirty="0" smtClean="0"/>
              <a:t>Thus, although each act  has  its own </a:t>
            </a:r>
            <a:r>
              <a:rPr lang="en-US" dirty="0" err="1" smtClean="0"/>
              <a:t>noema</a:t>
            </a:r>
            <a:r>
              <a:rPr lang="en-US" dirty="0" smtClean="0"/>
              <a:t> and different </a:t>
            </a:r>
            <a:r>
              <a:rPr lang="en-US" dirty="0" err="1" smtClean="0"/>
              <a:t>noemata</a:t>
            </a:r>
            <a:r>
              <a:rPr lang="en-US" dirty="0" smtClean="0"/>
              <a:t>, it is possible that different acts have identically the same </a:t>
            </a:r>
            <a:r>
              <a:rPr lang="en-US" dirty="0" err="1" smtClean="0"/>
              <a:t>noema</a:t>
            </a:r>
            <a:r>
              <a:rPr lang="en-US" dirty="0" smtClean="0"/>
              <a:t>.</a:t>
            </a:r>
          </a:p>
          <a:p>
            <a:r>
              <a:rPr lang="en-US" dirty="0" smtClean="0"/>
              <a:t>Likewise, different </a:t>
            </a:r>
            <a:r>
              <a:rPr lang="en-US" dirty="0" err="1" smtClean="0"/>
              <a:t>noemata</a:t>
            </a:r>
            <a:r>
              <a:rPr lang="en-US" dirty="0" smtClean="0"/>
              <a:t> may contain reference to identically to same  object, All these may be captured if we make these distinctions (17) </a:t>
            </a:r>
          </a:p>
          <a:p>
            <a:r>
              <a:rPr lang="en-US" dirty="0" smtClean="0"/>
              <a:t>a) Each act has its own intended object;</a:t>
            </a:r>
          </a:p>
          <a:p>
            <a:r>
              <a:rPr lang="en-US" dirty="0" smtClean="0"/>
              <a:t>b) Each act has its own </a:t>
            </a:r>
            <a:r>
              <a:rPr lang="en-US" dirty="0" err="1" smtClean="0"/>
              <a:t>noema</a:t>
            </a:r>
            <a:r>
              <a:rPr lang="en-US" dirty="0" smtClean="0"/>
              <a:t>;</a:t>
            </a:r>
          </a:p>
          <a:p>
            <a:r>
              <a:rPr lang="en-US" dirty="0" smtClean="0"/>
              <a:t>c) Different acts may have the same object;</a:t>
            </a:r>
          </a:p>
          <a:p>
            <a:r>
              <a:rPr lang="en-US" dirty="0" smtClean="0"/>
              <a:t>d) Different </a:t>
            </a:r>
            <a:r>
              <a:rPr lang="en-US" dirty="0" err="1" smtClean="0"/>
              <a:t>noemata</a:t>
            </a:r>
            <a:r>
              <a:rPr lang="en-US" dirty="0" smtClean="0"/>
              <a:t> may refer to the same object; </a:t>
            </a:r>
          </a:p>
          <a:p>
            <a:r>
              <a:rPr lang="en-US" dirty="0" smtClean="0"/>
              <a:t>e) Each act phase has its </a:t>
            </a:r>
            <a:r>
              <a:rPr lang="en-US" dirty="0" err="1" smtClean="0"/>
              <a:t>noematic</a:t>
            </a:r>
            <a:r>
              <a:rPr lang="en-US" dirty="0" smtClean="0"/>
              <a:t> phase.</a:t>
            </a:r>
          </a:p>
          <a:p>
            <a:endParaRPr lang="en-US" dirty="0"/>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The nature of </a:t>
            </a:r>
            <a:r>
              <a:rPr lang="en-US"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noema</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p:txBody>
          <a:bodyPr>
            <a:normAutofit fontScale="85000" lnSpcReduction="20000"/>
          </a:bodyPr>
          <a:lstStyle/>
          <a:p>
            <a:pPr algn="just"/>
            <a:r>
              <a:rPr lang="en-US" dirty="0" smtClean="0"/>
              <a:t>Husserl`s </a:t>
            </a:r>
            <a:r>
              <a:rPr lang="en-US" dirty="0" err="1"/>
              <a:t>noema</a:t>
            </a:r>
            <a:r>
              <a:rPr lang="en-US" dirty="0"/>
              <a:t> is neither real  in the naive sense, non ideal in </a:t>
            </a:r>
            <a:r>
              <a:rPr lang="en-US" dirty="0" err="1"/>
              <a:t>Berkely`s</a:t>
            </a:r>
            <a:r>
              <a:rPr lang="en-US" dirty="0"/>
              <a:t> sense; it is </a:t>
            </a:r>
            <a:r>
              <a:rPr lang="en-US" dirty="0" err="1"/>
              <a:t>irreal</a:t>
            </a:r>
            <a:r>
              <a:rPr lang="en-US" dirty="0"/>
              <a:t>, to use  Husserl`s own language. This </a:t>
            </a:r>
            <a:r>
              <a:rPr lang="en-US" dirty="0" err="1"/>
              <a:t>irreal</a:t>
            </a:r>
            <a:r>
              <a:rPr lang="en-US" dirty="0"/>
              <a:t> </a:t>
            </a:r>
            <a:r>
              <a:rPr lang="en-US" dirty="0" err="1"/>
              <a:t>noema</a:t>
            </a:r>
            <a:r>
              <a:rPr lang="en-US" dirty="0"/>
              <a:t> stands over again a multiplicity of real, but a multiplicity of </a:t>
            </a:r>
            <a:r>
              <a:rPr lang="en-US" dirty="0" err="1"/>
              <a:t>noemata</a:t>
            </a:r>
            <a:r>
              <a:rPr lang="en-US" dirty="0"/>
              <a:t> refers, through a passive process of synthesis, to an ideal</a:t>
            </a:r>
            <a:r>
              <a:rPr lang="en-US" dirty="0" smtClean="0"/>
              <a:t>.</a:t>
            </a:r>
          </a:p>
          <a:p>
            <a:pPr algn="just"/>
            <a:r>
              <a:rPr lang="en-US" dirty="0" smtClean="0"/>
              <a:t> </a:t>
            </a:r>
            <a:r>
              <a:rPr lang="en-US" dirty="0"/>
              <a:t>In this way the </a:t>
            </a:r>
            <a:r>
              <a:rPr lang="en-US" dirty="0" err="1"/>
              <a:t>irreal</a:t>
            </a:r>
            <a:r>
              <a:rPr lang="en-US" dirty="0"/>
              <a:t> </a:t>
            </a:r>
            <a:r>
              <a:rPr lang="en-US" dirty="0" err="1"/>
              <a:t>noema</a:t>
            </a:r>
            <a:r>
              <a:rPr lang="en-US" dirty="0"/>
              <a:t> mediates between the real intentional act and the real (or ideal) intended object. It we think of in relation to the acts, the  </a:t>
            </a:r>
            <a:r>
              <a:rPr lang="en-US" dirty="0" err="1"/>
              <a:t>noema</a:t>
            </a:r>
            <a:r>
              <a:rPr lang="en-US" dirty="0"/>
              <a:t> is an identity; and if thought in respect to the </a:t>
            </a:r>
            <a:r>
              <a:rPr lang="en-US" dirty="0" err="1"/>
              <a:t>noematic</a:t>
            </a:r>
            <a:r>
              <a:rPr lang="en-US" dirty="0"/>
              <a:t> multiplicity, the intentional object is an identity. This aspect of intentionality is later explain by the theory of constitution.</a:t>
            </a:r>
          </a:p>
          <a:p>
            <a:pPr algn="just"/>
            <a:endParaRPr lang="en-US" dirty="0"/>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Development of the concept of intentionality</a:t>
            </a:r>
            <a:endParaRPr lang="en-US" sz="3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p:txBody>
          <a:bodyPr/>
          <a:lstStyle/>
          <a:p>
            <a:pPr algn="just"/>
            <a:r>
              <a:rPr lang="en-US" dirty="0" smtClean="0"/>
              <a:t>The development of the concept of intentionality in Husserl’s phenomenology is divided into three stages-</a:t>
            </a:r>
          </a:p>
          <a:p>
            <a:pPr algn="just"/>
            <a:r>
              <a:rPr lang="en-US" dirty="0" smtClean="0"/>
              <a:t>The concept of intentionality in Logical Investigation</a:t>
            </a:r>
          </a:p>
          <a:p>
            <a:pPr algn="just"/>
            <a:r>
              <a:rPr lang="en-US" dirty="0" smtClean="0"/>
              <a:t>The concept of intentionality in Ideas-1</a:t>
            </a:r>
          </a:p>
          <a:p>
            <a:pPr algn="just"/>
            <a:r>
              <a:rPr lang="en-US" dirty="0" smtClean="0"/>
              <a:t>The concept of intentionality in the works published after the Ideas-1</a:t>
            </a:r>
          </a:p>
          <a:p>
            <a:pPr algn="just"/>
            <a:endParaRPr lang="en-US" dirty="0"/>
          </a:p>
        </p:txBody>
      </p:sp>
      <p:sp>
        <p:nvSpPr>
          <p:cNvPr id="4" name="Date Placeholder 3"/>
          <p:cNvSpPr>
            <a:spLocks noGrp="1"/>
          </p:cNvSpPr>
          <p:nvPr>
            <p:ph type="dt" sz="half" idx="10"/>
          </p:nvPr>
        </p:nvSpPr>
        <p:spPr/>
        <p:txBody>
          <a:bodyPr/>
          <a:lstStyle/>
          <a:p>
            <a:fld id="{D3691C7F-E923-4A9B-8B70-F99FF05C60BC}" type="datetime1">
              <a:rPr lang="en-US" smtClean="0"/>
              <a:pPr/>
              <a:t>12/2/2019</a:t>
            </a:fld>
            <a:endParaRPr lang="en-US"/>
          </a:p>
        </p:txBody>
      </p:sp>
      <p:sp>
        <p:nvSpPr>
          <p:cNvPr id="5" name="Slide Number Placeholder 4"/>
          <p:cNvSpPr>
            <a:spLocks noGrp="1"/>
          </p:cNvSpPr>
          <p:nvPr>
            <p:ph type="sldNum" sz="quarter" idx="12"/>
          </p:nvPr>
        </p:nvSpPr>
        <p:spPr/>
        <p:txBody>
          <a:bodyPr/>
          <a:lstStyle/>
          <a:p>
            <a:fld id="{B1EADD5B-ADE6-4FE4-A7FD-0DD58D1238CE}" type="slidenum">
              <a:rPr lang="en-US" smtClean="0"/>
              <a:pPr/>
              <a:t>3</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4525963"/>
          </a:xfrm>
        </p:spPr>
        <p:txBody>
          <a:bodyPr>
            <a:normAutofit fontScale="85000" lnSpcReduction="20000"/>
          </a:bodyPr>
          <a:lstStyle/>
          <a:p>
            <a:pPr algn="just"/>
            <a:r>
              <a:rPr lang="en-US" dirty="0"/>
              <a:t>As a matter of course, Husserl ascribes to intention the function of constituting the intentional object Via media the constitution of the </a:t>
            </a:r>
            <a:r>
              <a:rPr lang="en-US" dirty="0" err="1"/>
              <a:t>noema</a:t>
            </a:r>
            <a:r>
              <a:rPr lang="en-US" dirty="0"/>
              <a:t>. Intention  constitutes the object while it operates within the </a:t>
            </a:r>
            <a:r>
              <a:rPr lang="en-US" dirty="0" err="1"/>
              <a:t>hylo-morphic</a:t>
            </a:r>
            <a:r>
              <a:rPr lang="en-US" dirty="0"/>
              <a:t> scheme. Obviously this constitution is not  creation  out of nothing . </a:t>
            </a:r>
            <a:endParaRPr lang="en-US" dirty="0" smtClean="0"/>
          </a:p>
          <a:p>
            <a:pPr algn="just"/>
            <a:r>
              <a:rPr lang="en-US" dirty="0" smtClean="0"/>
              <a:t>It </a:t>
            </a:r>
            <a:r>
              <a:rPr lang="en-US" dirty="0"/>
              <a:t>means the transcendental process through which a multiplicity of intensive process which  take place within a flux comes to be unified in a stable sense. Anyhow, this  theme of constitution is a distinctive and  radical phenomenological theme and so demands an elaborate explanation. We shall take up this theme in the next chapter.</a:t>
            </a:r>
          </a:p>
          <a:p>
            <a:pPr algn="just"/>
            <a:endParaRPr lang="en-US" dirty="0"/>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dirty="0"/>
              <a:t>But the notion of ‘</a:t>
            </a:r>
            <a:r>
              <a:rPr lang="en-US" dirty="0" err="1"/>
              <a:t>hyle</a:t>
            </a:r>
            <a:r>
              <a:rPr lang="en-US" dirty="0"/>
              <a:t>’ in Husserl`s phenomenology raises a problem, and so we should not proceed without  taking a  stock of this peculiar notion. In fact Husserl`s analysis reveals that there is an element of corporeity at the heart of consciousness. This corporeal element is called ‘ </a:t>
            </a:r>
            <a:r>
              <a:rPr lang="en-US" dirty="0" err="1"/>
              <a:t>hyle</a:t>
            </a:r>
            <a:r>
              <a:rPr lang="en-US" dirty="0"/>
              <a:t>’  in  Ideas-I .</a:t>
            </a:r>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525963"/>
          </a:xfrm>
        </p:spPr>
        <p:txBody>
          <a:bodyPr/>
          <a:lstStyle/>
          <a:p>
            <a:pPr algn="just"/>
            <a:r>
              <a:rPr lang="en-US" dirty="0"/>
              <a:t>This </a:t>
            </a:r>
            <a:r>
              <a:rPr lang="en-US" dirty="0" err="1"/>
              <a:t>hyle</a:t>
            </a:r>
            <a:r>
              <a:rPr lang="en-US" dirty="0"/>
              <a:t> is </a:t>
            </a:r>
            <a:r>
              <a:rPr lang="en-US" dirty="0" err="1"/>
              <a:t>intrapsychic</a:t>
            </a:r>
            <a:r>
              <a:rPr lang="en-US" dirty="0"/>
              <a:t>, but nevertheless belongs to consciousness. Husserl seems to suggest that these sensory materials are not something caused by external object, nor do they represent some quality  of the object . This </a:t>
            </a:r>
            <a:r>
              <a:rPr lang="en-US" dirty="0" err="1"/>
              <a:t>hyletic</a:t>
            </a:r>
            <a:r>
              <a:rPr lang="en-US" dirty="0"/>
              <a:t> data serve as raw materials for intentional informing or bestowal of meaning at different </a:t>
            </a:r>
            <a:r>
              <a:rPr lang="en-US" dirty="0" smtClean="0"/>
              <a:t>levels.</a:t>
            </a:r>
            <a:endParaRPr lang="en-US" dirty="0"/>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715000"/>
          </a:xfrm>
        </p:spPr>
        <p:txBody>
          <a:bodyPr>
            <a:normAutofit fontScale="85000" lnSpcReduction="20000"/>
          </a:bodyPr>
          <a:lstStyle/>
          <a:p>
            <a:pPr algn="just"/>
            <a:r>
              <a:rPr lang="en-US" dirty="0"/>
              <a:t>He introduces the notion of </a:t>
            </a:r>
            <a:r>
              <a:rPr lang="en-US" dirty="0" err="1"/>
              <a:t>hyle</a:t>
            </a:r>
            <a:r>
              <a:rPr lang="en-US" dirty="0"/>
              <a:t> to designate the ‘ primary content’ of the  Logical Investigation (19) ( </a:t>
            </a:r>
            <a:r>
              <a:rPr lang="en-US" dirty="0" err="1"/>
              <a:t>cf</a:t>
            </a:r>
            <a:r>
              <a:rPr lang="en-US" dirty="0"/>
              <a:t>; op-it P-815) with the reservation  that same materials are taken as ultimate data for the analysis is confined to a  superficial level of intentionality. He was not the prepared to carry the investigations to the depth of consciousness that constitutes the whole of temporal experiences. In the lecture on  Internal Time consciousness Husserl takes up the problem of temporal constitution. With this temporal analysis both the  </a:t>
            </a:r>
            <a:r>
              <a:rPr lang="en-US" dirty="0" err="1"/>
              <a:t>hyle</a:t>
            </a:r>
            <a:r>
              <a:rPr lang="en-US" dirty="0"/>
              <a:t> and  the </a:t>
            </a:r>
            <a:r>
              <a:rPr lang="en-US" dirty="0" err="1"/>
              <a:t>noetic</a:t>
            </a:r>
            <a:r>
              <a:rPr lang="en-US" dirty="0"/>
              <a:t> acts are shown to lose their privileged status as being  constituted in time consciousness. Both are explained as temporal unites , as primal impressions with their </a:t>
            </a:r>
            <a:r>
              <a:rPr lang="en-US" dirty="0" err="1"/>
              <a:t>retentional</a:t>
            </a:r>
            <a:r>
              <a:rPr lang="en-US" dirty="0"/>
              <a:t> and </a:t>
            </a:r>
            <a:r>
              <a:rPr lang="en-US" dirty="0" err="1"/>
              <a:t>pretentional</a:t>
            </a:r>
            <a:r>
              <a:rPr lang="en-US" dirty="0"/>
              <a:t> horizons. The primal impressions are the living presence which itself retains this past time phases and anticipates the future time phase.</a:t>
            </a:r>
          </a:p>
          <a:p>
            <a:pPr algn="just"/>
            <a:endParaRPr lang="en-US" dirty="0"/>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Cartesian  Meditations</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p:txBody>
          <a:bodyPr>
            <a:normAutofit lnSpcReduction="10000"/>
          </a:bodyPr>
          <a:lstStyle/>
          <a:p>
            <a:pPr algn="just"/>
            <a:r>
              <a:rPr lang="en-US" dirty="0"/>
              <a:t>Let us turn to some other characterizations that we find in Husserl  later writings. In the Cartesian  Meditations Husserl  lays stress on the horizon aspect of intentionality. </a:t>
            </a:r>
            <a:endParaRPr lang="en-US" dirty="0" smtClean="0"/>
          </a:p>
          <a:p>
            <a:pPr algn="just"/>
            <a:r>
              <a:rPr lang="en-US" dirty="0" smtClean="0"/>
              <a:t>According </a:t>
            </a:r>
            <a:r>
              <a:rPr lang="en-US" dirty="0"/>
              <a:t>to  him, the nature of intention is not  exhausted, if we consider </a:t>
            </a:r>
            <a:r>
              <a:rPr lang="en-US" dirty="0" err="1"/>
              <a:t>noetic</a:t>
            </a:r>
            <a:r>
              <a:rPr lang="en-US" dirty="0"/>
              <a:t> acts or cogitations only as actual lived experiences. Far every actuality  implies possibilities which have in them pre-figured. </a:t>
            </a:r>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Cont….</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a:xfrm>
            <a:off x="457200" y="1295400"/>
            <a:ext cx="8229600" cy="4830763"/>
          </a:xfrm>
        </p:spPr>
        <p:txBody>
          <a:bodyPr>
            <a:normAutofit fontScale="92500" lnSpcReduction="10000"/>
          </a:bodyPr>
          <a:lstStyle/>
          <a:p>
            <a:pPr algn="just"/>
            <a:r>
              <a:rPr lang="en-US" dirty="0" smtClean="0"/>
              <a:t>This means, every lived  experience has a  horizon which changes with the modifications of the links of consciousness. This horizon is an intentional horizon of reference to the possibilities of consciousness that belongs to it.</a:t>
            </a:r>
          </a:p>
          <a:p>
            <a:pPr algn="just"/>
            <a:r>
              <a:rPr lang="en-US" dirty="0" smtClean="0"/>
              <a:t> Every consciousness is thus capable to change itself into new modes of consciousness of object and with them we find deferent ‘  horizon </a:t>
            </a:r>
            <a:r>
              <a:rPr lang="en-US" dirty="0" err="1" smtClean="0"/>
              <a:t>intentionalities</a:t>
            </a:r>
            <a:r>
              <a:rPr lang="en-US" dirty="0" smtClean="0"/>
              <a:t> (22) The object as a pole identity is meant ‘ expectantly’ through the horizon </a:t>
            </a:r>
            <a:r>
              <a:rPr lang="en-US" dirty="0" err="1" smtClean="0"/>
              <a:t>intentionalities</a:t>
            </a:r>
            <a:r>
              <a:rPr lang="en-US" dirty="0" smtClean="0"/>
              <a:t>.</a:t>
            </a:r>
          </a:p>
          <a:p>
            <a:endParaRPr lang="en-US" dirty="0"/>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4525963"/>
          </a:xfrm>
        </p:spPr>
        <p:txBody>
          <a:bodyPr>
            <a:normAutofit fontScale="92500" lnSpcReduction="20000"/>
          </a:bodyPr>
          <a:lstStyle/>
          <a:p>
            <a:pPr algn="just"/>
            <a:r>
              <a:rPr lang="en-US" dirty="0"/>
              <a:t>Husserl also speaks of ‘ unconsciousness intentionality’ ‘ anonymous intentionality’, operative intentionality, etc. These notions come in the last phase of  his career</a:t>
            </a:r>
            <a:r>
              <a:rPr lang="en-US" dirty="0" smtClean="0"/>
              <a:t>.</a:t>
            </a:r>
          </a:p>
          <a:p>
            <a:pPr algn="just"/>
            <a:r>
              <a:rPr lang="en-US" dirty="0" smtClean="0"/>
              <a:t> </a:t>
            </a:r>
            <a:r>
              <a:rPr lang="en-US" dirty="0"/>
              <a:t>The intentionality that passively constitutes the pre given world is </a:t>
            </a:r>
            <a:r>
              <a:rPr lang="en-US" dirty="0" err="1"/>
              <a:t>anonymas</a:t>
            </a:r>
            <a:r>
              <a:rPr lang="en-US" dirty="0"/>
              <a:t>, as the experience knows nothing of  them  phenomenology is committed to rescue consciousness  from  this anonymity  and so this mode  of intentionality penetrates into the depth of </a:t>
            </a:r>
            <a:r>
              <a:rPr lang="en-US" dirty="0" smtClean="0"/>
              <a:t>consciousness </a:t>
            </a:r>
            <a:r>
              <a:rPr lang="en-US" dirty="0"/>
              <a:t>with its synthetic processes. </a:t>
            </a:r>
            <a:endParaRPr lang="en-US" dirty="0" smtClean="0"/>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36</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Cont….</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a:xfrm>
            <a:off x="457200" y="1371600"/>
            <a:ext cx="8229600" cy="4754563"/>
          </a:xfrm>
        </p:spPr>
        <p:txBody>
          <a:bodyPr/>
          <a:lstStyle/>
          <a:p>
            <a:pPr algn="just"/>
            <a:r>
              <a:rPr lang="en-US" dirty="0" smtClean="0"/>
              <a:t>Such anonymity is not to be equated with the consciousness or with intentionality other than acts. Acts may have contributed to the  </a:t>
            </a:r>
            <a:r>
              <a:rPr lang="en-US" dirty="0" err="1" smtClean="0"/>
              <a:t>sedimented</a:t>
            </a:r>
            <a:r>
              <a:rPr lang="en-US" dirty="0" smtClean="0"/>
              <a:t> sense of a  pre-given object, and in such a case it is these act which have become </a:t>
            </a:r>
            <a:r>
              <a:rPr lang="en-US" dirty="0" err="1" smtClean="0"/>
              <a:t>unanonymus</a:t>
            </a:r>
            <a:r>
              <a:rPr lang="en-US" dirty="0" smtClean="0"/>
              <a:t> .</a:t>
            </a:r>
          </a:p>
          <a:p>
            <a:endParaRPr lang="en-US" dirty="0"/>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37</a:t>
            </a:fld>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Unconscious intentionality</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p:txBody>
          <a:bodyPr>
            <a:normAutofit/>
          </a:bodyPr>
          <a:lstStyle/>
          <a:p>
            <a:pPr algn="just"/>
            <a:r>
              <a:rPr lang="en-US" dirty="0"/>
              <a:t>Unconscious intentionality, on the other hand, may be either acts or not. These are in fact unconscious desires, love and hatred, which are acts . </a:t>
            </a:r>
            <a:endParaRPr lang="en-US" dirty="0" smtClean="0"/>
          </a:p>
          <a:p>
            <a:pPr algn="just"/>
            <a:r>
              <a:rPr lang="en-US" dirty="0" smtClean="0"/>
              <a:t>The  </a:t>
            </a:r>
            <a:r>
              <a:rPr lang="en-US" dirty="0"/>
              <a:t>notion of unconscious intentionality comes out in the course of Husserl`s attempt to take account of the finding of  modern depth psychology’ </a:t>
            </a:r>
            <a:r>
              <a:rPr lang="en-US" dirty="0" smtClean="0"/>
              <a:t>. </a:t>
            </a:r>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38</a:t>
            </a:fld>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Cont…</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a:xfrm>
            <a:off x="457200" y="1371600"/>
            <a:ext cx="8229600" cy="4754563"/>
          </a:xfrm>
        </p:spPr>
        <p:txBody>
          <a:bodyPr/>
          <a:lstStyle/>
          <a:p>
            <a:pPr algn="just"/>
            <a:r>
              <a:rPr lang="en-US" dirty="0" smtClean="0"/>
              <a:t>Again , the concept of operative  intentionality is said to be that mode of intentional life which remains un-thematic hidden and thus is removed  beyond our knowledge, although it carries me  forward in my </a:t>
            </a:r>
            <a:r>
              <a:rPr lang="en-US" dirty="0" err="1" smtClean="0"/>
              <a:t>theoritical</a:t>
            </a:r>
            <a:r>
              <a:rPr lang="en-US" dirty="0" smtClean="0"/>
              <a:t> and practical relationship.</a:t>
            </a:r>
          </a:p>
          <a:p>
            <a:pPr algn="just"/>
            <a:endParaRPr lang="en-US" dirty="0"/>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39</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295400"/>
          </a:xfrm>
        </p:spPr>
        <p:txBody>
          <a:bodyPr>
            <a:normAutofit fontScale="90000"/>
          </a:bodyPr>
          <a:lstStyle/>
          <a:p>
            <a:r>
              <a:rPr lang="en-US"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The concept of intentionality in Logical Investigation</a:t>
            </a:r>
            <a:r>
              <a:rPr lang="en-US" dirty="0" smtClean="0"/>
              <a:t/>
            </a:r>
            <a:br>
              <a:rPr lang="en-US" dirty="0" smtClean="0"/>
            </a:br>
            <a:endParaRPr lang="en-US" dirty="0"/>
          </a:p>
        </p:txBody>
      </p:sp>
      <p:sp>
        <p:nvSpPr>
          <p:cNvPr id="3" name="Content Placeholder 2"/>
          <p:cNvSpPr>
            <a:spLocks noGrp="1"/>
          </p:cNvSpPr>
          <p:nvPr>
            <p:ph idx="1"/>
          </p:nvPr>
        </p:nvSpPr>
        <p:spPr>
          <a:xfrm>
            <a:off x="457200" y="1905000"/>
            <a:ext cx="8229600" cy="4221163"/>
          </a:xfrm>
        </p:spPr>
        <p:txBody>
          <a:bodyPr>
            <a:normAutofit/>
          </a:bodyPr>
          <a:lstStyle/>
          <a:p>
            <a:r>
              <a:rPr lang="en-US" dirty="0"/>
              <a:t>In the Logical Investigations we find two types of exposition</a:t>
            </a:r>
            <a:r>
              <a:rPr lang="en-US" dirty="0" smtClean="0"/>
              <a:t>.</a:t>
            </a:r>
          </a:p>
          <a:p>
            <a:r>
              <a:rPr lang="en-US" dirty="0" smtClean="0"/>
              <a:t> </a:t>
            </a:r>
            <a:r>
              <a:rPr lang="en-US" dirty="0"/>
              <a:t>In Investigation V we find a static analysis  of </a:t>
            </a:r>
            <a:r>
              <a:rPr lang="en-US" dirty="0" smtClean="0"/>
              <a:t>intentionality.</a:t>
            </a:r>
          </a:p>
          <a:p>
            <a:r>
              <a:rPr lang="en-US" dirty="0" smtClean="0"/>
              <a:t>In </a:t>
            </a:r>
            <a:r>
              <a:rPr lang="en-US" dirty="0"/>
              <a:t>Investigation VI </a:t>
            </a:r>
            <a:r>
              <a:rPr lang="en-US" dirty="0" smtClean="0"/>
              <a:t>we </a:t>
            </a:r>
            <a:r>
              <a:rPr lang="en-US" dirty="0"/>
              <a:t>get a glimpse of dynamic analysis. </a:t>
            </a:r>
          </a:p>
        </p:txBody>
      </p:sp>
      <p:sp>
        <p:nvSpPr>
          <p:cNvPr id="4" name="Date Placeholder 3"/>
          <p:cNvSpPr>
            <a:spLocks noGrp="1"/>
          </p:cNvSpPr>
          <p:nvPr>
            <p:ph type="dt" sz="half" idx="10"/>
          </p:nvPr>
        </p:nvSpPr>
        <p:spPr/>
        <p:txBody>
          <a:bodyPr/>
          <a:lstStyle/>
          <a:p>
            <a:fld id="{7BD1B26E-EDF5-4553-AFED-27739C1D54DE}" type="datetime1">
              <a:rPr lang="en-US" smtClean="0"/>
              <a:pPr/>
              <a:t>12/2/2019</a:t>
            </a:fld>
            <a:endParaRPr lang="en-US"/>
          </a:p>
        </p:txBody>
      </p:sp>
      <p:sp>
        <p:nvSpPr>
          <p:cNvPr id="5" name="Slide Number Placeholder 4"/>
          <p:cNvSpPr>
            <a:spLocks noGrp="1"/>
          </p:cNvSpPr>
          <p:nvPr>
            <p:ph type="sldNum" sz="quarter" idx="12"/>
          </p:nvPr>
        </p:nvSpPr>
        <p:spPr/>
        <p:txBody>
          <a:bodyPr/>
          <a:lstStyle/>
          <a:p>
            <a:fld id="{B1EADD5B-ADE6-4FE4-A7FD-0DD58D1238CE}" type="slidenum">
              <a:rPr lang="en-US" smtClean="0"/>
              <a:pPr/>
              <a:t>4</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Cont….</a:t>
            </a:r>
            <a:endPar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a:xfrm>
            <a:off x="457200" y="1295400"/>
            <a:ext cx="8229600" cy="4830763"/>
          </a:xfrm>
        </p:spPr>
        <p:txBody>
          <a:bodyPr>
            <a:normAutofit lnSpcReduction="10000"/>
          </a:bodyPr>
          <a:lstStyle/>
          <a:p>
            <a:pPr algn="just"/>
            <a:r>
              <a:rPr lang="en-US" dirty="0" smtClean="0"/>
              <a:t>The  operations of this intentionality are anonymous, thematic except to phenomenological  reflection. Although they are not cognitive, they cognitive, They confer sense on the pre given world, and thus provide the basis for further  creation significance. It is, as if, the last ground and source of all meaning and significance. But this notion can not be fully understood until we elaborate the notion of life world.</a:t>
            </a:r>
          </a:p>
          <a:p>
            <a:endParaRPr lang="en-US" dirty="0"/>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40</a:t>
            </a:fld>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a:bodyPr>
          <a:lstStyle/>
          <a:p>
            <a:pPr algn="ctr">
              <a:buNone/>
            </a:pPr>
            <a:endParaRPr lang="en-US" sz="8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a:p>
            <a:pPr algn="ctr">
              <a:buNone/>
            </a:pPr>
            <a:r>
              <a:rPr lang="en-US" sz="8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Thanks</a:t>
            </a:r>
            <a:endParaRPr lang="en-US" sz="88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41</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en-US" dirty="0" smtClean="0"/>
              <a:t>Husserl initiates his discussion of Investigation V by making a distinction between the real content of an act and its intentional content. This distinction is  fundamental to his way of  thinking for it shows that  the intentional is not  a real component  of  an act .</a:t>
            </a:r>
            <a:endParaRPr lang="en-US" dirty="0"/>
          </a:p>
        </p:txBody>
      </p:sp>
      <p:sp>
        <p:nvSpPr>
          <p:cNvPr id="4" name="Date Placeholder 3"/>
          <p:cNvSpPr>
            <a:spLocks noGrp="1"/>
          </p:cNvSpPr>
          <p:nvPr>
            <p:ph type="dt" sz="half" idx="10"/>
          </p:nvPr>
        </p:nvSpPr>
        <p:spPr/>
        <p:txBody>
          <a:bodyPr/>
          <a:lstStyle/>
          <a:p>
            <a:fld id="{790E46BB-F833-45B8-9AAD-699FE6178283}" type="datetime1">
              <a:rPr lang="en-US" smtClean="0"/>
              <a:pPr/>
              <a:t>12/2/2019</a:t>
            </a:fld>
            <a:endParaRPr lang="en-US"/>
          </a:p>
        </p:txBody>
      </p:sp>
      <p:sp>
        <p:nvSpPr>
          <p:cNvPr id="5" name="Slide Number Placeholder 4"/>
          <p:cNvSpPr>
            <a:spLocks noGrp="1"/>
          </p:cNvSpPr>
          <p:nvPr>
            <p:ph type="sldNum" sz="quarter" idx="12"/>
          </p:nvPr>
        </p:nvSpPr>
        <p:spPr/>
        <p:txBody>
          <a:bodyPr/>
          <a:lstStyle/>
          <a:p>
            <a:fld id="{B1EADD5B-ADE6-4FE4-A7FD-0DD58D1238CE}" type="slidenum">
              <a:rPr lang="en-US" smtClean="0"/>
              <a:pPr/>
              <a:t>5</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19200"/>
            <a:ext cx="8229600" cy="4525963"/>
          </a:xfrm>
        </p:spPr>
        <p:txBody>
          <a:bodyPr>
            <a:normAutofit lnSpcReduction="10000"/>
          </a:bodyPr>
          <a:lstStyle/>
          <a:p>
            <a:pPr algn="just"/>
            <a:r>
              <a:rPr lang="en-US" dirty="0"/>
              <a:t>The word  ‘ intentional’ may be used as a contrast to the real. In this sense, it may be said, fictitious entities, like golden mountain, or Logical entities, like proposition, have intentional inexistence, but don’t exist in reality . </a:t>
            </a:r>
            <a:endParaRPr lang="en-US" dirty="0" smtClean="0"/>
          </a:p>
          <a:p>
            <a:pPr algn="just"/>
            <a:r>
              <a:rPr lang="en-US" dirty="0" smtClean="0"/>
              <a:t>But </a:t>
            </a:r>
            <a:r>
              <a:rPr lang="en-US" dirty="0"/>
              <a:t>when Husserl speaks of intentional content of an act  he is not using ‘ intentional’ in this sense. </a:t>
            </a:r>
          </a:p>
          <a:p>
            <a:pPr algn="just"/>
            <a:endParaRPr lang="en-US" dirty="0"/>
          </a:p>
        </p:txBody>
      </p:sp>
      <p:sp>
        <p:nvSpPr>
          <p:cNvPr id="4" name="Date Placeholder 3"/>
          <p:cNvSpPr>
            <a:spLocks noGrp="1"/>
          </p:cNvSpPr>
          <p:nvPr>
            <p:ph type="dt" sz="half" idx="10"/>
          </p:nvPr>
        </p:nvSpPr>
        <p:spPr/>
        <p:txBody>
          <a:bodyPr/>
          <a:lstStyle/>
          <a:p>
            <a:fld id="{045DFD31-0010-485F-BBA7-A955473D1B6B}" type="datetime1">
              <a:rPr lang="en-US" smtClean="0"/>
              <a:pPr/>
              <a:t>12/2/2019</a:t>
            </a:fld>
            <a:endParaRPr lang="en-US"/>
          </a:p>
        </p:txBody>
      </p:sp>
      <p:sp>
        <p:nvSpPr>
          <p:cNvPr id="5" name="Slide Number Placeholder 4"/>
          <p:cNvSpPr>
            <a:spLocks noGrp="1"/>
          </p:cNvSpPr>
          <p:nvPr>
            <p:ph type="sldNum" sz="quarter" idx="12"/>
          </p:nvPr>
        </p:nvSpPr>
        <p:spPr/>
        <p:txBody>
          <a:bodyPr/>
          <a:lstStyle/>
          <a:p>
            <a:fld id="{B1EADD5B-ADE6-4FE4-A7FD-0DD58D1238CE}" type="slidenum">
              <a:rPr lang="en-US" smtClean="0"/>
              <a:pPr/>
              <a:t>6</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pPr algn="just"/>
            <a:r>
              <a:rPr lang="en-US" dirty="0" smtClean="0"/>
              <a:t>His interest to avoid the word ‘real’ as a contrast to ‘intentional’ has a twofold advantage; first, it rules out the possibility of  misconceiving the non- intentional components on the  analogy of things or thing like entities, and  secondly, it rules out  as well the possibility of misunderstanding  the intentional content as something which depends upon the act for its being, whatever they mean.</a:t>
            </a:r>
            <a:endParaRPr lang="en-US" dirty="0"/>
          </a:p>
        </p:txBody>
      </p:sp>
      <p:sp>
        <p:nvSpPr>
          <p:cNvPr id="4" name="Date Placeholder 3"/>
          <p:cNvSpPr>
            <a:spLocks noGrp="1"/>
          </p:cNvSpPr>
          <p:nvPr>
            <p:ph type="dt" sz="half" idx="10"/>
          </p:nvPr>
        </p:nvSpPr>
        <p:spPr/>
        <p:txBody>
          <a:bodyPr/>
          <a:lstStyle/>
          <a:p>
            <a:fld id="{6801D862-C028-4697-BE39-94BAAB93CDD2}" type="datetime1">
              <a:rPr lang="en-US" smtClean="0"/>
              <a:pPr/>
              <a:t>12/2/2019</a:t>
            </a:fld>
            <a:endParaRPr lang="en-US"/>
          </a:p>
        </p:txBody>
      </p:sp>
      <p:sp>
        <p:nvSpPr>
          <p:cNvPr id="5" name="Slide Number Placeholder 4"/>
          <p:cNvSpPr>
            <a:spLocks noGrp="1"/>
          </p:cNvSpPr>
          <p:nvPr>
            <p:ph type="sldNum" sz="quarter" idx="12"/>
          </p:nvPr>
        </p:nvSpPr>
        <p:spPr/>
        <p:txBody>
          <a:bodyPr/>
          <a:lstStyle/>
          <a:p>
            <a:fld id="{B1EADD5B-ADE6-4FE4-A7FD-0DD58D1238CE}" type="slidenum">
              <a:rPr lang="en-US" smtClean="0"/>
              <a:pPr/>
              <a:t>7</a:t>
            </a:fld>
            <a:endParaRPr lang="en-US"/>
          </a:p>
        </p:txBody>
      </p:sp>
      <p:sp>
        <p:nvSpPr>
          <p:cNvPr id="6" name="Footer Placeholder 5"/>
          <p:cNvSpPr>
            <a:spLocks noGrp="1"/>
          </p:cNvSpPr>
          <p:nvPr>
            <p:ph type="ftr" sz="quarter" idx="11"/>
          </p:nvPr>
        </p:nvSpPr>
        <p:spPr/>
        <p:txBody>
          <a:bodyPr/>
          <a:lstStyle/>
          <a:p>
            <a:r>
              <a:rPr lang="en-US" smtClean="0"/>
              <a:t>tapande4@gmail.com</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525963"/>
          </a:xfrm>
        </p:spPr>
        <p:txBody>
          <a:bodyPr>
            <a:normAutofit fontScale="92500" lnSpcReduction="20000"/>
          </a:bodyPr>
          <a:lstStyle/>
          <a:p>
            <a:pPr algn="just"/>
            <a:r>
              <a:rPr lang="en-US" dirty="0"/>
              <a:t>By the real component of an act Husserl understands all  those mental states </a:t>
            </a:r>
            <a:r>
              <a:rPr lang="en-US" dirty="0" smtClean="0"/>
              <a:t>processes      </a:t>
            </a:r>
            <a:r>
              <a:rPr lang="en-US" dirty="0"/>
              <a:t>( </a:t>
            </a:r>
            <a:r>
              <a:rPr lang="en-US" dirty="0" err="1"/>
              <a:t>Erlebnesis</a:t>
            </a:r>
            <a:r>
              <a:rPr lang="en-US" dirty="0"/>
              <a:t>) which are parts of  the act considered as a totality. To describe these real components of an act is task of descriptive psychology. </a:t>
            </a:r>
            <a:endParaRPr lang="en-US" dirty="0" smtClean="0"/>
          </a:p>
          <a:p>
            <a:pPr algn="just"/>
            <a:r>
              <a:rPr lang="en-US" dirty="0" smtClean="0"/>
              <a:t>Descriptive </a:t>
            </a:r>
            <a:r>
              <a:rPr lang="en-US" dirty="0"/>
              <a:t>psychology gives a purely immanent description of the component experiences or psychic states, but doesn’t consider either of their originating inter connections or what  they might signify beyond themselves.</a:t>
            </a:r>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dirty="0"/>
              <a:t>But Husserl is aware that when we talk of the real contents of an intentional act, we are talking of a ‘ content’ in a sense in which we could also talk of any other </a:t>
            </a:r>
            <a:r>
              <a:rPr lang="en-US" dirty="0" smtClean="0"/>
              <a:t>non-intentional </a:t>
            </a:r>
            <a:r>
              <a:rPr lang="en-US" dirty="0"/>
              <a:t>experiences. But when we speak of intentional content we are concerned with intentional experiences as such. </a:t>
            </a:r>
          </a:p>
          <a:p>
            <a:pPr algn="just"/>
            <a:endParaRPr lang="en-US" dirty="0"/>
          </a:p>
        </p:txBody>
      </p:sp>
      <p:sp>
        <p:nvSpPr>
          <p:cNvPr id="4" name="Date Placeholder 3"/>
          <p:cNvSpPr>
            <a:spLocks noGrp="1"/>
          </p:cNvSpPr>
          <p:nvPr>
            <p:ph type="dt" sz="half" idx="10"/>
          </p:nvPr>
        </p:nvSpPr>
        <p:spPr/>
        <p:txBody>
          <a:bodyPr/>
          <a:lstStyle/>
          <a:p>
            <a:fld id="{A8E6571D-4C98-49FC-B74F-B0EB33C2205C}" type="datetime1">
              <a:rPr lang="en-US" smtClean="0"/>
              <a:pPr/>
              <a:t>12/2/2019</a:t>
            </a:fld>
            <a:endParaRPr lang="en-US"/>
          </a:p>
        </p:txBody>
      </p:sp>
      <p:sp>
        <p:nvSpPr>
          <p:cNvPr id="5" name="Footer Placeholder 4"/>
          <p:cNvSpPr>
            <a:spLocks noGrp="1"/>
          </p:cNvSpPr>
          <p:nvPr>
            <p:ph type="ftr" sz="quarter" idx="11"/>
          </p:nvPr>
        </p:nvSpPr>
        <p:spPr/>
        <p:txBody>
          <a:bodyPr/>
          <a:lstStyle/>
          <a:p>
            <a:r>
              <a:rPr lang="en-US" smtClean="0"/>
              <a:t>tapande4@gmail.com</a:t>
            </a:r>
            <a:endParaRPr lang="en-US"/>
          </a:p>
        </p:txBody>
      </p:sp>
      <p:sp>
        <p:nvSpPr>
          <p:cNvPr id="6" name="Slide Number Placeholder 5"/>
          <p:cNvSpPr>
            <a:spLocks noGrp="1"/>
          </p:cNvSpPr>
          <p:nvPr>
            <p:ph type="sldNum" sz="quarter" idx="12"/>
          </p:nvPr>
        </p:nvSpPr>
        <p:spPr/>
        <p:txBody>
          <a:bodyPr/>
          <a:lstStyle/>
          <a:p>
            <a:fld id="{B1EADD5B-ADE6-4FE4-A7FD-0DD58D1238CE}" type="slidenum">
              <a:rPr lang="en-US" smtClean="0"/>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3174</Words>
  <Application>Microsoft Office PowerPoint</Application>
  <PresentationFormat>On-screen Show (4:3)</PresentationFormat>
  <Paragraphs>226</Paragraphs>
  <Slides>41</Slides>
  <Notes>0</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Office Theme</vt:lpstr>
      <vt:lpstr>Slide 1</vt:lpstr>
      <vt:lpstr>Content of the discussion</vt:lpstr>
      <vt:lpstr>Development of the concept of intentionality</vt:lpstr>
      <vt:lpstr>The concept of intentionality in Logical Investigation </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Intention objectivates</vt:lpstr>
      <vt:lpstr>Intention identifies</vt:lpstr>
      <vt:lpstr>Intention connects</vt:lpstr>
      <vt:lpstr>Intention Constitutes</vt:lpstr>
      <vt:lpstr>Ideas -1</vt:lpstr>
      <vt:lpstr>Slide 24</vt:lpstr>
      <vt:lpstr>Slide 25</vt:lpstr>
      <vt:lpstr>Slide 26</vt:lpstr>
      <vt:lpstr>Slide 27</vt:lpstr>
      <vt:lpstr>Slide 28</vt:lpstr>
      <vt:lpstr>The nature of noema</vt:lpstr>
      <vt:lpstr>Slide 30</vt:lpstr>
      <vt:lpstr>Slide 31</vt:lpstr>
      <vt:lpstr>Slide 32</vt:lpstr>
      <vt:lpstr>Slide 33</vt:lpstr>
      <vt:lpstr>Cartesian  Meditations</vt:lpstr>
      <vt:lpstr>Cont….</vt:lpstr>
      <vt:lpstr>Slide 36</vt:lpstr>
      <vt:lpstr>Cont….</vt:lpstr>
      <vt:lpstr>Unconscious intentionality</vt:lpstr>
      <vt:lpstr>Cont…</vt:lpstr>
      <vt:lpstr>Cont….</vt:lpstr>
      <vt:lpstr>Slide 41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Different stages of intentionality in husserl’s phenomenology</dc:title>
  <dc:creator>TAPAN DEY</dc:creator>
  <cp:lastModifiedBy>Philos_Tapan</cp:lastModifiedBy>
  <cp:revision>24</cp:revision>
  <dcterms:created xsi:type="dcterms:W3CDTF">2017-08-15T19:44:46Z</dcterms:created>
  <dcterms:modified xsi:type="dcterms:W3CDTF">2019-12-03T01:08:15Z</dcterms:modified>
</cp:coreProperties>
</file>