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66FF33"/>
    <a:srgbClr val="5585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136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NANDINI%20GHOSG\Desktop\PPt%20Video\slide%201.m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0.mov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1.mov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2.mov" TargetMode="Externa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3.mov" TargetMode="Externa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4.mov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5.mov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6.mov" TargetMode="Externa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7.mov" TargetMode="Externa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8.mov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19.mov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.mov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0.mov" TargetMode="Externa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1.mov" TargetMode="Externa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2.mov" TargetMode="Externa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3.mov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4.mov" TargetMode="Externa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5.mov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6.mov" TargetMode="Externa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27.mov" TargetMode="Externa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nandini@mail.vidyasagar.ac.in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3.mov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4.mov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5.mov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6.mov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7.mov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8.mov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NANDINI%20GHOSG\Desktop\PPt%20Video\slide%209.mov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Microbiology</a:t>
            </a:r>
            <a:br>
              <a:rPr lang="en-IN" dirty="0" smtClean="0"/>
            </a:br>
            <a:r>
              <a:rPr lang="en-IN" dirty="0" smtClean="0"/>
              <a:t>2</a:t>
            </a:r>
            <a:r>
              <a:rPr lang="en-IN" baseline="30000" dirty="0" smtClean="0"/>
              <a:t>nd</a:t>
            </a:r>
            <a:r>
              <a:rPr lang="en-IN" dirty="0" smtClean="0"/>
              <a:t> Semester</a:t>
            </a:r>
            <a:br>
              <a:rPr lang="en-IN" dirty="0" smtClean="0"/>
            </a:br>
            <a:r>
              <a:rPr lang="en-IN" dirty="0" smtClean="0"/>
              <a:t>MCB 201 A</a:t>
            </a:r>
            <a:br>
              <a:rPr lang="en-IN" dirty="0" smtClean="0"/>
            </a:br>
            <a:r>
              <a:rPr lang="en-IN" dirty="0" smtClean="0"/>
              <a:t>Host pathogen interaction</a:t>
            </a:r>
            <a:br>
              <a:rPr lang="en-IN" dirty="0" smtClean="0"/>
            </a:br>
            <a:r>
              <a:rPr lang="en-IN" dirty="0" smtClean="0"/>
              <a:t>4. Plant diseases: Enzymes and toxins in plant diseases</a:t>
            </a:r>
            <a:br>
              <a:rPr lang="en-IN" dirty="0" smtClean="0"/>
            </a:br>
            <a:r>
              <a:rPr lang="en-IN" dirty="0" smtClean="0">
                <a:solidFill>
                  <a:srgbClr val="FF0000"/>
                </a:solidFill>
              </a:rPr>
              <a:t>Part 1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5105400"/>
            <a:ext cx="6400800" cy="1752600"/>
          </a:xfrm>
        </p:spPr>
        <p:txBody>
          <a:bodyPr/>
          <a:lstStyle/>
          <a:p>
            <a:r>
              <a:rPr lang="en-IN" dirty="0" smtClean="0"/>
              <a:t>Dr. </a:t>
            </a:r>
            <a:r>
              <a:rPr lang="en-IN" dirty="0" err="1" smtClean="0"/>
              <a:t>Nandini</a:t>
            </a:r>
            <a:r>
              <a:rPr lang="en-IN" dirty="0" smtClean="0"/>
              <a:t> </a:t>
            </a:r>
            <a:r>
              <a:rPr lang="en-IN" dirty="0" err="1" smtClean="0"/>
              <a:t>Ghosh</a:t>
            </a:r>
            <a:endParaRPr lang="en-IN" dirty="0"/>
          </a:p>
        </p:txBody>
      </p:sp>
      <p:pic>
        <p:nvPicPr>
          <p:cNvPr id="4" name="slide 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486400" y="4800600"/>
            <a:ext cx="36576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6398" t="22917" r="40264" b="17708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638800" y="4876800"/>
            <a:ext cx="3522133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6984" t="27083" r="40849" b="23959"/>
          <a:stretch>
            <a:fillRect/>
          </a:stretch>
        </p:blipFill>
        <p:spPr bwMode="auto">
          <a:xfrm>
            <a:off x="304800" y="533400"/>
            <a:ext cx="805450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33600" y="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  <a:latin typeface="3ds Condensed" pitchFamily="2" charset="0"/>
              </a:rPr>
              <a:t>Enzymes involved in plant diseases</a:t>
            </a:r>
            <a:endParaRPr lang="en-IN" sz="2800" b="1" dirty="0">
              <a:solidFill>
                <a:srgbClr val="FF0000"/>
              </a:solidFill>
              <a:latin typeface="3ds Condensed" pitchFamily="2" charset="0"/>
            </a:endParaRPr>
          </a:p>
        </p:txBody>
      </p:sp>
      <p:pic>
        <p:nvPicPr>
          <p:cNvPr id="4" name="slide 1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714999" y="4648200"/>
            <a:ext cx="3429001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5227" t="21875" r="39678" b="17708"/>
          <a:stretch>
            <a:fillRect/>
          </a:stretch>
        </p:blipFill>
        <p:spPr bwMode="auto">
          <a:xfrm>
            <a:off x="492672" y="304800"/>
            <a:ext cx="819412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1" y="4672012"/>
            <a:ext cx="3886200" cy="2185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6398" t="22917" r="40849" b="18750"/>
          <a:stretch>
            <a:fillRect/>
          </a:stretch>
        </p:blipFill>
        <p:spPr bwMode="auto">
          <a:xfrm>
            <a:off x="0" y="0"/>
            <a:ext cx="8839200" cy="537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3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215467" y="5105400"/>
            <a:ext cx="3115733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6984" t="6250" r="16252"/>
          <a:stretch>
            <a:fillRect/>
          </a:stretch>
        </p:blipFill>
        <p:spPr bwMode="auto">
          <a:xfrm>
            <a:off x="0" y="0"/>
            <a:ext cx="81076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400800" y="4343400"/>
            <a:ext cx="27432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16984" t="33333" r="40264" b="23958"/>
          <a:stretch>
            <a:fillRect/>
          </a:stretch>
        </p:blipFill>
        <p:spPr bwMode="auto">
          <a:xfrm>
            <a:off x="304800" y="0"/>
            <a:ext cx="82760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76800" y="4457700"/>
            <a:ext cx="426720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16984" t="21875" r="40849" b="20833"/>
          <a:stretch>
            <a:fillRect/>
          </a:stretch>
        </p:blipFill>
        <p:spPr bwMode="auto">
          <a:xfrm>
            <a:off x="0" y="20108"/>
            <a:ext cx="91440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715000" y="4929188"/>
            <a:ext cx="3429000" cy="192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6200"/>
            <a:ext cx="6781800" cy="6553200"/>
            <a:chOff x="0" y="76200"/>
            <a:chExt cx="7010400" cy="6781800"/>
          </a:xfrm>
        </p:grpSpPr>
        <p:pic>
          <p:nvPicPr>
            <p:cNvPr id="18434" name="Picture 2" descr="Related ima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6200"/>
              <a:ext cx="7010400" cy="6631015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22860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 err="1" smtClean="0"/>
                <a:t>Polygalacturonase</a:t>
              </a:r>
              <a:endParaRPr lang="en-IN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3962400"/>
              <a:ext cx="26670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 smtClean="0"/>
                <a:t>Pectin methyl esterase</a:t>
              </a:r>
              <a:endParaRPr lang="en-IN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6553200"/>
              <a:ext cx="22860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 smtClean="0"/>
                <a:t>Pectin lyase</a:t>
              </a:r>
              <a:endParaRPr lang="en-IN" b="1" dirty="0"/>
            </a:p>
          </p:txBody>
        </p:sp>
      </p:grpSp>
      <p:pic>
        <p:nvPicPr>
          <p:cNvPr id="8" name="slide 1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33066" y="3429000"/>
            <a:ext cx="2709333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32211" t="25000" r="33236" b="45833"/>
          <a:stretch>
            <a:fillRect/>
          </a:stretch>
        </p:blipFill>
        <p:spPr bwMode="auto">
          <a:xfrm>
            <a:off x="381000" y="0"/>
            <a:ext cx="8534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76800" y="4419600"/>
            <a:ext cx="4199467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 l="16398" t="29167" r="39092" b="18750"/>
          <a:stretch>
            <a:fillRect/>
          </a:stretch>
        </p:blipFill>
        <p:spPr bwMode="auto">
          <a:xfrm>
            <a:off x="0" y="0"/>
            <a:ext cx="78760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19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53000" y="4500562"/>
            <a:ext cx="4191000" cy="235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028343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 smtClean="0">
                <a:latin typeface="3ds Condensed" pitchFamily="2" charset="0"/>
              </a:rPr>
              <a:t>The term pathogenesis means step by step development of a disease and the chain of events leading to that disease due to a series of changes in the structure and /or function of a cell/tissue/organ being caused by a microbial, chemical or physical agent. 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>
                <a:latin typeface="3ds Condensed" pitchFamily="2" charset="0"/>
              </a:rPr>
              <a:t>There are several chemical weapons secreted by pathogens that are utilized as they carry out their activities. These weapons include enzymes, toxins, growth regulators and polysaccharides. </a:t>
            </a:r>
            <a:endParaRPr lang="en-IN" sz="2400" dirty="0">
              <a:latin typeface="3ds Condensed" pitchFamily="2" charset="0"/>
            </a:endParaRPr>
          </a:p>
        </p:txBody>
      </p:sp>
      <p:pic>
        <p:nvPicPr>
          <p:cNvPr id="1026" name="Picture 2" descr="Image result for enzymes and toxins in plant disea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191000"/>
            <a:ext cx="2562225" cy="17907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19400" y="22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</a:rPr>
              <a:t>Pathogenesis</a:t>
            </a:r>
            <a:endParaRPr lang="en-IN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Image result for enzymes and toxins in plant diseas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191000"/>
            <a:ext cx="2466975" cy="1847851"/>
          </a:xfrm>
          <a:prstGeom prst="rect">
            <a:avLst/>
          </a:prstGeom>
          <a:noFill/>
        </p:spPr>
      </p:pic>
      <p:pic>
        <p:nvPicPr>
          <p:cNvPr id="6" name="slide 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486400" y="4648200"/>
            <a:ext cx="36576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 l="16984" t="28125" r="39678" b="13542"/>
          <a:stretch>
            <a:fillRect/>
          </a:stretch>
        </p:blipFill>
        <p:spPr bwMode="auto">
          <a:xfrm>
            <a:off x="0" y="0"/>
            <a:ext cx="9144000" cy="507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4495800"/>
            <a:ext cx="4199466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 l="15812" t="27083" r="40264" b="34723"/>
          <a:stretch>
            <a:fillRect/>
          </a:stretch>
        </p:blipFill>
        <p:spPr bwMode="auto">
          <a:xfrm>
            <a:off x="-1" y="0"/>
            <a:ext cx="800100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l="15812" t="67881" r="40264" b="13542"/>
          <a:stretch>
            <a:fillRect/>
          </a:stretch>
        </p:blipFill>
        <p:spPr bwMode="auto">
          <a:xfrm rot="16200000">
            <a:off x="6291136" y="1709868"/>
            <a:ext cx="4486532" cy="106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lide 2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00600" y="4414837"/>
            <a:ext cx="4343400" cy="244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 l="15813" r="15081" b="3125"/>
          <a:stretch>
            <a:fillRect/>
          </a:stretch>
        </p:blipFill>
        <p:spPr bwMode="auto">
          <a:xfrm>
            <a:off x="152400" y="0"/>
            <a:ext cx="8991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867400" y="5014912"/>
            <a:ext cx="3276600" cy="1843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15813" t="27083" r="40849" b="13542"/>
          <a:stretch>
            <a:fillRect/>
          </a:stretch>
        </p:blipFill>
        <p:spPr bwMode="auto">
          <a:xfrm>
            <a:off x="0" y="0"/>
            <a:ext cx="9144000" cy="511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3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62400" y="5057774"/>
            <a:ext cx="3200400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6984" t="28125" r="40264" b="15625"/>
          <a:stretch>
            <a:fillRect/>
          </a:stretch>
        </p:blipFill>
        <p:spPr bwMode="auto">
          <a:xfrm>
            <a:off x="42333" y="0"/>
            <a:ext cx="803486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867401" y="5029200"/>
            <a:ext cx="32512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15813" t="29167" r="41435" b="12500"/>
          <a:stretch>
            <a:fillRect/>
          </a:stretch>
        </p:blipFill>
        <p:spPr bwMode="auto">
          <a:xfrm>
            <a:off x="0" y="0"/>
            <a:ext cx="9144000" cy="70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181600" y="1981200"/>
            <a:ext cx="3767668" cy="2119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16984" t="27083" r="39678" b="18750"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53000" y="4500562"/>
            <a:ext cx="4191000" cy="235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16984" t="27083" r="40849" b="13542"/>
          <a:stretch>
            <a:fillRect/>
          </a:stretch>
        </p:blipFill>
        <p:spPr bwMode="auto">
          <a:xfrm>
            <a:off x="0" y="3810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2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69002" y="5029200"/>
            <a:ext cx="3251198" cy="182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905000"/>
            <a:ext cx="5715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latin typeface="3ds" pitchFamily="2" charset="0"/>
              </a:rPr>
              <a:t>Thank you</a:t>
            </a:r>
          </a:p>
          <a:p>
            <a:endParaRPr lang="en-IN" sz="3200" dirty="0" smtClean="0">
              <a:latin typeface="3ds" pitchFamily="2" charset="0"/>
            </a:endParaRPr>
          </a:p>
          <a:p>
            <a:r>
              <a:rPr lang="en-IN" sz="3200" dirty="0" smtClean="0">
                <a:latin typeface="3ds" pitchFamily="2" charset="0"/>
              </a:rPr>
              <a:t>Next part of this topic is discussed in Part </a:t>
            </a:r>
            <a:r>
              <a:rPr lang="en-IN" sz="3200" dirty="0" smtClean="0">
                <a:latin typeface="3ds" pitchFamily="2" charset="0"/>
              </a:rPr>
              <a:t>2&amp; 3</a:t>
            </a:r>
            <a:endParaRPr lang="en-IN" sz="3200" dirty="0" smtClean="0">
              <a:latin typeface="3ds" pitchFamily="2" charset="0"/>
            </a:endParaRPr>
          </a:p>
          <a:p>
            <a:endParaRPr lang="en-IN" sz="3200" dirty="0" smtClean="0">
              <a:latin typeface="3ds" pitchFamily="2" charset="0"/>
            </a:endParaRPr>
          </a:p>
          <a:p>
            <a:r>
              <a:rPr lang="en-IN" sz="3200" dirty="0" smtClean="0">
                <a:latin typeface="3ds" pitchFamily="2" charset="0"/>
              </a:rPr>
              <a:t>For any queries: E- mail: </a:t>
            </a:r>
            <a:r>
              <a:rPr lang="en-IN" sz="3200" dirty="0" smtClean="0">
                <a:latin typeface="3ds" pitchFamily="2" charset="0"/>
                <a:hlinkClick r:id="rId2"/>
              </a:rPr>
              <a:t>nandini@mail.vidyasagar.ac.in</a:t>
            </a:r>
            <a:endParaRPr lang="en-IN" sz="3200" dirty="0" smtClean="0">
              <a:latin typeface="3ds" pitchFamily="2" charset="0"/>
            </a:endParaRPr>
          </a:p>
          <a:p>
            <a:r>
              <a:rPr lang="en-IN" sz="3200" dirty="0" smtClean="0">
                <a:latin typeface="3ds" pitchFamily="2" charset="0"/>
              </a:rPr>
              <a:t>Ph. No. - 7044245246 </a:t>
            </a:r>
            <a:endParaRPr lang="en-IN" sz="3200" dirty="0">
              <a:latin typeface="3ds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15227" t="27083" r="39092" b="13542"/>
          <a:stretch>
            <a:fillRect/>
          </a:stretch>
        </p:blipFill>
        <p:spPr bwMode="auto">
          <a:xfrm>
            <a:off x="0" y="-76199"/>
            <a:ext cx="9144000" cy="523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3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621867" y="4953000"/>
            <a:ext cx="3522133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6200"/>
            <a:ext cx="9144000" cy="5257800"/>
            <a:chOff x="533400" y="381000"/>
            <a:chExt cx="8077200" cy="647700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/>
            <a:srcRect l="15813" t="27083" r="39092" b="14583"/>
            <a:stretch>
              <a:fillRect/>
            </a:stretch>
          </p:blipFill>
          <p:spPr bwMode="auto">
            <a:xfrm>
              <a:off x="533400" y="381000"/>
              <a:ext cx="80772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/>
            <a:srcRect l="21669" t="29167" r="45535" b="48958"/>
            <a:stretch>
              <a:fillRect/>
            </a:stretch>
          </p:blipFill>
          <p:spPr bwMode="auto">
            <a:xfrm>
              <a:off x="533400" y="5257800"/>
              <a:ext cx="4267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/>
            <a:srcRect l="35944" t="55208" r="40630" b="20833"/>
            <a:stretch>
              <a:fillRect/>
            </a:stretch>
          </p:blipFill>
          <p:spPr bwMode="auto">
            <a:xfrm>
              <a:off x="4724400" y="5181600"/>
              <a:ext cx="38862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" name="slide 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757333" y="5257800"/>
            <a:ext cx="3386667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7570" t="21875" r="41435" b="22917"/>
          <a:stretch>
            <a:fillRect/>
          </a:stretch>
        </p:blipFill>
        <p:spPr bwMode="auto">
          <a:xfrm>
            <a:off x="685800" y="-17417"/>
            <a:ext cx="7772400" cy="57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34000" y="4724400"/>
            <a:ext cx="3793065" cy="213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5813" t="23958" r="39678" b="19792"/>
          <a:stretch>
            <a:fillRect/>
          </a:stretch>
        </p:blipFill>
        <p:spPr bwMode="auto">
          <a:xfrm>
            <a:off x="0" y="0"/>
            <a:ext cx="9144000" cy="563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791200" y="5181600"/>
            <a:ext cx="33528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5227" t="20833" r="39092" b="19792"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80000" y="4572000"/>
            <a:ext cx="406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6398" t="20833" r="39678" b="20833"/>
          <a:stretch>
            <a:fillRect/>
          </a:stretch>
        </p:blipFill>
        <p:spPr bwMode="auto">
          <a:xfrm>
            <a:off x="0" y="-47752"/>
            <a:ext cx="9144000" cy="522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50933" y="4724400"/>
            <a:ext cx="379306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5813" t="22917" r="39678" b="18750"/>
          <a:stretch>
            <a:fillRect/>
          </a:stretch>
        </p:blipFill>
        <p:spPr bwMode="auto">
          <a:xfrm>
            <a:off x="0" y="1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de 9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69000" y="5072061"/>
            <a:ext cx="3175000" cy="1785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122</Words>
  <Application>Microsoft Office PowerPoint</Application>
  <PresentationFormat>On-screen Show (4:3)</PresentationFormat>
  <Paragraphs>15</Paragraphs>
  <Slides>28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Microbiology 2nd Semester MCB 201 A Host pathogen interaction 4. Plant diseases: Enzymes and toxins in plant diseases Part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Nandini Ghosh</dc:creator>
  <cp:lastModifiedBy>Calcutta University</cp:lastModifiedBy>
  <cp:revision>33</cp:revision>
  <dcterms:created xsi:type="dcterms:W3CDTF">2006-08-16T00:00:00Z</dcterms:created>
  <dcterms:modified xsi:type="dcterms:W3CDTF">2020-04-04T10:37:11Z</dcterms:modified>
</cp:coreProperties>
</file>