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8" r:id="rId20"/>
    <p:sldId id="279" r:id="rId21"/>
    <p:sldId id="280"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63" d="100"/>
          <a:sy n="63" d="100"/>
        </p:scale>
        <p:origin x="137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82C165A9-44CA-4A70-81E4-396662F974E4}"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70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FE4D5-CED6-4FD7-ADF7-83202799E5C2}"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165A9-44CA-4A70-81E4-396662F974E4}" type="slidenum">
              <a:rPr lang="en-US" smtClean="0"/>
              <a:pPr/>
              <a:t>‹#›</a:t>
            </a:fld>
            <a:endParaRPr lang="en-US"/>
          </a:p>
        </p:txBody>
      </p:sp>
    </p:spTree>
    <p:extLst>
      <p:ext uri="{BB962C8B-B14F-4D97-AF65-F5344CB8AC3E}">
        <p14:creationId xmlns:p14="http://schemas.microsoft.com/office/powerpoint/2010/main" val="34412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65A9-44CA-4A70-81E4-396662F974E4}"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88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65A9-44CA-4A70-81E4-396662F974E4}"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68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65A9-44CA-4A70-81E4-396662F974E4}" type="slidenum">
              <a:rPr lang="en-US" smtClean="0"/>
              <a:pPr/>
              <a:t>‹#›</a:t>
            </a:fld>
            <a:endParaRPr lang="en-US"/>
          </a:p>
        </p:txBody>
      </p:sp>
    </p:spTree>
    <p:extLst>
      <p:ext uri="{BB962C8B-B14F-4D97-AF65-F5344CB8AC3E}">
        <p14:creationId xmlns:p14="http://schemas.microsoft.com/office/powerpoint/2010/main" val="243435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65A9-44CA-4A70-81E4-396662F974E4}"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547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65A9-44CA-4A70-81E4-396662F974E4}"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160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65A9-44CA-4A70-81E4-396662F974E4}"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855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65A9-44CA-4A70-81E4-396662F974E4}"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6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65A9-44CA-4A70-81E4-396662F974E4}" type="slidenum">
              <a:rPr lang="en-US" smtClean="0"/>
              <a:pPr/>
              <a:t>‹#›</a:t>
            </a:fld>
            <a:endParaRPr lang="en-US"/>
          </a:p>
        </p:txBody>
      </p:sp>
    </p:spTree>
    <p:extLst>
      <p:ext uri="{BB962C8B-B14F-4D97-AF65-F5344CB8AC3E}">
        <p14:creationId xmlns:p14="http://schemas.microsoft.com/office/powerpoint/2010/main" val="88139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FE4D5-CED6-4FD7-ADF7-83202799E5C2}"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65A9-44CA-4A70-81E4-396662F974E4}"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30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FE4D5-CED6-4FD7-ADF7-83202799E5C2}"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165A9-44CA-4A70-81E4-396662F974E4}" type="slidenum">
              <a:rPr lang="en-US" smtClean="0"/>
              <a:pPr/>
              <a:t>‹#›</a:t>
            </a:fld>
            <a:endParaRPr lang="en-US"/>
          </a:p>
        </p:txBody>
      </p:sp>
    </p:spTree>
    <p:extLst>
      <p:ext uri="{BB962C8B-B14F-4D97-AF65-F5344CB8AC3E}">
        <p14:creationId xmlns:p14="http://schemas.microsoft.com/office/powerpoint/2010/main" val="352352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FE4D5-CED6-4FD7-ADF7-83202799E5C2}" type="datetimeFigureOut">
              <a:rPr lang="en-US" smtClean="0"/>
              <a:pPr/>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165A9-44CA-4A70-81E4-396662F974E4}"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04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AFE4D5-CED6-4FD7-ADF7-83202799E5C2}" type="datetimeFigureOut">
              <a:rPr lang="en-US" smtClean="0"/>
              <a:pPr/>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165A9-44CA-4A70-81E4-396662F974E4}"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36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FE4D5-CED6-4FD7-ADF7-83202799E5C2}" type="datetimeFigureOut">
              <a:rPr lang="en-US" smtClean="0"/>
              <a:pPr/>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165A9-44CA-4A70-81E4-396662F974E4}" type="slidenum">
              <a:rPr lang="en-US" smtClean="0"/>
              <a:pPr/>
              <a:t>‹#›</a:t>
            </a:fld>
            <a:endParaRPr lang="en-US"/>
          </a:p>
        </p:txBody>
      </p:sp>
    </p:spTree>
    <p:extLst>
      <p:ext uri="{BB962C8B-B14F-4D97-AF65-F5344CB8AC3E}">
        <p14:creationId xmlns:p14="http://schemas.microsoft.com/office/powerpoint/2010/main" val="374814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FE4D5-CED6-4FD7-ADF7-83202799E5C2}"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165A9-44CA-4A70-81E4-396662F974E4}"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46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FE4D5-CED6-4FD7-ADF7-83202799E5C2}"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165A9-44CA-4A70-81E4-396662F974E4}" type="slidenum">
              <a:rPr lang="en-US" smtClean="0"/>
              <a:pPr/>
              <a:t>‹#›</a:t>
            </a:fld>
            <a:endParaRPr lang="en-US"/>
          </a:p>
        </p:txBody>
      </p:sp>
    </p:spTree>
    <p:extLst>
      <p:ext uri="{BB962C8B-B14F-4D97-AF65-F5344CB8AC3E}">
        <p14:creationId xmlns:p14="http://schemas.microsoft.com/office/powerpoint/2010/main" val="316492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AFE4D5-CED6-4FD7-ADF7-83202799E5C2}" type="datetimeFigureOut">
              <a:rPr lang="en-US" smtClean="0"/>
              <a:pPr/>
              <a:t>6/5/2020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C165A9-44CA-4A70-81E4-396662F974E4}" type="slidenum">
              <a:rPr lang="en-US" smtClean="0"/>
              <a:pPr/>
              <a:t>‹#›</a:t>
            </a:fld>
            <a:endParaRPr lang="en-US"/>
          </a:p>
        </p:txBody>
      </p:sp>
    </p:spTree>
    <p:extLst>
      <p:ext uri="{BB962C8B-B14F-4D97-AF65-F5344CB8AC3E}">
        <p14:creationId xmlns:p14="http://schemas.microsoft.com/office/powerpoint/2010/main" val="42371352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617137"/>
          </a:xfrm>
        </p:spPr>
        <p:txBody>
          <a:bodyPr/>
          <a:lstStyle/>
          <a:p>
            <a:r>
              <a:rPr lang="en-IN" sz="3600" dirty="0">
                <a:solidFill>
                  <a:srgbClr val="FF0000"/>
                </a:solidFill>
              </a:rPr>
              <a:t>Course No: ENG 404B</a:t>
            </a:r>
            <a:br>
              <a:rPr lang="en-IN" dirty="0">
                <a:solidFill>
                  <a:srgbClr val="FF0000"/>
                </a:solidFill>
              </a:rPr>
            </a:br>
            <a:r>
              <a:rPr lang="en-IN" dirty="0">
                <a:solidFill>
                  <a:srgbClr val="FF0000"/>
                </a:solidFill>
              </a:rPr>
              <a:t>Dalit Literature</a:t>
            </a:r>
            <a:endParaRPr lang="en-US" dirty="0">
              <a:solidFill>
                <a:srgbClr val="FF0000"/>
              </a:solidFill>
            </a:endParaRPr>
          </a:p>
        </p:txBody>
      </p:sp>
      <p:sp>
        <p:nvSpPr>
          <p:cNvPr id="3" name="Subtitle 2"/>
          <p:cNvSpPr>
            <a:spLocks noGrp="1"/>
          </p:cNvSpPr>
          <p:nvPr>
            <p:ph type="subTitle" idx="1"/>
          </p:nvPr>
        </p:nvSpPr>
        <p:spPr>
          <a:xfrm>
            <a:off x="457200" y="3530605"/>
            <a:ext cx="8305800" cy="2946395"/>
          </a:xfrm>
        </p:spPr>
        <p:txBody>
          <a:bodyPr/>
          <a:lstStyle/>
          <a:p>
            <a:r>
              <a:rPr lang="en-US" sz="2800" b="1" dirty="0" err="1">
                <a:solidFill>
                  <a:srgbClr val="0070C0"/>
                </a:solidFill>
              </a:rPr>
              <a:t>Shubhendu</a:t>
            </a:r>
            <a:r>
              <a:rPr lang="en-US" sz="2800" b="1" dirty="0">
                <a:solidFill>
                  <a:srgbClr val="0070C0"/>
                </a:solidFill>
              </a:rPr>
              <a:t> </a:t>
            </a:r>
            <a:r>
              <a:rPr lang="en-US" sz="2800" b="1" dirty="0" err="1">
                <a:solidFill>
                  <a:srgbClr val="0070C0"/>
                </a:solidFill>
              </a:rPr>
              <a:t>Shekhar</a:t>
            </a:r>
            <a:r>
              <a:rPr lang="en-US" sz="2800" b="1" dirty="0">
                <a:solidFill>
                  <a:srgbClr val="0070C0"/>
                </a:solidFill>
              </a:rPr>
              <a:t> </a:t>
            </a:r>
            <a:r>
              <a:rPr lang="en-US" sz="2800" b="1" dirty="0" err="1">
                <a:solidFill>
                  <a:srgbClr val="0070C0"/>
                </a:solidFill>
              </a:rPr>
              <a:t>Naskar</a:t>
            </a:r>
            <a:endParaRPr lang="en-US" sz="2800" b="1" dirty="0">
              <a:solidFill>
                <a:srgbClr val="0070C0"/>
              </a:solidFill>
            </a:endParaRPr>
          </a:p>
          <a:p>
            <a:r>
              <a:rPr lang="en-US" dirty="0"/>
              <a:t>Assistant Professor</a:t>
            </a:r>
          </a:p>
          <a:p>
            <a:r>
              <a:rPr lang="en-US" dirty="0"/>
              <a:t>Department of English</a:t>
            </a:r>
          </a:p>
          <a:p>
            <a:r>
              <a:rPr lang="en-US" dirty="0" err="1"/>
              <a:t>Vidyasagar</a:t>
            </a:r>
            <a:r>
              <a:rPr lang="en-US" dirty="0"/>
              <a:t>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pPr algn="just"/>
            <a:r>
              <a:rPr lang="en-IN" dirty="0" err="1">
                <a:solidFill>
                  <a:srgbClr val="0070C0"/>
                </a:solidFill>
              </a:rPr>
              <a:t>Sharankumar</a:t>
            </a:r>
            <a:r>
              <a:rPr lang="en-IN" dirty="0">
                <a:solidFill>
                  <a:srgbClr val="0070C0"/>
                </a:solidFill>
              </a:rPr>
              <a:t> </a:t>
            </a:r>
            <a:r>
              <a:rPr lang="en-IN" dirty="0" err="1">
                <a:solidFill>
                  <a:srgbClr val="0070C0"/>
                </a:solidFill>
              </a:rPr>
              <a:t>Limbale</a:t>
            </a:r>
            <a:r>
              <a:rPr lang="en-IN" dirty="0">
                <a:solidFill>
                  <a:srgbClr val="0070C0"/>
                </a:solidFill>
              </a:rPr>
              <a:t> </a:t>
            </a:r>
            <a:r>
              <a:rPr lang="en-IN" dirty="0"/>
              <a:t>in his book </a:t>
            </a:r>
            <a:r>
              <a:rPr lang="en-IN" i="1" dirty="0">
                <a:solidFill>
                  <a:srgbClr val="0070C0"/>
                </a:solidFill>
              </a:rPr>
              <a:t>Towards an Aesthetic of </a:t>
            </a:r>
            <a:r>
              <a:rPr lang="en-IN" i="1" dirty="0" err="1">
                <a:solidFill>
                  <a:srgbClr val="0070C0"/>
                </a:solidFill>
              </a:rPr>
              <a:t>Dalit</a:t>
            </a:r>
            <a:r>
              <a:rPr lang="en-IN" i="1" dirty="0">
                <a:solidFill>
                  <a:srgbClr val="0070C0"/>
                </a:solidFill>
              </a:rPr>
              <a:t> Literature</a:t>
            </a:r>
            <a:r>
              <a:rPr lang="en-IN" dirty="0"/>
              <a:t>: “</a:t>
            </a:r>
            <a:r>
              <a:rPr lang="en-IN" dirty="0" err="1"/>
              <a:t>Dalit</a:t>
            </a:r>
            <a:r>
              <a:rPr lang="en-IN" dirty="0"/>
              <a:t> literature is precisely that literature which artistically portrays the sorrows, tribulations, slavery, degradation, ridicule and poverty endured by </a:t>
            </a:r>
            <a:r>
              <a:rPr lang="en-IN" dirty="0" err="1"/>
              <a:t>Dalits</a:t>
            </a:r>
            <a:r>
              <a:rPr lang="en-IN" dirty="0"/>
              <a:t>. This literature is but a lofty image of grief.”</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Dalit</a:t>
            </a:r>
            <a:r>
              <a:rPr lang="en-US" dirty="0"/>
              <a:t> Litterateurs</a:t>
            </a:r>
          </a:p>
        </p:txBody>
      </p:sp>
      <p:sp>
        <p:nvSpPr>
          <p:cNvPr id="3" name="Content Placeholder 2"/>
          <p:cNvSpPr>
            <a:spLocks noGrp="1"/>
          </p:cNvSpPr>
          <p:nvPr>
            <p:ph idx="1"/>
          </p:nvPr>
        </p:nvSpPr>
        <p:spPr/>
        <p:txBody>
          <a:bodyPr>
            <a:normAutofit fontScale="62500" lnSpcReduction="20000"/>
          </a:bodyPr>
          <a:lstStyle/>
          <a:p>
            <a:r>
              <a:rPr lang="en-IN" b="1" dirty="0"/>
              <a:t>Narayan </a:t>
            </a:r>
            <a:r>
              <a:rPr lang="en-IN" b="1" dirty="0" err="1"/>
              <a:t>Surve</a:t>
            </a:r>
            <a:r>
              <a:rPr lang="en-IN" b="1" dirty="0"/>
              <a:t>,  </a:t>
            </a:r>
            <a:r>
              <a:rPr lang="en-IN" b="1" dirty="0" err="1"/>
              <a:t>Namdeo</a:t>
            </a:r>
            <a:r>
              <a:rPr lang="en-IN" b="1" dirty="0"/>
              <a:t> </a:t>
            </a:r>
            <a:r>
              <a:rPr lang="en-IN" b="1" dirty="0" err="1"/>
              <a:t>Dhasal</a:t>
            </a:r>
            <a:r>
              <a:rPr lang="en-IN" b="1" dirty="0"/>
              <a:t>, </a:t>
            </a:r>
          </a:p>
          <a:p>
            <a:r>
              <a:rPr lang="en-IN" b="1" dirty="0" err="1"/>
              <a:t>Baburao</a:t>
            </a:r>
            <a:r>
              <a:rPr lang="en-IN" b="1" dirty="0"/>
              <a:t> </a:t>
            </a:r>
            <a:r>
              <a:rPr lang="en-IN" b="1" dirty="0" err="1"/>
              <a:t>Bagul</a:t>
            </a:r>
            <a:r>
              <a:rPr lang="en-IN" b="1" dirty="0"/>
              <a:t>, </a:t>
            </a:r>
            <a:r>
              <a:rPr lang="en-IN" b="1" dirty="0" err="1"/>
              <a:t>Laxman</a:t>
            </a:r>
            <a:r>
              <a:rPr lang="en-IN" b="1" dirty="0"/>
              <a:t> Mane, </a:t>
            </a:r>
          </a:p>
          <a:p>
            <a:r>
              <a:rPr lang="en-IN" b="1" dirty="0" err="1"/>
              <a:t>Daya</a:t>
            </a:r>
            <a:r>
              <a:rPr lang="en-IN" b="1" dirty="0"/>
              <a:t> </a:t>
            </a:r>
            <a:r>
              <a:rPr lang="en-IN" b="1" dirty="0" err="1"/>
              <a:t>Pawar</a:t>
            </a:r>
            <a:r>
              <a:rPr lang="en-IN" b="1" dirty="0"/>
              <a:t>, </a:t>
            </a:r>
            <a:r>
              <a:rPr lang="en-IN" b="1" dirty="0" err="1"/>
              <a:t>Arun</a:t>
            </a:r>
            <a:r>
              <a:rPr lang="en-IN" b="1" dirty="0"/>
              <a:t> </a:t>
            </a:r>
            <a:r>
              <a:rPr lang="en-IN" b="1" dirty="0" err="1"/>
              <a:t>Kamble</a:t>
            </a:r>
            <a:r>
              <a:rPr lang="en-IN" b="1" dirty="0"/>
              <a:t>,</a:t>
            </a:r>
          </a:p>
          <a:p>
            <a:r>
              <a:rPr lang="en-IN" b="1" dirty="0" err="1"/>
              <a:t>Sharankumar</a:t>
            </a:r>
            <a:r>
              <a:rPr lang="en-IN" b="1" dirty="0"/>
              <a:t> </a:t>
            </a:r>
            <a:r>
              <a:rPr lang="en-IN" b="1" dirty="0" err="1"/>
              <a:t>Limbale</a:t>
            </a:r>
            <a:r>
              <a:rPr lang="en-IN" b="1" dirty="0"/>
              <a:t>, </a:t>
            </a:r>
            <a:r>
              <a:rPr lang="en-IN" b="1" dirty="0" err="1"/>
              <a:t>Arun</a:t>
            </a:r>
            <a:r>
              <a:rPr lang="en-IN" b="1" dirty="0"/>
              <a:t> Dangle,</a:t>
            </a:r>
          </a:p>
          <a:p>
            <a:r>
              <a:rPr lang="en-IN" b="1" dirty="0" err="1"/>
              <a:t>Laxman</a:t>
            </a:r>
            <a:r>
              <a:rPr lang="en-IN" b="1" dirty="0"/>
              <a:t> </a:t>
            </a:r>
            <a:r>
              <a:rPr lang="en-IN" b="1" dirty="0" err="1"/>
              <a:t>Gaikwad</a:t>
            </a:r>
            <a:r>
              <a:rPr lang="en-IN" b="1" dirty="0"/>
              <a:t>, </a:t>
            </a:r>
            <a:r>
              <a:rPr lang="en-IN" b="1" dirty="0" err="1"/>
              <a:t>Vasant</a:t>
            </a:r>
            <a:r>
              <a:rPr lang="en-IN" b="1" dirty="0"/>
              <a:t> Moon, </a:t>
            </a:r>
          </a:p>
          <a:p>
            <a:r>
              <a:rPr lang="en-IN" b="1" dirty="0" err="1"/>
              <a:t>Bandhu</a:t>
            </a:r>
            <a:r>
              <a:rPr lang="en-IN" b="1" dirty="0"/>
              <a:t> </a:t>
            </a:r>
            <a:r>
              <a:rPr lang="en-IN" b="1" dirty="0" err="1"/>
              <a:t>Madhab</a:t>
            </a:r>
            <a:r>
              <a:rPr lang="en-IN" b="1" dirty="0"/>
              <a:t>, </a:t>
            </a:r>
            <a:r>
              <a:rPr lang="en-IN" b="1" dirty="0" err="1"/>
              <a:t>Shankarrao</a:t>
            </a:r>
            <a:r>
              <a:rPr lang="en-IN" b="1" dirty="0"/>
              <a:t> </a:t>
            </a:r>
            <a:r>
              <a:rPr lang="en-IN" b="1" dirty="0" err="1"/>
              <a:t>Kharat</a:t>
            </a:r>
            <a:r>
              <a:rPr lang="en-IN" b="1" dirty="0"/>
              <a:t>,</a:t>
            </a:r>
          </a:p>
          <a:p>
            <a:r>
              <a:rPr lang="en-IN" b="1" dirty="0" err="1"/>
              <a:t>Omprakash</a:t>
            </a:r>
            <a:r>
              <a:rPr lang="en-IN" b="1" dirty="0"/>
              <a:t> </a:t>
            </a:r>
            <a:r>
              <a:rPr lang="en-IN" b="1" dirty="0" err="1"/>
              <a:t>Valmiki</a:t>
            </a:r>
            <a:r>
              <a:rPr lang="en-IN" b="1" dirty="0"/>
              <a:t>,</a:t>
            </a:r>
          </a:p>
          <a:p>
            <a:r>
              <a:rPr lang="en-IN" b="1" dirty="0" err="1"/>
              <a:t>Bama</a:t>
            </a:r>
            <a:r>
              <a:rPr lang="en-IN" b="1" dirty="0"/>
              <a:t>, </a:t>
            </a:r>
            <a:r>
              <a:rPr lang="en-IN" b="1" dirty="0" err="1"/>
              <a:t>Urmila</a:t>
            </a:r>
            <a:r>
              <a:rPr lang="en-IN" b="1" dirty="0"/>
              <a:t> </a:t>
            </a:r>
            <a:r>
              <a:rPr lang="en-IN" b="1" dirty="0" err="1"/>
              <a:t>Pawar</a:t>
            </a:r>
            <a:endParaRPr lang="en-IN" b="1" dirty="0"/>
          </a:p>
          <a:p>
            <a:r>
              <a:rPr lang="en-US" b="1" dirty="0"/>
              <a:t>P. </a:t>
            </a:r>
            <a:r>
              <a:rPr lang="en-US" b="1" dirty="0" err="1"/>
              <a:t>Sivakami</a:t>
            </a:r>
            <a:r>
              <a:rPr lang="en-US" b="1" dirty="0"/>
              <a:t> , </a:t>
            </a:r>
            <a:r>
              <a:rPr lang="en-US" b="1" dirty="0" err="1"/>
              <a:t>Babytai</a:t>
            </a:r>
            <a:r>
              <a:rPr lang="en-US" b="1" dirty="0"/>
              <a:t> </a:t>
            </a:r>
            <a:r>
              <a:rPr lang="en-US" b="1" dirty="0" err="1"/>
              <a:t>Kamble</a:t>
            </a:r>
            <a:endParaRPr lang="en-US" b="1" dirty="0"/>
          </a:p>
          <a:p>
            <a:r>
              <a:rPr lang="en-US" b="1" dirty="0" err="1"/>
              <a:t>Shantabai</a:t>
            </a:r>
            <a:r>
              <a:rPr lang="en-US" b="1" u="sng" dirty="0"/>
              <a:t> </a:t>
            </a:r>
            <a:r>
              <a:rPr lang="en-US" b="1" dirty="0" err="1"/>
              <a:t>Kamble</a:t>
            </a:r>
            <a:r>
              <a:rPr lang="en-US" b="1" u="sng" dirty="0"/>
              <a:t>, </a:t>
            </a:r>
            <a:r>
              <a:rPr lang="en-US" b="1" dirty="0" err="1"/>
              <a:t>Manju</a:t>
            </a:r>
            <a:r>
              <a:rPr lang="en-US" b="1" u="sng" dirty="0"/>
              <a:t> </a:t>
            </a:r>
            <a:r>
              <a:rPr lang="en-US" b="1" u="sng" dirty="0" err="1"/>
              <a:t>Bala</a:t>
            </a:r>
            <a:endParaRPr lang="en-US" b="1" u="sng" dirty="0"/>
          </a:p>
          <a:p>
            <a:r>
              <a:rPr lang="en-US" b="1" dirty="0"/>
              <a:t>Baby</a:t>
            </a:r>
            <a:r>
              <a:rPr lang="en-US" b="1" u="sng" dirty="0"/>
              <a:t> </a:t>
            </a:r>
            <a:r>
              <a:rPr lang="en-US" b="1" dirty="0" err="1"/>
              <a:t>Halder</a:t>
            </a:r>
            <a:r>
              <a:rPr lang="en-US" b="1" u="sng" dirty="0"/>
              <a:t>, </a:t>
            </a:r>
            <a:r>
              <a:rPr lang="en-US" b="1" dirty="0" err="1"/>
              <a:t>Raju</a:t>
            </a:r>
            <a:r>
              <a:rPr lang="en-US" b="1" u="sng" dirty="0"/>
              <a:t> </a:t>
            </a:r>
            <a:r>
              <a:rPr lang="en-US" b="1" dirty="0"/>
              <a:t>Das</a:t>
            </a:r>
          </a:p>
          <a:p>
            <a:endParaRPr lang="en-IN" b="1"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Dalit</a:t>
            </a:r>
            <a:r>
              <a:rPr lang="en-US" dirty="0"/>
              <a:t> Literary Works </a:t>
            </a:r>
          </a:p>
        </p:txBody>
      </p:sp>
      <p:sp>
        <p:nvSpPr>
          <p:cNvPr id="3" name="Content Placeholder 2"/>
          <p:cNvSpPr>
            <a:spLocks noGrp="1"/>
          </p:cNvSpPr>
          <p:nvPr>
            <p:ph idx="1"/>
          </p:nvPr>
        </p:nvSpPr>
        <p:spPr/>
        <p:txBody>
          <a:bodyPr/>
          <a:lstStyle/>
          <a:p>
            <a:r>
              <a:rPr lang="en-US" dirty="0"/>
              <a:t>Poems</a:t>
            </a:r>
          </a:p>
          <a:p>
            <a:r>
              <a:rPr lang="en-US" dirty="0"/>
              <a:t>Essays</a:t>
            </a:r>
          </a:p>
          <a:p>
            <a:r>
              <a:rPr lang="en-US" dirty="0"/>
              <a:t>Novels</a:t>
            </a:r>
          </a:p>
          <a:p>
            <a:r>
              <a:rPr lang="en-US" dirty="0"/>
              <a:t>Autobiographical Novels</a:t>
            </a:r>
          </a:p>
          <a:p>
            <a:r>
              <a:rPr lang="en-US" dirty="0"/>
              <a:t>Short Stories</a:t>
            </a:r>
          </a:p>
          <a:p>
            <a:r>
              <a:rPr lang="en-US" dirty="0"/>
              <a:t>Plays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Literature by Non </a:t>
            </a:r>
            <a:r>
              <a:rPr lang="en-US" dirty="0" err="1"/>
              <a:t>Dalits</a:t>
            </a:r>
            <a:r>
              <a:rPr lang="en-US" dirty="0"/>
              <a:t> about the </a:t>
            </a:r>
            <a:r>
              <a:rPr lang="en-US" dirty="0" err="1"/>
              <a:t>Dalits</a:t>
            </a:r>
            <a:endParaRPr lang="en-US" dirty="0"/>
          </a:p>
        </p:txBody>
      </p:sp>
      <p:sp>
        <p:nvSpPr>
          <p:cNvPr id="3" name="Content Placeholder 2"/>
          <p:cNvSpPr>
            <a:spLocks noGrp="1"/>
          </p:cNvSpPr>
          <p:nvPr>
            <p:ph idx="1"/>
          </p:nvPr>
        </p:nvSpPr>
        <p:spPr/>
        <p:txBody>
          <a:bodyPr>
            <a:normAutofit lnSpcReduction="10000"/>
          </a:bodyPr>
          <a:lstStyle/>
          <a:p>
            <a:r>
              <a:rPr lang="en-IN" dirty="0" err="1"/>
              <a:t>Mulk</a:t>
            </a:r>
            <a:r>
              <a:rPr lang="en-IN" dirty="0"/>
              <a:t> Raj </a:t>
            </a:r>
            <a:r>
              <a:rPr lang="en-IN" dirty="0" err="1"/>
              <a:t>Anand</a:t>
            </a:r>
            <a:r>
              <a:rPr lang="en-IN" dirty="0"/>
              <a:t>, </a:t>
            </a:r>
          </a:p>
          <a:p>
            <a:r>
              <a:rPr lang="en-IN" dirty="0" err="1"/>
              <a:t>Premchand</a:t>
            </a:r>
            <a:r>
              <a:rPr lang="en-IN" dirty="0"/>
              <a:t>, </a:t>
            </a:r>
          </a:p>
          <a:p>
            <a:r>
              <a:rPr lang="en-IN" dirty="0" err="1"/>
              <a:t>Mahashweta</a:t>
            </a:r>
            <a:r>
              <a:rPr lang="en-IN" dirty="0"/>
              <a:t> Devi, </a:t>
            </a:r>
          </a:p>
          <a:p>
            <a:r>
              <a:rPr lang="en-IN" dirty="0"/>
              <a:t>Gail </a:t>
            </a:r>
            <a:r>
              <a:rPr lang="en-IN" dirty="0" err="1"/>
              <a:t>Omvedt</a:t>
            </a:r>
            <a:r>
              <a:rPr lang="en-IN" dirty="0"/>
              <a:t>, </a:t>
            </a:r>
          </a:p>
          <a:p>
            <a:r>
              <a:rPr lang="en-IN" dirty="0" err="1"/>
              <a:t>Arundhati</a:t>
            </a:r>
            <a:r>
              <a:rPr lang="en-IN" dirty="0"/>
              <a:t> Roy, </a:t>
            </a:r>
          </a:p>
          <a:p>
            <a:r>
              <a:rPr lang="en-IN" dirty="0"/>
              <a:t>Sarah Joseph, </a:t>
            </a:r>
          </a:p>
          <a:p>
            <a:r>
              <a:rPr lang="en-IN" dirty="0" err="1"/>
              <a:t>Kumaran</a:t>
            </a:r>
            <a:r>
              <a:rPr lang="en-IN" dirty="0"/>
              <a:t> </a:t>
            </a:r>
            <a:r>
              <a:rPr lang="en-IN" dirty="0" err="1"/>
              <a:t>Asan</a:t>
            </a:r>
            <a:r>
              <a:rPr lang="en-IN" dirty="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a:t>
            </a:r>
          </a:p>
        </p:txBody>
      </p:sp>
      <p:sp>
        <p:nvSpPr>
          <p:cNvPr id="3" name="Content Placeholder 2"/>
          <p:cNvSpPr>
            <a:spLocks noGrp="1"/>
          </p:cNvSpPr>
          <p:nvPr>
            <p:ph idx="1"/>
          </p:nvPr>
        </p:nvSpPr>
        <p:spPr/>
        <p:txBody>
          <a:bodyPr>
            <a:normAutofit fontScale="85000" lnSpcReduction="20000"/>
          </a:bodyPr>
          <a:lstStyle/>
          <a:p>
            <a:pPr algn="just"/>
            <a:r>
              <a:rPr lang="en-IN" dirty="0"/>
              <a:t>According to </a:t>
            </a:r>
            <a:r>
              <a:rPr lang="en-IN" dirty="0" err="1"/>
              <a:t>Dalit</a:t>
            </a:r>
            <a:r>
              <a:rPr lang="en-IN" dirty="0"/>
              <a:t> writers, </a:t>
            </a:r>
            <a:r>
              <a:rPr lang="en-IN" dirty="0" err="1"/>
              <a:t>Dalit</a:t>
            </a:r>
            <a:r>
              <a:rPr lang="en-IN" dirty="0"/>
              <a:t> literature is experience-based. This ‘</a:t>
            </a:r>
            <a:r>
              <a:rPr lang="en-IN" dirty="0" err="1"/>
              <a:t>anubhava</a:t>
            </a:r>
            <a:r>
              <a:rPr lang="en-IN" dirty="0"/>
              <a:t>’ (experience) takes precedence over ‘</a:t>
            </a:r>
            <a:r>
              <a:rPr lang="en-IN" dirty="0" err="1"/>
              <a:t>anumana</a:t>
            </a:r>
            <a:r>
              <a:rPr lang="en-IN" dirty="0"/>
              <a:t>’ (speculation).</a:t>
            </a:r>
          </a:p>
          <a:p>
            <a:pPr algn="just"/>
            <a:r>
              <a:rPr lang="en-IN" dirty="0"/>
              <a:t>That is why authenticity and liveliness have become hallmarks of </a:t>
            </a:r>
            <a:r>
              <a:rPr lang="en-IN" dirty="0" err="1"/>
              <a:t>Dalit</a:t>
            </a:r>
            <a:r>
              <a:rPr lang="en-IN" dirty="0"/>
              <a:t> literature. </a:t>
            </a:r>
          </a:p>
          <a:p>
            <a:pPr algn="just"/>
            <a:r>
              <a:rPr lang="en-IN" dirty="0"/>
              <a:t>Shame, anger, sorrow and indomitable hope are the stuff of </a:t>
            </a:r>
            <a:r>
              <a:rPr lang="en-IN" dirty="0" err="1"/>
              <a:t>Dalit</a:t>
            </a:r>
            <a:r>
              <a:rPr lang="en-IN" dirty="0"/>
              <a:t> literature.</a:t>
            </a:r>
          </a:p>
          <a:p>
            <a:pPr algn="just"/>
            <a:r>
              <a:rPr lang="en-IN" dirty="0"/>
              <a:t>The writers of </a:t>
            </a:r>
            <a:r>
              <a:rPr lang="en-IN" dirty="0" err="1"/>
              <a:t>Dalit</a:t>
            </a:r>
            <a:r>
              <a:rPr lang="en-IN" dirty="0"/>
              <a:t> Literature who are by birth </a:t>
            </a:r>
            <a:r>
              <a:rPr lang="en-IN" dirty="0" err="1"/>
              <a:t>Dalit</a:t>
            </a:r>
            <a:r>
              <a:rPr lang="en-IN" dirty="0"/>
              <a:t> argue that it is not possible for the upper caste writers to properly delineate the condition of the </a:t>
            </a:r>
            <a:r>
              <a:rPr lang="en-IN" dirty="0" err="1"/>
              <a:t>Dalits</a:t>
            </a:r>
            <a:r>
              <a:rPr lang="en-IN" dirty="0"/>
              <a:t> as </a:t>
            </a:r>
            <a:r>
              <a:rPr lang="en-IN" dirty="0" err="1"/>
              <a:t>Dalit</a:t>
            </a:r>
            <a:r>
              <a:rPr lang="en-IN" dirty="0"/>
              <a:t> literature is experience based. Non-</a:t>
            </a:r>
            <a:r>
              <a:rPr lang="en-IN" dirty="0" err="1"/>
              <a:t>Dalit</a:t>
            </a:r>
            <a:r>
              <a:rPr lang="en-IN" dirty="0"/>
              <a:t> writers’ presentation of </a:t>
            </a:r>
            <a:r>
              <a:rPr lang="en-IN" dirty="0" err="1"/>
              <a:t>Dalit</a:t>
            </a:r>
            <a:r>
              <a:rPr lang="en-IN" dirty="0"/>
              <a:t> lives are governed by their sympathetic attitude towards the </a:t>
            </a:r>
            <a:r>
              <a:rPr lang="en-IN" dirty="0" err="1"/>
              <a:t>Dalits</a:t>
            </a:r>
            <a:r>
              <a:rPr lang="en-IN" dirty="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Arguments</a:t>
            </a:r>
          </a:p>
        </p:txBody>
      </p:sp>
      <p:sp>
        <p:nvSpPr>
          <p:cNvPr id="3" name="Content Placeholder 2"/>
          <p:cNvSpPr>
            <a:spLocks noGrp="1"/>
          </p:cNvSpPr>
          <p:nvPr>
            <p:ph idx="1"/>
          </p:nvPr>
        </p:nvSpPr>
        <p:spPr>
          <a:xfrm>
            <a:off x="1176865" y="2362200"/>
            <a:ext cx="6798736" cy="4114800"/>
          </a:xfrm>
        </p:spPr>
        <p:txBody>
          <a:bodyPr>
            <a:normAutofit fontScale="85000" lnSpcReduction="10000"/>
          </a:bodyPr>
          <a:lstStyle/>
          <a:p>
            <a:pPr algn="just"/>
            <a:r>
              <a:rPr lang="en-IN" dirty="0" err="1"/>
              <a:t>Omprakash</a:t>
            </a:r>
            <a:r>
              <a:rPr lang="en-IN" dirty="0"/>
              <a:t> </a:t>
            </a:r>
            <a:r>
              <a:rPr lang="en-IN" dirty="0" err="1"/>
              <a:t>Valmiki</a:t>
            </a:r>
            <a:r>
              <a:rPr lang="en-IN" dirty="0"/>
              <a:t> rules out the possibility of a </a:t>
            </a:r>
            <a:r>
              <a:rPr lang="en-IN" dirty="0" err="1"/>
              <a:t>Dalit</a:t>
            </a:r>
            <a:r>
              <a:rPr lang="en-IN" dirty="0"/>
              <a:t> experience being capable of being described by a non-</a:t>
            </a:r>
            <a:r>
              <a:rPr lang="en-IN" dirty="0" err="1"/>
              <a:t>Dalit</a:t>
            </a:r>
            <a:r>
              <a:rPr lang="en-IN" dirty="0"/>
              <a:t> writer. </a:t>
            </a:r>
            <a:r>
              <a:rPr lang="en-IN" dirty="0" err="1"/>
              <a:t>Valmiki</a:t>
            </a:r>
            <a:r>
              <a:rPr lang="en-IN" dirty="0"/>
              <a:t> in fact in his autobiography </a:t>
            </a:r>
            <a:r>
              <a:rPr lang="en-IN" i="1" dirty="0" err="1"/>
              <a:t>Joothan</a:t>
            </a:r>
            <a:r>
              <a:rPr lang="en-IN" dirty="0"/>
              <a:t> asserts</a:t>
            </a:r>
          </a:p>
          <a:p>
            <a:pPr algn="just"/>
            <a:r>
              <a:rPr lang="en-IN" dirty="0"/>
              <a:t> “How will those who have never suffered the needle pricks of hatred and jealousy feel my pain? Who have never endured humiliation? How will they know what it feels like? Dreams, like sand dunes, do not make a sound when shattered.” (</a:t>
            </a:r>
            <a:r>
              <a:rPr lang="en-IN" dirty="0" err="1"/>
              <a:t>Joothan</a:t>
            </a:r>
            <a:r>
              <a:rPr lang="en-IN" dirty="0"/>
              <a:t>)</a:t>
            </a:r>
          </a:p>
          <a:p>
            <a:pPr algn="just"/>
            <a:r>
              <a:rPr lang="en-IN" dirty="0"/>
              <a:t>When they don't know the reality of this </a:t>
            </a:r>
            <a:r>
              <a:rPr lang="en-IN" dirty="0" err="1"/>
              <a:t>Dalit</a:t>
            </a:r>
            <a:r>
              <a:rPr lang="en-IN" dirty="0"/>
              <a:t> life, whatever they write about it will remain superficial, born out of pity and sympathy, and not out of desire for change or repentance.</a:t>
            </a:r>
            <a:r>
              <a:rPr lang="en-IN" i="1" dirty="0"/>
              <a:t> (</a:t>
            </a:r>
            <a:r>
              <a:rPr lang="en-IN" i="1" dirty="0" err="1"/>
              <a:t>Dalit</a:t>
            </a:r>
            <a:r>
              <a:rPr lang="en-IN" i="1" dirty="0"/>
              <a:t> </a:t>
            </a:r>
            <a:r>
              <a:rPr lang="en-IN" i="1" dirty="0" err="1"/>
              <a:t>Saahitya</a:t>
            </a:r>
            <a:r>
              <a:rPr lang="en-IN" i="1" dirty="0"/>
              <a:t> Ka </a:t>
            </a:r>
            <a:r>
              <a:rPr lang="en-IN" i="1" dirty="0" err="1"/>
              <a:t>Soundaryashastra</a:t>
            </a:r>
            <a:r>
              <a:rPr lang="en-IN" i="1" dirty="0"/>
              <a:t>)</a:t>
            </a:r>
          </a:p>
          <a:p>
            <a:pPr algn="just"/>
            <a:r>
              <a:rPr lang="en-IN" dirty="0"/>
              <a:t>Dr. Manager </a:t>
            </a:r>
            <a:r>
              <a:rPr lang="en-IN" dirty="0" err="1"/>
              <a:t>Pandey</a:t>
            </a:r>
            <a:r>
              <a:rPr lang="en-IN" dirty="0"/>
              <a:t>, a renowned Hindi critic, “Only ash knows the experience of burning”.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Text in the Syllabus</a:t>
            </a:r>
            <a:endParaRPr lang="en-US" dirty="0"/>
          </a:p>
        </p:txBody>
      </p:sp>
      <p:sp>
        <p:nvSpPr>
          <p:cNvPr id="2" name="Content Placeholder 1"/>
          <p:cNvSpPr>
            <a:spLocks noGrp="1"/>
          </p:cNvSpPr>
          <p:nvPr>
            <p:ph idx="1"/>
          </p:nvPr>
        </p:nvSpPr>
        <p:spPr>
          <a:xfrm>
            <a:off x="609600" y="2743200"/>
            <a:ext cx="4800600" cy="3352800"/>
          </a:xfrm>
        </p:spPr>
        <p:txBody>
          <a:bodyPr>
            <a:normAutofit/>
          </a:bodyPr>
          <a:lstStyle/>
          <a:p>
            <a:endParaRPr lang="en-US" dirty="0"/>
          </a:p>
          <a:p>
            <a:endParaRPr lang="en-US" dirty="0"/>
          </a:p>
          <a:p>
            <a:r>
              <a:rPr lang="en-US" i="1" dirty="0" err="1"/>
              <a:t>Joothan</a:t>
            </a:r>
            <a:r>
              <a:rPr lang="en-US" dirty="0"/>
              <a:t> : </a:t>
            </a:r>
            <a:r>
              <a:rPr lang="en-IN" dirty="0"/>
              <a:t>Omprakash Valmiki </a:t>
            </a:r>
          </a:p>
          <a:p>
            <a:pPr marL="0" indent="0">
              <a:buNone/>
            </a:pPr>
            <a:endParaRPr lang="en-IN" dirty="0"/>
          </a:p>
        </p:txBody>
      </p:sp>
      <p:pic>
        <p:nvPicPr>
          <p:cNvPr id="4" name="Picture 3" descr="41qLZs42JeL._SX327_BO1,204,203,200_.jpg"/>
          <p:cNvPicPr>
            <a:picLocks noChangeAspect="1"/>
          </p:cNvPicPr>
          <p:nvPr/>
        </p:nvPicPr>
        <p:blipFill>
          <a:blip r:embed="rId2"/>
          <a:stretch>
            <a:fillRect/>
          </a:stretch>
        </p:blipFill>
        <p:spPr>
          <a:xfrm>
            <a:off x="5538629" y="2518895"/>
            <a:ext cx="2295525" cy="35771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i="1"/>
              <a:t>Joothan</a:t>
            </a:r>
            <a:r>
              <a:t>  &amp; Omprakash Valmiki</a:t>
            </a:r>
            <a:endParaRPr lang="en-US" dirty="0"/>
          </a:p>
        </p:txBody>
      </p:sp>
      <p:sp>
        <p:nvSpPr>
          <p:cNvPr id="2" name="Content Placeholder 1"/>
          <p:cNvSpPr>
            <a:spLocks noGrp="1"/>
          </p:cNvSpPr>
          <p:nvPr>
            <p:ph idx="1"/>
          </p:nvPr>
        </p:nvSpPr>
        <p:spPr/>
        <p:txBody>
          <a:bodyPr/>
          <a:lstStyle/>
          <a:p>
            <a:r>
              <a:rPr lang="en-US" dirty="0"/>
              <a:t>Published in 1997</a:t>
            </a:r>
          </a:p>
          <a:p>
            <a:r>
              <a:rPr lang="en-US" dirty="0"/>
              <a:t>Translated in 2003 by </a:t>
            </a:r>
            <a:r>
              <a:rPr lang="en-US" dirty="0" err="1"/>
              <a:t>Arun</a:t>
            </a:r>
            <a:r>
              <a:rPr lang="en-US" dirty="0"/>
              <a:t> </a:t>
            </a:r>
            <a:r>
              <a:rPr lang="en-US" dirty="0" err="1"/>
              <a:t>Prabha</a:t>
            </a:r>
            <a:r>
              <a:rPr lang="en-US" dirty="0"/>
              <a:t> </a:t>
            </a:r>
            <a:r>
              <a:rPr lang="en-US" dirty="0" err="1"/>
              <a:t>Mukherjee</a:t>
            </a:r>
            <a:endParaRPr lang="en-US" dirty="0"/>
          </a:p>
          <a:p>
            <a:pPr algn="just"/>
            <a:r>
              <a:rPr lang="en-US" dirty="0"/>
              <a:t>"</a:t>
            </a:r>
            <a:r>
              <a:rPr lang="en-US" dirty="0" err="1"/>
              <a:t>Joothan</a:t>
            </a:r>
            <a:r>
              <a:rPr lang="en-US" dirty="0"/>
              <a:t>" refers to scraps of food left on a plate, destined for the garbage or animals. India's untouchables have been forced to accept and eat </a:t>
            </a:r>
            <a:r>
              <a:rPr lang="en-US" dirty="0" err="1"/>
              <a:t>joothan</a:t>
            </a:r>
            <a:r>
              <a:rPr lang="en-US" dirty="0"/>
              <a:t> for centuries, and the word encapsulates the pain, humiliation, and poverty of a community forced to live at the bottom of India's social pyramid.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866" y="915337"/>
            <a:ext cx="4766734" cy="1303867"/>
          </a:xfrm>
        </p:spPr>
        <p:txBody>
          <a:bodyPr>
            <a:normAutofit/>
          </a:bodyPr>
          <a:lstStyle/>
          <a:p>
            <a:r>
              <a:rPr b="1" dirty="0"/>
              <a:t>Omprakash Valmiki</a:t>
            </a:r>
            <a:r>
              <a:rPr dirty="0"/>
              <a:t> </a:t>
            </a:r>
            <a:br>
              <a:rPr dirty="0"/>
            </a:br>
            <a:r>
              <a:rPr sz="2400" dirty="0"/>
              <a:t>(30 June 1950 – 17 November 2013)</a:t>
            </a:r>
            <a:endParaRPr sz="3600" dirty="0"/>
          </a:p>
        </p:txBody>
      </p:sp>
      <p:sp>
        <p:nvSpPr>
          <p:cNvPr id="2" name="Content Placeholder 1"/>
          <p:cNvSpPr>
            <a:spLocks noGrp="1"/>
          </p:cNvSpPr>
          <p:nvPr>
            <p:ph idx="1"/>
          </p:nvPr>
        </p:nvSpPr>
        <p:spPr>
          <a:xfrm>
            <a:off x="1176865" y="2490135"/>
            <a:ext cx="6798736" cy="4063065"/>
          </a:xfrm>
        </p:spPr>
        <p:txBody>
          <a:bodyPr>
            <a:normAutofit fontScale="92500" lnSpcReduction="20000"/>
          </a:bodyPr>
          <a:lstStyle/>
          <a:p>
            <a:pPr algn="just"/>
            <a:r>
              <a:rPr lang="en-US" dirty="0"/>
              <a:t>born at the village of </a:t>
            </a:r>
            <a:r>
              <a:rPr lang="en-US" dirty="0" err="1"/>
              <a:t>Barla</a:t>
            </a:r>
            <a:r>
              <a:rPr lang="en-US" dirty="0"/>
              <a:t> in the </a:t>
            </a:r>
            <a:r>
              <a:rPr lang="en-US" dirty="0" err="1"/>
              <a:t>Muzzafarnagar</a:t>
            </a:r>
            <a:r>
              <a:rPr lang="en-US" dirty="0"/>
              <a:t> district of Uttar Pradesh. After retirement from Government Ordnance Factory he lived in </a:t>
            </a:r>
            <a:r>
              <a:rPr lang="en-US" dirty="0" err="1"/>
              <a:t>Dehradun</a:t>
            </a:r>
            <a:r>
              <a:rPr lang="en-US" dirty="0"/>
              <a:t> where he died of complications arising out of stomach cancer.</a:t>
            </a:r>
          </a:p>
          <a:p>
            <a:pPr algn="just"/>
            <a:r>
              <a:rPr lang="en-US" dirty="0" err="1"/>
              <a:t>Valmiki</a:t>
            </a:r>
            <a:r>
              <a:rPr lang="en-US" dirty="0"/>
              <a:t> published three collections of poetry: </a:t>
            </a:r>
            <a:r>
              <a:rPr lang="en-US" i="1" dirty="0" err="1"/>
              <a:t>Sadiyon</a:t>
            </a:r>
            <a:r>
              <a:rPr lang="en-US" i="1" dirty="0"/>
              <a:t> Ka </a:t>
            </a:r>
            <a:r>
              <a:rPr lang="en-US" i="1" dirty="0" err="1"/>
              <a:t>Santaap</a:t>
            </a:r>
            <a:r>
              <a:rPr lang="en-US" dirty="0"/>
              <a:t> (1989), </a:t>
            </a:r>
            <a:r>
              <a:rPr lang="en-US" i="1" dirty="0"/>
              <a:t>Bas! </a:t>
            </a:r>
            <a:r>
              <a:rPr lang="en-US" i="1" dirty="0" err="1"/>
              <a:t>Bahut</a:t>
            </a:r>
            <a:r>
              <a:rPr lang="en-US" i="1" dirty="0"/>
              <a:t> Ho </a:t>
            </a:r>
            <a:r>
              <a:rPr lang="en-US" i="1" dirty="0" err="1"/>
              <a:t>Chuka</a:t>
            </a:r>
            <a:r>
              <a:rPr lang="en-US" dirty="0"/>
              <a:t> (1997), and </a:t>
            </a:r>
            <a:r>
              <a:rPr lang="en-US" i="1" dirty="0" err="1"/>
              <a:t>Ab</a:t>
            </a:r>
            <a:r>
              <a:rPr lang="en-US" i="1" dirty="0"/>
              <a:t> </a:t>
            </a:r>
            <a:r>
              <a:rPr lang="en-US" i="1" dirty="0" err="1"/>
              <a:t>Aur</a:t>
            </a:r>
            <a:r>
              <a:rPr lang="en-US" i="1" dirty="0"/>
              <a:t> </a:t>
            </a:r>
            <a:r>
              <a:rPr lang="en-US" i="1" dirty="0" err="1"/>
              <a:t>Nahin</a:t>
            </a:r>
            <a:r>
              <a:rPr lang="en-US" dirty="0"/>
              <a:t> (2009). </a:t>
            </a:r>
          </a:p>
          <a:p>
            <a:pPr algn="just"/>
            <a:r>
              <a:rPr lang="en-US" dirty="0"/>
              <a:t>He also wrote two collections of short stories, </a:t>
            </a:r>
            <a:r>
              <a:rPr lang="en-US" i="1" dirty="0"/>
              <a:t>Salaam</a:t>
            </a:r>
            <a:r>
              <a:rPr lang="en-US" dirty="0"/>
              <a:t> (2000), and </a:t>
            </a:r>
            <a:r>
              <a:rPr lang="en-US" i="1" dirty="0" err="1"/>
              <a:t>Ghuspethiye</a:t>
            </a:r>
            <a:r>
              <a:rPr lang="en-US" dirty="0"/>
              <a:t> (2004).</a:t>
            </a:r>
          </a:p>
          <a:p>
            <a:pPr algn="just"/>
            <a:r>
              <a:rPr lang="en-US" dirty="0"/>
              <a:t> In addition, he wrote </a:t>
            </a:r>
            <a:r>
              <a:rPr lang="en-US" i="1" dirty="0" err="1"/>
              <a:t>Dalit</a:t>
            </a:r>
            <a:r>
              <a:rPr lang="en-US" i="1" dirty="0"/>
              <a:t> </a:t>
            </a:r>
            <a:r>
              <a:rPr lang="en-US" i="1" dirty="0" err="1"/>
              <a:t>Sahitya</a:t>
            </a:r>
            <a:r>
              <a:rPr lang="en-US" i="1" dirty="0"/>
              <a:t> Ka </a:t>
            </a:r>
            <a:r>
              <a:rPr lang="en-US" i="1" dirty="0" err="1"/>
              <a:t>Saundaryshaastra</a:t>
            </a:r>
            <a:r>
              <a:rPr lang="en-US" dirty="0"/>
              <a:t> (2001) and a history of the </a:t>
            </a:r>
            <a:r>
              <a:rPr lang="en-US" dirty="0" err="1"/>
              <a:t>Valmiki</a:t>
            </a:r>
            <a:r>
              <a:rPr lang="en-US" dirty="0"/>
              <a:t> community, </a:t>
            </a:r>
            <a:r>
              <a:rPr lang="en-US" i="1" dirty="0" err="1"/>
              <a:t>Safai</a:t>
            </a:r>
            <a:r>
              <a:rPr lang="en-US" i="1" dirty="0"/>
              <a:t> </a:t>
            </a:r>
            <a:r>
              <a:rPr lang="en-US" i="1" dirty="0" err="1"/>
              <a:t>Devata</a:t>
            </a:r>
            <a:r>
              <a:rPr lang="en-US" dirty="0"/>
              <a:t> (2009), </a:t>
            </a:r>
            <a:r>
              <a:rPr lang="en-US" i="1" dirty="0"/>
              <a:t>Do </a:t>
            </a:r>
            <a:r>
              <a:rPr lang="en-US" i="1" dirty="0" err="1"/>
              <a:t>Chera</a:t>
            </a:r>
            <a:r>
              <a:rPr lang="en-US" i="1" dirty="0"/>
              <a:t>'</a:t>
            </a:r>
            <a:r>
              <a:rPr lang="en-US" dirty="0"/>
              <a:t> (a play).</a:t>
            </a:r>
          </a:p>
          <a:p>
            <a:endParaRPr lang="en-US" dirty="0"/>
          </a:p>
        </p:txBody>
      </p:sp>
      <p:pic>
        <p:nvPicPr>
          <p:cNvPr id="4" name="Picture 3" descr="images.jpg"/>
          <p:cNvPicPr>
            <a:picLocks noChangeAspect="1"/>
          </p:cNvPicPr>
          <p:nvPr/>
        </p:nvPicPr>
        <p:blipFill>
          <a:blip r:embed="rId2"/>
          <a:stretch>
            <a:fillRect/>
          </a:stretch>
        </p:blipFill>
        <p:spPr>
          <a:xfrm>
            <a:off x="6477000" y="533400"/>
            <a:ext cx="1905000" cy="1828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E496-3BFB-4B58-915A-81BC2FA6C60B}"/>
              </a:ext>
            </a:extLst>
          </p:cNvPr>
          <p:cNvSpPr>
            <a:spLocks noGrp="1"/>
          </p:cNvSpPr>
          <p:nvPr>
            <p:ph type="title"/>
          </p:nvPr>
        </p:nvSpPr>
        <p:spPr/>
        <p:txBody>
          <a:bodyPr/>
          <a:lstStyle/>
          <a:p>
            <a:r>
              <a:rPr lang="en-IN" dirty="0"/>
              <a:t>Dalit Autobiography</a:t>
            </a:r>
          </a:p>
        </p:txBody>
      </p:sp>
      <p:sp>
        <p:nvSpPr>
          <p:cNvPr id="3" name="Content Placeholder 2">
            <a:extLst>
              <a:ext uri="{FF2B5EF4-FFF2-40B4-BE49-F238E27FC236}">
                <a16:creationId xmlns:a16="http://schemas.microsoft.com/office/drawing/2014/main" id="{A45C3701-3D40-4E74-8BF8-E920EF353A13}"/>
              </a:ext>
            </a:extLst>
          </p:cNvPr>
          <p:cNvSpPr>
            <a:spLocks noGrp="1"/>
          </p:cNvSpPr>
          <p:nvPr>
            <p:ph idx="1"/>
          </p:nvPr>
        </p:nvSpPr>
        <p:spPr>
          <a:xfrm>
            <a:off x="457200" y="2490135"/>
            <a:ext cx="8153400" cy="3910665"/>
          </a:xfrm>
        </p:spPr>
        <p:txBody>
          <a:bodyPr>
            <a:normAutofit fontScale="85000" lnSpcReduction="20000"/>
          </a:bodyPr>
          <a:lstStyle/>
          <a:p>
            <a:pPr algn="just"/>
            <a:r>
              <a:rPr lang="en-IN" dirty="0"/>
              <a:t>Autobiography is actually an account of a person‘s life written by himself or herself. Autobiography speaks not only about writers and incidents but also about their experiences. So, autobiography is a presentation of the wholeness of personal identity in only a particular work. </a:t>
            </a:r>
          </a:p>
          <a:p>
            <a:pPr algn="just"/>
            <a:r>
              <a:rPr lang="en-IN" dirty="0"/>
              <a:t>But, unlike the mainstream writers’ autobiography, Dalit autobiography is not confined strictly to the author’s life or hardships faced by him and happy moments passed by the author. It is the reflection of traumas and wounded psyche of Dalits and Dalit community, it's about denial of opportunities, even to live as an ordinary human being. In their autobiographies the Dalit writers never find themselves away from their community. They always identify themselves within their community. </a:t>
            </a:r>
          </a:p>
          <a:p>
            <a:pPr algn="just"/>
            <a:r>
              <a:rPr lang="en-IN" dirty="0"/>
              <a:t>Hence Dalit autobiography is not a story of an individual: it is a document of social, political, cultural and economical conditions.</a:t>
            </a:r>
          </a:p>
          <a:p>
            <a:pPr algn="just"/>
            <a:endParaRPr lang="en-IN" dirty="0"/>
          </a:p>
        </p:txBody>
      </p:sp>
    </p:spTree>
    <p:extLst>
      <p:ext uri="{BB962C8B-B14F-4D97-AF65-F5344CB8AC3E}">
        <p14:creationId xmlns:p14="http://schemas.microsoft.com/office/powerpoint/2010/main" val="384426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r>
              <a:rPr lang="en-US" dirty="0" err="1"/>
              <a:t>Dalits</a:t>
            </a:r>
            <a:endParaRPr lang="en-US" dirty="0"/>
          </a:p>
        </p:txBody>
      </p:sp>
      <p:sp>
        <p:nvSpPr>
          <p:cNvPr id="3" name="Content Placeholder 2"/>
          <p:cNvSpPr>
            <a:spLocks noGrp="1"/>
          </p:cNvSpPr>
          <p:nvPr>
            <p:ph idx="1"/>
          </p:nvPr>
        </p:nvSpPr>
        <p:spPr/>
        <p:txBody>
          <a:bodyPr>
            <a:normAutofit/>
          </a:bodyPr>
          <a:lstStyle/>
          <a:p>
            <a:pPr algn="just"/>
            <a:r>
              <a:rPr lang="en-IN" dirty="0"/>
              <a:t>‘</a:t>
            </a:r>
            <a:r>
              <a:rPr lang="en-IN" dirty="0" err="1"/>
              <a:t>Dalit</a:t>
            </a:r>
            <a:r>
              <a:rPr lang="en-IN" dirty="0"/>
              <a:t>’ is a designation for a group of people traditionally regarded as ‘untouchable’</a:t>
            </a:r>
          </a:p>
          <a:p>
            <a:pPr algn="just"/>
            <a:r>
              <a:rPr lang="en-IN" dirty="0"/>
              <a:t>The word ‘</a:t>
            </a:r>
            <a:r>
              <a:rPr lang="en-IN" dirty="0" err="1"/>
              <a:t>Dalit</a:t>
            </a:r>
            <a:r>
              <a:rPr lang="en-IN" dirty="0"/>
              <a:t>’ comes from the root ‘</a:t>
            </a:r>
            <a:r>
              <a:rPr lang="en-IN" dirty="0" err="1"/>
              <a:t>dal</a:t>
            </a:r>
            <a:r>
              <a:rPr lang="en-IN" dirty="0"/>
              <a:t>’ </a:t>
            </a:r>
          </a:p>
          <a:p>
            <a:pPr algn="just"/>
            <a:r>
              <a:rPr lang="en-IN" dirty="0"/>
              <a:t>‘broken, ground–down, downtrodden, or oppressed’</a:t>
            </a:r>
          </a:p>
          <a:p>
            <a:pPr algn="just"/>
            <a:r>
              <a:rPr lang="en-IN" dirty="0"/>
              <a:t>According to Victor </a:t>
            </a:r>
            <a:r>
              <a:rPr lang="en-IN" dirty="0" err="1"/>
              <a:t>Premasagar</a:t>
            </a:r>
            <a:r>
              <a:rPr lang="en-IN" dirty="0"/>
              <a:t>, the term expresses their “weakness, poverty and humiliation at the hands of the upper castes in the Indian society”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E213-4883-4C40-BDE6-00A5EA20F590}"/>
              </a:ext>
            </a:extLst>
          </p:cNvPr>
          <p:cNvSpPr>
            <a:spLocks noGrp="1"/>
          </p:cNvSpPr>
          <p:nvPr>
            <p:ph type="title"/>
          </p:nvPr>
        </p:nvSpPr>
        <p:spPr/>
        <p:txBody>
          <a:bodyPr/>
          <a:lstStyle/>
          <a:p>
            <a:r>
              <a:rPr lang="en-IN" dirty="0"/>
              <a:t>Continued…</a:t>
            </a:r>
          </a:p>
        </p:txBody>
      </p:sp>
      <p:sp>
        <p:nvSpPr>
          <p:cNvPr id="3" name="Content Placeholder 2">
            <a:extLst>
              <a:ext uri="{FF2B5EF4-FFF2-40B4-BE49-F238E27FC236}">
                <a16:creationId xmlns:a16="http://schemas.microsoft.com/office/drawing/2014/main" id="{E5287DBD-4E3B-4B26-A277-C441651A978B}"/>
              </a:ext>
            </a:extLst>
          </p:cNvPr>
          <p:cNvSpPr>
            <a:spLocks noGrp="1"/>
          </p:cNvSpPr>
          <p:nvPr>
            <p:ph idx="1"/>
          </p:nvPr>
        </p:nvSpPr>
        <p:spPr/>
        <p:txBody>
          <a:bodyPr>
            <a:normAutofit lnSpcReduction="10000"/>
          </a:bodyPr>
          <a:lstStyle/>
          <a:p>
            <a:pPr algn="just"/>
            <a:r>
              <a:rPr lang="en-IN" dirty="0"/>
              <a:t>Dalit autobiographies are not simply the narration of life-stories. They are also used by Dalit writers as a means of political assertion. Furthermore, theoretical studies by Margo Perkins and Barbara Harlow show how various narratives and autobiographies have been used as a means of political assertion by marginalized groups. And regarding their studies Dalit autobiographies are seen having the similar qualities as described by them. So, Dalits use their own autobiographies as a political act.</a:t>
            </a:r>
          </a:p>
        </p:txBody>
      </p:sp>
    </p:spTree>
    <p:extLst>
      <p:ext uri="{BB962C8B-B14F-4D97-AF65-F5344CB8AC3E}">
        <p14:creationId xmlns:p14="http://schemas.microsoft.com/office/powerpoint/2010/main" val="319644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988B-9C5E-4430-BA06-D90260D217E4}"/>
              </a:ext>
            </a:extLst>
          </p:cNvPr>
          <p:cNvSpPr>
            <a:spLocks noGrp="1"/>
          </p:cNvSpPr>
          <p:nvPr>
            <p:ph type="title"/>
          </p:nvPr>
        </p:nvSpPr>
        <p:spPr/>
        <p:txBody>
          <a:bodyPr/>
          <a:lstStyle/>
          <a:p>
            <a:r>
              <a:rPr lang="en-IN" dirty="0"/>
              <a:t>Presentation of Paper for 405</a:t>
            </a:r>
          </a:p>
        </p:txBody>
      </p:sp>
      <p:sp>
        <p:nvSpPr>
          <p:cNvPr id="3" name="Content Placeholder 2">
            <a:extLst>
              <a:ext uri="{FF2B5EF4-FFF2-40B4-BE49-F238E27FC236}">
                <a16:creationId xmlns:a16="http://schemas.microsoft.com/office/drawing/2014/main" id="{57D72FD6-6BC9-4F5F-83D4-D41F14136797}"/>
              </a:ext>
            </a:extLst>
          </p:cNvPr>
          <p:cNvSpPr>
            <a:spLocks noGrp="1"/>
          </p:cNvSpPr>
          <p:nvPr>
            <p:ph idx="1"/>
          </p:nvPr>
        </p:nvSpPr>
        <p:spPr>
          <a:xfrm>
            <a:off x="1176864" y="2490135"/>
            <a:ext cx="7205135" cy="3834465"/>
          </a:xfrm>
        </p:spPr>
        <p:txBody>
          <a:bodyPr>
            <a:normAutofit fontScale="92500" lnSpcReduction="20000"/>
          </a:bodyPr>
          <a:lstStyle/>
          <a:p>
            <a:r>
              <a:rPr lang="en-IN" dirty="0"/>
              <a:t>What is Dalit or who is a Dalit?</a:t>
            </a:r>
          </a:p>
          <a:p>
            <a:r>
              <a:rPr lang="en-IN" dirty="0"/>
              <a:t>Indian caste system</a:t>
            </a:r>
          </a:p>
          <a:p>
            <a:r>
              <a:rPr lang="en-IN" dirty="0"/>
              <a:t>Origin of the Dalits</a:t>
            </a:r>
          </a:p>
          <a:p>
            <a:r>
              <a:rPr lang="en-IN" dirty="0"/>
              <a:t>Condition of the Dalits in India</a:t>
            </a:r>
          </a:p>
          <a:p>
            <a:r>
              <a:rPr lang="en-IN" dirty="0"/>
              <a:t>Dalit awakening and Dalit resistance</a:t>
            </a:r>
          </a:p>
          <a:p>
            <a:r>
              <a:rPr lang="en-IN" dirty="0"/>
              <a:t>Influence of </a:t>
            </a:r>
            <a:r>
              <a:rPr lang="en-IN" dirty="0" err="1"/>
              <a:t>Jyotirao</a:t>
            </a:r>
            <a:r>
              <a:rPr lang="en-IN" dirty="0"/>
              <a:t> Phule and Ambedkar</a:t>
            </a:r>
          </a:p>
          <a:p>
            <a:r>
              <a:rPr lang="en-IN" dirty="0"/>
              <a:t>Dalit Movement and Dalit Literature</a:t>
            </a:r>
          </a:p>
          <a:p>
            <a:r>
              <a:rPr lang="en-IN" dirty="0"/>
              <a:t>Dalit , Non-Dalit Conflict</a:t>
            </a:r>
          </a:p>
          <a:p>
            <a:r>
              <a:rPr lang="en-IN" dirty="0"/>
              <a:t>Omprakash Valmiki and </a:t>
            </a:r>
            <a:r>
              <a:rPr lang="en-IN" i="1" dirty="0" err="1"/>
              <a:t>Joothan</a:t>
            </a:r>
            <a:endParaRPr lang="en-IN" i="1"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428516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4114800"/>
          </a:xfrm>
        </p:spPr>
        <p:txBody>
          <a:bodyPr/>
          <a:lstStyle/>
          <a:p>
            <a:pPr algn="ctr"/>
            <a:r>
              <a:rPr b="1"/>
              <a:t>Thank You</a:t>
            </a:r>
            <a:endParaRPr lang="en-US" b="1" dirty="0"/>
          </a:p>
        </p:txBody>
      </p:sp>
      <p:pic>
        <p:nvPicPr>
          <p:cNvPr id="4" name="Content Placeholder 3" descr="Dr._Bhimrao_Ambedkar.jpg"/>
          <p:cNvPicPr>
            <a:picLocks noGrp="1" noChangeAspect="1"/>
          </p:cNvPicPr>
          <p:nvPr>
            <p:ph idx="1"/>
          </p:nvPr>
        </p:nvPicPr>
        <p:blipFill>
          <a:blip r:embed="rId2" cstate="print"/>
          <a:stretch>
            <a:fillRect/>
          </a:stretch>
        </p:blipFill>
        <p:spPr>
          <a:xfrm>
            <a:off x="2743200" y="2490788"/>
            <a:ext cx="3657599" cy="37576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a:t>
            </a:r>
            <a:r>
              <a:rPr lang="en-US" dirty="0" err="1"/>
              <a:t>Dalits</a:t>
            </a:r>
            <a:r>
              <a:rPr lang="en-US" dirty="0"/>
              <a:t> by Caste?</a:t>
            </a:r>
          </a:p>
        </p:txBody>
      </p:sp>
      <p:sp>
        <p:nvSpPr>
          <p:cNvPr id="3" name="Content Placeholder 2"/>
          <p:cNvSpPr>
            <a:spLocks noGrp="1"/>
          </p:cNvSpPr>
          <p:nvPr>
            <p:ph idx="1"/>
          </p:nvPr>
        </p:nvSpPr>
        <p:spPr>
          <a:ln>
            <a:solidFill>
              <a:srgbClr val="C00000"/>
            </a:solidFill>
          </a:ln>
        </p:spPr>
        <p:txBody>
          <a:bodyPr/>
          <a:lstStyle/>
          <a:p>
            <a:pPr algn="just"/>
            <a:r>
              <a:rPr lang="en-IN" dirty="0"/>
              <a:t>The </a:t>
            </a:r>
            <a:r>
              <a:rPr lang="en-IN" dirty="0" err="1"/>
              <a:t>Dalits</a:t>
            </a:r>
            <a:r>
              <a:rPr lang="en-IN" dirty="0"/>
              <a:t>, called by different names like </a:t>
            </a:r>
            <a:r>
              <a:rPr lang="en-IN" i="1" dirty="0" err="1">
                <a:solidFill>
                  <a:srgbClr val="FF0000"/>
                </a:solidFill>
              </a:rPr>
              <a:t>Dasyu</a:t>
            </a:r>
            <a:r>
              <a:rPr lang="en-IN" i="1" dirty="0">
                <a:solidFill>
                  <a:srgbClr val="FF0000"/>
                </a:solidFill>
              </a:rPr>
              <a:t>, </a:t>
            </a:r>
            <a:r>
              <a:rPr lang="en-IN" i="1" dirty="0" err="1">
                <a:solidFill>
                  <a:srgbClr val="FF0000"/>
                </a:solidFill>
              </a:rPr>
              <a:t>Dasa</a:t>
            </a:r>
            <a:r>
              <a:rPr lang="en-IN" i="1" dirty="0">
                <a:solidFill>
                  <a:srgbClr val="FF0000"/>
                </a:solidFill>
              </a:rPr>
              <a:t>, </a:t>
            </a:r>
            <a:r>
              <a:rPr lang="en-IN" i="1" dirty="0" err="1">
                <a:solidFill>
                  <a:srgbClr val="FF0000"/>
                </a:solidFill>
              </a:rPr>
              <a:t>Atisudra</a:t>
            </a:r>
            <a:r>
              <a:rPr lang="en-IN" i="1" dirty="0">
                <a:solidFill>
                  <a:srgbClr val="FF0000"/>
                </a:solidFill>
              </a:rPr>
              <a:t>, </a:t>
            </a:r>
            <a:r>
              <a:rPr lang="en-IN" i="1" dirty="0" err="1">
                <a:solidFill>
                  <a:srgbClr val="FF0000"/>
                </a:solidFill>
              </a:rPr>
              <a:t>Panchama</a:t>
            </a:r>
            <a:r>
              <a:rPr lang="en-IN" i="1" dirty="0">
                <a:solidFill>
                  <a:srgbClr val="FF0000"/>
                </a:solidFill>
              </a:rPr>
              <a:t>, </a:t>
            </a:r>
            <a:r>
              <a:rPr lang="en-IN" i="1" dirty="0" err="1">
                <a:solidFill>
                  <a:srgbClr val="FF0000"/>
                </a:solidFill>
              </a:rPr>
              <a:t>Tirukulattar</a:t>
            </a:r>
            <a:r>
              <a:rPr lang="en-IN" i="1" dirty="0">
                <a:solidFill>
                  <a:srgbClr val="FF0000"/>
                </a:solidFill>
              </a:rPr>
              <a:t>, </a:t>
            </a:r>
            <a:r>
              <a:rPr lang="en-IN" i="1" dirty="0" err="1">
                <a:solidFill>
                  <a:srgbClr val="FF0000"/>
                </a:solidFill>
              </a:rPr>
              <a:t>Adikarnataka</a:t>
            </a:r>
            <a:r>
              <a:rPr lang="en-IN" i="1" dirty="0">
                <a:solidFill>
                  <a:srgbClr val="FF0000"/>
                </a:solidFill>
              </a:rPr>
              <a:t>, </a:t>
            </a:r>
            <a:r>
              <a:rPr lang="en-IN" i="1" dirty="0" err="1">
                <a:solidFill>
                  <a:srgbClr val="FF0000"/>
                </a:solidFill>
              </a:rPr>
              <a:t>Adi</a:t>
            </a:r>
            <a:r>
              <a:rPr lang="en-IN" i="1" dirty="0">
                <a:solidFill>
                  <a:srgbClr val="FF0000"/>
                </a:solidFill>
              </a:rPr>
              <a:t> </a:t>
            </a:r>
            <a:r>
              <a:rPr lang="en-IN" i="1" dirty="0" err="1">
                <a:solidFill>
                  <a:srgbClr val="FF0000"/>
                </a:solidFill>
              </a:rPr>
              <a:t>Dravida</a:t>
            </a:r>
            <a:r>
              <a:rPr lang="en-IN" i="1" dirty="0">
                <a:solidFill>
                  <a:schemeClr val="accent3">
                    <a:lumMod val="60000"/>
                    <a:lumOff val="40000"/>
                  </a:schemeClr>
                </a:solidFill>
              </a:rPr>
              <a:t> </a:t>
            </a:r>
            <a:r>
              <a:rPr lang="en-IN" dirty="0"/>
              <a:t>etc., are actually the Depressed Classes of Indian society, and according to the Indian Constitution, the </a:t>
            </a:r>
            <a:r>
              <a:rPr lang="en-IN" dirty="0" err="1"/>
              <a:t>Dalits</a:t>
            </a:r>
            <a:r>
              <a:rPr lang="en-IN" dirty="0"/>
              <a:t> are the people coming under the category ‘Scheduled Castes’.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 of the </a:t>
            </a:r>
            <a:r>
              <a:rPr lang="en-US" dirty="0" err="1"/>
              <a:t>Dalits</a:t>
            </a:r>
            <a:endParaRPr lang="en-US" dirty="0"/>
          </a:p>
        </p:txBody>
      </p:sp>
      <p:sp>
        <p:nvSpPr>
          <p:cNvPr id="3" name="Content Placeholder 2"/>
          <p:cNvSpPr>
            <a:spLocks noGrp="1"/>
          </p:cNvSpPr>
          <p:nvPr>
            <p:ph idx="1"/>
          </p:nvPr>
        </p:nvSpPr>
        <p:spPr/>
        <p:txBody>
          <a:bodyPr>
            <a:normAutofit fontScale="92500"/>
          </a:bodyPr>
          <a:lstStyle/>
          <a:p>
            <a:pPr algn="just"/>
            <a:r>
              <a:rPr lang="en-IN" dirty="0">
                <a:solidFill>
                  <a:srgbClr val="C00000"/>
                </a:solidFill>
              </a:rPr>
              <a:t>untouchables</a:t>
            </a:r>
            <a:r>
              <a:rPr lang="en-IN" dirty="0">
                <a:solidFill>
                  <a:srgbClr val="0070C0"/>
                </a:solidFill>
              </a:rPr>
              <a:t> </a:t>
            </a:r>
            <a:r>
              <a:rPr lang="en-IN" dirty="0"/>
              <a:t>to a self-chosen identity as </a:t>
            </a:r>
            <a:r>
              <a:rPr lang="en-IN" dirty="0" err="1">
                <a:solidFill>
                  <a:srgbClr val="C00000"/>
                </a:solidFill>
              </a:rPr>
              <a:t>Dalit</a:t>
            </a:r>
            <a:endParaRPr lang="en-IN" dirty="0">
              <a:solidFill>
                <a:srgbClr val="C00000"/>
              </a:solidFill>
            </a:endParaRPr>
          </a:p>
          <a:p>
            <a:pPr algn="just"/>
            <a:r>
              <a:rPr lang="en-IN" i="1" dirty="0"/>
              <a:t>Varna</a:t>
            </a:r>
            <a:r>
              <a:rPr lang="en-IN" dirty="0"/>
              <a:t> literally means colour, and </a:t>
            </a:r>
            <a:r>
              <a:rPr lang="en-IN" i="1" dirty="0" err="1"/>
              <a:t>chaturvarna</a:t>
            </a:r>
            <a:r>
              <a:rPr lang="en-IN" dirty="0"/>
              <a:t>, signify four gradations, comprised of </a:t>
            </a:r>
            <a:r>
              <a:rPr lang="en-IN" dirty="0">
                <a:solidFill>
                  <a:srgbClr val="0070C0"/>
                </a:solidFill>
              </a:rPr>
              <a:t>Brahmins, </a:t>
            </a:r>
            <a:r>
              <a:rPr lang="en-IN" dirty="0" err="1">
                <a:solidFill>
                  <a:srgbClr val="0070C0"/>
                </a:solidFill>
              </a:rPr>
              <a:t>Kshatriyas</a:t>
            </a:r>
            <a:r>
              <a:rPr lang="en-IN" dirty="0">
                <a:solidFill>
                  <a:srgbClr val="0070C0"/>
                </a:solidFill>
              </a:rPr>
              <a:t>, </a:t>
            </a:r>
            <a:r>
              <a:rPr lang="en-IN" dirty="0" err="1">
                <a:solidFill>
                  <a:srgbClr val="0070C0"/>
                </a:solidFill>
              </a:rPr>
              <a:t>Vaishyas</a:t>
            </a:r>
            <a:r>
              <a:rPr lang="en-IN" dirty="0">
                <a:solidFill>
                  <a:srgbClr val="0070C0"/>
                </a:solidFill>
              </a:rPr>
              <a:t> </a:t>
            </a:r>
            <a:r>
              <a:rPr lang="en-IN" dirty="0"/>
              <a:t>and </a:t>
            </a:r>
            <a:r>
              <a:rPr lang="en-IN" dirty="0" err="1">
                <a:solidFill>
                  <a:srgbClr val="0070C0"/>
                </a:solidFill>
              </a:rPr>
              <a:t>Shudras</a:t>
            </a:r>
            <a:r>
              <a:rPr lang="en-IN" dirty="0"/>
              <a:t>, arranged in a hierarchical order</a:t>
            </a:r>
          </a:p>
          <a:p>
            <a:pPr algn="just"/>
            <a:r>
              <a:rPr lang="en-IN" dirty="0"/>
              <a:t>According to the </a:t>
            </a:r>
            <a:r>
              <a:rPr lang="en-IN" i="1" dirty="0"/>
              <a:t>Rig Veda</a:t>
            </a:r>
            <a:r>
              <a:rPr lang="en-IN" dirty="0"/>
              <a:t> the Brahmins were born from the mouth of Brahma, the </a:t>
            </a:r>
            <a:r>
              <a:rPr lang="en-IN" dirty="0" err="1"/>
              <a:t>Kshatriyas</a:t>
            </a:r>
            <a:r>
              <a:rPr lang="en-IN" dirty="0"/>
              <a:t> came from the shoulders of Brahma, the </a:t>
            </a:r>
            <a:r>
              <a:rPr lang="en-IN" dirty="0" err="1"/>
              <a:t>Vaishyas</a:t>
            </a:r>
            <a:r>
              <a:rPr lang="en-IN" dirty="0"/>
              <a:t>  from the thighs of Brahma and the </a:t>
            </a:r>
            <a:r>
              <a:rPr lang="en-IN" dirty="0" err="1"/>
              <a:t>Shudras</a:t>
            </a:r>
            <a:r>
              <a:rPr lang="en-IN" dirty="0"/>
              <a:t>  from the feet of Brahma.</a:t>
            </a:r>
            <a:endParaRPr lang="en-US" dirty="0">
              <a:solidFill>
                <a:schemeClr val="accent3">
                  <a:lumMod val="60000"/>
                  <a:lumOff val="4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Oppression on the </a:t>
            </a:r>
            <a:r>
              <a:rPr lang="en-US" dirty="0" err="1"/>
              <a:t>Dalits</a:t>
            </a:r>
            <a:endParaRPr lang="en-US" dirty="0"/>
          </a:p>
        </p:txBody>
      </p:sp>
      <p:sp>
        <p:nvSpPr>
          <p:cNvPr id="3" name="Content Placeholder 2"/>
          <p:cNvSpPr>
            <a:spLocks noGrp="1"/>
          </p:cNvSpPr>
          <p:nvPr>
            <p:ph idx="1"/>
          </p:nvPr>
        </p:nvSpPr>
        <p:spPr/>
        <p:txBody>
          <a:bodyPr>
            <a:normAutofit/>
          </a:bodyPr>
          <a:lstStyle/>
          <a:p>
            <a:pPr algn="just"/>
            <a:r>
              <a:rPr lang="en-IN" dirty="0"/>
              <a:t>The so called high castes - the Brahmins - gave food to the beasts but not to the </a:t>
            </a:r>
            <a:r>
              <a:rPr lang="en-IN" dirty="0" err="1"/>
              <a:t>Dalits</a:t>
            </a:r>
            <a:r>
              <a:rPr lang="en-IN" dirty="0"/>
              <a:t>, for in their own caste- ridden society </a:t>
            </a:r>
            <a:r>
              <a:rPr lang="en-IN" dirty="0" err="1"/>
              <a:t>Dalits</a:t>
            </a:r>
            <a:r>
              <a:rPr lang="en-IN" dirty="0"/>
              <a:t> were regarded as so vile that it was held that even their shadows could not fall on a person of a higher caste</a:t>
            </a:r>
          </a:p>
          <a:p>
            <a:pPr algn="just"/>
            <a:r>
              <a:rPr lang="en-IN" dirty="0" err="1"/>
              <a:t>Dalits</a:t>
            </a:r>
            <a:r>
              <a:rPr lang="en-IN" dirty="0"/>
              <a:t> were often not allowed to engage in cultural and social activities with the rest of the community. </a:t>
            </a:r>
          </a:p>
          <a:p>
            <a:pPr algn="just"/>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a:xfrm>
            <a:off x="1176865" y="2490135"/>
            <a:ext cx="6798736" cy="3834465"/>
          </a:xfrm>
        </p:spPr>
        <p:txBody>
          <a:bodyPr>
            <a:normAutofit fontScale="70000" lnSpcReduction="20000"/>
          </a:bodyPr>
          <a:lstStyle/>
          <a:p>
            <a:pPr algn="just"/>
            <a:r>
              <a:rPr lang="en-IN" dirty="0"/>
              <a:t>They were not allowed to sit in the main spaces of villages, to take part in religious programmes, and to eat with the rest of the community during village ceremonies.</a:t>
            </a:r>
          </a:p>
          <a:p>
            <a:pPr algn="just"/>
            <a:r>
              <a:rPr lang="en-IN" dirty="0"/>
              <a:t> They were deprived of ownership rights to land and property and forced to eat the foulest food, including the leftovers thrown away by the higher </a:t>
            </a:r>
            <a:r>
              <a:rPr lang="en-IN" dirty="0" err="1"/>
              <a:t>Varnas</a:t>
            </a:r>
            <a:r>
              <a:rPr lang="en-IN" dirty="0"/>
              <a:t>. </a:t>
            </a:r>
          </a:p>
          <a:p>
            <a:pPr algn="just"/>
            <a:r>
              <a:rPr lang="en-IN" dirty="0"/>
              <a:t>They were also not allowed to draw water from the common well</a:t>
            </a:r>
          </a:p>
          <a:p>
            <a:pPr algn="just"/>
            <a:r>
              <a:rPr lang="en-IN" dirty="0" err="1"/>
              <a:t>Dalit</a:t>
            </a:r>
            <a:r>
              <a:rPr lang="en-IN" dirty="0"/>
              <a:t> women were forced to succumb to the </a:t>
            </a:r>
            <a:r>
              <a:rPr lang="en-IN" dirty="0" err="1"/>
              <a:t>Devadasi</a:t>
            </a:r>
            <a:r>
              <a:rPr lang="en-IN" dirty="0"/>
              <a:t> system of ritualized temple prostitution, literally forced to become prostitutes for upper-caste patrons and village priests.</a:t>
            </a:r>
          </a:p>
          <a:p>
            <a:pPr algn="just"/>
            <a:r>
              <a:rPr lang="en-IN" dirty="0"/>
              <a:t>They were barred from the right to education and knowledge, and in schools </a:t>
            </a:r>
            <a:r>
              <a:rPr lang="en-IN" dirty="0" err="1"/>
              <a:t>Dalit</a:t>
            </a:r>
            <a:r>
              <a:rPr lang="en-IN" dirty="0"/>
              <a:t> children were often forced to sit separately from the rest of the students and were the only ones asked to clean the latrines. </a:t>
            </a:r>
          </a:p>
          <a:p>
            <a:pPr algn="just"/>
            <a:r>
              <a:rPr lang="en-IN" dirty="0"/>
              <a:t>They were also prohibited from entering temples.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04800"/>
          </a:xfrm>
        </p:spPr>
        <p:txBody>
          <a:bodyPr>
            <a:normAutofit fontScale="90000"/>
          </a:bodyPr>
          <a:lstStyle/>
          <a:p>
            <a:r>
              <a:rPr lang="en-US" dirty="0"/>
              <a:t>Ill effects of </a:t>
            </a:r>
            <a:r>
              <a:rPr lang="en-US" dirty="0" err="1"/>
              <a:t>Casteism</a:t>
            </a:r>
            <a:endParaRPr lang="en-US" dirty="0"/>
          </a:p>
        </p:txBody>
      </p:sp>
      <p:sp>
        <p:nvSpPr>
          <p:cNvPr id="3" name="Content Placeholder 2"/>
          <p:cNvSpPr>
            <a:spLocks noGrp="1"/>
          </p:cNvSpPr>
          <p:nvPr>
            <p:ph idx="1"/>
          </p:nvPr>
        </p:nvSpPr>
        <p:spPr>
          <a:xfrm>
            <a:off x="457200" y="2362200"/>
            <a:ext cx="8001000" cy="4267200"/>
          </a:xfrm>
        </p:spPr>
        <p:txBody>
          <a:bodyPr>
            <a:normAutofit fontScale="77500" lnSpcReduction="20000"/>
          </a:bodyPr>
          <a:lstStyle/>
          <a:p>
            <a:pPr algn="just"/>
            <a:r>
              <a:rPr lang="en-IN" dirty="0"/>
              <a:t>Land holding upper caste people in villages do not allow the </a:t>
            </a:r>
            <a:r>
              <a:rPr lang="en-IN" dirty="0" err="1"/>
              <a:t>Dalits</a:t>
            </a:r>
            <a:r>
              <a:rPr lang="en-IN" dirty="0"/>
              <a:t> to wear decent clothes, cast votes freely, ride on a horse in a marriage procession, draw water from a public well, sit on a cot while the upper caste man is standing. In cities a student belonging to Scheduled Caste is purposely given low marks, an officer is prejudged as incompetent and inefficient just because of his birth in an untouchable caste. A professor, a lawyer, a doctor, an architect, born in an untouchable family is considered inefficient and inferior without even seeing his performance. A patient refuses to be treated by a Scheduled Caste doctor and a house owner refuses to let a vacant house to him for the fear of pollution. A superior gives bad reports to a </a:t>
            </a:r>
            <a:r>
              <a:rPr lang="en-IN" dirty="0" err="1"/>
              <a:t>Dalit</a:t>
            </a:r>
            <a:r>
              <a:rPr lang="en-IN" dirty="0"/>
              <a:t> subordinate in order to obstruct his promotion. In everyday talk in the canteens, buses, trains and airplanes, offices and establishments, aspersions are cast on the men and women of untouchable origin and derogatory remarks are passed. Universities and colleges abusing the power and authority given to ‘autonomous bodies’ close the doors of progress to students, teachers and employees to protect ‘merit’- merit earned with fake certificates, unfair practices in examination, nepotism and corruption.(</a:t>
            </a:r>
            <a:r>
              <a:rPr lang="en-IN" dirty="0" err="1"/>
              <a:t>Bhagwan</a:t>
            </a:r>
            <a:r>
              <a:rPr lang="en-IN" dirty="0"/>
              <a:t> Das )</a:t>
            </a:r>
            <a:endParaRPr lang="en-US" dirty="0"/>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Resistance</a:t>
            </a:r>
          </a:p>
        </p:txBody>
      </p:sp>
      <p:sp>
        <p:nvSpPr>
          <p:cNvPr id="3" name="Content Placeholder 2"/>
          <p:cNvSpPr>
            <a:spLocks noGrp="1"/>
          </p:cNvSpPr>
          <p:nvPr>
            <p:ph idx="1"/>
          </p:nvPr>
        </p:nvSpPr>
        <p:spPr>
          <a:xfrm>
            <a:off x="457200" y="2438400"/>
            <a:ext cx="8077200" cy="3962400"/>
          </a:xfrm>
        </p:spPr>
        <p:txBody>
          <a:bodyPr>
            <a:normAutofit fontScale="77500" lnSpcReduction="20000"/>
          </a:bodyPr>
          <a:lstStyle/>
          <a:p>
            <a:pPr algn="just"/>
            <a:r>
              <a:rPr lang="en-IN" dirty="0"/>
              <a:t>It was in protest against such unequal practices in society </a:t>
            </a:r>
            <a:r>
              <a:rPr lang="en-IN" dirty="0" err="1"/>
              <a:t>Dalits</a:t>
            </a:r>
            <a:r>
              <a:rPr lang="en-IN" dirty="0"/>
              <a:t> began to react with the help of their own literatures and by forming organizations like the </a:t>
            </a:r>
            <a:r>
              <a:rPr lang="en-IN" dirty="0" err="1"/>
              <a:t>Dalit</a:t>
            </a:r>
            <a:r>
              <a:rPr lang="en-IN" dirty="0"/>
              <a:t> Panthers</a:t>
            </a:r>
          </a:p>
          <a:p>
            <a:pPr algn="just"/>
            <a:r>
              <a:rPr lang="en-IN" dirty="0"/>
              <a:t>It is the idea of equality which sparked the beginning of the </a:t>
            </a:r>
            <a:r>
              <a:rPr lang="en-IN" dirty="0" err="1"/>
              <a:t>Dalit</a:t>
            </a:r>
            <a:r>
              <a:rPr lang="en-IN" dirty="0"/>
              <a:t> Movement in India.</a:t>
            </a:r>
          </a:p>
          <a:p>
            <a:pPr algn="just"/>
            <a:r>
              <a:rPr lang="en-IN" dirty="0"/>
              <a:t>As a conscious outburst against the age-old atrocities committed against them, the </a:t>
            </a:r>
            <a:r>
              <a:rPr lang="en-IN" dirty="0" err="1"/>
              <a:t>Dalit</a:t>
            </a:r>
            <a:r>
              <a:rPr lang="en-IN" dirty="0"/>
              <a:t> movement is a struggle that tries to launch a counter-attack against the socio-cultural hegemony of the upper castes.</a:t>
            </a:r>
          </a:p>
          <a:p>
            <a:pPr algn="just"/>
            <a:r>
              <a:rPr lang="en-IN" dirty="0"/>
              <a:t>It is a movement of the masses that craves for justice through speeches, literary works, dramas, songs, the activities of cultural organisations and all the other possible means.</a:t>
            </a:r>
          </a:p>
          <a:p>
            <a:pPr algn="just"/>
            <a:r>
              <a:rPr lang="en-IN" dirty="0"/>
              <a:t>Hence the </a:t>
            </a:r>
            <a:r>
              <a:rPr lang="en-IN" dirty="0" err="1"/>
              <a:t>Dalit</a:t>
            </a:r>
            <a:r>
              <a:rPr lang="en-IN" dirty="0"/>
              <a:t> Movement may be called as a movement which is led by </a:t>
            </a:r>
            <a:r>
              <a:rPr lang="en-IN" dirty="0" err="1"/>
              <a:t>Dalits</a:t>
            </a:r>
            <a:r>
              <a:rPr lang="en-IN" dirty="0"/>
              <a:t> with the purpose of seeking equality with all other castes in Hindu society.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Dalit</a:t>
            </a:r>
            <a:r>
              <a:rPr lang="en-IN" dirty="0"/>
              <a:t> Literature </a:t>
            </a:r>
            <a:endParaRPr lang="en-US" dirty="0"/>
          </a:p>
        </p:txBody>
      </p:sp>
      <p:sp>
        <p:nvSpPr>
          <p:cNvPr id="3" name="Content Placeholder 2"/>
          <p:cNvSpPr>
            <a:spLocks noGrp="1"/>
          </p:cNvSpPr>
          <p:nvPr>
            <p:ph idx="1"/>
          </p:nvPr>
        </p:nvSpPr>
        <p:spPr/>
        <p:txBody>
          <a:bodyPr>
            <a:normAutofit/>
          </a:bodyPr>
          <a:lstStyle/>
          <a:p>
            <a:pPr algn="just"/>
            <a:r>
              <a:rPr lang="en-IN" dirty="0"/>
              <a:t>The protest of the </a:t>
            </a:r>
            <a:r>
              <a:rPr lang="en-IN" dirty="0" err="1"/>
              <a:t>Dalits</a:t>
            </a:r>
            <a:r>
              <a:rPr lang="en-IN" dirty="0"/>
              <a:t> against the establishment gained its very first expression in </a:t>
            </a:r>
            <a:r>
              <a:rPr lang="en-IN" dirty="0" err="1"/>
              <a:t>Dalit</a:t>
            </a:r>
            <a:r>
              <a:rPr lang="en-IN" dirty="0"/>
              <a:t> literature. </a:t>
            </a:r>
          </a:p>
          <a:p>
            <a:pPr algn="just"/>
            <a:r>
              <a:rPr lang="en-IN" dirty="0"/>
              <a:t>The term '</a:t>
            </a:r>
            <a:r>
              <a:rPr lang="en-IN" dirty="0" err="1"/>
              <a:t>Dalit</a:t>
            </a:r>
            <a:r>
              <a:rPr lang="en-IN" dirty="0"/>
              <a:t> literature' bears its original trace to the first </a:t>
            </a:r>
            <a:r>
              <a:rPr lang="en-IN" dirty="0" err="1"/>
              <a:t>Dalit</a:t>
            </a:r>
            <a:r>
              <a:rPr lang="en-IN" dirty="0"/>
              <a:t> Literary Conference in 1958</a:t>
            </a:r>
          </a:p>
          <a:p>
            <a:pPr algn="just"/>
            <a:r>
              <a:rPr lang="en-IN" dirty="0"/>
              <a:t>In 1972 that the term '</a:t>
            </a:r>
            <a:r>
              <a:rPr lang="en-IN" dirty="0" err="1"/>
              <a:t>Dalit</a:t>
            </a:r>
            <a:r>
              <a:rPr lang="en-IN" dirty="0"/>
              <a:t>' came into prominence when a group of young Marathi writer-activists such as </a:t>
            </a:r>
            <a:r>
              <a:rPr lang="en-IN" dirty="0" err="1">
                <a:solidFill>
                  <a:srgbClr val="0070C0"/>
                </a:solidFill>
              </a:rPr>
              <a:t>Namdeo</a:t>
            </a:r>
            <a:r>
              <a:rPr lang="en-IN" dirty="0">
                <a:solidFill>
                  <a:srgbClr val="0070C0"/>
                </a:solidFill>
              </a:rPr>
              <a:t> </a:t>
            </a:r>
            <a:r>
              <a:rPr lang="en-IN" dirty="0" err="1">
                <a:solidFill>
                  <a:srgbClr val="0070C0"/>
                </a:solidFill>
              </a:rPr>
              <a:t>Dhasal</a:t>
            </a:r>
            <a:r>
              <a:rPr lang="en-IN" dirty="0">
                <a:solidFill>
                  <a:srgbClr val="0070C0"/>
                </a:solidFill>
              </a:rPr>
              <a:t>, Raja </a:t>
            </a:r>
            <a:r>
              <a:rPr lang="en-IN" dirty="0" err="1">
                <a:solidFill>
                  <a:srgbClr val="0070C0"/>
                </a:solidFill>
              </a:rPr>
              <a:t>Dhale</a:t>
            </a:r>
            <a:r>
              <a:rPr lang="en-IN" dirty="0">
                <a:solidFill>
                  <a:srgbClr val="0070C0"/>
                </a:solidFill>
              </a:rPr>
              <a:t> </a:t>
            </a:r>
            <a:r>
              <a:rPr lang="en-IN" dirty="0"/>
              <a:t>and </a:t>
            </a:r>
            <a:r>
              <a:rPr lang="en-IN" dirty="0" err="1">
                <a:solidFill>
                  <a:srgbClr val="0070C0"/>
                </a:solidFill>
              </a:rPr>
              <a:t>Arun</a:t>
            </a:r>
            <a:r>
              <a:rPr lang="en-IN" dirty="0">
                <a:solidFill>
                  <a:srgbClr val="0070C0"/>
                </a:solidFill>
              </a:rPr>
              <a:t> </a:t>
            </a:r>
            <a:r>
              <a:rPr lang="en-IN" dirty="0" err="1">
                <a:solidFill>
                  <a:srgbClr val="0070C0"/>
                </a:solidFill>
              </a:rPr>
              <a:t>Kamble</a:t>
            </a:r>
            <a:r>
              <a:rPr lang="en-IN" dirty="0">
                <a:solidFill>
                  <a:srgbClr val="0070C0"/>
                </a:solidFill>
              </a:rPr>
              <a:t> </a:t>
            </a:r>
            <a:r>
              <a:rPr lang="en-IN" dirty="0"/>
              <a:t>founded an organization called the </a:t>
            </a:r>
            <a:r>
              <a:rPr lang="en-IN" dirty="0" err="1"/>
              <a:t>Dalit</a:t>
            </a:r>
            <a:r>
              <a:rPr lang="en-IN" dirty="0"/>
              <a:t> Panthers.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346</TotalTime>
  <Words>1807</Words>
  <Application>Microsoft Office PowerPoint</Application>
  <PresentationFormat>On-screen Show (4:3)</PresentationFormat>
  <Paragraphs>109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Course No: ENG 404B Dalit Literature</vt:lpstr>
      <vt:lpstr>Introduction: Dalits</vt:lpstr>
      <vt:lpstr>Who are the Dalits by Caste?</vt:lpstr>
      <vt:lpstr>Origin of the Dalits</vt:lpstr>
      <vt:lpstr>Oppression on the Dalits</vt:lpstr>
      <vt:lpstr>Continued…</vt:lpstr>
      <vt:lpstr>Ill effects of Casteism</vt:lpstr>
      <vt:lpstr>Resistance</vt:lpstr>
      <vt:lpstr>Dalit Literature </vt:lpstr>
      <vt:lpstr>Continued…</vt:lpstr>
      <vt:lpstr>Dalit Litterateurs</vt:lpstr>
      <vt:lpstr>Dalit Literary Works </vt:lpstr>
      <vt:lpstr>Literature by Non Dalits about the Dalits</vt:lpstr>
      <vt:lpstr>Conflict</vt:lpstr>
      <vt:lpstr>Arguments</vt:lpstr>
      <vt:lpstr>Text in the Syllabus</vt:lpstr>
      <vt:lpstr>Joothan  &amp; Omprakash Valmiki</vt:lpstr>
      <vt:lpstr>Omprakash Valmiki  (30 June 1950 – 17 November 2013)</vt:lpstr>
      <vt:lpstr>Dalit Autobiography</vt:lpstr>
      <vt:lpstr>Continued…</vt:lpstr>
      <vt:lpstr>Presentation of Paper for 405</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SSN</dc:creator>
  <cp:lastModifiedBy>SHUBHENDU</cp:lastModifiedBy>
  <cp:revision>40</cp:revision>
  <dcterms:created xsi:type="dcterms:W3CDTF">2019-12-10T08:54:16Z</dcterms:created>
  <dcterms:modified xsi:type="dcterms:W3CDTF">2020-06-05T03:36:39Z</dcterms:modified>
</cp:coreProperties>
</file>