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0" r:id="rId5"/>
    <p:sldId id="257" r:id="rId6"/>
    <p:sldId id="260" r:id="rId7"/>
    <p:sldId id="261" r:id="rId8"/>
    <p:sldId id="262" r:id="rId9"/>
    <p:sldId id="263" r:id="rId10"/>
    <p:sldId id="274" r:id="rId11"/>
    <p:sldId id="266" r:id="rId12"/>
    <p:sldId id="265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7" r:id="rId22"/>
    <p:sldId id="276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363F-D0B5-4360-837B-CC67EB52D2C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57059-55A3-4B48-A966-8A9A3B8FD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83902011_The_Ain_of_1854_and_after_Legal_pluralism_models_of_society_and_ethnicity_in_Nepa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SPSA 404 B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Thangmi</a:t>
            </a:r>
            <a:r>
              <a:rPr lang="en-US" dirty="0" smtClean="0"/>
              <a:t> Ritual in Nepal: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spiritual Head of </a:t>
            </a:r>
            <a:r>
              <a:rPr lang="en-US" dirty="0" err="1" smtClean="0"/>
              <a:t>Thammis</a:t>
            </a:r>
            <a:r>
              <a:rPr lang="en-US" dirty="0" smtClean="0"/>
              <a:t> are known as Shamans</a:t>
            </a:r>
          </a:p>
          <a:p>
            <a:pPr algn="just"/>
            <a:r>
              <a:rPr lang="en-US" dirty="0" err="1" smtClean="0"/>
              <a:t>Thangmi</a:t>
            </a:r>
            <a:r>
              <a:rPr lang="en-US" dirty="0" smtClean="0"/>
              <a:t> death ritual is known as </a:t>
            </a:r>
            <a:r>
              <a:rPr lang="en-US" dirty="0" err="1" smtClean="0">
                <a:solidFill>
                  <a:srgbClr val="FF0000"/>
                </a:solidFill>
              </a:rPr>
              <a:t>Mumpra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It is taboo to discuss </a:t>
            </a:r>
            <a:r>
              <a:rPr lang="en-US" dirty="0" err="1" smtClean="0"/>
              <a:t>Mumpra</a:t>
            </a:r>
            <a:r>
              <a:rPr lang="en-US" dirty="0" smtClean="0"/>
              <a:t> with any non-</a:t>
            </a:r>
            <a:r>
              <a:rPr lang="en-US" dirty="0" err="1" smtClean="0"/>
              <a:t>Thangmi</a:t>
            </a:r>
            <a:r>
              <a:rPr lang="en-US" dirty="0" smtClean="0"/>
              <a:t> person</a:t>
            </a:r>
          </a:p>
          <a:p>
            <a:pPr algn="just"/>
            <a:r>
              <a:rPr lang="en-US" dirty="0" smtClean="0"/>
              <a:t>The chief mourner is </a:t>
            </a:r>
            <a:r>
              <a:rPr lang="en-US" dirty="0" err="1" smtClean="0"/>
              <a:t>forbiodden</a:t>
            </a:r>
            <a:r>
              <a:rPr lang="en-US" dirty="0" smtClean="0"/>
              <a:t> to talk to any non-</a:t>
            </a:r>
            <a:r>
              <a:rPr lang="en-US" dirty="0" err="1" smtClean="0"/>
              <a:t>Thangmi</a:t>
            </a:r>
            <a:r>
              <a:rPr lang="en-US" dirty="0" smtClean="0"/>
              <a:t> person during the 49-day mourning period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Organising</a:t>
            </a:r>
            <a:r>
              <a:rPr lang="en-US" dirty="0" smtClean="0"/>
              <a:t> in Nepal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2800" dirty="0" smtClean="0"/>
              <a:t>In Nepal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250000"/>
              </a:lnSpc>
            </a:pPr>
            <a:r>
              <a:rPr lang="en-US" dirty="0" err="1" smtClean="0"/>
              <a:t>Thangmis</a:t>
            </a:r>
            <a:r>
              <a:rPr lang="en-US" dirty="0" smtClean="0"/>
              <a:t> in Nepal have formed the Nepal </a:t>
            </a:r>
            <a:r>
              <a:rPr lang="en-US" dirty="0" err="1" smtClean="0"/>
              <a:t>Thami</a:t>
            </a:r>
            <a:r>
              <a:rPr lang="en-US" dirty="0" smtClean="0"/>
              <a:t> </a:t>
            </a:r>
            <a:r>
              <a:rPr lang="en-US" dirty="0" err="1" smtClean="0"/>
              <a:t>Samaj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NTS</a:t>
            </a:r>
            <a:r>
              <a:rPr lang="en-US" dirty="0" smtClean="0"/>
              <a:t>)</a:t>
            </a:r>
          </a:p>
          <a:p>
            <a:pPr algn="just">
              <a:lnSpc>
                <a:spcPct val="250000"/>
              </a:lnSpc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In India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 smtClean="0"/>
              <a:t>In India however, they have formed an </a:t>
            </a:r>
            <a:r>
              <a:rPr lang="en-US" dirty="0" err="1" smtClean="0"/>
              <a:t>oragnisation</a:t>
            </a:r>
            <a:r>
              <a:rPr lang="en-US" dirty="0" smtClean="0"/>
              <a:t> – </a:t>
            </a:r>
            <a:r>
              <a:rPr lang="en-US" dirty="0" err="1" smtClean="0"/>
              <a:t>Bharatiya</a:t>
            </a:r>
            <a:r>
              <a:rPr lang="en-US" dirty="0" smtClean="0"/>
              <a:t> </a:t>
            </a:r>
            <a:r>
              <a:rPr lang="en-US" dirty="0" err="1" smtClean="0"/>
              <a:t>Thangmi</a:t>
            </a:r>
            <a:r>
              <a:rPr lang="en-US" dirty="0" smtClean="0"/>
              <a:t> Welfare Association (</a:t>
            </a:r>
            <a:r>
              <a:rPr lang="en-US" dirty="0" smtClean="0">
                <a:solidFill>
                  <a:srgbClr val="FF0000"/>
                </a:solidFill>
              </a:rPr>
              <a:t>BTWA</a:t>
            </a:r>
            <a:r>
              <a:rPr lang="en-US" dirty="0" smtClean="0"/>
              <a:t>)</a:t>
            </a:r>
          </a:p>
          <a:p>
            <a:pPr>
              <a:lnSpc>
                <a:spcPct val="2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However, Nepal does not have any tradition of vigorous </a:t>
            </a:r>
            <a:r>
              <a:rPr lang="en-US" dirty="0" err="1" smtClean="0"/>
              <a:t>dalit</a:t>
            </a:r>
            <a:r>
              <a:rPr lang="en-US" dirty="0" smtClean="0"/>
              <a:t> activism as in India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Hence their demand was mainly in getting recognition and basic government services</a:t>
            </a:r>
          </a:p>
          <a:p>
            <a:pPr algn="just"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In India, BTWA is engaged in demands for job reservation and other opportunities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Question arises:</a:t>
            </a:r>
            <a:r>
              <a:rPr lang="en-US" dirty="0" smtClean="0">
                <a:solidFill>
                  <a:srgbClr val="FF0000"/>
                </a:solidFill>
              </a:rPr>
              <a:t> How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Thangmis</a:t>
            </a:r>
            <a:r>
              <a:rPr lang="en-US" dirty="0" smtClean="0"/>
              <a:t> in Nepal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Muluki</a:t>
            </a:r>
            <a:r>
              <a:rPr lang="en-US" dirty="0" smtClean="0"/>
              <a:t> </a:t>
            </a:r>
            <a:r>
              <a:rPr lang="en-US" dirty="0" err="1" smtClean="0"/>
              <a:t>Ain</a:t>
            </a:r>
            <a:r>
              <a:rPr lang="en-US" dirty="0" smtClean="0"/>
              <a:t> of 1854, was the first Legal Code in Nepal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It has strictly  enforced caste hierarchy in Nepal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Thangmis</a:t>
            </a:r>
            <a:r>
              <a:rPr lang="en-US" dirty="0" smtClean="0"/>
              <a:t> in Nepal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Subsequent legislation however eased caste relations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There have been significant improvements since democracy was established in Nepal  </a:t>
            </a:r>
          </a:p>
          <a:p>
            <a:pPr algn="just"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Thangmis</a:t>
            </a:r>
            <a:r>
              <a:rPr lang="en-US" dirty="0" smtClean="0"/>
              <a:t>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/>
              <a:t>But by this time, </a:t>
            </a:r>
            <a:r>
              <a:rPr lang="en-US" dirty="0" err="1" smtClean="0"/>
              <a:t>Thangmi</a:t>
            </a:r>
            <a:r>
              <a:rPr lang="en-US" dirty="0" smtClean="0"/>
              <a:t> activism has taken a concrete shape in India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Actually in India, </a:t>
            </a:r>
            <a:r>
              <a:rPr lang="en-US" dirty="0" err="1" smtClean="0"/>
              <a:t>Thangmis</a:t>
            </a:r>
            <a:r>
              <a:rPr lang="en-US" dirty="0" smtClean="0"/>
              <a:t> integrated with other ethnic groups of Nepalese origin. Many of them received good education and got government jobs</a:t>
            </a:r>
          </a:p>
          <a:p>
            <a:pPr algn="just">
              <a:lnSpc>
                <a:spcPct val="17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Thangmis</a:t>
            </a:r>
            <a:r>
              <a:rPr lang="en-US" dirty="0" smtClean="0"/>
              <a:t>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With other Nepalese-speaking people, they forged a </a:t>
            </a:r>
            <a:r>
              <a:rPr lang="en-US" dirty="0" err="1" smtClean="0"/>
              <a:t>Gorkha</a:t>
            </a:r>
            <a:r>
              <a:rPr lang="en-US" dirty="0" smtClean="0"/>
              <a:t> identity </a:t>
            </a:r>
          </a:p>
          <a:p>
            <a:pPr algn="just"/>
            <a:r>
              <a:rPr lang="en-US" dirty="0" smtClean="0"/>
              <a:t>However, the </a:t>
            </a:r>
            <a:r>
              <a:rPr lang="en-US" dirty="0" err="1" smtClean="0"/>
              <a:t>Gorkhaland</a:t>
            </a:r>
            <a:r>
              <a:rPr lang="en-US" dirty="0" smtClean="0"/>
              <a:t> movement did not take result into a separate statehood </a:t>
            </a:r>
          </a:p>
          <a:p>
            <a:pPr algn="just"/>
            <a:r>
              <a:rPr lang="en-US" dirty="0" smtClean="0"/>
              <a:t>After </a:t>
            </a:r>
            <a:r>
              <a:rPr lang="en-US" dirty="0" err="1" smtClean="0"/>
              <a:t>Mandal</a:t>
            </a:r>
            <a:r>
              <a:rPr lang="en-US" dirty="0" smtClean="0"/>
              <a:t> Commission recommendation in 1990,  there had been among the </a:t>
            </a:r>
            <a:r>
              <a:rPr lang="en-US" dirty="0" err="1" smtClean="0"/>
              <a:t>Gorkhas</a:t>
            </a:r>
            <a:r>
              <a:rPr lang="en-US" dirty="0" smtClean="0"/>
              <a:t> to procure Other Backward Classes (OBC) status, expecting material benefits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Thangmis</a:t>
            </a:r>
            <a:r>
              <a:rPr lang="en-US" dirty="0" smtClean="0"/>
              <a:t>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Many </a:t>
            </a:r>
            <a:r>
              <a:rPr lang="en-US" dirty="0" err="1" smtClean="0"/>
              <a:t>Thammis</a:t>
            </a:r>
            <a:r>
              <a:rPr lang="en-US" dirty="0" smtClean="0"/>
              <a:t> in India are settled for over last five generations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Most of them have very little connection with their 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Clash of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err="1" smtClean="0"/>
              <a:t>Thangmis</a:t>
            </a:r>
            <a:r>
              <a:rPr lang="en-US" dirty="0" smtClean="0"/>
              <a:t> settled in Darjeeling district of India also disliked some traditions associated with their indigenous place, such as rat eating 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Indigenous </a:t>
            </a:r>
            <a:r>
              <a:rPr lang="en-US" dirty="0" err="1" smtClean="0"/>
              <a:t>Thangmis</a:t>
            </a:r>
            <a:r>
              <a:rPr lang="en-US" dirty="0" smtClean="0"/>
              <a:t>, in turn, disliked the lifestyle and attitudes of the </a:t>
            </a:r>
            <a:r>
              <a:rPr lang="en-US" dirty="0" err="1" smtClean="0"/>
              <a:t>Thangmis</a:t>
            </a:r>
            <a:r>
              <a:rPr lang="en-US" dirty="0" smtClean="0"/>
              <a:t> experiencing mobility in India.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Civil Society in South Asia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Topic 7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Thangmis</a:t>
            </a:r>
            <a:r>
              <a:rPr lang="en-US" dirty="0" smtClean="0"/>
              <a:t> in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At present, </a:t>
            </a:r>
            <a:r>
              <a:rPr lang="en-US" dirty="0" err="1" smtClean="0"/>
              <a:t>Thangmis</a:t>
            </a:r>
            <a:r>
              <a:rPr lang="en-US" dirty="0" smtClean="0"/>
              <a:t> in India are desperately seeking Scheduled Tribe status, to avail a host of policy benefits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OBC status did not result into tangible benefits, as they  were too competitive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Hence, they are referring to indigenous rituals  to claim themselves as  Scheduled Tribes: contrary to taboo in their homeland, they are </a:t>
            </a:r>
            <a:r>
              <a:rPr lang="en-US" dirty="0" err="1" smtClean="0"/>
              <a:t>videographing</a:t>
            </a:r>
            <a:r>
              <a:rPr lang="en-US" dirty="0" smtClean="0"/>
              <a:t> cultural practices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These lead to further  clash of cultures between the indigenous </a:t>
            </a:r>
            <a:r>
              <a:rPr lang="en-US" dirty="0" err="1" smtClean="0"/>
              <a:t>Thangmis</a:t>
            </a:r>
            <a:r>
              <a:rPr lang="en-US" dirty="0" smtClean="0"/>
              <a:t> and those settled in India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Ethnic Activism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Nepal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250000"/>
              </a:lnSpc>
            </a:pPr>
            <a:r>
              <a:rPr lang="en-US" dirty="0" smtClean="0"/>
              <a:t>In Nepal, the struggle is to achieve basic rights and social welfare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>
              <a:lnSpc>
                <a:spcPct val="250000"/>
              </a:lnSpc>
            </a:pPr>
            <a:r>
              <a:rPr lang="en-US" dirty="0" smtClean="0"/>
              <a:t>In India, cultural identity is referred to for attaining substantial welfare benefits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Shneiderman</a:t>
            </a:r>
            <a:r>
              <a:rPr lang="en-US" dirty="0" smtClean="0"/>
              <a:t>, S. “Ethnic (P)reservations: Comparing </a:t>
            </a:r>
            <a:r>
              <a:rPr lang="en-US" dirty="0" err="1" smtClean="0"/>
              <a:t>Thangmi</a:t>
            </a:r>
            <a:r>
              <a:rPr lang="en-US" dirty="0" smtClean="0"/>
              <a:t> Ethnic Activism in Nepal and India” in David </a:t>
            </a:r>
            <a:r>
              <a:rPr lang="en-US" dirty="0" err="1" smtClean="0"/>
              <a:t>Gellner</a:t>
            </a:r>
            <a:r>
              <a:rPr lang="en-US" dirty="0" smtClean="0"/>
              <a:t> (edited) </a:t>
            </a:r>
            <a:r>
              <a:rPr lang="en-US" b="1" dirty="0" smtClean="0"/>
              <a:t>Ethnic Activism and Civil Society in South Asia (New Delhi: Sage)</a:t>
            </a:r>
          </a:p>
          <a:p>
            <a:pPr algn="just"/>
            <a:r>
              <a:rPr lang="en-US" dirty="0" smtClean="0"/>
              <a:t>“The </a:t>
            </a:r>
            <a:r>
              <a:rPr lang="en-US" dirty="0" err="1" smtClean="0"/>
              <a:t>Ain</a:t>
            </a:r>
            <a:r>
              <a:rPr lang="en-US" dirty="0" smtClean="0"/>
              <a:t> of 1854 and after: Legal pluralism, models of society and ethnicity in Nepal”, in: </a:t>
            </a:r>
            <a:r>
              <a:rPr lang="en-US" dirty="0" smtClean="0">
                <a:hlinkClick r:id="rId2"/>
              </a:rPr>
              <a:t>https://www.researchgate.net/publication/283902011_The_Ain_of_1854_and_after_Legal_pluralism_models_of_society_and_ethnicity_in_Nepal</a:t>
            </a:r>
            <a:r>
              <a:rPr lang="en-US" dirty="0" smtClean="0"/>
              <a:t>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view of interior Nepal</a:t>
            </a:r>
            <a:endParaRPr lang="en-US" dirty="0"/>
          </a:p>
        </p:txBody>
      </p:sp>
      <p:pic>
        <p:nvPicPr>
          <p:cNvPr id="5" name="Picture Placeholder 4" descr="Nepal_2011 59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Stay Home, Stay Safe</a:t>
            </a:r>
          </a:p>
          <a:p>
            <a:pPr algn="ctr"/>
            <a:r>
              <a:rPr lang="en-US" sz="2000" dirty="0" smtClean="0"/>
              <a:t>Thank </a:t>
            </a:r>
            <a:r>
              <a:rPr lang="en-US" sz="2000" dirty="0" err="1" smtClean="0"/>
              <a:t>Yoy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Civil Society, Transnational Connections &amp; Ethnic activism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In Nepal and India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Nepal</a:t>
            </a:r>
          </a:p>
          <a:p>
            <a:r>
              <a:rPr lang="en-US" dirty="0" err="1" smtClean="0"/>
              <a:t>Thangmi</a:t>
            </a:r>
            <a:r>
              <a:rPr lang="en-US" dirty="0" smtClean="0"/>
              <a:t> tribe</a:t>
            </a:r>
          </a:p>
          <a:p>
            <a:r>
              <a:rPr lang="en-US" dirty="0" err="1" smtClean="0"/>
              <a:t>Muluki</a:t>
            </a:r>
            <a:r>
              <a:rPr lang="en-US" dirty="0" smtClean="0"/>
              <a:t> </a:t>
            </a:r>
            <a:r>
              <a:rPr lang="en-US" dirty="0" err="1" smtClean="0"/>
              <a:t>Ain</a:t>
            </a:r>
            <a:r>
              <a:rPr lang="en-US" dirty="0" smtClean="0"/>
              <a:t> 1854</a:t>
            </a:r>
          </a:p>
          <a:p>
            <a:r>
              <a:rPr lang="en-US" dirty="0" err="1" smtClean="0"/>
              <a:t>Mumpra</a:t>
            </a:r>
            <a:endParaRPr lang="en-US" dirty="0" smtClean="0"/>
          </a:p>
          <a:p>
            <a:r>
              <a:rPr lang="en-US" dirty="0" smtClean="0"/>
              <a:t>Darjeeling </a:t>
            </a:r>
          </a:p>
          <a:p>
            <a:r>
              <a:rPr lang="en-US" dirty="0" smtClean="0"/>
              <a:t>Clash </a:t>
            </a:r>
            <a:r>
              <a:rPr lang="en-US" smtClean="0"/>
              <a:t>of cultures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Civil society is an independent space of citizens, away from the state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Transnational activism indicates citizens’ initiatives across countries, around particular issue(s)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Here it is on ethnic identity</a:t>
            </a:r>
          </a:p>
          <a:p>
            <a:pPr algn="just"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Nepal and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border between Nepal and India is often porous – difficult to demarcate at times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Many people from Nepal come to India for better opportunities, </a:t>
            </a:r>
            <a:r>
              <a:rPr lang="en-US" dirty="0" err="1" smtClean="0"/>
              <a:t>esp</a:t>
            </a:r>
            <a:r>
              <a:rPr lang="en-US" dirty="0" smtClean="0"/>
              <a:t> education and work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In Darjeeling district of West Bengal, sizeable people from Nepalese origin live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 road through Nepal border and Darjeeling district</a:t>
            </a:r>
            <a:endParaRPr lang="en-US" dirty="0"/>
          </a:p>
        </p:txBody>
      </p:sp>
      <p:pic>
        <p:nvPicPr>
          <p:cNvPr id="5" name="Picture Placeholder 4" descr="Tour_NB2009 07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Difficult to demarcate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Ethnic Group in Nepal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This study is about </a:t>
            </a:r>
            <a:r>
              <a:rPr lang="en-US" dirty="0" err="1" smtClean="0">
                <a:solidFill>
                  <a:srgbClr val="FF0000"/>
                </a:solidFill>
              </a:rPr>
              <a:t>Thangmi</a:t>
            </a:r>
            <a:r>
              <a:rPr lang="en-US" dirty="0" smtClean="0">
                <a:solidFill>
                  <a:srgbClr val="FF0000"/>
                </a:solidFill>
              </a:rPr>
              <a:t> tribe</a:t>
            </a:r>
            <a:r>
              <a:rPr lang="en-US" dirty="0" smtClean="0"/>
              <a:t>, who live in a remote location in Nepal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Mainly in </a:t>
            </a:r>
            <a:r>
              <a:rPr lang="en-US" dirty="0" err="1" smtClean="0"/>
              <a:t>Dholaka</a:t>
            </a:r>
            <a:r>
              <a:rPr lang="en-US" dirty="0" smtClean="0"/>
              <a:t> &amp; </a:t>
            </a:r>
            <a:r>
              <a:rPr lang="en-US" dirty="0" err="1" smtClean="0"/>
              <a:t>Sindhupalchak</a:t>
            </a:r>
            <a:r>
              <a:rPr lang="en-US" dirty="0" smtClean="0"/>
              <a:t> districts, far away from the capital city of Kathmandu</a:t>
            </a:r>
          </a:p>
          <a:p>
            <a:pPr algn="just"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Thangmi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Tribe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Thangmi</a:t>
            </a:r>
            <a:r>
              <a:rPr lang="en-US" dirty="0" smtClean="0"/>
              <a:t> Tribe leads an insulated isolated existence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In Nepalese, they are also known as </a:t>
            </a:r>
            <a:r>
              <a:rPr lang="en-US" dirty="0" err="1" smtClean="0"/>
              <a:t>Thamis</a:t>
            </a:r>
            <a:endParaRPr lang="en-US" dirty="0" smtClean="0"/>
          </a:p>
          <a:p>
            <a:pPr algn="just">
              <a:lnSpc>
                <a:spcPct val="200000"/>
              </a:lnSpc>
            </a:pPr>
            <a:r>
              <a:rPr lang="en-US" dirty="0" smtClean="0"/>
              <a:t>They preserve their culture, rituals &amp; traditions very meticulously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720</Words>
  <Application>Microsoft Office PowerPoint</Application>
  <PresentationFormat>On-screen Show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Political Science</vt:lpstr>
      <vt:lpstr>Civil Society in South Asia </vt:lpstr>
      <vt:lpstr>Civil Society, Transnational Connections &amp; Ethnic activism</vt:lpstr>
      <vt:lpstr>Keywords</vt:lpstr>
      <vt:lpstr>Concepts</vt:lpstr>
      <vt:lpstr>Nepal and India</vt:lpstr>
      <vt:lpstr>A  road through Nepal border and Darjeeling district</vt:lpstr>
      <vt:lpstr>The Ethnic Group in Nepal</vt:lpstr>
      <vt:lpstr>The Thangmi Tribe</vt:lpstr>
      <vt:lpstr>Thangmi Ritual in Nepal: Example</vt:lpstr>
      <vt:lpstr>Organising in Nepal</vt:lpstr>
      <vt:lpstr>Nepal</vt:lpstr>
      <vt:lpstr>India </vt:lpstr>
      <vt:lpstr>Thangmis in Nepal</vt:lpstr>
      <vt:lpstr>Thangmis in Nepal</vt:lpstr>
      <vt:lpstr>Thangmis in India</vt:lpstr>
      <vt:lpstr>Thangmis in India</vt:lpstr>
      <vt:lpstr>Thangmis in India</vt:lpstr>
      <vt:lpstr>Clash of Cultures</vt:lpstr>
      <vt:lpstr>Thangmis in India </vt:lpstr>
      <vt:lpstr>Dimensions of Culture</vt:lpstr>
      <vt:lpstr>Nature of Ethnic Activism</vt:lpstr>
      <vt:lpstr>References </vt:lpstr>
      <vt:lpstr>A view of interior Nepal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Science</dc:title>
  <dc:creator>Sijoy</dc:creator>
  <cp:lastModifiedBy>Sijoy</cp:lastModifiedBy>
  <cp:revision>52</cp:revision>
  <dcterms:created xsi:type="dcterms:W3CDTF">2020-04-04T09:27:00Z</dcterms:created>
  <dcterms:modified xsi:type="dcterms:W3CDTF">2020-04-05T05:22:09Z</dcterms:modified>
</cp:coreProperties>
</file>