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4" r:id="rId8"/>
    <p:sldId id="265" r:id="rId9"/>
    <p:sldId id="266" r:id="rId10"/>
    <p:sldId id="26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8841405-032E-44B1-A255-AABF6067ED91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D5F65D4-1E73-4CCC-9689-8CAED0CB81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841405-032E-44B1-A255-AABF6067ED91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5F65D4-1E73-4CCC-9689-8CAED0CB81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841405-032E-44B1-A255-AABF6067ED91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5F65D4-1E73-4CCC-9689-8CAED0CB81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841405-032E-44B1-A255-AABF6067ED91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5F65D4-1E73-4CCC-9689-8CAED0CB81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841405-032E-44B1-A255-AABF6067ED91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5F65D4-1E73-4CCC-9689-8CAED0CB81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841405-032E-44B1-A255-AABF6067ED91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5F65D4-1E73-4CCC-9689-8CAED0CB81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841405-032E-44B1-A255-AABF6067ED91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5F65D4-1E73-4CCC-9689-8CAED0CB81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841405-032E-44B1-A255-AABF6067ED91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5F65D4-1E73-4CCC-9689-8CAED0CB81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841405-032E-44B1-A255-AABF6067ED91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5F65D4-1E73-4CCC-9689-8CAED0CB81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8841405-032E-44B1-A255-AABF6067ED91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5F65D4-1E73-4CCC-9689-8CAED0CB81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8841405-032E-44B1-A255-AABF6067ED91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D5F65D4-1E73-4CCC-9689-8CAED0CB81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8841405-032E-44B1-A255-AABF6067ED91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D5F65D4-1E73-4CCC-9689-8CAED0CB817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um.com/@setsindia/method-vs-methodology-44cb894a262d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205740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000" dirty="0" smtClean="0"/>
              <a:t>Smart Class Lecture</a:t>
            </a:r>
            <a:br>
              <a:rPr lang="en-US" sz="200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Fieldwork Methods </a:t>
            </a:r>
            <a:br>
              <a:rPr lang="en-US" dirty="0" smtClean="0"/>
            </a:br>
            <a:r>
              <a:rPr lang="en-US" sz="2400" dirty="0" smtClean="0"/>
              <a:t>For the collection of data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Dr.Sumahan</a:t>
            </a:r>
            <a:r>
              <a:rPr lang="en-US" dirty="0" smtClean="0"/>
              <a:t> </a:t>
            </a:r>
            <a:r>
              <a:rPr lang="en-US" dirty="0" err="1" smtClean="0"/>
              <a:t>Bandyopadhyay</a:t>
            </a:r>
            <a:endParaRPr lang="en-US" dirty="0" smtClean="0"/>
          </a:p>
          <a:p>
            <a:r>
              <a:rPr lang="en-US" dirty="0" smtClean="0"/>
              <a:t>Associate Professor</a:t>
            </a:r>
          </a:p>
          <a:p>
            <a:r>
              <a:rPr lang="en-US" dirty="0" smtClean="0"/>
              <a:t>Department of Anthropology</a:t>
            </a:r>
          </a:p>
          <a:p>
            <a:r>
              <a:rPr lang="en-US" dirty="0" err="1" smtClean="0"/>
              <a:t>Vidyasagar</a:t>
            </a:r>
            <a:r>
              <a:rPr lang="en-US" dirty="0" smtClean="0"/>
              <a:t> University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48072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https://medium.com/@setsindia/method-vs-methodology-44cb894a262d</a:t>
            </a:r>
            <a:endParaRPr lang="en-US" dirty="0" smtClean="0"/>
          </a:p>
          <a:p>
            <a:r>
              <a:rPr lang="en-US" i="1" dirty="0" smtClean="0"/>
              <a:t>Qualitative Research Methods for Social Sciences- </a:t>
            </a:r>
            <a:r>
              <a:rPr lang="en-US" dirty="0" err="1" smtClean="0"/>
              <a:t>B.L.Berg</a:t>
            </a:r>
            <a:r>
              <a:rPr lang="en-US" dirty="0" smtClean="0"/>
              <a:t>, 2001</a:t>
            </a:r>
          </a:p>
          <a:p>
            <a:r>
              <a:rPr lang="en-US" i="1" dirty="0" smtClean="0"/>
              <a:t>Qualitative Research in Sociology </a:t>
            </a:r>
            <a:r>
              <a:rPr lang="en-US" dirty="0" smtClean="0"/>
              <a:t>– A. B. Marvasti,2004</a:t>
            </a:r>
          </a:p>
          <a:p>
            <a:r>
              <a:rPr lang="en-US" i="1" dirty="0" smtClean="0"/>
              <a:t>Key words in Qualitative Research </a:t>
            </a:r>
            <a:r>
              <a:rPr lang="en-US" dirty="0" smtClean="0"/>
              <a:t>– </a:t>
            </a:r>
            <a:r>
              <a:rPr lang="en-US" dirty="0" err="1" smtClean="0"/>
              <a:t>M.Bloor</a:t>
            </a:r>
            <a:r>
              <a:rPr lang="en-US" dirty="0" smtClean="0"/>
              <a:t> and </a:t>
            </a:r>
            <a:r>
              <a:rPr lang="en-US" dirty="0" err="1" smtClean="0"/>
              <a:t>F.Wood</a:t>
            </a:r>
            <a:r>
              <a:rPr lang="en-US" dirty="0" smtClean="0"/>
              <a:t>, 2006</a:t>
            </a:r>
          </a:p>
          <a:p>
            <a:r>
              <a:rPr lang="en-US" i="1" dirty="0" smtClean="0"/>
              <a:t>Research Method in Anthropology </a:t>
            </a:r>
            <a:r>
              <a:rPr lang="en-US" dirty="0" smtClean="0"/>
              <a:t>– H.R. Bernard, </a:t>
            </a:r>
            <a:r>
              <a:rPr lang="en-US" dirty="0" smtClean="0"/>
              <a:t>2006</a:t>
            </a:r>
          </a:p>
          <a:p>
            <a:r>
              <a:rPr lang="en-US" dirty="0" smtClean="0"/>
              <a:t>Small Places, Large Issue – </a:t>
            </a:r>
            <a:r>
              <a:rPr lang="en-US" dirty="0" err="1" smtClean="0"/>
              <a:t>T.H.Eriksen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Courtesy/Acknowledgements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533400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>
                <a:effectLst/>
              </a:rPr>
              <a:t>Torres Traits Expedition</a:t>
            </a:r>
            <a:endParaRPr lang="en-US" sz="2400" dirty="0"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14400"/>
            <a:ext cx="7772400" cy="5943600"/>
          </a:xfrm>
        </p:spPr>
        <p:txBody>
          <a:bodyPr>
            <a:noAutofit/>
          </a:bodyPr>
          <a:lstStyle/>
          <a:p>
            <a:pPr algn="just"/>
            <a:r>
              <a:rPr lang="en-US" sz="1600" dirty="0" smtClean="0">
                <a:latin typeface="Arial Rounded MT Bold" pitchFamily="34" charset="0"/>
              </a:rPr>
              <a:t>Torres Expedition -</a:t>
            </a:r>
            <a:r>
              <a:rPr lang="en-US" sz="1600" dirty="0" err="1" smtClean="0">
                <a:latin typeface="Arial Rounded MT Bold" pitchFamily="34" charset="0"/>
              </a:rPr>
              <a:t>organised</a:t>
            </a:r>
            <a:r>
              <a:rPr lang="en-US" sz="1600" dirty="0" smtClean="0">
                <a:latin typeface="Arial Rounded MT Bold" pitchFamily="34" charset="0"/>
              </a:rPr>
              <a:t> </a:t>
            </a:r>
            <a:r>
              <a:rPr lang="en-US" sz="1600" dirty="0" smtClean="0">
                <a:latin typeface="Arial Rounded MT Bold" pitchFamily="34" charset="0"/>
              </a:rPr>
              <a:t>from the University of Cambridge in 1898 to the Torres </a:t>
            </a:r>
            <a:r>
              <a:rPr lang="en-US" sz="1600" dirty="0" smtClean="0">
                <a:latin typeface="Arial Rounded MT Bold" pitchFamily="34" charset="0"/>
              </a:rPr>
              <a:t>Straits, between </a:t>
            </a:r>
            <a:r>
              <a:rPr lang="en-US" sz="1600" dirty="0" smtClean="0">
                <a:latin typeface="Arial Rounded MT Bold" pitchFamily="34" charset="0"/>
              </a:rPr>
              <a:t>Australia and New Guinea, has fared better in hindsight. </a:t>
            </a:r>
            <a:endParaRPr lang="en-US" sz="1600" dirty="0" smtClean="0">
              <a:latin typeface="Arial Rounded MT Bold" pitchFamily="34" charset="0"/>
            </a:endParaRPr>
          </a:p>
          <a:p>
            <a:pPr algn="just"/>
            <a:endParaRPr lang="en-US" sz="1600" dirty="0" smtClean="0">
              <a:latin typeface="Arial Rounded MT Bold" pitchFamily="34" charset="0"/>
            </a:endParaRPr>
          </a:p>
          <a:p>
            <a:pPr algn="just"/>
            <a:r>
              <a:rPr lang="en-US" sz="1600" dirty="0" smtClean="0">
                <a:latin typeface="Arial Rounded MT Bold" pitchFamily="34" charset="0"/>
              </a:rPr>
              <a:t>The expedition </a:t>
            </a:r>
            <a:r>
              <a:rPr lang="en-US" sz="1600" dirty="0" smtClean="0">
                <a:latin typeface="Arial Rounded MT Bold" pitchFamily="34" charset="0"/>
              </a:rPr>
              <a:t>was to collect detailed data about the traditional population </a:t>
            </a:r>
            <a:r>
              <a:rPr lang="en-US" sz="1600" dirty="0" smtClean="0">
                <a:latin typeface="Arial Rounded MT Bold" pitchFamily="34" charset="0"/>
              </a:rPr>
              <a:t>of the </a:t>
            </a:r>
            <a:r>
              <a:rPr lang="en-US" sz="1600" dirty="0" smtClean="0">
                <a:latin typeface="Arial Rounded MT Bold" pitchFamily="34" charset="0"/>
              </a:rPr>
              <a:t>islands in the area, and included several anthropologists – though </a:t>
            </a:r>
            <a:r>
              <a:rPr lang="en-US" sz="1600" dirty="0" smtClean="0">
                <a:latin typeface="Arial Rounded MT Bold" pitchFamily="34" charset="0"/>
              </a:rPr>
              <a:t>all were </a:t>
            </a:r>
            <a:r>
              <a:rPr lang="en-US" sz="1600" dirty="0" smtClean="0">
                <a:latin typeface="Arial Rounded MT Bold" pitchFamily="34" charset="0"/>
              </a:rPr>
              <a:t>originally trained in other disciplines, since academic training </a:t>
            </a:r>
            <a:r>
              <a:rPr lang="en-US" sz="1600" dirty="0" smtClean="0">
                <a:latin typeface="Arial Rounded MT Bold" pitchFamily="34" charset="0"/>
              </a:rPr>
              <a:t>in anthropology </a:t>
            </a:r>
            <a:r>
              <a:rPr lang="en-US" sz="1600" dirty="0" smtClean="0">
                <a:latin typeface="Arial Rounded MT Bold" pitchFamily="34" charset="0"/>
              </a:rPr>
              <a:t>was still very rare. </a:t>
            </a:r>
            <a:endParaRPr lang="en-US" sz="1600" dirty="0" smtClean="0">
              <a:latin typeface="Arial Rounded MT Bold" pitchFamily="34" charset="0"/>
            </a:endParaRPr>
          </a:p>
          <a:p>
            <a:pPr algn="just"/>
            <a:r>
              <a:rPr lang="en-US" sz="1600" dirty="0" smtClean="0">
                <a:latin typeface="Arial Rounded MT Bold" pitchFamily="34" charset="0"/>
              </a:rPr>
              <a:t>Members:</a:t>
            </a:r>
            <a:endParaRPr lang="en-US" sz="1600" dirty="0" smtClean="0">
              <a:latin typeface="Arial Rounded MT Bold" pitchFamily="34" charset="0"/>
            </a:endParaRPr>
          </a:p>
          <a:p>
            <a:pPr algn="just"/>
            <a:r>
              <a:rPr lang="en-US" sz="1600" dirty="0" smtClean="0">
                <a:latin typeface="Arial Rounded MT Bold" pitchFamily="34" charset="0"/>
              </a:rPr>
              <a:t>Alfred </a:t>
            </a:r>
            <a:r>
              <a:rPr lang="en-US" sz="1600" dirty="0" smtClean="0">
                <a:latin typeface="Arial Rounded MT Bold" pitchFamily="34" charset="0"/>
              </a:rPr>
              <a:t>C. Haddon (1855–1940) </a:t>
            </a:r>
            <a:r>
              <a:rPr lang="en-US" sz="1600" dirty="0" smtClean="0">
                <a:latin typeface="Arial Rounded MT Bold" pitchFamily="34" charset="0"/>
              </a:rPr>
              <a:t>was originally </a:t>
            </a:r>
            <a:r>
              <a:rPr lang="en-US" sz="1600" dirty="0" smtClean="0">
                <a:latin typeface="Arial Rounded MT Bold" pitchFamily="34" charset="0"/>
              </a:rPr>
              <a:t>a </a:t>
            </a:r>
            <a:r>
              <a:rPr lang="en-US" sz="1600" dirty="0" smtClean="0">
                <a:latin typeface="Arial Rounded MT Bold" pitchFamily="34" charset="0"/>
              </a:rPr>
              <a:t>zoologist.</a:t>
            </a:r>
          </a:p>
          <a:p>
            <a:pPr algn="just"/>
            <a:r>
              <a:rPr lang="en-US" sz="1600" dirty="0" smtClean="0">
                <a:latin typeface="Arial Rounded MT Bold" pitchFamily="34" charset="0"/>
              </a:rPr>
              <a:t> </a:t>
            </a:r>
            <a:r>
              <a:rPr lang="en-US" sz="1600" dirty="0" smtClean="0">
                <a:latin typeface="Arial Rounded MT Bold" pitchFamily="34" charset="0"/>
              </a:rPr>
              <a:t>William H.R. Rivers (1864–1922) a psychologist, and</a:t>
            </a:r>
          </a:p>
          <a:p>
            <a:pPr algn="just"/>
            <a:r>
              <a:rPr lang="en-US" sz="1600" dirty="0" smtClean="0">
                <a:latin typeface="Arial Rounded MT Bold" pitchFamily="34" charset="0"/>
              </a:rPr>
              <a:t>Charles G. Seligman (1873–1940) a medical doctor. </a:t>
            </a:r>
            <a:endParaRPr lang="en-US" sz="1600" dirty="0" smtClean="0">
              <a:latin typeface="Arial Rounded MT Bold" pitchFamily="34" charset="0"/>
            </a:endParaRPr>
          </a:p>
          <a:p>
            <a:pPr algn="just"/>
            <a:endParaRPr lang="en-US" sz="1600" dirty="0" smtClean="0">
              <a:latin typeface="Arial Rounded MT Bold" pitchFamily="34" charset="0"/>
            </a:endParaRPr>
          </a:p>
          <a:p>
            <a:pPr algn="just"/>
            <a:r>
              <a:rPr lang="en-US" sz="1600" dirty="0" smtClean="0">
                <a:solidFill>
                  <a:srgbClr val="FF0000"/>
                </a:solidFill>
                <a:latin typeface="Arial Rounded MT Bold" pitchFamily="34" charset="0"/>
              </a:rPr>
              <a:t>In </a:t>
            </a:r>
            <a:r>
              <a:rPr lang="en-US" sz="1600" dirty="0" smtClean="0">
                <a:solidFill>
                  <a:srgbClr val="FF0000"/>
                </a:solidFill>
                <a:latin typeface="Arial Rounded MT Bold" pitchFamily="34" charset="0"/>
              </a:rPr>
              <a:t>contrast to the </a:t>
            </a:r>
            <a:r>
              <a:rPr lang="en-US" sz="1600" dirty="0" smtClean="0">
                <a:solidFill>
                  <a:srgbClr val="FF0000"/>
                </a:solidFill>
                <a:latin typeface="Arial Rounded MT Bold" pitchFamily="34" charset="0"/>
              </a:rPr>
              <a:t>individualist ideal </a:t>
            </a:r>
            <a:r>
              <a:rPr lang="en-US" sz="1600" dirty="0" smtClean="0">
                <a:solidFill>
                  <a:srgbClr val="FF0000"/>
                </a:solidFill>
                <a:latin typeface="Arial Rounded MT Bold" pitchFamily="34" charset="0"/>
              </a:rPr>
              <a:t>of later British fieldwork, the Torres expedition was a </a:t>
            </a:r>
            <a:r>
              <a:rPr lang="en-US" sz="1600" dirty="0" smtClean="0">
                <a:solidFill>
                  <a:srgbClr val="FF0000"/>
                </a:solidFill>
                <a:latin typeface="Arial Rounded MT Bold" pitchFamily="34" charset="0"/>
              </a:rPr>
              <a:t>collective effort </a:t>
            </a:r>
            <a:r>
              <a:rPr lang="en-US" sz="1600" dirty="0" smtClean="0">
                <a:solidFill>
                  <a:srgbClr val="FF0000"/>
                </a:solidFill>
                <a:latin typeface="Arial Rounded MT Bold" pitchFamily="34" charset="0"/>
              </a:rPr>
              <a:t>where scholars from various disciplines explored different aspects </a:t>
            </a:r>
            <a:r>
              <a:rPr lang="en-US" sz="1600" dirty="0" smtClean="0">
                <a:solidFill>
                  <a:srgbClr val="FF0000"/>
                </a:solidFill>
                <a:latin typeface="Arial Rounded MT Bold" pitchFamily="34" charset="0"/>
              </a:rPr>
              <a:t>of the </a:t>
            </a:r>
            <a:r>
              <a:rPr lang="en-US" sz="1600" dirty="0" smtClean="0">
                <a:solidFill>
                  <a:srgbClr val="FF0000"/>
                </a:solidFill>
                <a:latin typeface="Arial Rounded MT Bold" pitchFamily="34" charset="0"/>
              </a:rPr>
              <a:t>local culture. Nevertheless, due to the high quality and the </a:t>
            </a:r>
            <a:r>
              <a:rPr lang="en-US" sz="1600" dirty="0" smtClean="0">
                <a:solidFill>
                  <a:srgbClr val="FF0000"/>
                </a:solidFill>
                <a:latin typeface="Arial Rounded MT Bold" pitchFamily="34" charset="0"/>
              </a:rPr>
              <a:t>impressive volume </a:t>
            </a:r>
            <a:r>
              <a:rPr lang="en-US" sz="1600" dirty="0" smtClean="0">
                <a:solidFill>
                  <a:srgbClr val="FF0000"/>
                </a:solidFill>
                <a:latin typeface="Arial Rounded MT Bold" pitchFamily="34" charset="0"/>
              </a:rPr>
              <a:t>of the data they collected, many have seen these anthropologists </a:t>
            </a:r>
            <a:r>
              <a:rPr lang="en-US" sz="1600" dirty="0" smtClean="0">
                <a:solidFill>
                  <a:srgbClr val="FF0000"/>
                </a:solidFill>
                <a:latin typeface="Arial Rounded MT Bold" pitchFamily="34" charset="0"/>
              </a:rPr>
              <a:t>as the </a:t>
            </a:r>
            <a:r>
              <a:rPr lang="en-US" sz="1600" dirty="0" smtClean="0">
                <a:solidFill>
                  <a:srgbClr val="FF0000"/>
                </a:solidFill>
                <a:latin typeface="Arial Rounded MT Bold" pitchFamily="34" charset="0"/>
              </a:rPr>
              <a:t>first true fieldworkers. </a:t>
            </a:r>
            <a:r>
              <a:rPr lang="en-US" sz="1600" dirty="0" smtClean="0">
                <a:solidFill>
                  <a:srgbClr val="FF0000"/>
                </a:solidFill>
                <a:latin typeface="Arial Rounded MT Bold" pitchFamily="34" charset="0"/>
              </a:rPr>
              <a:t>‘</a:t>
            </a:r>
          </a:p>
          <a:p>
            <a:pPr algn="just"/>
            <a:r>
              <a:rPr lang="en-US" sz="1600" dirty="0" smtClean="0">
                <a:solidFill>
                  <a:srgbClr val="FF0000"/>
                </a:solidFill>
                <a:latin typeface="Arial Rounded MT Bold" pitchFamily="34" charset="0"/>
              </a:rPr>
              <a:t>‘Through </a:t>
            </a:r>
            <a:r>
              <a:rPr lang="en-US" sz="1600" dirty="0" smtClean="0">
                <a:solidFill>
                  <a:srgbClr val="FF0000"/>
                </a:solidFill>
                <a:latin typeface="Arial Rounded MT Bold" pitchFamily="34" charset="0"/>
              </a:rPr>
              <a:t>their </a:t>
            </a:r>
            <a:r>
              <a:rPr lang="en-US" sz="1600" dirty="0" smtClean="0">
                <a:solidFill>
                  <a:srgbClr val="FF0000"/>
                </a:solidFill>
                <a:latin typeface="Arial Rounded MT Bold" pitchFamily="34" charset="0"/>
              </a:rPr>
              <a:t>work, British </a:t>
            </a:r>
            <a:r>
              <a:rPr lang="en-US" sz="1600" dirty="0" smtClean="0">
                <a:solidFill>
                  <a:srgbClr val="FF0000"/>
                </a:solidFill>
                <a:latin typeface="Arial Rounded MT Bold" pitchFamily="34" charset="0"/>
              </a:rPr>
              <a:t>social anthropology was born’ (Hynes 1999).</a:t>
            </a:r>
            <a:endParaRPr lang="en-US" sz="1600" b="1" dirty="0">
              <a:solidFill>
                <a:srgbClr val="FF0000"/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</p:spPr>
        <p:txBody>
          <a:bodyPr>
            <a:normAutofit/>
          </a:bodyPr>
          <a:lstStyle/>
          <a:p>
            <a:pPr algn="just"/>
            <a:r>
              <a:rPr lang="en-US" sz="2000" b="1" dirty="0" smtClean="0"/>
              <a:t>Haddon</a:t>
            </a:r>
            <a:r>
              <a:rPr lang="en-US" sz="2000" dirty="0" smtClean="0"/>
              <a:t> </a:t>
            </a:r>
            <a:r>
              <a:rPr lang="en-US" sz="2000" dirty="0" smtClean="0"/>
              <a:t>-  planned </a:t>
            </a:r>
            <a:r>
              <a:rPr lang="en-US" sz="2000" dirty="0" smtClean="0"/>
              <a:t>the Torres expedition as an ‘ideal’ field project, where the </a:t>
            </a:r>
            <a:r>
              <a:rPr lang="en-US" sz="2000" dirty="0" smtClean="0"/>
              <a:t>participants would </a:t>
            </a:r>
            <a:r>
              <a:rPr lang="en-US" sz="2000" dirty="0" smtClean="0"/>
              <a:t>cover all aspects of native life: ethnography, </a:t>
            </a:r>
            <a:r>
              <a:rPr lang="en-US" sz="2000" dirty="0" smtClean="0"/>
              <a:t>psychology, linguistics</a:t>
            </a:r>
            <a:r>
              <a:rPr lang="en-US" sz="2000" dirty="0" smtClean="0"/>
              <a:t>, physical anthropology and musicology. </a:t>
            </a:r>
            <a:endParaRPr lang="en-US" sz="2000" dirty="0" smtClean="0"/>
          </a:p>
          <a:p>
            <a:pPr algn="just"/>
            <a:r>
              <a:rPr lang="en-US" sz="2000" dirty="0" smtClean="0"/>
              <a:t>He </a:t>
            </a:r>
            <a:r>
              <a:rPr lang="en-US" sz="2000" dirty="0" smtClean="0"/>
              <a:t>himself would </a:t>
            </a:r>
            <a:r>
              <a:rPr lang="en-US" sz="2000" dirty="0" smtClean="0"/>
              <a:t>take care </a:t>
            </a:r>
            <a:r>
              <a:rPr lang="en-US" sz="2000" dirty="0" smtClean="0"/>
              <a:t>of sociology and folklore, as well as material culture. </a:t>
            </a:r>
            <a:endParaRPr lang="en-US" sz="2000" dirty="0" smtClean="0"/>
          </a:p>
          <a:p>
            <a:pPr algn="just"/>
            <a:r>
              <a:rPr lang="en-US" sz="2000" b="1" dirty="0" smtClean="0"/>
              <a:t>Seligman- </a:t>
            </a:r>
            <a:r>
              <a:rPr lang="en-US" sz="2000" dirty="0" smtClean="0"/>
              <a:t>Conducted several </a:t>
            </a:r>
            <a:r>
              <a:rPr lang="en-US" sz="2000" dirty="0" smtClean="0"/>
              <a:t>major field studies in the Sudan. He thus </a:t>
            </a:r>
            <a:r>
              <a:rPr lang="en-US" sz="2000" dirty="0" smtClean="0"/>
              <a:t>contributed decisively </a:t>
            </a:r>
            <a:r>
              <a:rPr lang="en-US" sz="2000" dirty="0" smtClean="0"/>
              <a:t>to moving the focus of British anthropology from the Pacific </a:t>
            </a:r>
            <a:r>
              <a:rPr lang="en-US" sz="2000" dirty="0" smtClean="0"/>
              <a:t>islands  </a:t>
            </a:r>
            <a:r>
              <a:rPr lang="en-US" sz="2000" dirty="0" smtClean="0"/>
              <a:t>to </a:t>
            </a:r>
            <a:r>
              <a:rPr lang="en-US" sz="2000" dirty="0" smtClean="0"/>
              <a:t>Africa. </a:t>
            </a:r>
          </a:p>
          <a:p>
            <a:pPr algn="just"/>
            <a:r>
              <a:rPr lang="en-US" sz="2000" b="1" dirty="0" smtClean="0"/>
              <a:t>Rivers</a:t>
            </a:r>
            <a:r>
              <a:rPr lang="en-US" sz="2000" dirty="0" smtClean="0"/>
              <a:t> </a:t>
            </a:r>
            <a:r>
              <a:rPr lang="en-US" sz="2000" dirty="0" smtClean="0"/>
              <a:t> - He </a:t>
            </a:r>
            <a:r>
              <a:rPr lang="en-US" sz="2000" dirty="0" smtClean="0"/>
              <a:t>was a professor at the University of Oxford, where </a:t>
            </a:r>
            <a:r>
              <a:rPr lang="en-US" sz="2000" dirty="0" smtClean="0"/>
              <a:t>he worked to  develop </a:t>
            </a:r>
            <a:r>
              <a:rPr lang="en-US" sz="2000" dirty="0" smtClean="0"/>
              <a:t>a psychological </a:t>
            </a:r>
            <a:r>
              <a:rPr lang="en-US" sz="2000" dirty="0" smtClean="0"/>
              <a:t>anthropology. </a:t>
            </a:r>
            <a:r>
              <a:rPr lang="en-US" sz="2000" dirty="0" smtClean="0"/>
              <a:t>During the </a:t>
            </a:r>
            <a:r>
              <a:rPr lang="en-US" sz="2000" dirty="0" smtClean="0"/>
              <a:t>Torres expedition</a:t>
            </a:r>
            <a:r>
              <a:rPr lang="en-US" sz="2000" dirty="0" smtClean="0"/>
              <a:t>, Rivers concentrated particularly on the mental abilities of </a:t>
            </a:r>
            <a:r>
              <a:rPr lang="en-US" sz="2000" dirty="0" smtClean="0"/>
              <a:t>the natives</a:t>
            </a:r>
            <a:r>
              <a:rPr lang="en-US" sz="2000" dirty="0" smtClean="0"/>
              <a:t>, especially their use of the senses.</a:t>
            </a:r>
            <a:r>
              <a:rPr lang="en-US" sz="2000" dirty="0" smtClean="0"/>
              <a:t> </a:t>
            </a:r>
          </a:p>
          <a:p>
            <a:pPr algn="just"/>
            <a:r>
              <a:rPr lang="en-US" sz="2000" dirty="0" smtClean="0"/>
              <a:t>He also developed Genealogical Method.</a:t>
            </a:r>
          </a:p>
          <a:p>
            <a:pPr algn="just"/>
            <a:r>
              <a:rPr lang="en-US" sz="2000" dirty="0" smtClean="0"/>
              <a:t>Influenced a lot his student Malinowski. </a:t>
            </a:r>
          </a:p>
          <a:p>
            <a:pPr algn="just"/>
            <a:r>
              <a:rPr lang="en-US" sz="2000" dirty="0" smtClean="0"/>
              <a:t>Basically the fieldwork methods owe a lot to Rivers.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How Fieldwork done: Torres Expedition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867400"/>
          </a:xfrm>
        </p:spPr>
        <p:txBody>
          <a:bodyPr>
            <a:normAutofit/>
          </a:bodyPr>
          <a:lstStyle/>
          <a:p>
            <a:pPr algn="just"/>
            <a:r>
              <a:rPr lang="en-US" sz="2000" dirty="0" smtClean="0"/>
              <a:t>Malinowski is famous for systematization of fieldwork.</a:t>
            </a:r>
          </a:p>
          <a:p>
            <a:pPr algn="just">
              <a:buNone/>
            </a:pPr>
            <a:endParaRPr lang="en-US" sz="2000" dirty="0" smtClean="0"/>
          </a:p>
          <a:p>
            <a:pPr algn="just"/>
            <a:r>
              <a:rPr lang="en-US" sz="2000" dirty="0" smtClean="0"/>
              <a:t> Famous Anthropologist Raymond </a:t>
            </a:r>
            <a:r>
              <a:rPr lang="en-US" sz="2000" dirty="0" smtClean="0"/>
              <a:t>Firth (1957</a:t>
            </a:r>
            <a:r>
              <a:rPr lang="en-US" sz="2000" dirty="0" smtClean="0"/>
              <a:t>),one of his students  </a:t>
            </a:r>
            <a:r>
              <a:rPr lang="en-US" sz="2000" dirty="0" smtClean="0"/>
              <a:t>describes him as a thorough and systematic </a:t>
            </a:r>
            <a:r>
              <a:rPr lang="en-US" sz="2000" dirty="0" smtClean="0"/>
              <a:t>ethnographer, with </a:t>
            </a:r>
            <a:r>
              <a:rPr lang="en-US" sz="2000" dirty="0" smtClean="0"/>
              <a:t>an unusual capacity for acquiring languages and </a:t>
            </a:r>
            <a:r>
              <a:rPr lang="en-US" sz="2000" dirty="0" smtClean="0"/>
              <a:t>an outstanding </a:t>
            </a:r>
            <a:r>
              <a:rPr lang="en-US" sz="2000" dirty="0" smtClean="0"/>
              <a:t>faculty of observation</a:t>
            </a:r>
            <a:r>
              <a:rPr lang="en-US" sz="2000" dirty="0" smtClean="0"/>
              <a:t>.</a:t>
            </a:r>
          </a:p>
          <a:p>
            <a:pPr algn="just">
              <a:buNone/>
            </a:pPr>
            <a:endParaRPr lang="en-US" sz="2000" dirty="0" smtClean="0"/>
          </a:p>
          <a:p>
            <a:pPr algn="just"/>
            <a:r>
              <a:rPr lang="en-US" sz="2000" dirty="0" smtClean="0"/>
              <a:t> </a:t>
            </a:r>
            <a:r>
              <a:rPr lang="en-US" sz="2000" dirty="0" smtClean="0"/>
              <a:t>Another common misunderstanding </a:t>
            </a:r>
            <a:r>
              <a:rPr lang="en-US" sz="2000" dirty="0" smtClean="0"/>
              <a:t>has it </a:t>
            </a:r>
            <a:r>
              <a:rPr lang="en-US" sz="2000" dirty="0" smtClean="0"/>
              <a:t>that Malinowski ‘invented’ </a:t>
            </a:r>
            <a:r>
              <a:rPr lang="en-US" sz="2000" i="1" dirty="0" smtClean="0"/>
              <a:t>fieldwork. As we have seen, </a:t>
            </a:r>
            <a:r>
              <a:rPr lang="en-US" sz="2000" i="1" dirty="0" smtClean="0"/>
              <a:t>ethnographic </a:t>
            </a:r>
            <a:r>
              <a:rPr lang="en-US" sz="2000" dirty="0" smtClean="0"/>
              <a:t>expeditions </a:t>
            </a:r>
            <a:r>
              <a:rPr lang="en-US" sz="2000" dirty="0" smtClean="0"/>
              <a:t>were common long before Malinowski’s time, and some of </a:t>
            </a:r>
            <a:r>
              <a:rPr lang="en-US" sz="2000" dirty="0" smtClean="0"/>
              <a:t>these, like </a:t>
            </a:r>
            <a:r>
              <a:rPr lang="en-US" sz="2000" dirty="0" smtClean="0"/>
              <a:t>the Torres expedition, had maintained rigorous </a:t>
            </a:r>
            <a:r>
              <a:rPr lang="en-US" sz="2000" dirty="0" smtClean="0"/>
              <a:t>methodological standards.</a:t>
            </a:r>
          </a:p>
          <a:p>
            <a:pPr algn="just">
              <a:buNone/>
            </a:pPr>
            <a:r>
              <a:rPr lang="en-US" sz="2000" dirty="0" smtClean="0"/>
              <a:t> </a:t>
            </a:r>
          </a:p>
          <a:p>
            <a:pPr algn="just"/>
            <a:r>
              <a:rPr lang="en-US" sz="2000" dirty="0" smtClean="0"/>
              <a:t>What </a:t>
            </a:r>
            <a:r>
              <a:rPr lang="en-US" sz="2000" dirty="0" smtClean="0"/>
              <a:t>Malinowski ‘invented’ was not fieldwork, but a particular</a:t>
            </a:r>
          </a:p>
          <a:p>
            <a:pPr algn="just">
              <a:buNone/>
            </a:pPr>
            <a:r>
              <a:rPr lang="en-US" sz="2000" dirty="0" smtClean="0"/>
              <a:t> fieldwork </a:t>
            </a:r>
            <a:r>
              <a:rPr lang="en-US" sz="2000" dirty="0" smtClean="0"/>
              <a:t>method, which he called </a:t>
            </a:r>
            <a:r>
              <a:rPr lang="en-US" sz="2000" i="1" dirty="0" smtClean="0"/>
              <a:t>participant observation.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/>
              <a:t>Malinowski: Systematization of Fieldwork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912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Participant observation refers to the informal field methods which </a:t>
            </a:r>
            <a:r>
              <a:rPr lang="en-US" dirty="0" smtClean="0"/>
              <a:t>form the </a:t>
            </a:r>
            <a:r>
              <a:rPr lang="en-US" dirty="0" smtClean="0"/>
              <a:t>basis for most fieldwork, whether or not it is supplemented with </a:t>
            </a:r>
            <a:r>
              <a:rPr lang="en-US" dirty="0" smtClean="0"/>
              <a:t>other techniques</a:t>
            </a:r>
            <a:r>
              <a:rPr lang="en-US" dirty="0" smtClean="0"/>
              <a:t>. The aim of this method is to enter as deeply as possibly into </a:t>
            </a:r>
            <a:r>
              <a:rPr lang="en-US" dirty="0" smtClean="0"/>
              <a:t>the social </a:t>
            </a:r>
            <a:r>
              <a:rPr lang="en-US" dirty="0" smtClean="0"/>
              <a:t>and cultural field one researches; in practice one becomes, as </a:t>
            </a:r>
            <a:r>
              <a:rPr lang="en-US" dirty="0" smtClean="0"/>
              <a:t>Evans-</a:t>
            </a:r>
            <a:r>
              <a:rPr lang="en-US" dirty="0" smtClean="0"/>
              <a:t> Pritchard remarks (1983 [1937], p. 243), a ‘doubly marginal’ person, in </a:t>
            </a:r>
            <a:r>
              <a:rPr lang="en-US" dirty="0" smtClean="0"/>
              <a:t>a sense </a:t>
            </a:r>
            <a:r>
              <a:rPr lang="en-US" dirty="0" smtClean="0"/>
              <a:t>suspended between one’s own society and the society under investigation.</a:t>
            </a:r>
          </a:p>
          <a:p>
            <a:pPr algn="just"/>
            <a:r>
              <a:rPr lang="en-US" dirty="0" smtClean="0"/>
              <a:t>During participant observation, </a:t>
            </a:r>
            <a:r>
              <a:rPr lang="en-US" dirty="0" smtClean="0">
                <a:solidFill>
                  <a:srgbClr val="FF0000"/>
                </a:solidFill>
              </a:rPr>
              <a:t>one tries to immerse oneself into the life </a:t>
            </a:r>
            <a:r>
              <a:rPr lang="en-US" dirty="0" smtClean="0">
                <a:solidFill>
                  <a:srgbClr val="FF0000"/>
                </a:solidFill>
              </a:rPr>
              <a:t>of the </a:t>
            </a:r>
            <a:r>
              <a:rPr lang="en-US" dirty="0" smtClean="0">
                <a:solidFill>
                  <a:srgbClr val="FF0000"/>
                </a:solidFill>
              </a:rPr>
              <a:t>locals and tries not to be noticed, so that they can carry on with their </a:t>
            </a:r>
            <a:r>
              <a:rPr lang="en-US" dirty="0" smtClean="0">
                <a:solidFill>
                  <a:srgbClr val="FF0000"/>
                </a:solidFill>
              </a:rPr>
              <a:t>own lives </a:t>
            </a:r>
            <a:r>
              <a:rPr lang="en-US" dirty="0" smtClean="0">
                <a:solidFill>
                  <a:srgbClr val="FF0000"/>
                </a:solidFill>
              </a:rPr>
              <a:t>as usual. </a:t>
            </a:r>
            <a:r>
              <a:rPr lang="en-US" dirty="0" smtClean="0"/>
              <a:t>In this regard, the issue of hidden versus open observation </a:t>
            </a:r>
            <a:r>
              <a:rPr lang="en-US" dirty="0" smtClean="0"/>
              <a:t>has been </a:t>
            </a:r>
            <a:r>
              <a:rPr lang="en-US" dirty="0" smtClean="0"/>
              <a:t>discussed in the anthropological community.</a:t>
            </a:r>
          </a:p>
          <a:p>
            <a:pPr algn="just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/>
              <a:t>Participant Observation: Milestone 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334000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Anthropology has traditionally distinguished itself from sociology </a:t>
            </a:r>
            <a:r>
              <a:rPr lang="en-US" dirty="0" smtClean="0"/>
              <a:t>through:</a:t>
            </a:r>
            <a:endParaRPr lang="en-US" dirty="0" smtClean="0"/>
          </a:p>
          <a:p>
            <a:pPr marL="624078" indent="-514350" algn="just">
              <a:buAutoNum type="arabicParenBoth"/>
            </a:pPr>
            <a:r>
              <a:rPr lang="en-US" dirty="0" smtClean="0"/>
              <a:t>the </a:t>
            </a:r>
            <a:r>
              <a:rPr lang="en-US" dirty="0" smtClean="0"/>
              <a:t>emphasis placed on </a:t>
            </a:r>
            <a:r>
              <a:rPr lang="en-US" dirty="0" smtClean="0"/>
              <a:t>participant observation </a:t>
            </a:r>
            <a:r>
              <a:rPr lang="en-US" dirty="0" smtClean="0"/>
              <a:t>and fieldwork, and </a:t>
            </a:r>
            <a:endParaRPr lang="en-US" dirty="0" smtClean="0"/>
          </a:p>
          <a:p>
            <a:pPr marL="624078" indent="-514350" algn="just">
              <a:buAutoNum type="arabicParenBoth"/>
            </a:pPr>
            <a:r>
              <a:rPr lang="en-US" dirty="0" smtClean="0"/>
              <a:t> studying </a:t>
            </a:r>
            <a:r>
              <a:rPr lang="en-US" dirty="0" smtClean="0"/>
              <a:t>chiefly non-</a:t>
            </a:r>
            <a:r>
              <a:rPr lang="en-US" dirty="0" err="1" smtClean="0"/>
              <a:t>industrialised</a:t>
            </a:r>
            <a:r>
              <a:rPr lang="en-US" dirty="0" smtClean="0"/>
              <a:t> societies</a:t>
            </a:r>
            <a:r>
              <a:rPr lang="en-US" dirty="0" smtClean="0"/>
              <a:t>.</a:t>
            </a:r>
          </a:p>
          <a:p>
            <a:pPr marL="624078" indent="-514350" algn="just">
              <a:buNone/>
            </a:pPr>
            <a:r>
              <a:rPr lang="en-US" dirty="0" smtClean="0"/>
              <a:t>But soon after, the World War II anthropologists gradually moved to study their own society in increasing number.</a:t>
            </a:r>
          </a:p>
          <a:p>
            <a:pPr marL="624078" indent="-514350" algn="just">
              <a:buNone/>
            </a:pPr>
            <a:r>
              <a:rPr lang="en-US" dirty="0" smtClean="0"/>
              <a:t>There was some practical reasons behind this shift, as well as the influence of Chicago School of Sociology.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/>
              <a:t>Anthropology at Home </a:t>
            </a:r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smtClean="0"/>
              <a:t>Anthropology </a:t>
            </a:r>
            <a:r>
              <a:rPr lang="en-US" dirty="0" smtClean="0"/>
              <a:t>today faces a number of new challenges </a:t>
            </a:r>
            <a:r>
              <a:rPr lang="en-US" dirty="0" smtClean="0"/>
              <a:t>because of </a:t>
            </a:r>
            <a:r>
              <a:rPr lang="en-US" dirty="0" smtClean="0"/>
              <a:t>historical changes in the world, including the virtual disappearance of ‘the</a:t>
            </a:r>
          </a:p>
          <a:p>
            <a:pPr algn="just">
              <a:buNone/>
            </a:pPr>
            <a:r>
              <a:rPr lang="en-US" dirty="0" smtClean="0"/>
              <a:t>   tribal </a:t>
            </a:r>
            <a:r>
              <a:rPr lang="en-US" dirty="0" smtClean="0"/>
              <a:t>world’ and the forces of </a:t>
            </a:r>
            <a:r>
              <a:rPr lang="en-US" dirty="0" err="1" smtClean="0"/>
              <a:t>globalisation</a:t>
            </a:r>
            <a:r>
              <a:rPr lang="en-US" dirty="0" smtClean="0"/>
              <a:t> – from the Internet to migration.</a:t>
            </a:r>
          </a:p>
          <a:p>
            <a:pPr algn="just"/>
            <a:r>
              <a:rPr lang="en-US" dirty="0" smtClean="0"/>
              <a:t>It has become impossible to posit sharp distinctions between ‘us’ (</a:t>
            </a:r>
            <a:r>
              <a:rPr lang="en-US" dirty="0" smtClean="0"/>
              <a:t>moderns) and </a:t>
            </a:r>
            <a:r>
              <a:rPr lang="en-US" dirty="0" smtClean="0"/>
              <a:t>‘them’ (primitives), not least because </a:t>
            </a:r>
            <a:r>
              <a:rPr lang="en-US" dirty="0" err="1" smtClean="0"/>
              <a:t>modernisation</a:t>
            </a:r>
            <a:r>
              <a:rPr lang="en-US" dirty="0" smtClean="0"/>
              <a:t> and ‘</a:t>
            </a:r>
            <a:r>
              <a:rPr lang="en-US" dirty="0" smtClean="0"/>
              <a:t>development’ have </a:t>
            </a:r>
            <a:r>
              <a:rPr lang="en-US" dirty="0" smtClean="0"/>
              <a:t>contributed to shrinking spatial distances and have blurred </a:t>
            </a:r>
            <a:r>
              <a:rPr lang="en-US" dirty="0" smtClean="0"/>
              <a:t>boundaries between </a:t>
            </a:r>
            <a:r>
              <a:rPr lang="en-US" dirty="0" smtClean="0"/>
              <a:t>cultures which formerly seemed relatively clear. What is ‘</a:t>
            </a:r>
            <a:r>
              <a:rPr lang="en-US" dirty="0" smtClean="0"/>
              <a:t>home’ and </a:t>
            </a:r>
            <a:r>
              <a:rPr lang="en-US" dirty="0" smtClean="0"/>
              <a:t>what is ‘abroad’ is no longer always clear.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/>
              <a:t>Changing Set up: Home </a:t>
            </a:r>
            <a:r>
              <a:rPr lang="en-US" sz="2800" dirty="0" err="1" smtClean="0"/>
              <a:t>redfined</a:t>
            </a:r>
            <a:r>
              <a:rPr lang="en-US" sz="2800" dirty="0" smtClean="0"/>
              <a:t> </a:t>
            </a: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6019800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endParaRPr lang="en-US" sz="2000" dirty="0" smtClean="0"/>
          </a:p>
          <a:p>
            <a:pPr algn="just">
              <a:buNone/>
            </a:pPr>
            <a:r>
              <a:rPr lang="en-US" sz="2000" dirty="0" smtClean="0"/>
              <a:t>A </a:t>
            </a:r>
            <a:r>
              <a:rPr lang="en-US" sz="2000" dirty="0" smtClean="0"/>
              <a:t>general argument in </a:t>
            </a:r>
            <a:r>
              <a:rPr lang="en-US" sz="2000" dirty="0" err="1" smtClean="0"/>
              <a:t>favour</a:t>
            </a:r>
            <a:r>
              <a:rPr lang="en-US" sz="2000" dirty="0" smtClean="0"/>
              <a:t> of anthropological research ‘at home’ </a:t>
            </a:r>
            <a:r>
              <a:rPr lang="en-US" sz="2000" dirty="0" smtClean="0"/>
              <a:t>is that the </a:t>
            </a:r>
            <a:r>
              <a:rPr lang="en-US" sz="2000" dirty="0" smtClean="0"/>
              <a:t>most fundamental questions we ask about culture, society and so</a:t>
            </a:r>
          </a:p>
          <a:p>
            <a:pPr algn="just">
              <a:buNone/>
            </a:pPr>
            <a:r>
              <a:rPr lang="en-US" sz="2000" dirty="0" smtClean="0"/>
              <a:t>    on </a:t>
            </a:r>
            <a:r>
              <a:rPr lang="en-US" sz="2000" dirty="0" smtClean="0"/>
              <a:t>are equally relevant anywhere in the world</a:t>
            </a:r>
            <a:r>
              <a:rPr lang="en-US" sz="2000" dirty="0" smtClean="0"/>
              <a:t>.</a:t>
            </a:r>
          </a:p>
          <a:p>
            <a:pPr algn="just">
              <a:buNone/>
            </a:pPr>
            <a:r>
              <a:rPr lang="en-US" sz="2000" dirty="0" smtClean="0"/>
              <a:t> </a:t>
            </a:r>
            <a:r>
              <a:rPr lang="en-US" sz="2000" dirty="0" smtClean="0"/>
              <a:t>Sir Raymond Firth, </a:t>
            </a:r>
            <a:r>
              <a:rPr lang="en-US" sz="2000" dirty="0" smtClean="0"/>
              <a:t>expressed </a:t>
            </a:r>
            <a:r>
              <a:rPr lang="en-US" sz="2000" dirty="0" smtClean="0"/>
              <a:t>his own view in </a:t>
            </a:r>
            <a:r>
              <a:rPr lang="en-US" sz="2000" dirty="0" smtClean="0"/>
              <a:t>a lecture </a:t>
            </a:r>
            <a:r>
              <a:rPr lang="en-US" sz="2000" dirty="0" smtClean="0"/>
              <a:t>given on the future of anthropology in 1989: </a:t>
            </a:r>
            <a:endParaRPr lang="en-US" sz="2000" dirty="0" smtClean="0"/>
          </a:p>
          <a:p>
            <a:pPr algn="just">
              <a:buNone/>
            </a:pPr>
            <a:r>
              <a:rPr lang="en-US" sz="2000" dirty="0" smtClean="0"/>
              <a:t>‘</a:t>
            </a:r>
            <a:r>
              <a:rPr lang="en-US" sz="2000" dirty="0" smtClean="0"/>
              <a:t>Since we can </a:t>
            </a:r>
            <a:r>
              <a:rPr lang="en-US" sz="2000" dirty="0" smtClean="0"/>
              <a:t>explore the </a:t>
            </a:r>
            <a:r>
              <a:rPr lang="en-US" sz="2000" dirty="0" smtClean="0"/>
              <a:t>anthropological problems anywhere, we might as well go to places </a:t>
            </a:r>
            <a:r>
              <a:rPr lang="en-US" sz="2000" dirty="0" smtClean="0"/>
              <a:t>where it </a:t>
            </a:r>
            <a:r>
              <a:rPr lang="en-US" sz="2000" dirty="0" smtClean="0"/>
              <a:t>is comfortable to spend some time’ (Firth 1989). </a:t>
            </a:r>
            <a:endParaRPr lang="en-US" sz="2000" dirty="0" smtClean="0"/>
          </a:p>
          <a:p>
            <a:pPr algn="just">
              <a:buNone/>
            </a:pPr>
            <a:endParaRPr lang="en-US" sz="2000" dirty="0" smtClean="0"/>
          </a:p>
          <a:p>
            <a:pPr algn="just"/>
            <a:r>
              <a:rPr lang="en-US" sz="2000" dirty="0" smtClean="0"/>
              <a:t>As </a:t>
            </a:r>
            <a:r>
              <a:rPr lang="en-US" sz="2000" dirty="0" smtClean="0"/>
              <a:t>a </a:t>
            </a:r>
            <a:r>
              <a:rPr lang="en-US" sz="2000" dirty="0" smtClean="0"/>
              <a:t>matter of </a:t>
            </a:r>
            <a:r>
              <a:rPr lang="en-US" sz="2000" dirty="0" smtClean="0"/>
              <a:t>fact, today’s anthropology encompasses the whole world, including </a:t>
            </a:r>
            <a:r>
              <a:rPr lang="en-US" sz="2000" dirty="0" smtClean="0"/>
              <a:t>the areas </a:t>
            </a:r>
            <a:r>
              <a:rPr lang="en-US" sz="2000" dirty="0" smtClean="0"/>
              <a:t>which anthropologists call home. Fieldwork at home, like anywhere </a:t>
            </a:r>
            <a:r>
              <a:rPr lang="en-US" sz="2000" dirty="0" smtClean="0"/>
              <a:t>in the </a:t>
            </a:r>
            <a:r>
              <a:rPr lang="en-US" sz="2000" dirty="0" smtClean="0"/>
              <a:t>world, depends on the anthropologist’s professional skills. In a </a:t>
            </a:r>
            <a:r>
              <a:rPr lang="en-US" sz="2000" dirty="0" smtClean="0"/>
              <a:t>familiar or </a:t>
            </a:r>
            <a:r>
              <a:rPr lang="en-US" sz="2000" dirty="0" smtClean="0"/>
              <a:t>semi-familiar setting, one has the advantage of mastering the </a:t>
            </a:r>
            <a:r>
              <a:rPr lang="en-US" sz="2000" dirty="0" smtClean="0"/>
              <a:t>language and </a:t>
            </a:r>
            <a:r>
              <a:rPr lang="en-US" sz="2000" dirty="0" smtClean="0"/>
              <a:t>cultural conventions better than in a culturally distant place, but </a:t>
            </a:r>
            <a:r>
              <a:rPr lang="en-US" sz="2000" dirty="0" smtClean="0"/>
              <a:t>one also </a:t>
            </a:r>
            <a:r>
              <a:rPr lang="en-US" sz="2000" dirty="0" smtClean="0"/>
              <a:t>tends to take too much for granted. This problem can be described </a:t>
            </a:r>
            <a:r>
              <a:rPr lang="en-US" sz="2000" dirty="0" smtClean="0"/>
              <a:t>as ‘</a:t>
            </a:r>
            <a:r>
              <a:rPr lang="en-US" sz="2000" dirty="0" err="1" smtClean="0"/>
              <a:t>homeblindness</a:t>
            </a:r>
            <a:r>
              <a:rPr lang="en-US" sz="2000" dirty="0" smtClean="0"/>
              <a:t>’, and it can be overcome, at least to a great extent, </a:t>
            </a:r>
            <a:r>
              <a:rPr lang="en-US" sz="2000" dirty="0" smtClean="0"/>
              <a:t>through proper </a:t>
            </a:r>
            <a:r>
              <a:rPr lang="en-US" sz="2000" dirty="0" smtClean="0"/>
              <a:t>training. The comparative, detailed study of cultural variation </a:t>
            </a:r>
            <a:r>
              <a:rPr lang="en-US" sz="2000" dirty="0" smtClean="0"/>
              <a:t>which forms </a:t>
            </a:r>
            <a:r>
              <a:rPr lang="en-US" sz="2000" dirty="0" smtClean="0"/>
              <a:t>the core of the education of an anthropologist enables us to </a:t>
            </a:r>
            <a:r>
              <a:rPr lang="en-US" sz="2000" dirty="0" smtClean="0"/>
              <a:t>study societies </a:t>
            </a:r>
            <a:r>
              <a:rPr lang="en-US" sz="2000" dirty="0" smtClean="0"/>
              <a:t>we believe to be familiar with roughly the same methods </a:t>
            </a:r>
            <a:r>
              <a:rPr lang="en-US" sz="2000" dirty="0" smtClean="0"/>
              <a:t>and analytical </a:t>
            </a:r>
            <a:r>
              <a:rPr lang="en-US" sz="2000" dirty="0" smtClean="0"/>
              <a:t>apparatus we would apply to distant societies.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/>
              <a:t>Relevance of ‘Home’ as Field</a:t>
            </a:r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9436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 smtClean="0"/>
              <a:t>Anthropology studies in ‘Ethnographic Present.’</a:t>
            </a:r>
          </a:p>
          <a:p>
            <a:pPr algn="just"/>
            <a:r>
              <a:rPr lang="en-US" dirty="0" smtClean="0"/>
              <a:t>It is synchronic study, but diachronic is important. </a:t>
            </a:r>
          </a:p>
          <a:p>
            <a:pPr algn="just"/>
            <a:r>
              <a:rPr lang="en-US" dirty="0" smtClean="0"/>
              <a:t>Social </a:t>
            </a:r>
            <a:r>
              <a:rPr lang="en-US" dirty="0" smtClean="0"/>
              <a:t>anthropology has never tried to replace history. </a:t>
            </a:r>
            <a:r>
              <a:rPr lang="en-US" dirty="0" smtClean="0"/>
              <a:t>Anthropological analysis </a:t>
            </a:r>
            <a:r>
              <a:rPr lang="en-US" dirty="0" smtClean="0"/>
              <a:t>has traditionally been focused on social and cultural </a:t>
            </a:r>
            <a:r>
              <a:rPr lang="en-US" dirty="0" smtClean="0"/>
              <a:t>interrelationships at </a:t>
            </a:r>
            <a:r>
              <a:rPr lang="en-US" dirty="0" smtClean="0"/>
              <a:t>a particular point in time and, until recently, rarely </a:t>
            </a:r>
            <a:r>
              <a:rPr lang="en-US" dirty="0" err="1" smtClean="0"/>
              <a:t>emphasised</a:t>
            </a:r>
            <a:r>
              <a:rPr lang="en-US" dirty="0" smtClean="0"/>
              <a:t> </a:t>
            </a:r>
            <a:r>
              <a:rPr lang="en-US" dirty="0" smtClean="0"/>
              <a:t>the historical </a:t>
            </a:r>
            <a:r>
              <a:rPr lang="en-US" dirty="0" smtClean="0"/>
              <a:t>processes which have led up to the present. </a:t>
            </a:r>
            <a:endParaRPr lang="en-US" dirty="0" smtClean="0"/>
          </a:p>
          <a:p>
            <a:pPr algn="just"/>
            <a:r>
              <a:rPr lang="en-US" dirty="0" smtClean="0"/>
              <a:t>In </a:t>
            </a:r>
            <a:r>
              <a:rPr lang="en-US" dirty="0" smtClean="0"/>
              <a:t>the British, </a:t>
            </a:r>
            <a:r>
              <a:rPr lang="en-US" dirty="0" smtClean="0"/>
              <a:t>American and </a:t>
            </a:r>
            <a:r>
              <a:rPr lang="en-US" dirty="0" smtClean="0"/>
              <a:t>French traditions, the aim has usually been to account for the </a:t>
            </a:r>
            <a:r>
              <a:rPr lang="en-US" dirty="0" smtClean="0"/>
              <a:t>workings of </a:t>
            </a:r>
            <a:r>
              <a:rPr lang="en-US" dirty="0" smtClean="0"/>
              <a:t>a particular society or culture, not to try to explain how it emerged. </a:t>
            </a:r>
            <a:r>
              <a:rPr lang="en-US" dirty="0" smtClean="0"/>
              <a:t>Boas, Radcliffe-Brown </a:t>
            </a:r>
            <a:r>
              <a:rPr lang="en-US" dirty="0" smtClean="0"/>
              <a:t>and Malinowski were all critical of the rather </a:t>
            </a:r>
            <a:r>
              <a:rPr lang="en-US" dirty="0" smtClean="0"/>
              <a:t>speculative forms </a:t>
            </a:r>
            <a:r>
              <a:rPr lang="en-US" dirty="0" smtClean="0"/>
              <a:t>of cultural history which preceded modern anthropology</a:t>
            </a:r>
            <a:r>
              <a:rPr lang="en-US" dirty="0" smtClean="0"/>
              <a:t>.</a:t>
            </a:r>
            <a:r>
              <a:rPr lang="en-US" dirty="0" smtClean="0"/>
              <a:t> </a:t>
            </a:r>
            <a:endParaRPr lang="en-US" dirty="0" smtClean="0"/>
          </a:p>
          <a:p>
            <a:pPr algn="just"/>
            <a:r>
              <a:rPr lang="en-US" dirty="0" smtClean="0"/>
              <a:t>The </a:t>
            </a:r>
            <a:r>
              <a:rPr lang="en-US" dirty="0" smtClean="0"/>
              <a:t>importance of </a:t>
            </a:r>
            <a:r>
              <a:rPr lang="en-US" dirty="0" smtClean="0"/>
              <a:t>the studies </a:t>
            </a:r>
            <a:r>
              <a:rPr lang="en-US" dirty="0" smtClean="0"/>
              <a:t>of these peoples does not lie primarily in their historical or </a:t>
            </a:r>
            <a:r>
              <a:rPr lang="en-US" dirty="0" smtClean="0"/>
              <a:t>genealogical explanatory </a:t>
            </a:r>
            <a:r>
              <a:rPr lang="en-US" dirty="0" smtClean="0"/>
              <a:t>power, but rather in their contribution to our understanding </a:t>
            </a:r>
            <a:r>
              <a:rPr lang="en-US" dirty="0" smtClean="0"/>
              <a:t>of differences </a:t>
            </a:r>
            <a:r>
              <a:rPr lang="en-US" dirty="0" smtClean="0"/>
              <a:t>and similarities of social life in general. They contribute to </a:t>
            </a:r>
            <a:r>
              <a:rPr lang="en-US" dirty="0" smtClean="0"/>
              <a:t>our comparative </a:t>
            </a:r>
            <a:r>
              <a:rPr lang="en-US" dirty="0" smtClean="0"/>
              <a:t>knowledge of forms of human life. As Kirsten </a:t>
            </a:r>
            <a:r>
              <a:rPr lang="en-US" dirty="0" err="1" smtClean="0"/>
              <a:t>Hastrup</a:t>
            </a:r>
            <a:r>
              <a:rPr lang="en-US" dirty="0" smtClean="0"/>
              <a:t> </a:t>
            </a:r>
            <a:r>
              <a:rPr lang="en-US" dirty="0" smtClean="0"/>
              <a:t>argues, the </a:t>
            </a:r>
            <a:r>
              <a:rPr lang="en-US" dirty="0" smtClean="0"/>
              <a:t>ethnographic present does not imply that timelessness is a feature </a:t>
            </a:r>
            <a:r>
              <a:rPr lang="en-US" dirty="0" smtClean="0"/>
              <a:t>of other </a:t>
            </a:r>
            <a:r>
              <a:rPr lang="en-US" dirty="0" smtClean="0"/>
              <a:t>societies, ‘but we do stress that ethnographic knowledge </a:t>
            </a:r>
            <a:r>
              <a:rPr lang="en-US" dirty="0" smtClean="0"/>
              <a:t>transcends the </a:t>
            </a:r>
            <a:r>
              <a:rPr lang="en-US" dirty="0" smtClean="0"/>
              <a:t>empirical</a:t>
            </a:r>
            <a:r>
              <a:rPr lang="en-US" dirty="0" smtClean="0"/>
              <a:t>’.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Ethnographic Present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515</TotalTime>
  <Words>1278</Words>
  <Application>Microsoft Office PowerPoint</Application>
  <PresentationFormat>On-screen Show (4:3)</PresentationFormat>
  <Paragraphs>67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Smart Class Lecture  Fieldwork Methods  For the collection of data</vt:lpstr>
      <vt:lpstr>Torres Traits Expedition</vt:lpstr>
      <vt:lpstr>How Fieldwork done: Torres Expedition</vt:lpstr>
      <vt:lpstr>Malinowski: Systematization of Fieldwork</vt:lpstr>
      <vt:lpstr>Participant Observation: Milestone </vt:lpstr>
      <vt:lpstr>Anthropology at Home </vt:lpstr>
      <vt:lpstr>Changing Set up: Home redfined </vt:lpstr>
      <vt:lpstr>Relevance of ‘Home’ as Field</vt:lpstr>
      <vt:lpstr>Ethnographic Present</vt:lpstr>
      <vt:lpstr>Courtesy/Acknowledgements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Smart Class Lecture  Fieldwork Methods  For the collection of data</dc:title>
  <dc:creator>toshiba</dc:creator>
  <cp:lastModifiedBy>toshiba</cp:lastModifiedBy>
  <cp:revision>29</cp:revision>
  <dcterms:created xsi:type="dcterms:W3CDTF">2020-03-23T06:09:36Z</dcterms:created>
  <dcterms:modified xsi:type="dcterms:W3CDTF">2020-03-30T14:12:21Z</dcterms:modified>
</cp:coreProperties>
</file>