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7" r:id="rId5"/>
    <p:sldId id="260" r:id="rId6"/>
    <p:sldId id="261" r:id="rId7"/>
    <p:sldId id="262" r:id="rId8"/>
    <p:sldId id="263" r:id="rId9"/>
    <p:sldId id="264" r:id="rId10"/>
    <p:sldId id="265" r:id="rId11"/>
    <p:sldId id="266"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342CB8-60E1-49BF-AE96-47B47DD5EE2F}"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en-US"/>
        </a:p>
      </dgm:t>
    </dgm:pt>
    <dgm:pt modelId="{BA5427D0-F724-4CDA-923B-AA9552371784}">
      <dgm:prSet phldrT="[Text]"/>
      <dgm:spPr/>
      <dgm:t>
        <a:bodyPr/>
        <a:lstStyle/>
        <a:p>
          <a:r>
            <a:rPr lang="en-US" dirty="0" smtClean="0"/>
            <a:t>Types of Control</a:t>
          </a:r>
          <a:endParaRPr lang="en-US" dirty="0"/>
        </a:p>
      </dgm:t>
    </dgm:pt>
    <dgm:pt modelId="{AB675AAC-D2CA-439C-A97D-7244853F0C47}" type="parTrans" cxnId="{D2A43E36-D282-4591-841E-A0BDBB92B224}">
      <dgm:prSet/>
      <dgm:spPr/>
      <dgm:t>
        <a:bodyPr/>
        <a:lstStyle/>
        <a:p>
          <a:endParaRPr lang="en-US"/>
        </a:p>
      </dgm:t>
    </dgm:pt>
    <dgm:pt modelId="{9264F03F-A235-4298-8476-631381C19387}" type="sibTrans" cxnId="{D2A43E36-D282-4591-841E-A0BDBB92B224}">
      <dgm:prSet/>
      <dgm:spPr/>
      <dgm:t>
        <a:bodyPr/>
        <a:lstStyle/>
        <a:p>
          <a:endParaRPr lang="en-US"/>
        </a:p>
      </dgm:t>
    </dgm:pt>
    <dgm:pt modelId="{4817E7EC-86D7-4467-9DFC-6BBE0B69D4D4}">
      <dgm:prSet phldrT="[Text]"/>
      <dgm:spPr/>
      <dgm:t>
        <a:bodyPr/>
        <a:lstStyle/>
        <a:p>
          <a:endParaRPr lang="en-US" dirty="0" smtClean="0"/>
        </a:p>
        <a:p>
          <a:r>
            <a:rPr lang="en-US" dirty="0" smtClean="0"/>
            <a:t>Institutional Control</a:t>
          </a:r>
          <a:endParaRPr lang="en-US" dirty="0"/>
        </a:p>
      </dgm:t>
    </dgm:pt>
    <dgm:pt modelId="{68FCBA3F-DCAB-49DC-934F-3AD817CDF2D5}" type="parTrans" cxnId="{AB57A8B4-6F96-4073-98D9-091F2E5F9FBD}">
      <dgm:prSet/>
      <dgm:spPr/>
      <dgm:t>
        <a:bodyPr/>
        <a:lstStyle/>
        <a:p>
          <a:endParaRPr lang="en-US"/>
        </a:p>
      </dgm:t>
    </dgm:pt>
    <dgm:pt modelId="{B3B80831-2390-4A1D-B05F-3D2F8D821592}" type="sibTrans" cxnId="{AB57A8B4-6F96-4073-98D9-091F2E5F9FBD}">
      <dgm:prSet/>
      <dgm:spPr/>
      <dgm:t>
        <a:bodyPr/>
        <a:lstStyle/>
        <a:p>
          <a:endParaRPr lang="en-US"/>
        </a:p>
      </dgm:t>
    </dgm:pt>
    <dgm:pt modelId="{AF52D047-129D-4C19-B527-642855027551}">
      <dgm:prSet phldrT="[Text]"/>
      <dgm:spPr/>
      <dgm:t>
        <a:bodyPr/>
        <a:lstStyle/>
        <a:p>
          <a:r>
            <a:rPr lang="en-US" dirty="0" smtClean="0"/>
            <a:t>Administrative Control</a:t>
          </a:r>
          <a:endParaRPr lang="en-US" dirty="0"/>
        </a:p>
      </dgm:t>
    </dgm:pt>
    <dgm:pt modelId="{70970E01-A3A9-482F-AF6A-0FB75F5AB35B}" type="parTrans" cxnId="{057DC8AC-C23B-437F-A23C-D21A349B630E}">
      <dgm:prSet/>
      <dgm:spPr/>
      <dgm:t>
        <a:bodyPr/>
        <a:lstStyle/>
        <a:p>
          <a:endParaRPr lang="en-US"/>
        </a:p>
      </dgm:t>
    </dgm:pt>
    <dgm:pt modelId="{D819BD1E-22C3-4D83-AEBF-A8E4A06A6579}" type="sibTrans" cxnId="{057DC8AC-C23B-437F-A23C-D21A349B630E}">
      <dgm:prSet/>
      <dgm:spPr/>
      <dgm:t>
        <a:bodyPr/>
        <a:lstStyle/>
        <a:p>
          <a:endParaRPr lang="en-US"/>
        </a:p>
      </dgm:t>
    </dgm:pt>
    <dgm:pt modelId="{5E5853B7-908A-46C3-8113-4AF31CF5333D}">
      <dgm:prSet phldrT="[Text]"/>
      <dgm:spPr/>
      <dgm:t>
        <a:bodyPr/>
        <a:lstStyle/>
        <a:p>
          <a:r>
            <a:rPr lang="en-US" dirty="0" smtClean="0"/>
            <a:t>Technical Control</a:t>
          </a:r>
          <a:endParaRPr lang="en-US" dirty="0"/>
        </a:p>
      </dgm:t>
    </dgm:pt>
    <dgm:pt modelId="{F89ECED9-67DA-4245-82F8-575BD3019BB0}" type="parTrans" cxnId="{92F91C99-C257-471C-815C-0FAD25B3D015}">
      <dgm:prSet/>
      <dgm:spPr/>
      <dgm:t>
        <a:bodyPr/>
        <a:lstStyle/>
        <a:p>
          <a:endParaRPr lang="en-US"/>
        </a:p>
      </dgm:t>
    </dgm:pt>
    <dgm:pt modelId="{4C6BFE43-8FD9-4082-B4D6-5442FAE7CFBC}" type="sibTrans" cxnId="{92F91C99-C257-471C-815C-0FAD25B3D015}">
      <dgm:prSet/>
      <dgm:spPr/>
      <dgm:t>
        <a:bodyPr/>
        <a:lstStyle/>
        <a:p>
          <a:endParaRPr lang="en-US"/>
        </a:p>
      </dgm:t>
    </dgm:pt>
    <dgm:pt modelId="{115C9918-3E55-440A-9D3F-8A887CEC1339}">
      <dgm:prSet phldrT="[Text]"/>
      <dgm:spPr/>
      <dgm:t>
        <a:bodyPr/>
        <a:lstStyle/>
        <a:p>
          <a:r>
            <a:rPr lang="en-US" dirty="0" smtClean="0"/>
            <a:t>Financial Control</a:t>
          </a:r>
          <a:endParaRPr lang="en-US" dirty="0"/>
        </a:p>
      </dgm:t>
    </dgm:pt>
    <dgm:pt modelId="{B6CD039B-280C-443A-9A93-88036A52734D}" type="parTrans" cxnId="{747B5C3B-A2FF-43B9-88FC-0BA482E70BF3}">
      <dgm:prSet/>
      <dgm:spPr/>
      <dgm:t>
        <a:bodyPr/>
        <a:lstStyle/>
        <a:p>
          <a:endParaRPr lang="en-US"/>
        </a:p>
      </dgm:t>
    </dgm:pt>
    <dgm:pt modelId="{02DA150E-3BEC-4CEB-9582-055F58092CB5}" type="sibTrans" cxnId="{747B5C3B-A2FF-43B9-88FC-0BA482E70BF3}">
      <dgm:prSet/>
      <dgm:spPr/>
      <dgm:t>
        <a:bodyPr/>
        <a:lstStyle/>
        <a:p>
          <a:endParaRPr lang="en-US"/>
        </a:p>
      </dgm:t>
    </dgm:pt>
    <dgm:pt modelId="{3E191D70-1C41-4236-B5DE-F9F39D4743D1}" type="pres">
      <dgm:prSet presAssocID="{C9342CB8-60E1-49BF-AE96-47B47DD5EE2F}" presName="cycle" presStyleCnt="0">
        <dgm:presLayoutVars>
          <dgm:chMax val="1"/>
          <dgm:dir/>
          <dgm:animLvl val="ctr"/>
          <dgm:resizeHandles val="exact"/>
        </dgm:presLayoutVars>
      </dgm:prSet>
      <dgm:spPr/>
      <dgm:t>
        <a:bodyPr/>
        <a:lstStyle/>
        <a:p>
          <a:endParaRPr lang="en-US"/>
        </a:p>
      </dgm:t>
    </dgm:pt>
    <dgm:pt modelId="{A96D4E65-9021-4250-BC32-9D3C4A9BD4EE}" type="pres">
      <dgm:prSet presAssocID="{BA5427D0-F724-4CDA-923B-AA9552371784}" presName="centerShape" presStyleLbl="node0" presStyleIdx="0" presStyleCnt="1"/>
      <dgm:spPr/>
      <dgm:t>
        <a:bodyPr/>
        <a:lstStyle/>
        <a:p>
          <a:endParaRPr lang="en-US"/>
        </a:p>
      </dgm:t>
    </dgm:pt>
    <dgm:pt modelId="{83C20D03-E5B5-41CE-A072-2208EEE4489D}" type="pres">
      <dgm:prSet presAssocID="{68FCBA3F-DCAB-49DC-934F-3AD817CDF2D5}" presName="Name9" presStyleLbl="parChTrans1D2" presStyleIdx="0" presStyleCnt="4"/>
      <dgm:spPr/>
      <dgm:t>
        <a:bodyPr/>
        <a:lstStyle/>
        <a:p>
          <a:endParaRPr lang="en-US"/>
        </a:p>
      </dgm:t>
    </dgm:pt>
    <dgm:pt modelId="{808A3C3F-8CAD-42CC-A368-4580307B4709}" type="pres">
      <dgm:prSet presAssocID="{68FCBA3F-DCAB-49DC-934F-3AD817CDF2D5}" presName="connTx" presStyleLbl="parChTrans1D2" presStyleIdx="0" presStyleCnt="4"/>
      <dgm:spPr/>
      <dgm:t>
        <a:bodyPr/>
        <a:lstStyle/>
        <a:p>
          <a:endParaRPr lang="en-US"/>
        </a:p>
      </dgm:t>
    </dgm:pt>
    <dgm:pt modelId="{44A5838C-B24E-4E20-BB7C-08B95813B600}" type="pres">
      <dgm:prSet presAssocID="{4817E7EC-86D7-4467-9DFC-6BBE0B69D4D4}" presName="node" presStyleLbl="node1" presStyleIdx="0" presStyleCnt="4">
        <dgm:presLayoutVars>
          <dgm:bulletEnabled val="1"/>
        </dgm:presLayoutVars>
      </dgm:prSet>
      <dgm:spPr/>
      <dgm:t>
        <a:bodyPr/>
        <a:lstStyle/>
        <a:p>
          <a:endParaRPr lang="en-US"/>
        </a:p>
      </dgm:t>
    </dgm:pt>
    <dgm:pt modelId="{5FFB5B57-F8F7-4D8D-A780-A77BC7223EB8}" type="pres">
      <dgm:prSet presAssocID="{70970E01-A3A9-482F-AF6A-0FB75F5AB35B}" presName="Name9" presStyleLbl="parChTrans1D2" presStyleIdx="1" presStyleCnt="4"/>
      <dgm:spPr/>
      <dgm:t>
        <a:bodyPr/>
        <a:lstStyle/>
        <a:p>
          <a:endParaRPr lang="en-US"/>
        </a:p>
      </dgm:t>
    </dgm:pt>
    <dgm:pt modelId="{8014E567-3126-4EB1-932E-DED866F29CDF}" type="pres">
      <dgm:prSet presAssocID="{70970E01-A3A9-482F-AF6A-0FB75F5AB35B}" presName="connTx" presStyleLbl="parChTrans1D2" presStyleIdx="1" presStyleCnt="4"/>
      <dgm:spPr/>
      <dgm:t>
        <a:bodyPr/>
        <a:lstStyle/>
        <a:p>
          <a:endParaRPr lang="en-US"/>
        </a:p>
      </dgm:t>
    </dgm:pt>
    <dgm:pt modelId="{39E6796C-9F6A-416F-A7CC-827D51115039}" type="pres">
      <dgm:prSet presAssocID="{AF52D047-129D-4C19-B527-642855027551}" presName="node" presStyleLbl="node1" presStyleIdx="1" presStyleCnt="4">
        <dgm:presLayoutVars>
          <dgm:bulletEnabled val="1"/>
        </dgm:presLayoutVars>
      </dgm:prSet>
      <dgm:spPr/>
      <dgm:t>
        <a:bodyPr/>
        <a:lstStyle/>
        <a:p>
          <a:endParaRPr lang="en-US"/>
        </a:p>
      </dgm:t>
    </dgm:pt>
    <dgm:pt modelId="{81A8EC4B-A335-4C1D-88A4-04999A6ABEFC}" type="pres">
      <dgm:prSet presAssocID="{F89ECED9-67DA-4245-82F8-575BD3019BB0}" presName="Name9" presStyleLbl="parChTrans1D2" presStyleIdx="2" presStyleCnt="4"/>
      <dgm:spPr/>
      <dgm:t>
        <a:bodyPr/>
        <a:lstStyle/>
        <a:p>
          <a:endParaRPr lang="en-US"/>
        </a:p>
      </dgm:t>
    </dgm:pt>
    <dgm:pt modelId="{80C17063-1B98-4320-B6F5-D53C7F786603}" type="pres">
      <dgm:prSet presAssocID="{F89ECED9-67DA-4245-82F8-575BD3019BB0}" presName="connTx" presStyleLbl="parChTrans1D2" presStyleIdx="2" presStyleCnt="4"/>
      <dgm:spPr/>
      <dgm:t>
        <a:bodyPr/>
        <a:lstStyle/>
        <a:p>
          <a:endParaRPr lang="en-US"/>
        </a:p>
      </dgm:t>
    </dgm:pt>
    <dgm:pt modelId="{5E061A72-512E-4FF0-90AC-95253ABD8915}" type="pres">
      <dgm:prSet presAssocID="{5E5853B7-908A-46C3-8113-4AF31CF5333D}" presName="node" presStyleLbl="node1" presStyleIdx="2" presStyleCnt="4">
        <dgm:presLayoutVars>
          <dgm:bulletEnabled val="1"/>
        </dgm:presLayoutVars>
      </dgm:prSet>
      <dgm:spPr/>
      <dgm:t>
        <a:bodyPr/>
        <a:lstStyle/>
        <a:p>
          <a:endParaRPr lang="en-US"/>
        </a:p>
      </dgm:t>
    </dgm:pt>
    <dgm:pt modelId="{0206337B-7D37-4041-BCCE-D4B312C22645}" type="pres">
      <dgm:prSet presAssocID="{B6CD039B-280C-443A-9A93-88036A52734D}" presName="Name9" presStyleLbl="parChTrans1D2" presStyleIdx="3" presStyleCnt="4"/>
      <dgm:spPr/>
      <dgm:t>
        <a:bodyPr/>
        <a:lstStyle/>
        <a:p>
          <a:endParaRPr lang="en-US"/>
        </a:p>
      </dgm:t>
    </dgm:pt>
    <dgm:pt modelId="{79D213C3-CF94-4A6D-BAA9-A73BA47FC5BA}" type="pres">
      <dgm:prSet presAssocID="{B6CD039B-280C-443A-9A93-88036A52734D}" presName="connTx" presStyleLbl="parChTrans1D2" presStyleIdx="3" presStyleCnt="4"/>
      <dgm:spPr/>
      <dgm:t>
        <a:bodyPr/>
        <a:lstStyle/>
        <a:p>
          <a:endParaRPr lang="en-US"/>
        </a:p>
      </dgm:t>
    </dgm:pt>
    <dgm:pt modelId="{7A95B938-AAD8-4F36-884C-EE3444C6FD53}" type="pres">
      <dgm:prSet presAssocID="{115C9918-3E55-440A-9D3F-8A887CEC1339}" presName="node" presStyleLbl="node1" presStyleIdx="3" presStyleCnt="4">
        <dgm:presLayoutVars>
          <dgm:bulletEnabled val="1"/>
        </dgm:presLayoutVars>
      </dgm:prSet>
      <dgm:spPr/>
      <dgm:t>
        <a:bodyPr/>
        <a:lstStyle/>
        <a:p>
          <a:endParaRPr lang="en-US"/>
        </a:p>
      </dgm:t>
    </dgm:pt>
  </dgm:ptLst>
  <dgm:cxnLst>
    <dgm:cxn modelId="{7B943676-AFE6-44E1-8B01-32D46A0FCADB}" type="presOf" srcId="{115C9918-3E55-440A-9D3F-8A887CEC1339}" destId="{7A95B938-AAD8-4F36-884C-EE3444C6FD53}" srcOrd="0" destOrd="0" presId="urn:microsoft.com/office/officeart/2005/8/layout/radial1"/>
    <dgm:cxn modelId="{62CB7D86-BD3A-40BE-B3B5-787059EC4439}" type="presOf" srcId="{AF52D047-129D-4C19-B527-642855027551}" destId="{39E6796C-9F6A-416F-A7CC-827D51115039}" srcOrd="0" destOrd="0" presId="urn:microsoft.com/office/officeart/2005/8/layout/radial1"/>
    <dgm:cxn modelId="{747B5C3B-A2FF-43B9-88FC-0BA482E70BF3}" srcId="{BA5427D0-F724-4CDA-923B-AA9552371784}" destId="{115C9918-3E55-440A-9D3F-8A887CEC1339}" srcOrd="3" destOrd="0" parTransId="{B6CD039B-280C-443A-9A93-88036A52734D}" sibTransId="{02DA150E-3BEC-4CEB-9582-055F58092CB5}"/>
    <dgm:cxn modelId="{7E619CB5-5482-4A7F-B2AB-3FC2CC5480E9}" type="presOf" srcId="{B6CD039B-280C-443A-9A93-88036A52734D}" destId="{79D213C3-CF94-4A6D-BAA9-A73BA47FC5BA}" srcOrd="1" destOrd="0" presId="urn:microsoft.com/office/officeart/2005/8/layout/radial1"/>
    <dgm:cxn modelId="{2AE2FBB6-5306-4A82-B404-6B5B1563881D}" type="presOf" srcId="{5E5853B7-908A-46C3-8113-4AF31CF5333D}" destId="{5E061A72-512E-4FF0-90AC-95253ABD8915}" srcOrd="0" destOrd="0" presId="urn:microsoft.com/office/officeart/2005/8/layout/radial1"/>
    <dgm:cxn modelId="{328B3172-F067-4C7B-AF9A-6E0631A36ED9}" type="presOf" srcId="{C9342CB8-60E1-49BF-AE96-47B47DD5EE2F}" destId="{3E191D70-1C41-4236-B5DE-F9F39D4743D1}" srcOrd="0" destOrd="0" presId="urn:microsoft.com/office/officeart/2005/8/layout/radial1"/>
    <dgm:cxn modelId="{AB57A8B4-6F96-4073-98D9-091F2E5F9FBD}" srcId="{BA5427D0-F724-4CDA-923B-AA9552371784}" destId="{4817E7EC-86D7-4467-9DFC-6BBE0B69D4D4}" srcOrd="0" destOrd="0" parTransId="{68FCBA3F-DCAB-49DC-934F-3AD817CDF2D5}" sibTransId="{B3B80831-2390-4A1D-B05F-3D2F8D821592}"/>
    <dgm:cxn modelId="{8921D324-FEB8-4CD5-B8FB-27C42D0B0F3E}" type="presOf" srcId="{68FCBA3F-DCAB-49DC-934F-3AD817CDF2D5}" destId="{808A3C3F-8CAD-42CC-A368-4580307B4709}" srcOrd="1" destOrd="0" presId="urn:microsoft.com/office/officeart/2005/8/layout/radial1"/>
    <dgm:cxn modelId="{6C6EC30E-B7E9-484B-9DD5-4B74650535CA}" type="presOf" srcId="{68FCBA3F-DCAB-49DC-934F-3AD817CDF2D5}" destId="{83C20D03-E5B5-41CE-A072-2208EEE4489D}" srcOrd="0" destOrd="0" presId="urn:microsoft.com/office/officeart/2005/8/layout/radial1"/>
    <dgm:cxn modelId="{D2A43E36-D282-4591-841E-A0BDBB92B224}" srcId="{C9342CB8-60E1-49BF-AE96-47B47DD5EE2F}" destId="{BA5427D0-F724-4CDA-923B-AA9552371784}" srcOrd="0" destOrd="0" parTransId="{AB675AAC-D2CA-439C-A97D-7244853F0C47}" sibTransId="{9264F03F-A235-4298-8476-631381C19387}"/>
    <dgm:cxn modelId="{8642EB25-9AEB-436B-8991-ABD51304219E}" type="presOf" srcId="{70970E01-A3A9-482F-AF6A-0FB75F5AB35B}" destId="{5FFB5B57-F8F7-4D8D-A780-A77BC7223EB8}" srcOrd="0" destOrd="0" presId="urn:microsoft.com/office/officeart/2005/8/layout/radial1"/>
    <dgm:cxn modelId="{0DE2B904-ED36-465D-91A7-6245F2CDBF96}" type="presOf" srcId="{B6CD039B-280C-443A-9A93-88036A52734D}" destId="{0206337B-7D37-4041-BCCE-D4B312C22645}" srcOrd="0" destOrd="0" presId="urn:microsoft.com/office/officeart/2005/8/layout/radial1"/>
    <dgm:cxn modelId="{3268BC3F-ADEF-4262-8A5E-581CE060DCE5}" type="presOf" srcId="{F89ECED9-67DA-4245-82F8-575BD3019BB0}" destId="{81A8EC4B-A335-4C1D-88A4-04999A6ABEFC}" srcOrd="0" destOrd="0" presId="urn:microsoft.com/office/officeart/2005/8/layout/radial1"/>
    <dgm:cxn modelId="{6010AC35-4A6D-4C89-9B96-F4FCA02CDB9F}" type="presOf" srcId="{BA5427D0-F724-4CDA-923B-AA9552371784}" destId="{A96D4E65-9021-4250-BC32-9D3C4A9BD4EE}" srcOrd="0" destOrd="0" presId="urn:microsoft.com/office/officeart/2005/8/layout/radial1"/>
    <dgm:cxn modelId="{391EAB43-BFEF-4BFC-A813-0F36853FB7FC}" type="presOf" srcId="{70970E01-A3A9-482F-AF6A-0FB75F5AB35B}" destId="{8014E567-3126-4EB1-932E-DED866F29CDF}" srcOrd="1" destOrd="0" presId="urn:microsoft.com/office/officeart/2005/8/layout/radial1"/>
    <dgm:cxn modelId="{5F3A3A56-7EB0-41A2-AE3B-D00E32549110}" type="presOf" srcId="{F89ECED9-67DA-4245-82F8-575BD3019BB0}" destId="{80C17063-1B98-4320-B6F5-D53C7F786603}" srcOrd="1" destOrd="0" presId="urn:microsoft.com/office/officeart/2005/8/layout/radial1"/>
    <dgm:cxn modelId="{DF464F9B-3713-457B-918C-AA273640C61D}" type="presOf" srcId="{4817E7EC-86D7-4467-9DFC-6BBE0B69D4D4}" destId="{44A5838C-B24E-4E20-BB7C-08B95813B600}" srcOrd="0" destOrd="0" presId="urn:microsoft.com/office/officeart/2005/8/layout/radial1"/>
    <dgm:cxn modelId="{057DC8AC-C23B-437F-A23C-D21A349B630E}" srcId="{BA5427D0-F724-4CDA-923B-AA9552371784}" destId="{AF52D047-129D-4C19-B527-642855027551}" srcOrd="1" destOrd="0" parTransId="{70970E01-A3A9-482F-AF6A-0FB75F5AB35B}" sibTransId="{D819BD1E-22C3-4D83-AEBF-A8E4A06A6579}"/>
    <dgm:cxn modelId="{92F91C99-C257-471C-815C-0FAD25B3D015}" srcId="{BA5427D0-F724-4CDA-923B-AA9552371784}" destId="{5E5853B7-908A-46C3-8113-4AF31CF5333D}" srcOrd="2" destOrd="0" parTransId="{F89ECED9-67DA-4245-82F8-575BD3019BB0}" sibTransId="{4C6BFE43-8FD9-4082-B4D6-5442FAE7CFBC}"/>
    <dgm:cxn modelId="{212B9F35-E3F4-4D4E-B29A-91788774A533}" type="presParOf" srcId="{3E191D70-1C41-4236-B5DE-F9F39D4743D1}" destId="{A96D4E65-9021-4250-BC32-9D3C4A9BD4EE}" srcOrd="0" destOrd="0" presId="urn:microsoft.com/office/officeart/2005/8/layout/radial1"/>
    <dgm:cxn modelId="{BD316E74-1615-4B27-B70E-BD3F73F2AA96}" type="presParOf" srcId="{3E191D70-1C41-4236-B5DE-F9F39D4743D1}" destId="{83C20D03-E5B5-41CE-A072-2208EEE4489D}" srcOrd="1" destOrd="0" presId="urn:microsoft.com/office/officeart/2005/8/layout/radial1"/>
    <dgm:cxn modelId="{EF446509-C411-4889-9E80-8C845AB38711}" type="presParOf" srcId="{83C20D03-E5B5-41CE-A072-2208EEE4489D}" destId="{808A3C3F-8CAD-42CC-A368-4580307B4709}" srcOrd="0" destOrd="0" presId="urn:microsoft.com/office/officeart/2005/8/layout/radial1"/>
    <dgm:cxn modelId="{19B7F2E2-5EED-4BF5-A1B9-28D74B0EDC47}" type="presParOf" srcId="{3E191D70-1C41-4236-B5DE-F9F39D4743D1}" destId="{44A5838C-B24E-4E20-BB7C-08B95813B600}" srcOrd="2" destOrd="0" presId="urn:microsoft.com/office/officeart/2005/8/layout/radial1"/>
    <dgm:cxn modelId="{10628EDE-4C19-40A6-9A8B-3FAE2838688A}" type="presParOf" srcId="{3E191D70-1C41-4236-B5DE-F9F39D4743D1}" destId="{5FFB5B57-F8F7-4D8D-A780-A77BC7223EB8}" srcOrd="3" destOrd="0" presId="urn:microsoft.com/office/officeart/2005/8/layout/radial1"/>
    <dgm:cxn modelId="{3BC5BB8D-E160-45FA-AC4F-081F5E189F3F}" type="presParOf" srcId="{5FFB5B57-F8F7-4D8D-A780-A77BC7223EB8}" destId="{8014E567-3126-4EB1-932E-DED866F29CDF}" srcOrd="0" destOrd="0" presId="urn:microsoft.com/office/officeart/2005/8/layout/radial1"/>
    <dgm:cxn modelId="{0BDFC173-56A8-4662-8285-CA636E08252C}" type="presParOf" srcId="{3E191D70-1C41-4236-B5DE-F9F39D4743D1}" destId="{39E6796C-9F6A-416F-A7CC-827D51115039}" srcOrd="4" destOrd="0" presId="urn:microsoft.com/office/officeart/2005/8/layout/radial1"/>
    <dgm:cxn modelId="{DC7C0FFA-9539-4A61-8F0E-8929201D2848}" type="presParOf" srcId="{3E191D70-1C41-4236-B5DE-F9F39D4743D1}" destId="{81A8EC4B-A335-4C1D-88A4-04999A6ABEFC}" srcOrd="5" destOrd="0" presId="urn:microsoft.com/office/officeart/2005/8/layout/radial1"/>
    <dgm:cxn modelId="{73362ED4-A9C9-47EB-9CF0-A339783054E0}" type="presParOf" srcId="{81A8EC4B-A335-4C1D-88A4-04999A6ABEFC}" destId="{80C17063-1B98-4320-B6F5-D53C7F786603}" srcOrd="0" destOrd="0" presId="urn:microsoft.com/office/officeart/2005/8/layout/radial1"/>
    <dgm:cxn modelId="{452BFB9E-9CF2-4AB2-A6C4-5E812FD2407B}" type="presParOf" srcId="{3E191D70-1C41-4236-B5DE-F9F39D4743D1}" destId="{5E061A72-512E-4FF0-90AC-95253ABD8915}" srcOrd="6" destOrd="0" presId="urn:microsoft.com/office/officeart/2005/8/layout/radial1"/>
    <dgm:cxn modelId="{010D07DE-B739-4687-BB85-8072F7CC541F}" type="presParOf" srcId="{3E191D70-1C41-4236-B5DE-F9F39D4743D1}" destId="{0206337B-7D37-4041-BCCE-D4B312C22645}" srcOrd="7" destOrd="0" presId="urn:microsoft.com/office/officeart/2005/8/layout/radial1"/>
    <dgm:cxn modelId="{406ABD11-42A9-413A-8C8D-B460D566FBBF}" type="presParOf" srcId="{0206337B-7D37-4041-BCCE-D4B312C22645}" destId="{79D213C3-CF94-4A6D-BAA9-A73BA47FC5BA}" srcOrd="0" destOrd="0" presId="urn:microsoft.com/office/officeart/2005/8/layout/radial1"/>
    <dgm:cxn modelId="{78C1D533-7CAA-4C99-8B8C-55DCB816B71F}" type="presParOf" srcId="{3E191D70-1C41-4236-B5DE-F9F39D4743D1}" destId="{7A95B938-AAD8-4F36-884C-EE3444C6FD53}" srcOrd="8" destOrd="0" presId="urn:microsoft.com/office/officeart/2005/8/layout/radial1"/>
  </dgm:cxnLst>
  <dgm:bg/>
  <dgm:whole/>
</dgm:dataModel>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4/3/2020</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F15528-21DE-4FAA-801E-634DDDAF4B2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4/3/2020</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4/3/2020</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1D8BD707-D9CF-40AE-B4C6-C98DA3205C09}" type="datetimeFigureOut">
              <a:rPr lang="en-US" smtClean="0"/>
              <a:pPr/>
              <a:t>4/3/2020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4/3/2020</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F15528-21DE-4FAA-801E-634DDDAF4B2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4/3/2020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1D8BD707-D9CF-40AE-B4C6-C98DA3205C09}" type="datetimeFigureOut">
              <a:rPr lang="en-US" smtClean="0"/>
              <a:pPr/>
              <a:t>4/3/2020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4/3/2020</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1D8BD707-D9CF-40AE-B4C6-C98DA3205C09}" type="datetimeFigureOut">
              <a:rPr lang="en-US" smtClean="0"/>
              <a:pPr/>
              <a:t>4/3/2020</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D8BD707-D9CF-40AE-B4C6-C98DA3205C09}" type="datetimeFigureOut">
              <a:rPr lang="en-US" smtClean="0"/>
              <a:pPr/>
              <a:t>4/3/2020</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F15528-21DE-4FAA-801E-634DDDAF4B2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jstor.org/stable/41856125" TargetMode="External"/><Relationship Id="rId2" Type="http://schemas.openxmlformats.org/officeDocument/2006/relationships/hyperlink" Target="https://www.jstor.org/stable/23015095"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85000" lnSpcReduction="20000"/>
          </a:bodyPr>
          <a:lstStyle/>
          <a:p>
            <a:r>
              <a:rPr lang="en-US" dirty="0" smtClean="0"/>
              <a:t>For MA 4</a:t>
            </a:r>
            <a:r>
              <a:rPr lang="en-US" baseline="30000" dirty="0" smtClean="0"/>
              <a:t>th</a:t>
            </a:r>
            <a:r>
              <a:rPr lang="en-US" dirty="0" smtClean="0"/>
              <a:t> Semester (Dept. of Political Science)</a:t>
            </a:r>
          </a:p>
          <a:p>
            <a:r>
              <a:rPr lang="en-US" dirty="0" smtClean="0"/>
              <a:t>Course No. PLS 405 (LGP)</a:t>
            </a:r>
          </a:p>
          <a:p>
            <a:r>
              <a:rPr lang="en-US" dirty="0" smtClean="0"/>
              <a:t>Topic -4</a:t>
            </a:r>
          </a:p>
          <a:p>
            <a:endParaRPr lang="en-US" dirty="0" smtClean="0"/>
          </a:p>
          <a:p>
            <a:r>
              <a:rPr lang="en-US" dirty="0" smtClean="0"/>
              <a:t>Prepared By: Dr. </a:t>
            </a:r>
            <a:r>
              <a:rPr lang="en-US" dirty="0" err="1" smtClean="0"/>
              <a:t>Eyasin</a:t>
            </a:r>
            <a:r>
              <a:rPr lang="en-US" dirty="0" smtClean="0"/>
              <a:t> Khan</a:t>
            </a:r>
          </a:p>
          <a:p>
            <a:r>
              <a:rPr lang="en-US" dirty="0" smtClean="0"/>
              <a:t>Assistant Professor, Dept. of Political Science</a:t>
            </a:r>
          </a:p>
          <a:p>
            <a:endParaRPr lang="en-US" dirty="0"/>
          </a:p>
        </p:txBody>
      </p:sp>
      <p:sp>
        <p:nvSpPr>
          <p:cNvPr id="2" name="Title 1"/>
          <p:cNvSpPr>
            <a:spLocks noGrp="1"/>
          </p:cNvSpPr>
          <p:nvPr>
            <p:ph type="ctrTitle"/>
          </p:nvPr>
        </p:nvSpPr>
        <p:spPr/>
        <p:txBody>
          <a:bodyPr>
            <a:normAutofit fontScale="90000"/>
          </a:bodyPr>
          <a:lstStyle/>
          <a:p>
            <a:r>
              <a:rPr lang="en-US" dirty="0" smtClean="0"/>
              <a:t>State Control of PRIs in India-the issue of Autonomy of rural local government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normAutofit lnSpcReduction="10000"/>
          </a:bodyPr>
          <a:lstStyle/>
          <a:p>
            <a:pPr algn="just"/>
            <a:r>
              <a:rPr lang="en-US" dirty="0" smtClean="0"/>
              <a:t>Mostly the PRIs do not have adequate funds. So they have to depend on the state government for financial aid. This financial aid to PRIs is uncertain, irregular and inadequate. The heavy dependence of PRIs on State assistance leads to excessive financial  autonomy of these bodies. </a:t>
            </a:r>
          </a:p>
          <a:p>
            <a:pPr algn="just"/>
            <a:r>
              <a:rPr lang="en-US" dirty="0" smtClean="0"/>
              <a:t>The attitude of Officials towards PRIs is indifferent. They considered themselves the bosses of representatives of PRIs. They are not cooperative. This type of indifferent attitude on the part of official has resulted in the mismanagement of PRIs.  </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 of Autonomy</a:t>
            </a:r>
            <a:endParaRPr lang="en-US" dirty="0"/>
          </a:p>
        </p:txBody>
      </p:sp>
      <p:sp>
        <p:nvSpPr>
          <p:cNvPr id="3" name="Content Placeholder 2"/>
          <p:cNvSpPr>
            <a:spLocks noGrp="1"/>
          </p:cNvSpPr>
          <p:nvPr>
            <p:ph sz="quarter" idx="1"/>
          </p:nvPr>
        </p:nvSpPr>
        <p:spPr/>
        <p:txBody>
          <a:bodyPr>
            <a:normAutofit fontScale="85000" lnSpcReduction="20000"/>
          </a:bodyPr>
          <a:lstStyle/>
          <a:p>
            <a:pPr algn="just"/>
            <a:r>
              <a:rPr lang="en-US" dirty="0" smtClean="0"/>
              <a:t>Local Government autonomy refers to the power to regulate private activities in order to protect the public health, safety and morals.</a:t>
            </a:r>
          </a:p>
          <a:p>
            <a:pPr algn="just"/>
            <a:r>
              <a:rPr lang="en-US" dirty="0" smtClean="0"/>
              <a:t>Local autonomy is a multidimensional concept in which local government units have an important role to play in the economy and the intergovernmental system, have discretion in determining what they will do without undue constraint from higher levels of government, and have the means or capacity to do so. </a:t>
            </a:r>
          </a:p>
          <a:p>
            <a:pPr algn="just"/>
            <a:r>
              <a:rPr lang="en-US" dirty="0" smtClean="0"/>
              <a:t>Many studies attempt to </a:t>
            </a:r>
            <a:r>
              <a:rPr lang="en-US" dirty="0" err="1" smtClean="0"/>
              <a:t>operationalize</a:t>
            </a:r>
            <a:r>
              <a:rPr lang="en-US" dirty="0" smtClean="0"/>
              <a:t> and measure  local government autonomy. However, no consensus exists as to how to identify or measure the concept. As straightforward as the definition may seem, the wide variety of factors that impact local government autonomy complicate the issue. </a:t>
            </a:r>
          </a:p>
          <a:p>
            <a:pPr algn="just"/>
            <a:endParaRPr lang="en-US" dirty="0" smtClean="0"/>
          </a:p>
          <a:p>
            <a:pPr algn="just"/>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normAutofit fontScale="92500" lnSpcReduction="20000"/>
          </a:bodyPr>
          <a:lstStyle/>
          <a:p>
            <a:pPr algn="just"/>
            <a:r>
              <a:rPr lang="en-US" dirty="0" smtClean="0"/>
              <a:t>States grant local governments varying levels of autonomy. Within states, different types of local governments hold different levels of authority. In addition, a local government in a particular state may possess broad authority with respect to one power or within a particular category of power, but very little authority in other areas. </a:t>
            </a:r>
          </a:p>
          <a:p>
            <a:pPr algn="just"/>
            <a:r>
              <a:rPr lang="en-US" dirty="0" smtClean="0"/>
              <a:t>Many studies attempt to define local government autonomy as falling within a limited number of classifications. In actuality, local government autonomy varies, both within and across states, along a broad continuum. The scope of authority also varies based on when and which power is measured. In summary local government autonomy is an elusive concept.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Suggested Readings</a:t>
            </a:r>
            <a:endParaRPr lang="en-US" dirty="0"/>
          </a:p>
        </p:txBody>
      </p:sp>
      <p:sp>
        <p:nvSpPr>
          <p:cNvPr id="3" name="Content Placeholder 2"/>
          <p:cNvSpPr>
            <a:spLocks noGrp="1"/>
          </p:cNvSpPr>
          <p:nvPr>
            <p:ph sz="quarter" idx="1"/>
          </p:nvPr>
        </p:nvSpPr>
        <p:spPr/>
        <p:txBody>
          <a:bodyPr>
            <a:normAutofit fontScale="77500" lnSpcReduction="20000"/>
          </a:bodyPr>
          <a:lstStyle/>
          <a:p>
            <a:pPr algn="just"/>
            <a:r>
              <a:rPr lang="en-US" dirty="0" smtClean="0"/>
              <a:t>Jesse J. Richardson, Jr. (2011) “Dillon’s Rule is From Mars, Home Rule is From Venus: Local government autonomy and the Rules of Statutory Construction” </a:t>
            </a:r>
            <a:r>
              <a:rPr lang="en-US" i="1" dirty="0" smtClean="0"/>
              <a:t>The Journal of Federalism </a:t>
            </a:r>
            <a:r>
              <a:rPr lang="en-US" dirty="0" smtClean="0"/>
              <a:t>, Volume 41, number 4, pp. 662-685 available at: </a:t>
            </a:r>
            <a:r>
              <a:rPr lang="en-US" dirty="0" smtClean="0">
                <a:hlinkClick r:id="rId2"/>
              </a:rPr>
              <a:t>https://www.jstor.org/stable/23015095</a:t>
            </a:r>
            <a:r>
              <a:rPr lang="en-US" dirty="0" smtClean="0"/>
              <a:t>; accessed on 02.04.2020</a:t>
            </a:r>
          </a:p>
          <a:p>
            <a:pPr algn="just"/>
            <a:r>
              <a:rPr lang="en-US" dirty="0" err="1" smtClean="0"/>
              <a:t>Mohindra</a:t>
            </a:r>
            <a:r>
              <a:rPr lang="en-US" dirty="0" smtClean="0"/>
              <a:t> Singh and Vijay Kumar (2005) State control Over </a:t>
            </a:r>
            <a:r>
              <a:rPr lang="en-US" dirty="0" err="1" smtClean="0"/>
              <a:t>Panchayati</a:t>
            </a:r>
            <a:r>
              <a:rPr lang="en-US" dirty="0" smtClean="0"/>
              <a:t> Raj Institutions” </a:t>
            </a:r>
            <a:r>
              <a:rPr lang="en-US" i="1" dirty="0" smtClean="0"/>
              <a:t>The Indian Journal of Political Science</a:t>
            </a:r>
            <a:r>
              <a:rPr lang="en-US" dirty="0" smtClean="0"/>
              <a:t>, Vol. LXVI, No.2, Apr.-June, 2005, available at available at: </a:t>
            </a:r>
            <a:r>
              <a:rPr lang="en-US" dirty="0" smtClean="0">
                <a:hlinkClick r:id="rId3"/>
              </a:rPr>
              <a:t>https://www.jstor.org/stable/41856125</a:t>
            </a:r>
            <a:r>
              <a:rPr lang="en-US" dirty="0" smtClean="0"/>
              <a:t>;  accessed on 02.04.2020</a:t>
            </a:r>
          </a:p>
          <a:p>
            <a:r>
              <a:rPr lang="en-US" dirty="0" err="1" smtClean="0"/>
              <a:t>Asok</a:t>
            </a:r>
            <a:r>
              <a:rPr lang="en-US" dirty="0" smtClean="0"/>
              <a:t> </a:t>
            </a:r>
            <a:r>
              <a:rPr lang="en-US" dirty="0" err="1" smtClean="0"/>
              <a:t>Mukhopadhaya</a:t>
            </a:r>
            <a:r>
              <a:rPr lang="en-US" dirty="0" smtClean="0"/>
              <a:t> (1991) </a:t>
            </a:r>
            <a:r>
              <a:rPr lang="en-US" i="1" dirty="0" smtClean="0"/>
              <a:t>The </a:t>
            </a:r>
            <a:r>
              <a:rPr lang="en-US" i="1" dirty="0" err="1" smtClean="0"/>
              <a:t>Panchayat</a:t>
            </a:r>
            <a:r>
              <a:rPr lang="en-US" i="1" dirty="0" smtClean="0"/>
              <a:t> Administration of West Bengal</a:t>
            </a:r>
          </a:p>
          <a:p>
            <a:r>
              <a:rPr lang="en-US" dirty="0" err="1" smtClean="0"/>
              <a:t>Niraja</a:t>
            </a:r>
            <a:r>
              <a:rPr lang="en-US" dirty="0" smtClean="0"/>
              <a:t> </a:t>
            </a:r>
            <a:r>
              <a:rPr lang="en-US" dirty="0" err="1" smtClean="0"/>
              <a:t>Gopal</a:t>
            </a:r>
            <a:r>
              <a:rPr lang="en-US" dirty="0" smtClean="0"/>
              <a:t> </a:t>
            </a:r>
            <a:r>
              <a:rPr lang="en-US" dirty="0" err="1" smtClean="0"/>
              <a:t>Jayal</a:t>
            </a:r>
            <a:r>
              <a:rPr lang="en-US" dirty="0" smtClean="0"/>
              <a:t>, </a:t>
            </a:r>
            <a:r>
              <a:rPr lang="en-US" dirty="0" err="1" smtClean="0"/>
              <a:t>Amit</a:t>
            </a:r>
            <a:r>
              <a:rPr lang="en-US" dirty="0" smtClean="0"/>
              <a:t> </a:t>
            </a:r>
            <a:r>
              <a:rPr lang="en-US" dirty="0" err="1" smtClean="0"/>
              <a:t>Prakash</a:t>
            </a:r>
            <a:r>
              <a:rPr lang="en-US" dirty="0" smtClean="0"/>
              <a:t> and </a:t>
            </a:r>
            <a:r>
              <a:rPr lang="en-US" dirty="0" err="1" smtClean="0"/>
              <a:t>Pradeep</a:t>
            </a:r>
            <a:r>
              <a:rPr lang="en-US" dirty="0" smtClean="0"/>
              <a:t> K. Sharma (eds.)[2007] </a:t>
            </a:r>
            <a:r>
              <a:rPr lang="en-US" i="1" dirty="0" smtClean="0"/>
              <a:t>Local Governance in India</a:t>
            </a:r>
          </a:p>
          <a:p>
            <a:r>
              <a:rPr lang="en-US" dirty="0" err="1" smtClean="0"/>
              <a:t>Biswanath</a:t>
            </a:r>
            <a:r>
              <a:rPr lang="en-US" dirty="0" smtClean="0"/>
              <a:t> </a:t>
            </a:r>
            <a:r>
              <a:rPr lang="en-US" dirty="0" err="1" smtClean="0"/>
              <a:t>Chakraborty</a:t>
            </a:r>
            <a:r>
              <a:rPr lang="en-US" dirty="0" smtClean="0"/>
              <a:t> (2008) </a:t>
            </a:r>
            <a:r>
              <a:rPr lang="en-US" i="1" dirty="0" smtClean="0"/>
              <a:t>People’s participation in West Bengal </a:t>
            </a:r>
            <a:r>
              <a:rPr lang="en-US" i="1" dirty="0" err="1" smtClean="0"/>
              <a:t>Panchayat</a:t>
            </a:r>
            <a:r>
              <a:rPr lang="en-US" i="1" dirty="0" smtClean="0"/>
              <a:t> System</a:t>
            </a:r>
          </a:p>
          <a:p>
            <a:endParaRPr lang="en-US" i="1" dirty="0" smtClean="0"/>
          </a:p>
          <a:p>
            <a:pPr algn="just"/>
            <a:endParaRPr lang="en-US" dirty="0" smtClean="0"/>
          </a:p>
          <a:p>
            <a:pPr algn="just"/>
            <a:endParaRPr lang="en-US" dirty="0" smtClean="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sz="quarter" idx="1"/>
          </p:nvPr>
        </p:nvSpPr>
        <p:spPr/>
        <p:txBody>
          <a:bodyPr/>
          <a:lstStyle/>
          <a:p>
            <a:pPr algn="just"/>
            <a:r>
              <a:rPr lang="en-US" dirty="0" smtClean="0"/>
              <a:t>73</a:t>
            </a:r>
            <a:r>
              <a:rPr lang="en-US" baseline="30000" dirty="0" smtClean="0"/>
              <a:t>rd</a:t>
            </a:r>
            <a:r>
              <a:rPr lang="en-US" dirty="0" smtClean="0"/>
              <a:t> Amendment Act has provided enhanced powers to the local bodies but it does not mean that they have unlimited authority and freedom. Some measures of control over </a:t>
            </a:r>
            <a:r>
              <a:rPr lang="en-US" dirty="0" err="1" smtClean="0"/>
              <a:t>Panchayati</a:t>
            </a:r>
            <a:r>
              <a:rPr lang="en-US" dirty="0" smtClean="0"/>
              <a:t> Raj Institutions (PRIs) are not only desirable but also necessary. Therefore, PRIs are kept under the control of State Government. Though some scholars argued in </a:t>
            </a:r>
            <a:r>
              <a:rPr lang="en-US" dirty="0" err="1" smtClean="0"/>
              <a:t>favour</a:t>
            </a:r>
            <a:r>
              <a:rPr lang="en-US" dirty="0" smtClean="0"/>
              <a:t> of the issue of autonomy  of rural local government in India.</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Control of PRIs in India</a:t>
            </a:r>
            <a:endParaRPr lang="en-US" dirty="0"/>
          </a:p>
        </p:txBody>
      </p:sp>
      <p:sp>
        <p:nvSpPr>
          <p:cNvPr id="3" name="Content Placeholder 2"/>
          <p:cNvSpPr>
            <a:spLocks noGrp="1"/>
          </p:cNvSpPr>
          <p:nvPr>
            <p:ph sz="quarter" idx="1"/>
          </p:nvPr>
        </p:nvSpPr>
        <p:spPr/>
        <p:txBody>
          <a:bodyPr>
            <a:normAutofit lnSpcReduction="10000"/>
          </a:bodyPr>
          <a:lstStyle/>
          <a:p>
            <a:pPr algn="just"/>
            <a:r>
              <a:rPr lang="en-US" dirty="0" smtClean="0"/>
              <a:t>State control over PRIs is necessary because in rural areas  the authority is vested in local people. Most of them are generally illiterate and incompetent to make use of authority. So there are always possibilities of committing mistakes while exercising the authority. In such a situation, state control is considered necessary. State control is needed for proper direction, unification and coordination of the civic services and for securing consistency and continuity both in the formulation and implementation of the national policies.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sz="quarter" idx="1"/>
          </p:nvPr>
        </p:nvGraphicFramePr>
        <p:xfrm>
          <a:off x="301625" y="1527175"/>
          <a:ext cx="8504238"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Techniques of Control</a:t>
            </a:r>
            <a:endParaRPr lang="en-US" dirty="0"/>
          </a:p>
        </p:txBody>
      </p:sp>
      <p:sp>
        <p:nvSpPr>
          <p:cNvPr id="3" name="Content Placeholder 2"/>
          <p:cNvSpPr>
            <a:spLocks noGrp="1"/>
          </p:cNvSpPr>
          <p:nvPr>
            <p:ph sz="quarter" idx="1"/>
          </p:nvPr>
        </p:nvSpPr>
        <p:spPr/>
        <p:txBody>
          <a:bodyPr>
            <a:normAutofit/>
          </a:bodyPr>
          <a:lstStyle/>
          <a:p>
            <a:r>
              <a:rPr lang="en-US" dirty="0" smtClean="0"/>
              <a:t>Power to cancel  or suspend Resolutions</a:t>
            </a:r>
          </a:p>
          <a:p>
            <a:r>
              <a:rPr lang="en-US" dirty="0" smtClean="0"/>
              <a:t>Access to Record of </a:t>
            </a:r>
            <a:r>
              <a:rPr lang="en-US" dirty="0" err="1" smtClean="0"/>
              <a:t>Panchayati</a:t>
            </a:r>
            <a:r>
              <a:rPr lang="en-US" dirty="0" smtClean="0"/>
              <a:t> Raj Institutions</a:t>
            </a:r>
          </a:p>
          <a:p>
            <a:r>
              <a:rPr lang="en-US" dirty="0" smtClean="0"/>
              <a:t>State control over </a:t>
            </a:r>
            <a:r>
              <a:rPr lang="en-US" dirty="0" err="1" smtClean="0"/>
              <a:t>Panchayati</a:t>
            </a:r>
            <a:r>
              <a:rPr lang="en-US" dirty="0" smtClean="0"/>
              <a:t> Raj</a:t>
            </a:r>
          </a:p>
          <a:p>
            <a:r>
              <a:rPr lang="en-US" dirty="0" smtClean="0"/>
              <a:t>Powers of Inspection and Supervision</a:t>
            </a:r>
          </a:p>
          <a:p>
            <a:r>
              <a:rPr lang="en-US" dirty="0" smtClean="0"/>
              <a:t>Grants in-Aid</a:t>
            </a:r>
          </a:p>
          <a:p>
            <a:r>
              <a:rPr lang="en-US" dirty="0" smtClean="0"/>
              <a:t>Reports and Enquiries</a:t>
            </a:r>
          </a:p>
          <a:p>
            <a:r>
              <a:rPr lang="en-US" dirty="0" smtClean="0"/>
              <a:t>Default of Duties</a:t>
            </a:r>
          </a:p>
          <a:p>
            <a:r>
              <a:rPr lang="en-US" dirty="0" smtClean="0"/>
              <a:t>Appellate Powers</a:t>
            </a:r>
          </a:p>
          <a:p>
            <a:r>
              <a:rPr lang="en-US" dirty="0" smtClean="0"/>
              <a:t>Removal</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lstStyle/>
          <a:p>
            <a:r>
              <a:rPr lang="en-US" dirty="0" smtClean="0"/>
              <a:t>Dissolution of PRIs</a:t>
            </a:r>
          </a:p>
          <a:p>
            <a:r>
              <a:rPr lang="en-US" dirty="0" smtClean="0"/>
              <a:t>Appointment of Administrators</a:t>
            </a:r>
          </a:p>
          <a:p>
            <a:r>
              <a:rPr lang="en-US" dirty="0" smtClean="0"/>
              <a:t>Audit of Accounts and Sanctioning of the Budgets</a:t>
            </a:r>
          </a:p>
          <a:p>
            <a:r>
              <a:rPr lang="en-US" dirty="0" smtClean="0"/>
              <a:t>Powers to Amend Statute</a:t>
            </a:r>
          </a:p>
          <a:p>
            <a:r>
              <a:rPr lang="en-US" dirty="0" smtClean="0"/>
              <a:t>Prior Approval of Government</a:t>
            </a:r>
          </a:p>
          <a:p>
            <a:r>
              <a:rPr lang="en-US" dirty="0" smtClean="0"/>
              <a:t>To Issue Orders and Guidance</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Weakness of the Control</a:t>
            </a:r>
            <a:endParaRPr lang="en-US" dirty="0"/>
          </a:p>
        </p:txBody>
      </p:sp>
      <p:sp>
        <p:nvSpPr>
          <p:cNvPr id="3" name="Content Placeholder 2"/>
          <p:cNvSpPr>
            <a:spLocks noGrp="1"/>
          </p:cNvSpPr>
          <p:nvPr>
            <p:ph sz="quarter" idx="1"/>
          </p:nvPr>
        </p:nvSpPr>
        <p:spPr/>
        <p:txBody>
          <a:bodyPr>
            <a:normAutofit fontScale="85000" lnSpcReduction="20000"/>
          </a:bodyPr>
          <a:lstStyle/>
          <a:p>
            <a:pPr algn="just"/>
            <a:r>
              <a:rPr lang="en-US" dirty="0" smtClean="0"/>
              <a:t>The state control over PRIs is so rigid that it has reduced the </a:t>
            </a:r>
            <a:r>
              <a:rPr lang="en-US" dirty="0" err="1" smtClean="0"/>
              <a:t>Panchayati</a:t>
            </a:r>
            <a:r>
              <a:rPr lang="en-US" dirty="0" smtClean="0"/>
              <a:t> Raj bodies to the status of subordinate agencies of the State government and their autonomy has completely been disappeared. </a:t>
            </a:r>
          </a:p>
          <a:p>
            <a:pPr algn="just"/>
            <a:r>
              <a:rPr lang="en-US" dirty="0" smtClean="0"/>
              <a:t>The PRIs have been so much circumscribed by internal checks and external controls that they have now failed to bear the strain of the development activities.  </a:t>
            </a:r>
          </a:p>
          <a:p>
            <a:pPr algn="just"/>
            <a:r>
              <a:rPr lang="en-US" dirty="0" smtClean="0"/>
              <a:t>The controlling powers are not exercised in a proper and effective manner. The control is very much negative and formal rather than positive and constructive. </a:t>
            </a:r>
          </a:p>
          <a:p>
            <a:pPr algn="just"/>
            <a:r>
              <a:rPr lang="en-US" dirty="0" smtClean="0"/>
              <a:t>All the powers of control are vested to the State governments over PRIs including dissolving  the PRIs means like a hammer types of power. Sometime the state government used it for their own political party’s interest. </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lstStyle/>
          <a:p>
            <a:pPr algn="just"/>
            <a:r>
              <a:rPr lang="en-US" dirty="0" smtClean="0"/>
              <a:t>PRIs is not independent to functioning their some specific works which are required prior permission from the state government. Some scholars argued that the procedure is highly undemocratic.</a:t>
            </a:r>
          </a:p>
          <a:p>
            <a:pPr algn="just"/>
            <a:r>
              <a:rPr lang="en-US" dirty="0" smtClean="0"/>
              <a:t>The state control over PRIs is exercised by the Deputy Commissioners /Sub divisional Officer(Civil). It has been observed that these Officers cannot keep Effective control over PRIs due to lack of time, requisite training and lack of experience in Keeping effective control over PRIs.</a:t>
            </a:r>
          </a:p>
          <a:p>
            <a:pPr algn="just"/>
            <a:endParaRPr lang="en-US"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Audit is the main instrument through which control is exercised over PRIs.</a:t>
            </a:r>
          </a:p>
          <a:p>
            <a:pPr algn="just"/>
            <a:r>
              <a:rPr lang="en-US" dirty="0" smtClean="0"/>
              <a:t>Sometimes the decisions of removal of representatives of PRIs are taken on political considerations which is highly objectionable.</a:t>
            </a:r>
          </a:p>
          <a:p>
            <a:pPr algn="just"/>
            <a:r>
              <a:rPr lang="en-US" dirty="0" smtClean="0"/>
              <a:t>Judicial control plays an important role in making the PRIs accountable but it has its own limitations as courts have no authority to start proceedings. Basically it is post-facto control in nature. </a:t>
            </a:r>
          </a:p>
          <a:p>
            <a:pPr algn="just"/>
            <a:r>
              <a:rPr lang="en-US" dirty="0" smtClean="0"/>
              <a:t>Functionaries of PRIs are most of the cases not fully trained. So, they are failed to doing their job properly and reporting the  progress of the work in time.</a:t>
            </a:r>
          </a:p>
          <a:p>
            <a:pPr algn="just"/>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181</TotalTime>
  <Words>1090</Words>
  <Application>Microsoft Office PowerPoint</Application>
  <PresentationFormat>On-screen Show (4:3)</PresentationFormat>
  <Paragraphs>65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Civic</vt:lpstr>
      <vt:lpstr>State Control of PRIs in India-the issue of Autonomy of rural local government</vt:lpstr>
      <vt:lpstr>Introduction</vt:lpstr>
      <vt:lpstr>State Control of PRIs in India</vt:lpstr>
      <vt:lpstr>Slide 4</vt:lpstr>
      <vt:lpstr>Techniques of Control</vt:lpstr>
      <vt:lpstr>Continued</vt:lpstr>
      <vt:lpstr>Weakness of the Control</vt:lpstr>
      <vt:lpstr>Continued</vt:lpstr>
      <vt:lpstr>Continued</vt:lpstr>
      <vt:lpstr>Continued</vt:lpstr>
      <vt:lpstr>Issue of Autonomy</vt:lpstr>
      <vt:lpstr>Continued</vt:lpstr>
      <vt:lpstr>Suggested Readings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Control of PRIs in India-the </dc:title>
  <dc:creator>EYASIN</dc:creator>
  <cp:lastModifiedBy>EYASIN</cp:lastModifiedBy>
  <cp:revision>44</cp:revision>
  <dcterms:created xsi:type="dcterms:W3CDTF">2006-08-16T00:00:00Z</dcterms:created>
  <dcterms:modified xsi:type="dcterms:W3CDTF">2020-04-03T12:39:20Z</dcterms:modified>
</cp:coreProperties>
</file>