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FD1F5-A0CA-4B61-B460-55B56B8BC40C}" type="datetimeFigureOut">
              <a:rPr lang="en-US" smtClean="0"/>
              <a:pPr/>
              <a:t>3/27/2020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A3DD0-7281-42EB-8F0F-73A55217176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4BA3DD0-7281-42EB-8F0F-73A552171765}"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4ACC2236-BC14-49E8-83C3-0BD5034B33EE}"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4ACC2236-BC14-49E8-83C3-0BD5034B33EE}"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4ACC2236-BC14-49E8-83C3-0BD5034B33EE}"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CC2236-BC14-49E8-83C3-0BD5034B33E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68661E2-57C8-4C3C-9AA8-824022C3F109}" type="datetimeFigureOut">
              <a:rPr lang="en-US" smtClean="0"/>
              <a:pPr/>
              <a:t>3/27/2020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4ACC2236-BC14-49E8-83C3-0BD5034B33EE}"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8661E2-57C8-4C3C-9AA8-824022C3F109}" type="datetimeFigureOut">
              <a:rPr lang="en-US" smtClean="0"/>
              <a:pPr/>
              <a:t>3/27/2020</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ACC2236-BC14-49E8-83C3-0BD5034B33EE}"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atomicheritage.org/sites/default/files/President_Kennedy_signs_Nuclear_Test_Ban_Treaty%2C_07_October_1963.jpg"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dn.britannica.com/47/137047-050-F956F2F8/Michael-Stewart-British-Treaty-on-the-Non-proliferation-1968.jp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imple.wikipedia.org/wiki/File:Clausewitz.jp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The_First_International_Peace_Conference,_the_Hague,_May_-_June_1899_HU67224.jp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dn.britannica.com/39/127139-050-B472B216/Dignitaries-Hall-of-Mirrors-France-Palace-Versailles-June-28-1919.jp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Atomic_bombing_of_Japan.jpg" TargetMode="External"/><Relationship Id="rId2" Type="http://schemas.openxmlformats.org/officeDocument/2006/relationships/hyperlink" Target="https://www.wdl.org/en/item/11592/view/1/1/" TargetMode="External"/><Relationship Id="rId1" Type="http://schemas.openxmlformats.org/officeDocument/2006/relationships/slideLayout" Target="../slideLayouts/slideLayout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1800" dirty="0" smtClean="0">
                <a:latin typeface="Times New Roman" pitchFamily="18" charset="0"/>
                <a:cs typeface="Times New Roman" pitchFamily="18" charset="0"/>
              </a:rPr>
              <a:t>Vidyasagar University, Midnapore, WB, India </a:t>
            </a:r>
            <a:r>
              <a:rPr lang="en-IN" sz="1800" dirty="0" smtClean="0">
                <a:latin typeface="Times New Roman" pitchFamily="18" charset="0"/>
                <a:cs typeface="Times New Roman" pitchFamily="18" charset="0"/>
              </a:rPr>
              <a:t/>
            </a:r>
            <a:br>
              <a:rPr lang="en-IN"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Department of Political Science </a:t>
            </a:r>
            <a:r>
              <a:rPr lang="en-IN" sz="1800" dirty="0" smtClean="0">
                <a:latin typeface="Times New Roman" pitchFamily="18" charset="0"/>
                <a:cs typeface="Times New Roman" pitchFamily="18" charset="0"/>
              </a:rPr>
              <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COURSE NO: PLS-201 INTERNATIONAL RELATIONS (THEORIES AND ISSUES) </a:t>
            </a:r>
            <a:br>
              <a:rPr lang="en-IN" sz="1800" dirty="0" smtClean="0">
                <a:latin typeface="Times New Roman" pitchFamily="18" charset="0"/>
                <a:cs typeface="Times New Roman" pitchFamily="18" charset="0"/>
              </a:rPr>
            </a:br>
            <a:endParaRPr lang="en-IN" sz="1800" dirty="0">
              <a:latin typeface="Times New Roman" pitchFamily="18" charset="0"/>
              <a:cs typeface="Times New Roman" pitchFamily="18" charset="0"/>
            </a:endParaRPr>
          </a:p>
        </p:txBody>
      </p:sp>
      <p:sp>
        <p:nvSpPr>
          <p:cNvPr id="3" name="Subtitle 2"/>
          <p:cNvSpPr>
            <a:spLocks noGrp="1"/>
          </p:cNvSpPr>
          <p:nvPr>
            <p:ph type="subTitle" idx="1"/>
          </p:nvPr>
        </p:nvSpPr>
        <p:spPr>
          <a:xfrm>
            <a:off x="1432560" y="2214554"/>
            <a:ext cx="7406640" cy="1388110"/>
          </a:xfrm>
        </p:spPr>
        <p:txBody>
          <a:bodyPr>
            <a:normAutofit fontScale="92500" lnSpcReduction="20000"/>
          </a:bodyPr>
          <a:lstStyle/>
          <a:p>
            <a:pPr algn="ctr"/>
            <a:r>
              <a:rPr lang="en-IN" sz="3500" b="1" i="1" dirty="0" smtClean="0">
                <a:solidFill>
                  <a:schemeClr val="tx1"/>
                </a:solidFill>
                <a:latin typeface="Times New Roman" pitchFamily="18" charset="0"/>
                <a:cs typeface="Times New Roman" pitchFamily="18" charset="0"/>
              </a:rPr>
              <a:t>Disarmament: Past, Present and Future </a:t>
            </a:r>
          </a:p>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By </a:t>
            </a:r>
          </a:p>
          <a:p>
            <a:pPr algn="ctr"/>
            <a:r>
              <a:rPr lang="en-US" sz="2000" b="1" dirty="0" smtClean="0">
                <a:solidFill>
                  <a:schemeClr val="tx1"/>
                </a:solidFill>
                <a:latin typeface="Times New Roman" pitchFamily="18" charset="0"/>
                <a:cs typeface="Times New Roman" pitchFamily="18" charset="0"/>
              </a:rPr>
              <a:t>Professor Sibaji Pratim Basu </a:t>
            </a:r>
            <a:endParaRPr lang="en-IN"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pitchFamily="18" charset="0"/>
                <a:cs typeface="Times New Roman" pitchFamily="18" charset="0"/>
              </a:rPr>
              <a:t>Hiroshima, Japan (1945) </a:t>
            </a:r>
            <a:endParaRPr lang="en-IN" sz="3200" dirty="0">
              <a:latin typeface="Times New Roman" pitchFamily="18" charset="0"/>
              <a:cs typeface="Times New Roman" pitchFamily="18" charset="0"/>
            </a:endParaRPr>
          </a:p>
        </p:txBody>
      </p:sp>
      <p:sp>
        <p:nvSpPr>
          <p:cNvPr id="3" name="Picture Placeholder 2"/>
          <p:cNvSpPr>
            <a:spLocks noGrp="1"/>
          </p:cNvSpPr>
          <p:nvPr>
            <p:ph type="pic" idx="1"/>
          </p:nvPr>
        </p:nvSpPr>
        <p:spPr/>
      </p:sp>
      <p:pic>
        <p:nvPicPr>
          <p:cNvPr id="25602" name="Picture 2" descr="World War II, after the explosion of the atom bomb in August 1945, Hiroshima, Japan."/>
          <p:cNvPicPr>
            <a:picLocks noChangeAspect="1" noChangeArrowheads="1"/>
          </p:cNvPicPr>
          <p:nvPr/>
        </p:nvPicPr>
        <p:blipFill>
          <a:blip r:embed="rId2"/>
          <a:srcRect/>
          <a:stretch>
            <a:fillRect/>
          </a:stretch>
        </p:blipFill>
        <p:spPr bwMode="auto">
          <a:xfrm>
            <a:off x="571472" y="1071546"/>
            <a:ext cx="4824946" cy="450059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1000108"/>
            <a:ext cx="2743200" cy="4143404"/>
          </a:xfrm>
        </p:spPr>
        <p:txBody>
          <a:bodyPr/>
          <a:lstStyle/>
          <a:p>
            <a:pPr algn="ctr"/>
            <a:r>
              <a:rPr lang="en-IN" sz="2200" dirty="0" smtClean="0">
                <a:latin typeface="Times New Roman" pitchFamily="18" charset="0"/>
                <a:cs typeface="Times New Roman" pitchFamily="18" charset="0"/>
              </a:rPr>
              <a:t>After the World War II, major countries got divided into two poles:  the </a:t>
            </a:r>
            <a:r>
              <a:rPr lang="en-IN" sz="2200" dirty="0" smtClean="0">
                <a:latin typeface="Times New Roman" pitchFamily="18" charset="0"/>
                <a:cs typeface="Times New Roman" pitchFamily="18" charset="0"/>
              </a:rPr>
              <a:t>USA led (non/anti-communist) western world and the Soviet Russia led (the communist party ruled) east European </a:t>
            </a:r>
            <a:r>
              <a:rPr lang="en-IN" sz="2200" dirty="0" smtClean="0">
                <a:latin typeface="Times New Roman" pitchFamily="18" charset="0"/>
                <a:cs typeface="Times New Roman" pitchFamily="18" charset="0"/>
              </a:rPr>
              <a:t>countries.</a:t>
            </a:r>
            <a:endParaRPr lang="en-IN" sz="2200" dirty="0">
              <a:latin typeface="Times New Roman" pitchFamily="18" charset="0"/>
              <a:cs typeface="Times New Roman" pitchFamily="18"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algn="ctr"/>
            <a:r>
              <a:rPr lang="en-US" sz="1800" b="1" dirty="0" smtClean="0">
                <a:solidFill>
                  <a:schemeClr val="tx1"/>
                </a:solidFill>
                <a:latin typeface="Times New Roman" pitchFamily="18" charset="0"/>
                <a:cs typeface="Times New Roman" pitchFamily="18" charset="0"/>
              </a:rPr>
              <a:t>The Post Second World War Bipolar System </a:t>
            </a:r>
            <a:endParaRPr lang="en-IN" sz="1800" b="1" dirty="0">
              <a:solidFill>
                <a:schemeClr val="tx1"/>
              </a:solidFill>
              <a:latin typeface="Times New Roman" pitchFamily="18" charset="0"/>
              <a:cs typeface="Times New Roman" pitchFamily="18"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8" name="Picture 8" descr="Bipolar World: Post Cold War Quiz"/>
          <p:cNvPicPr>
            <a:picLocks noChangeAspect="1" noChangeArrowheads="1"/>
          </p:cNvPicPr>
          <p:nvPr/>
        </p:nvPicPr>
        <p:blipFill>
          <a:blip r:embed="rId2"/>
          <a:srcRect/>
          <a:stretch>
            <a:fillRect/>
          </a:stretch>
        </p:blipFill>
        <p:spPr bwMode="auto">
          <a:xfrm>
            <a:off x="761905" y="1142984"/>
            <a:ext cx="4524475" cy="3390909"/>
          </a:xfrm>
          <a:prstGeom prst="rect">
            <a:avLst/>
          </a:prstGeom>
          <a:noFill/>
        </p:spPr>
      </p:pic>
      <p:sp>
        <p:nvSpPr>
          <p:cNvPr id="1030" name="Rectangle 6"/>
          <p:cNvSpPr>
            <a:spLocks noChangeArrowheads="1"/>
          </p:cNvSpPr>
          <p:nvPr/>
        </p:nvSpPr>
        <p:spPr bwMode="auto">
          <a:xfrm>
            <a:off x="0" y="25622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928670"/>
            <a:ext cx="2743200" cy="3429024"/>
          </a:xfrm>
        </p:spPr>
        <p:txBody>
          <a:bodyPr/>
          <a:lstStyle/>
          <a:p>
            <a:pPr algn="ctr"/>
            <a:r>
              <a:rPr lang="en-IN" sz="2400" b="0" dirty="0" smtClean="0">
                <a:latin typeface="Times New Roman" pitchFamily="18" charset="0"/>
                <a:cs typeface="Times New Roman" pitchFamily="18" charset="0"/>
              </a:rPr>
              <a:t>The Cold War was a period of geopolitical </a:t>
            </a:r>
            <a:r>
              <a:rPr lang="en-IN" sz="2400" b="0" dirty="0" smtClean="0">
                <a:latin typeface="Times New Roman" pitchFamily="18" charset="0"/>
                <a:cs typeface="Times New Roman" pitchFamily="18" charset="0"/>
              </a:rPr>
              <a:t/>
            </a:r>
            <a:br>
              <a:rPr lang="en-IN" sz="2400" b="0" dirty="0" smtClean="0">
                <a:latin typeface="Times New Roman" pitchFamily="18" charset="0"/>
                <a:cs typeface="Times New Roman" pitchFamily="18" charset="0"/>
              </a:rPr>
            </a:br>
            <a:r>
              <a:rPr lang="en-IN" sz="2400" b="0" dirty="0" smtClean="0">
                <a:latin typeface="Times New Roman" pitchFamily="18" charset="0"/>
                <a:cs typeface="Times New Roman" pitchFamily="18" charset="0"/>
              </a:rPr>
              <a:t>tension </a:t>
            </a:r>
            <a:r>
              <a:rPr lang="en-IN" sz="2400" b="0" dirty="0" smtClean="0">
                <a:latin typeface="Times New Roman" pitchFamily="18" charset="0"/>
                <a:cs typeface="Times New Roman" pitchFamily="18" charset="0"/>
              </a:rPr>
              <a:t>between the Soviet Union and the United States and their respective </a:t>
            </a:r>
            <a:r>
              <a:rPr lang="en-IN" sz="2400" b="0" dirty="0" smtClean="0">
                <a:latin typeface="Times New Roman" pitchFamily="18" charset="0"/>
                <a:cs typeface="Times New Roman" pitchFamily="18" charset="0"/>
              </a:rPr>
              <a:t>allies.</a:t>
            </a:r>
            <a:endParaRPr lang="en-IN" sz="2400" dirty="0">
              <a:latin typeface="Times New Roman" pitchFamily="18" charset="0"/>
              <a:cs typeface="Times New Roman" pitchFamily="18"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algn="ctr"/>
            <a:r>
              <a:rPr lang="en-US" sz="2000" dirty="0" smtClean="0">
                <a:solidFill>
                  <a:schemeClr val="tx1"/>
                </a:solidFill>
                <a:latin typeface="Times New Roman" pitchFamily="18" charset="0"/>
                <a:cs typeface="Times New Roman" pitchFamily="18" charset="0"/>
              </a:rPr>
              <a:t>The Cold War (1947-91) </a:t>
            </a:r>
            <a:endParaRPr lang="en-IN" sz="2000" dirty="0">
              <a:solidFill>
                <a:schemeClr val="tx1"/>
              </a:solidFill>
              <a:latin typeface="Times New Roman" pitchFamily="18" charset="0"/>
              <a:cs typeface="Times New Roman" pitchFamily="18" charset="0"/>
            </a:endParaRPr>
          </a:p>
        </p:txBody>
      </p:sp>
      <p:pic>
        <p:nvPicPr>
          <p:cNvPr id="27650" name="Picture 2" descr="http://www.internationalaffairs.org.au/wp-content/uploads/2018/04/coldwar2.jpg"/>
          <p:cNvPicPr>
            <a:picLocks noChangeAspect="1" noChangeArrowheads="1"/>
          </p:cNvPicPr>
          <p:nvPr/>
        </p:nvPicPr>
        <p:blipFill>
          <a:blip r:embed="rId2"/>
          <a:srcRect/>
          <a:stretch>
            <a:fillRect/>
          </a:stretch>
        </p:blipFill>
        <p:spPr bwMode="auto">
          <a:xfrm>
            <a:off x="714349" y="1071546"/>
            <a:ext cx="4572031" cy="36433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3005142"/>
          </a:xfrm>
        </p:spPr>
        <p:txBody>
          <a:bodyPr/>
          <a:lstStyle/>
          <a:p>
            <a:pPr algn="ctr"/>
            <a:r>
              <a:rPr lang="en-IN" sz="2400" dirty="0" smtClean="0">
                <a:latin typeface="Times New Roman" pitchFamily="18" charset="0"/>
                <a:cs typeface="Times New Roman" pitchFamily="18" charset="0"/>
              </a:rPr>
              <a:t>The Non-Aligned Movement refused </a:t>
            </a:r>
            <a:r>
              <a:rPr lang="en-IN" sz="2400" dirty="0" smtClean="0">
                <a:latin typeface="Times New Roman" pitchFamily="18" charset="0"/>
                <a:cs typeface="Times New Roman" pitchFamily="18" charset="0"/>
              </a:rPr>
              <a:t>to identify with any particular </a:t>
            </a:r>
            <a:r>
              <a:rPr lang="en-IN" sz="2400" dirty="0" smtClean="0">
                <a:latin typeface="Times New Roman" pitchFamily="18" charset="0"/>
                <a:cs typeface="Times New Roman" pitchFamily="18" charset="0"/>
              </a:rPr>
              <a:t>bloc led by two Superpowers – USA &amp; USSR </a:t>
            </a:r>
            <a:endParaRPr lang="en-IN" sz="2400" dirty="0">
              <a:latin typeface="Times New Roman" pitchFamily="18" charset="0"/>
              <a:cs typeface="Times New Roman" pitchFamily="18"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77500" lnSpcReduction="20000"/>
          </a:bodyPr>
          <a:lstStyle/>
          <a:p>
            <a:r>
              <a:rPr lang="en-IN" dirty="0" smtClean="0"/>
              <a:t> </a:t>
            </a:r>
          </a:p>
          <a:p>
            <a:pPr algn="ctr"/>
            <a:r>
              <a:rPr lang="en-IN" sz="1800" dirty="0" smtClean="0">
                <a:solidFill>
                  <a:schemeClr val="tx1"/>
                </a:solidFill>
                <a:latin typeface="Times New Roman" pitchFamily="18" charset="0"/>
                <a:cs typeface="Times New Roman" pitchFamily="18" charset="0"/>
              </a:rPr>
              <a:t>The NAM founders: (L-R) Jawaharlal </a:t>
            </a:r>
            <a:r>
              <a:rPr lang="en-IN" sz="1800" dirty="0" smtClean="0">
                <a:solidFill>
                  <a:schemeClr val="tx1"/>
                </a:solidFill>
                <a:latin typeface="Times New Roman" pitchFamily="18" charset="0"/>
                <a:cs typeface="Times New Roman" pitchFamily="18" charset="0"/>
              </a:rPr>
              <a:t>Nehru, </a:t>
            </a:r>
            <a:r>
              <a:rPr lang="en-IN" sz="1800" dirty="0" err="1" smtClean="0">
                <a:solidFill>
                  <a:schemeClr val="tx1"/>
                </a:solidFill>
                <a:latin typeface="Times New Roman" pitchFamily="18" charset="0"/>
                <a:cs typeface="Times New Roman" pitchFamily="18" charset="0"/>
              </a:rPr>
              <a:t>Kwame</a:t>
            </a:r>
            <a:r>
              <a:rPr lang="en-IN" sz="1800" dirty="0" smtClean="0">
                <a:solidFill>
                  <a:schemeClr val="tx1"/>
                </a:solidFill>
                <a:latin typeface="Times New Roman" pitchFamily="18" charset="0"/>
                <a:cs typeface="Times New Roman" pitchFamily="18" charset="0"/>
              </a:rPr>
              <a:t> Nkrumah, </a:t>
            </a:r>
            <a:r>
              <a:rPr lang="en-IN" sz="1800" dirty="0" err="1" smtClean="0">
                <a:solidFill>
                  <a:schemeClr val="tx1"/>
                </a:solidFill>
                <a:latin typeface="Times New Roman" pitchFamily="18" charset="0"/>
                <a:cs typeface="Times New Roman" pitchFamily="18" charset="0"/>
              </a:rPr>
              <a:t>Gamal</a:t>
            </a:r>
            <a:r>
              <a:rPr lang="en-IN" sz="1800" dirty="0" smtClean="0">
                <a:solidFill>
                  <a:schemeClr val="tx1"/>
                </a:solidFill>
                <a:latin typeface="Times New Roman" pitchFamily="18" charset="0"/>
                <a:cs typeface="Times New Roman" pitchFamily="18" charset="0"/>
              </a:rPr>
              <a:t> Abdel Nasser, </a:t>
            </a:r>
            <a:r>
              <a:rPr lang="en-IN" sz="1800" dirty="0" smtClean="0">
                <a:solidFill>
                  <a:schemeClr val="tx1"/>
                </a:solidFill>
                <a:latin typeface="Times New Roman" pitchFamily="18" charset="0"/>
                <a:cs typeface="Times New Roman" pitchFamily="18" charset="0"/>
              </a:rPr>
              <a:t>Sukarno &amp; </a:t>
            </a:r>
            <a:r>
              <a:rPr lang="en-IN" sz="1800" dirty="0" err="1" smtClean="0">
                <a:solidFill>
                  <a:schemeClr val="tx1"/>
                </a:solidFill>
                <a:latin typeface="Times New Roman" pitchFamily="18" charset="0"/>
                <a:cs typeface="Times New Roman" pitchFamily="18" charset="0"/>
              </a:rPr>
              <a:t>Josip</a:t>
            </a:r>
            <a:r>
              <a:rPr lang="en-IN" sz="1800" dirty="0" smtClean="0">
                <a:solidFill>
                  <a:schemeClr val="tx1"/>
                </a:solidFill>
                <a:latin typeface="Times New Roman" pitchFamily="18" charset="0"/>
                <a:cs typeface="Times New Roman" pitchFamily="18" charset="0"/>
              </a:rPr>
              <a:t> Broz Tito </a:t>
            </a:r>
          </a:p>
          <a:p>
            <a:endParaRPr lang="en-IN"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8673" name="Picture 22" descr="Jawaharlal Nehru, Kwame Nkrumah, Gamal Abdel Nasser, Sukarno, Josip Broz Tito meet to form the Non-Aligned Movement. "/>
          <p:cNvPicPr>
            <a:picLocks noChangeAspect="1" noChangeArrowheads="1"/>
          </p:cNvPicPr>
          <p:nvPr/>
        </p:nvPicPr>
        <p:blipFill>
          <a:blip r:embed="rId2"/>
          <a:srcRect/>
          <a:stretch>
            <a:fillRect/>
          </a:stretch>
        </p:blipFill>
        <p:spPr bwMode="auto">
          <a:xfrm>
            <a:off x="785786" y="1142984"/>
            <a:ext cx="4500594" cy="3500461"/>
          </a:xfrm>
          <a:prstGeom prst="rect">
            <a:avLst/>
          </a:prstGeom>
          <a:noFill/>
        </p:spPr>
      </p:pic>
      <p:sp>
        <p:nvSpPr>
          <p:cNvPr id="28675" name="Rectangle 3"/>
          <p:cNvSpPr>
            <a:spLocks noChangeArrowheads="1"/>
          </p:cNvSpPr>
          <p:nvPr/>
        </p:nvSpPr>
        <p:spPr bwMode="auto">
          <a:xfrm>
            <a:off x="0" y="458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928670"/>
            <a:ext cx="2743200" cy="3357586"/>
          </a:xfrm>
        </p:spPr>
        <p:txBody>
          <a:bodyPr/>
          <a:lstStyle/>
          <a:p>
            <a:pPr algn="ctr"/>
            <a:r>
              <a:rPr lang="en-IN" sz="2400" b="0" dirty="0" smtClean="0">
                <a:latin typeface="Times New Roman" pitchFamily="18" charset="0"/>
                <a:cs typeface="Times New Roman" pitchFamily="18" charset="0"/>
              </a:rPr>
              <a:t>The </a:t>
            </a:r>
            <a:r>
              <a:rPr lang="en-IN" sz="2400" b="0" dirty="0" smtClean="0">
                <a:latin typeface="Times New Roman" pitchFamily="18" charset="0"/>
                <a:cs typeface="Times New Roman" pitchFamily="18" charset="0"/>
              </a:rPr>
              <a:t>Partial Test Ban Treaty (PTBT) </a:t>
            </a:r>
            <a:r>
              <a:rPr lang="en-IN" sz="2400" b="0" dirty="0" smtClean="0">
                <a:latin typeface="Times New Roman" pitchFamily="18" charset="0"/>
                <a:cs typeface="Times New Roman" pitchFamily="18" charset="0"/>
              </a:rPr>
              <a:t>was initially a trilateral agreement between the United States, Soviet Union, and United </a:t>
            </a:r>
            <a:r>
              <a:rPr lang="en-IN" sz="2400" b="0" dirty="0" smtClean="0">
                <a:latin typeface="Times New Roman" pitchFamily="18" charset="0"/>
                <a:cs typeface="Times New Roman" pitchFamily="18" charset="0"/>
              </a:rPr>
              <a:t>Kingdom, signed </a:t>
            </a:r>
            <a:r>
              <a:rPr lang="en-IN" sz="2400" b="0" dirty="0" smtClean="0">
                <a:latin typeface="Times New Roman" pitchFamily="18" charset="0"/>
                <a:cs typeface="Times New Roman" pitchFamily="18" charset="0"/>
              </a:rPr>
              <a:t>in Moscow on August 5, 1963</a:t>
            </a:r>
            <a:endParaRPr lang="en-IN" sz="2400" dirty="0">
              <a:latin typeface="Times New Roman" pitchFamily="18" charset="0"/>
              <a:cs typeface="Times New Roman" pitchFamily="18"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algn="ctr"/>
            <a:r>
              <a:rPr lang="en-US" sz="2400" b="1" dirty="0" smtClean="0">
                <a:solidFill>
                  <a:schemeClr val="tx1"/>
                </a:solidFill>
                <a:latin typeface="Times New Roman" pitchFamily="18" charset="0"/>
                <a:cs typeface="Times New Roman" pitchFamily="18" charset="0"/>
              </a:rPr>
              <a:t>The PTBT 1963 </a:t>
            </a:r>
            <a:endParaRPr lang="en-IN" sz="2400" b="1" dirty="0">
              <a:solidFill>
                <a:schemeClr val="tx1"/>
              </a:solidFill>
              <a:latin typeface="Times New Roman" pitchFamily="18" charset="0"/>
              <a:cs typeface="Times New Roman" pitchFamily="18" charset="0"/>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9697" name="Picture 24" descr="Kennedy signs the LTBT">
            <a:hlinkClick r:id="rId2"/>
          </p:cNvPr>
          <p:cNvPicPr>
            <a:picLocks noChangeAspect="1" noChangeArrowheads="1"/>
          </p:cNvPicPr>
          <p:nvPr/>
        </p:nvPicPr>
        <p:blipFill>
          <a:blip r:embed="rId3"/>
          <a:srcRect/>
          <a:stretch>
            <a:fillRect/>
          </a:stretch>
        </p:blipFill>
        <p:spPr bwMode="auto">
          <a:xfrm>
            <a:off x="857224" y="1142984"/>
            <a:ext cx="4415399" cy="3516974"/>
          </a:xfrm>
          <a:prstGeom prst="rect">
            <a:avLst/>
          </a:prstGeom>
          <a:noFill/>
        </p:spPr>
      </p:pic>
      <p:sp>
        <p:nvSpPr>
          <p:cNvPr id="29699" name="Rectangle 3"/>
          <p:cNvSpPr>
            <a:spLocks noChangeArrowheads="1"/>
          </p:cNvSpPr>
          <p:nvPr/>
        </p:nvSpPr>
        <p:spPr bwMode="auto">
          <a:xfrm>
            <a:off x="0" y="46291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2000240"/>
            <a:ext cx="2743200" cy="3071834"/>
          </a:xfrm>
        </p:spPr>
        <p:txBody>
          <a:bodyPr/>
          <a:lstStyle/>
          <a:p>
            <a:pPr algn="ctr"/>
            <a:r>
              <a:rPr lang="en-IN" sz="2400" dirty="0" smtClean="0">
                <a:solidFill>
                  <a:schemeClr val="tx2"/>
                </a:solidFill>
                <a:latin typeface="Times New Roman" pitchFamily="18" charset="0"/>
                <a:cs typeface="Times New Roman" pitchFamily="18" charset="0"/>
              </a:rPr>
              <a:t>Opened for signature in 1968, </a:t>
            </a:r>
            <a:r>
              <a:rPr lang="en-IN" sz="2400" dirty="0" smtClean="0">
                <a:solidFill>
                  <a:schemeClr val="tx2"/>
                </a:solidFill>
                <a:latin typeface="Times New Roman" pitchFamily="18" charset="0"/>
                <a:cs typeface="Times New Roman" pitchFamily="18" charset="0"/>
              </a:rPr>
              <a:t>the </a:t>
            </a:r>
            <a:r>
              <a:rPr lang="en-IN" sz="2400" dirty="0" smtClean="0">
                <a:solidFill>
                  <a:schemeClr val="tx2"/>
                </a:solidFill>
                <a:latin typeface="Times New Roman" pitchFamily="18" charset="0"/>
                <a:cs typeface="Times New Roman" pitchFamily="18" charset="0"/>
              </a:rPr>
              <a:t>Treaty on the Non-proliferation of Nuclear </a:t>
            </a:r>
            <a:r>
              <a:rPr lang="en-IN" sz="2400" dirty="0" smtClean="0">
                <a:solidFill>
                  <a:schemeClr val="tx2"/>
                </a:solidFill>
                <a:latin typeface="Times New Roman" pitchFamily="18" charset="0"/>
                <a:cs typeface="Times New Roman" pitchFamily="18" charset="0"/>
              </a:rPr>
              <a:t>Weapons, popular as NPT,   </a:t>
            </a:r>
            <a:r>
              <a:rPr lang="en-IN" sz="2400" dirty="0" smtClean="0">
                <a:solidFill>
                  <a:schemeClr val="tx2"/>
                </a:solidFill>
                <a:latin typeface="Times New Roman" pitchFamily="18" charset="0"/>
                <a:cs typeface="Times New Roman" pitchFamily="18" charset="0"/>
              </a:rPr>
              <a:t>entered into force in 1970.</a:t>
            </a:r>
            <a:endParaRPr lang="en-IN" sz="2400" dirty="0">
              <a:solidFill>
                <a:schemeClr val="tx2"/>
              </a:solidFill>
              <a:latin typeface="Times New Roman" pitchFamily="18" charset="0"/>
              <a:cs typeface="Times New Roman" pitchFamily="18" charset="0"/>
            </a:endParaRPr>
          </a:p>
        </p:txBody>
      </p:sp>
      <p:sp>
        <p:nvSpPr>
          <p:cNvPr id="3" name="Picture Placeholder 2"/>
          <p:cNvSpPr>
            <a:spLocks noGrp="1"/>
          </p:cNvSpPr>
          <p:nvPr>
            <p:ph type="pic" idx="1"/>
          </p:nvPr>
        </p:nvSpPr>
        <p:spPr>
          <a:xfrm>
            <a:off x="857224" y="1142984"/>
            <a:ext cx="4419600" cy="3514531"/>
          </a:xfrm>
        </p:spPr>
      </p:sp>
      <p:sp>
        <p:nvSpPr>
          <p:cNvPr id="4" name="Text Placeholder 3"/>
          <p:cNvSpPr>
            <a:spLocks noGrp="1"/>
          </p:cNvSpPr>
          <p:nvPr>
            <p:ph type="body" sz="half" idx="2"/>
          </p:nvPr>
        </p:nvSpPr>
        <p:spPr/>
        <p:txBody>
          <a:bodyPr>
            <a:normAutofit fontScale="25000" lnSpcReduction="20000"/>
          </a:bodyPr>
          <a:lstStyle/>
          <a:p>
            <a:pPr fontAlgn="base"/>
            <a:r>
              <a:rPr lang="en-IN" dirty="0" smtClean="0"/>
              <a:t> </a:t>
            </a:r>
          </a:p>
          <a:p>
            <a:pPr algn="ctr" fontAlgn="base"/>
            <a:r>
              <a:rPr lang="en-IN" sz="6200" dirty="0" smtClean="0">
                <a:solidFill>
                  <a:schemeClr val="tx1"/>
                </a:solidFill>
                <a:latin typeface="Times New Roman" pitchFamily="18" charset="0"/>
                <a:cs typeface="Times New Roman" pitchFamily="18" charset="0"/>
              </a:rPr>
              <a:t>British Foreign Secretary Michael Stewart (third from right) signing the Treaty on the Non-proliferation of Nuclear Weapons, London, 1968.</a:t>
            </a:r>
          </a:p>
          <a:p>
            <a:endParaRPr lang="en-IN" dirty="0"/>
          </a:p>
        </p:txBody>
      </p:sp>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0723" name="Picture 26" descr="British Foreign Secretary Michael Stewart (third from right) signing the Treaty on the Non-proliferation of Nuclear Weapons, London, 1968.">
            <a:hlinkClick r:id="rId2"/>
          </p:cNvPr>
          <p:cNvPicPr>
            <a:picLocks noChangeAspect="1" noChangeArrowheads="1"/>
          </p:cNvPicPr>
          <p:nvPr/>
        </p:nvPicPr>
        <p:blipFill>
          <a:blip r:embed="rId3"/>
          <a:srcRect/>
          <a:stretch>
            <a:fillRect/>
          </a:stretch>
        </p:blipFill>
        <p:spPr bwMode="auto">
          <a:xfrm>
            <a:off x="857225" y="1071546"/>
            <a:ext cx="4429156" cy="3571900"/>
          </a:xfrm>
          <a:prstGeom prst="rect">
            <a:avLst/>
          </a:prstGeom>
          <a:noFill/>
        </p:spPr>
      </p:pic>
      <p:sp>
        <p:nvSpPr>
          <p:cNvPr id="30725" name="Rectangle 5"/>
          <p:cNvSpPr>
            <a:spLocks noChangeArrowheads="1"/>
          </p:cNvSpPr>
          <p:nvPr/>
        </p:nvSpPr>
        <p:spPr bwMode="auto">
          <a:xfrm>
            <a:off x="0" y="521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926094"/>
          </a:xfrm>
        </p:spPr>
        <p:txBody>
          <a:bodyPr>
            <a:normAutofit fontScale="90000"/>
          </a:bodyPr>
          <a:lstStyle/>
          <a:p>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endParaRPr lang="en-IN" dirty="0"/>
          </a:p>
        </p:txBody>
      </p:sp>
      <p:sp>
        <p:nvSpPr>
          <p:cNvPr id="3" name="Subtitle 2"/>
          <p:cNvSpPr>
            <a:spLocks noGrp="1"/>
          </p:cNvSpPr>
          <p:nvPr>
            <p:ph type="subTitle" idx="1"/>
          </p:nvPr>
        </p:nvSpPr>
        <p:spPr/>
        <p:txBody>
          <a:bodyPr/>
          <a:lstStyle/>
          <a:p>
            <a:r>
              <a:rPr lang="en-IN" dirty="0" smtClean="0"/>
              <a:t/>
            </a:r>
            <a:br>
              <a:rPr lang="en-IN" dirty="0" smtClean="0"/>
            </a:br>
            <a:r>
              <a:rPr lang="en-IN" dirty="0" smtClean="0"/>
              <a:t> </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4" y="1000108"/>
            <a:ext cx="2743200" cy="2786082"/>
          </a:xfrm>
        </p:spPr>
        <p:txBody>
          <a:bodyPr/>
          <a:lstStyle/>
          <a:p>
            <a:pPr algn="ctr"/>
            <a:r>
              <a:rPr lang="en-IN" sz="2800" dirty="0" smtClean="0">
                <a:latin typeface="Times New Roman" pitchFamily="18" charset="0"/>
                <a:cs typeface="Times New Roman" pitchFamily="18" charset="0"/>
              </a:rPr>
              <a:t>Disarmament is the act of reducing, limiting, or abolishing weapons.</a:t>
            </a:r>
            <a:endParaRPr lang="en-IN" sz="28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pPr algn="ctr"/>
            <a:r>
              <a:rPr lang="en-IN" sz="2000" dirty="0" smtClean="0">
                <a:solidFill>
                  <a:schemeClr val="tx1"/>
                </a:solidFill>
                <a:latin typeface="Times New Roman" pitchFamily="18" charset="0"/>
                <a:cs typeface="Times New Roman" pitchFamily="18" charset="0"/>
              </a:rPr>
              <a:t>The UN Office for Disarmament Affairs (UNODA) , New York </a:t>
            </a:r>
            <a:endParaRPr lang="en-IN" sz="2000" dirty="0">
              <a:solidFill>
                <a:schemeClr val="tx1"/>
              </a:solidFill>
              <a:latin typeface="Times New Roman" pitchFamily="18" charset="0"/>
              <a:cs typeface="Times New Roman" pitchFamily="18" charset="0"/>
            </a:endParaRPr>
          </a:p>
        </p:txBody>
      </p:sp>
      <p:pic>
        <p:nvPicPr>
          <p:cNvPr id="1026" name="Picture 2" descr="https://voxpolitikon.files.wordpress.com/2015/05/imagen1.png?w=880&amp;h=592"/>
          <p:cNvPicPr>
            <a:picLocks noGrp="1" noChangeAspect="1" noChangeArrowheads="1"/>
          </p:cNvPicPr>
          <p:nvPr>
            <p:ph type="pic" idx="1"/>
          </p:nvPr>
        </p:nvPicPr>
        <p:blipFill>
          <a:blip r:embed="rId2"/>
          <a:srcRect l="7561" r="7561"/>
          <a:stretch>
            <a:fillRect/>
          </a:stretch>
        </p:blipFill>
        <p:spPr bwMode="auto">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785794"/>
            <a:ext cx="2743200" cy="2262206"/>
          </a:xfrm>
        </p:spPr>
        <p:txBody>
          <a:bodyPr/>
          <a:lstStyle/>
          <a:p>
            <a:pPr algn="ctr"/>
            <a:r>
              <a:rPr lang="en-US" sz="2800" dirty="0" smtClean="0">
                <a:latin typeface="Times New Roman" pitchFamily="18" charset="0"/>
                <a:cs typeface="Times New Roman" pitchFamily="18" charset="0"/>
              </a:rPr>
              <a:t>The fall of Berlin indicated the </a:t>
            </a:r>
            <a:r>
              <a:rPr lang="en-US" sz="2800" i="1" dirty="0" smtClean="0">
                <a:latin typeface="Times New Roman" pitchFamily="18" charset="0"/>
                <a:cs typeface="Times New Roman" pitchFamily="18" charset="0"/>
              </a:rPr>
              <a:t>end</a:t>
            </a:r>
            <a:r>
              <a:rPr lang="en-US" sz="2800" dirty="0" smtClean="0">
                <a:latin typeface="Times New Roman" pitchFamily="18" charset="0"/>
                <a:cs typeface="Times New Roman" pitchFamily="18" charset="0"/>
              </a:rPr>
              <a:t> of Second World War. </a:t>
            </a:r>
            <a:endParaRPr lang="en-IN" sz="2800" dirty="0">
              <a:latin typeface="Times New Roman" pitchFamily="18" charset="0"/>
              <a:cs typeface="Times New Roman" pitchFamily="18" charset="0"/>
            </a:endParaRPr>
          </a:p>
        </p:txBody>
      </p:sp>
      <p:sp>
        <p:nvSpPr>
          <p:cNvPr id="3" name="Picture Placeholder 2"/>
          <p:cNvSpPr>
            <a:spLocks noGrp="1"/>
          </p:cNvSpPr>
          <p:nvPr>
            <p:ph type="pic" idx="1"/>
          </p:nvPr>
        </p:nvSpPr>
        <p:spPr>
          <a:xfrm>
            <a:off x="838200" y="1143003"/>
            <a:ext cx="4419600" cy="3643319"/>
          </a:xfrm>
        </p:spPr>
      </p:sp>
      <p:sp>
        <p:nvSpPr>
          <p:cNvPr id="4" name="Text Placeholder 3"/>
          <p:cNvSpPr>
            <a:spLocks noGrp="1"/>
          </p:cNvSpPr>
          <p:nvPr>
            <p:ph type="body" sz="half" idx="2"/>
          </p:nvPr>
        </p:nvSpPr>
        <p:spPr/>
        <p:txBody>
          <a:bodyPr/>
          <a:lstStyle/>
          <a:p>
            <a:pPr algn="ctr"/>
            <a:r>
              <a:rPr lang="en-IN" sz="2800" b="1" dirty="0" smtClean="0">
                <a:solidFill>
                  <a:schemeClr val="tx1"/>
                </a:solidFill>
                <a:latin typeface="Times New Roman" pitchFamily="18" charset="0"/>
                <a:cs typeface="Times New Roman" pitchFamily="18" charset="0"/>
              </a:rPr>
              <a:t>The Fall of Berlin, 1945 </a:t>
            </a:r>
          </a:p>
          <a:p>
            <a:endParaRPr lang="en-IN" dirty="0"/>
          </a:p>
        </p:txBody>
      </p:sp>
      <p:sp>
        <p:nvSpPr>
          <p:cNvPr id="16385" name="Rectangle 1"/>
          <p:cNvSpPr>
            <a:spLocks noChangeArrowheads="1"/>
          </p:cNvSpPr>
          <p:nvPr/>
        </p:nvSpPr>
        <p:spPr bwMode="auto">
          <a:xfrm>
            <a:off x="5500694" y="0"/>
            <a:ext cx="3054533" cy="432426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B4B4B"/>
                </a:solidFill>
                <a:effectLst/>
                <a:latin typeface="Arial" pitchFamily="34" charset="0"/>
                <a:cs typeface="Arial" pitchFamily="34" charset="0"/>
              </a:rPr>
              <a:t>  </a:t>
            </a:r>
            <a:r>
              <a:rPr kumimoji="0" lang="en-US" sz="25100" b="0" i="0" u="none" strike="noStrike" cap="none" normalizeH="0" baseline="0" dirty="0" smtClean="0">
                <a:ln>
                  <a:noFill/>
                </a:ln>
                <a:solidFill>
                  <a:srgbClr val="4B4B4B"/>
                </a:solidFill>
                <a:effectLst/>
                <a:latin typeface="Arial" pitchFamily="34" charset="0"/>
                <a:cs typeface="Arial" pitchFamily="34" charset="0"/>
              </a:rPr>
              <a:t> </a:t>
            </a:r>
            <a:r>
              <a:rPr kumimoji="0" lang="en-US" sz="1200" b="0" i="0" u="none" strike="noStrike" cap="none" normalizeH="0" baseline="0" dirty="0" smtClean="0">
                <a:ln>
                  <a:noFill/>
                </a:ln>
                <a:solidFill>
                  <a:srgbClr val="4B4B4B"/>
                </a:solidFill>
                <a:effectLst/>
                <a:latin typeface="Arial" pitchFamily="34" charset="0"/>
                <a:cs typeface="Arial" pitchFamily="34" charset="0"/>
              </a:rPr>
              <a:t>                                                                                                                                                                               </a:t>
            </a:r>
          </a:p>
        </p:txBody>
      </p:sp>
      <p:pic>
        <p:nvPicPr>
          <p:cNvPr id="16386" name="Picture 2" descr="Berlin in 1945. Photo: Bundesarchiv, B 145 Bild-P054320 / Weinrother, Carl / CC-BY-SA 3.0."/>
          <p:cNvPicPr>
            <a:picLocks noChangeAspect="1" noChangeArrowheads="1"/>
          </p:cNvPicPr>
          <p:nvPr/>
        </p:nvPicPr>
        <p:blipFill>
          <a:blip r:embed="rId3"/>
          <a:srcRect/>
          <a:stretch>
            <a:fillRect/>
          </a:stretch>
        </p:blipFill>
        <p:spPr bwMode="auto">
          <a:xfrm>
            <a:off x="857224" y="1142984"/>
            <a:ext cx="4476781" cy="36433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785794"/>
            <a:ext cx="2743200" cy="2262206"/>
          </a:xfrm>
        </p:spPr>
        <p:txBody>
          <a:bodyPr/>
          <a:lstStyle/>
          <a:p>
            <a:pPr algn="ctr"/>
            <a:r>
              <a:rPr lang="en-IN" sz="2800" dirty="0" smtClean="0">
                <a:latin typeface="Times New Roman" pitchFamily="18" charset="0"/>
                <a:cs typeface="Times New Roman" pitchFamily="18" charset="0"/>
              </a:rPr>
              <a:t>Prussian General and war-theorist &amp; author of </a:t>
            </a:r>
            <a:r>
              <a:rPr lang="en-IN" sz="2800" i="1" dirty="0" smtClean="0">
                <a:latin typeface="Times New Roman" pitchFamily="18" charset="0"/>
                <a:cs typeface="Times New Roman" pitchFamily="18" charset="0"/>
              </a:rPr>
              <a:t>On War </a:t>
            </a:r>
            <a:r>
              <a:rPr lang="en-IN" sz="2800" dirty="0" smtClean="0">
                <a:latin typeface="Times New Roman" pitchFamily="18" charset="0"/>
                <a:cs typeface="Times New Roman" pitchFamily="18" charset="0"/>
              </a:rPr>
              <a:t>(1832) </a:t>
            </a:r>
            <a:endParaRPr lang="en-IN" sz="28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pPr algn="ctr"/>
            <a:r>
              <a:rPr lang="en-IN" sz="2000" dirty="0" smtClean="0">
                <a:solidFill>
                  <a:schemeClr val="tx1"/>
                </a:solidFill>
                <a:latin typeface="Times New Roman" pitchFamily="18" charset="0"/>
                <a:cs typeface="Times New Roman" pitchFamily="18" charset="0"/>
              </a:rPr>
              <a:t>Carl von Clausewitz (1780-1831) </a:t>
            </a:r>
            <a:endParaRPr lang="en-IN" sz="2000" dirty="0">
              <a:solidFill>
                <a:schemeClr val="tx1"/>
              </a:solidFill>
              <a:latin typeface="Times New Roman" pitchFamily="18" charset="0"/>
              <a:cs typeface="Times New Roman" pitchFamily="18" charset="0"/>
            </a:endParaRPr>
          </a:p>
        </p:txBody>
      </p:sp>
      <p:pic>
        <p:nvPicPr>
          <p:cNvPr id="17411" name="Picture 3" descr="https://upload.wikimedia.org/wikipedia/commons/thumb/a/a0/Clausewitz.jpg/220px-Clausewitz.jpg">
            <a:hlinkClick r:id="rId2"/>
          </p:cNvPr>
          <p:cNvPicPr>
            <a:picLocks noGrp="1" noChangeAspect="1" noChangeArrowheads="1"/>
          </p:cNvPicPr>
          <p:nvPr>
            <p:ph type="pic" idx="1"/>
          </p:nvPr>
        </p:nvPicPr>
        <p:blipFill>
          <a:blip r:embed="rId3"/>
          <a:srcRect t="18074" b="18074"/>
          <a:stretch>
            <a:fillRect/>
          </a:stretch>
        </p:blipFill>
        <p:spPr bwMode="auto">
          <a:xfrm>
            <a:off x="857224" y="1142984"/>
            <a:ext cx="4419600" cy="36433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70" y="785794"/>
            <a:ext cx="2986526" cy="3214710"/>
          </a:xfrm>
        </p:spPr>
        <p:txBody>
          <a:bodyPr/>
          <a:lstStyle/>
          <a:p>
            <a:pPr algn="ct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Lieber</a:t>
            </a:r>
            <a:r>
              <a:rPr lang="en-IN" sz="2400" dirty="0" smtClean="0">
                <a:latin typeface="Times New Roman" pitchFamily="18" charset="0"/>
                <a:cs typeface="Times New Roman" pitchFamily="18" charset="0"/>
              </a:rPr>
              <a:t> Code’ drafted during the American Civil War as a pioneering departure which</a:t>
            </a:r>
            <a:r>
              <a:rPr lang="en-IN" sz="2400" i="1" dirty="0" smtClean="0">
                <a:latin typeface="Times New Roman" pitchFamily="18" charset="0"/>
                <a:cs typeface="Times New Roman" pitchFamily="18" charset="0"/>
              </a:rPr>
              <a:t> set out regulations for behaviour in times of martial</a:t>
            </a:r>
            <a:r>
              <a:rPr lang="en-IN" sz="2400" dirty="0" smtClean="0">
                <a:latin typeface="Times New Roman" pitchFamily="18" charset="0"/>
                <a:cs typeface="Times New Roman" pitchFamily="18" charset="0"/>
              </a:rPr>
              <a:t> law. </a:t>
            </a:r>
            <a:endParaRPr lang="en-IN" sz="24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r>
              <a:rPr lang="en-IN" dirty="0" smtClean="0"/>
              <a:t>Francis </a:t>
            </a:r>
            <a:r>
              <a:rPr lang="en-IN" dirty="0" err="1" smtClean="0"/>
              <a:t>Lieber</a:t>
            </a:r>
            <a:r>
              <a:rPr lang="en-IN" dirty="0" smtClean="0"/>
              <a:t> (1800-1872) </a:t>
            </a:r>
            <a:endParaRPr lang="en-IN" dirty="0"/>
          </a:p>
        </p:txBody>
      </p:sp>
      <p:pic>
        <p:nvPicPr>
          <p:cNvPr id="20482" name="Picture 2" descr="https://www.hetwebsite.net/het/profiles/image/lieber.jpg"/>
          <p:cNvPicPr>
            <a:picLocks noGrp="1" noChangeAspect="1" noChangeArrowheads="1"/>
          </p:cNvPicPr>
          <p:nvPr>
            <p:ph type="pic" idx="1"/>
          </p:nvPr>
        </p:nvPicPr>
        <p:blipFill>
          <a:blip r:embed="rId2"/>
          <a:srcRect t="19175" b="19175"/>
          <a:stretch>
            <a:fillRect/>
          </a:stretch>
        </p:blipFill>
        <p:spPr bwMode="auto">
          <a:xfrm>
            <a:off x="838200" y="1143003"/>
            <a:ext cx="4419600" cy="364331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142984"/>
            <a:ext cx="2743200" cy="3357586"/>
          </a:xfrm>
        </p:spPr>
        <p:txBody>
          <a:bodyPr/>
          <a:lstStyle/>
          <a:p>
            <a:pPr algn="ctr"/>
            <a:r>
              <a:rPr lang="en-IN" sz="2000" dirty="0" smtClean="0">
                <a:latin typeface="Times New Roman" pitchFamily="18" charset="0"/>
                <a:cs typeface="Times New Roman" pitchFamily="18" charset="0"/>
              </a:rPr>
              <a:t>The Hague Conventions (1899 &amp; 1907) are a series of international treaties and declarations, negotiated at two International Peace Conferences at The Hague in the Netherlands.</a:t>
            </a:r>
            <a:endParaRPr lang="en-IN" sz="20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pPr algn="ctr"/>
            <a:r>
              <a:rPr lang="en-IN" sz="1800" dirty="0" smtClean="0">
                <a:solidFill>
                  <a:schemeClr val="tx1"/>
                </a:solidFill>
                <a:latin typeface="Times New Roman" pitchFamily="18" charset="0"/>
                <a:cs typeface="Times New Roman" pitchFamily="18" charset="0"/>
              </a:rPr>
              <a:t>The Hague Conventions of 1899 &amp; 1907 </a:t>
            </a:r>
            <a:endParaRPr lang="en-IN" sz="1800" dirty="0">
              <a:solidFill>
                <a:schemeClr val="tx1"/>
              </a:solidFill>
            </a:endParaRPr>
          </a:p>
        </p:txBody>
      </p:sp>
      <p:pic>
        <p:nvPicPr>
          <p:cNvPr id="21507" name="Picture 3" descr="https://upload.wikimedia.org/wikipedia/commons/thumb/b/b5/The_First_International_Peace_Conference%2C_the_Hague%2C_May_-_June_1899_HU67224.jpg/300px-The_First_International_Peace_Conference%2C_the_Hague%2C_May_-_June_1899_HU67224.jpg">
            <a:hlinkClick r:id="rId2"/>
          </p:cNvPr>
          <p:cNvPicPr>
            <a:picLocks noGrp="1" noChangeAspect="1" noChangeArrowheads="1"/>
          </p:cNvPicPr>
          <p:nvPr>
            <p:ph type="pic" idx="1"/>
          </p:nvPr>
        </p:nvPicPr>
        <p:blipFill>
          <a:blip r:embed="rId3"/>
          <a:srcRect l="10468" r="10468"/>
          <a:stretch>
            <a:fillRect/>
          </a:stretch>
        </p:blipFill>
        <p:spPr bwMode="auto">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2790828"/>
          </a:xfrm>
        </p:spPr>
        <p:txBody>
          <a:bodyPr/>
          <a:lstStyle/>
          <a:p>
            <a:pPr algn="ctr"/>
            <a:r>
              <a:rPr lang="en-IN" sz="2400" dirty="0" smtClean="0">
                <a:latin typeface="Times New Roman" pitchFamily="18" charset="0"/>
                <a:cs typeface="Times New Roman" pitchFamily="18" charset="0"/>
              </a:rPr>
              <a:t>The Treaty ended the state of war between Germany and the Allied Powers. It was signed on 28 June 1919 in Versailles, </a:t>
            </a:r>
            <a:endParaRPr lang="en-IN" sz="24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pPr algn="ctr"/>
            <a:r>
              <a:rPr lang="en-IN" sz="1800" b="1" dirty="0" smtClean="0">
                <a:solidFill>
                  <a:schemeClr val="tx1"/>
                </a:solidFill>
                <a:latin typeface="Times New Roman" pitchFamily="18" charset="0"/>
                <a:cs typeface="Times New Roman" pitchFamily="18" charset="0"/>
              </a:rPr>
              <a:t>Treaty of Versailles, 1919  </a:t>
            </a:r>
          </a:p>
          <a:p>
            <a:endParaRPr lang="en-IN" dirty="0"/>
          </a:p>
        </p:txBody>
      </p:sp>
      <p:pic>
        <p:nvPicPr>
          <p:cNvPr id="22532" name="Picture 4" descr="Treaty of Versailles">
            <a:hlinkClick r:id="rId2"/>
          </p:cNvPr>
          <p:cNvPicPr>
            <a:picLocks noGrp="1" noChangeAspect="1" noChangeArrowheads="1"/>
          </p:cNvPicPr>
          <p:nvPr>
            <p:ph type="pic" idx="1"/>
          </p:nvPr>
        </p:nvPicPr>
        <p:blipFill>
          <a:blip r:embed="rId3"/>
          <a:srcRect l="11199" r="11199"/>
          <a:stretch>
            <a:fillRect/>
          </a:stretch>
        </p:blipFill>
        <p:spPr bwMode="auto">
          <a:xfrm>
            <a:off x="928688" y="1143000"/>
            <a:ext cx="4419600" cy="35147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3362332"/>
          </a:xfrm>
        </p:spPr>
        <p:txBody>
          <a:bodyPr/>
          <a:lstStyle/>
          <a:p>
            <a:pPr algn="ctr"/>
            <a:r>
              <a:rPr lang="en-IN" sz="2000" dirty="0" smtClean="0">
                <a:latin typeface="Times New Roman" pitchFamily="18" charset="0"/>
                <a:cs typeface="Times New Roman" pitchFamily="18" charset="0"/>
              </a:rPr>
              <a:t>It is a 1928 international agreement in which signatory states promised not to use war to resolve “disputes or conflicts of whatever nature or of whatever origin they may be, which may arise among them”.</a:t>
            </a:r>
            <a:endParaRPr lang="en-IN" sz="20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lstStyle/>
          <a:p>
            <a:pPr algn="ctr"/>
            <a:r>
              <a:rPr lang="en-IN" sz="2000" b="1" dirty="0" smtClean="0">
                <a:solidFill>
                  <a:schemeClr val="tx1"/>
                </a:solidFill>
                <a:latin typeface="Times New Roman" pitchFamily="18" charset="0"/>
                <a:cs typeface="Times New Roman" pitchFamily="18" charset="0"/>
              </a:rPr>
              <a:t>Kellogg–Briand Pact, 1928  </a:t>
            </a:r>
            <a:r>
              <a:rPr lang="en-IN" dirty="0" smtClean="0"/>
              <a:t> </a:t>
            </a:r>
          </a:p>
          <a:p>
            <a:endParaRPr lang="en-IN" dirty="0"/>
          </a:p>
        </p:txBody>
      </p:sp>
      <p:pic>
        <p:nvPicPr>
          <p:cNvPr id="23554" name="Picture 2" descr="Calvin Coolidge at the signing of the Kellogg-Briand Pact, 1928 Stock Photo"/>
          <p:cNvPicPr>
            <a:picLocks noGrp="1" noChangeAspect="1" noChangeArrowheads="1"/>
          </p:cNvPicPr>
          <p:nvPr>
            <p:ph type="pic" idx="1"/>
          </p:nvPr>
        </p:nvPicPr>
        <p:blipFill>
          <a:blip r:embed="rId2"/>
          <a:srcRect t="2879" b="2879"/>
          <a:stretch>
            <a:fillRect/>
          </a:stretch>
        </p:blipFill>
        <p:spPr bwMode="auto">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2933704"/>
          </a:xfrm>
        </p:spPr>
        <p:txBody>
          <a:bodyPr/>
          <a:lstStyle/>
          <a:p>
            <a:pPr algn="ctr"/>
            <a:r>
              <a:rPr lang="en-US" sz="3200" dirty="0" smtClean="0">
                <a:latin typeface="Times New Roman" pitchFamily="18" charset="0"/>
                <a:cs typeface="Times New Roman" pitchFamily="18" charset="0"/>
              </a:rPr>
              <a:t>It ended the Second World War in</a:t>
            </a:r>
            <a:r>
              <a:rPr lang="en-GB" sz="3200" dirty="0" smtClean="0">
                <a:latin typeface="Times New Roman" pitchFamily="18" charset="0"/>
                <a:cs typeface="Times New Roman" pitchFamily="18" charset="0"/>
              </a:rPr>
              <a:t> favour </a:t>
            </a:r>
            <a:r>
              <a:rPr lang="en-US" sz="3200" dirty="0" smtClean="0">
                <a:latin typeface="Times New Roman" pitchFamily="18" charset="0"/>
                <a:cs typeface="Times New Roman" pitchFamily="18" charset="0"/>
              </a:rPr>
              <a:t>of Allied Powers. </a:t>
            </a:r>
            <a:endParaRPr lang="en-IN" sz="32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pPr algn="ctr"/>
            <a:r>
              <a:rPr lang="en-US" sz="1800" dirty="0" smtClean="0">
                <a:solidFill>
                  <a:schemeClr val="tx1"/>
                </a:solidFill>
                <a:latin typeface="Times New Roman" pitchFamily="18" charset="0"/>
                <a:cs typeface="Times New Roman" pitchFamily="18" charset="0"/>
              </a:rPr>
              <a:t>Atom bombings in Hiroshima (L) </a:t>
            </a:r>
          </a:p>
          <a:p>
            <a:pPr algn="ctr"/>
            <a:r>
              <a:rPr lang="en-US" sz="1800" dirty="0" smtClean="0">
                <a:solidFill>
                  <a:schemeClr val="tx1"/>
                </a:solidFill>
                <a:latin typeface="Times New Roman" pitchFamily="18" charset="0"/>
                <a:cs typeface="Times New Roman" pitchFamily="18" charset="0"/>
              </a:rPr>
              <a:t>&amp; Nagasaki (R), 1945 </a:t>
            </a:r>
            <a:endParaRPr lang="en-IN" sz="1800" dirty="0">
              <a:solidFill>
                <a:schemeClr val="tx1"/>
              </a:solidFill>
              <a:latin typeface="Times New Roman" pitchFamily="18" charset="0"/>
              <a:cs typeface="Times New Roman" pitchFamily="18" charset="0"/>
            </a:endParaRPr>
          </a:p>
        </p:txBody>
      </p:sp>
      <p:sp>
        <p:nvSpPr>
          <p:cNvPr id="24581" name="AutoShape 5" descr="Disarmament Conference, Geneva, 1933">
            <a:hlinkClick r:id="rId2"/>
          </p:cNvPr>
          <p:cNvSpPr>
            <a:spLocks noGrp="1" noChangeAspect="1" noChangeArrowheads="1"/>
          </p:cNvSpPr>
          <p:nvPr>
            <p:ph type="pic" idx="1"/>
          </p:nvPr>
        </p:nvSpPr>
        <p:spPr bwMode="auto">
          <a:xfrm>
            <a:off x="785813" y="1143000"/>
            <a:ext cx="4419600" cy="3514725"/>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4587" name="Picture 11" descr="Two aerial photos of atomic bomb mushroom clouds, over two Japanese cities in 1945">
            <a:hlinkClick r:id="rId3" tooltip="Two aerial photos of atomic bomb mushroom clouds, over two Japanese cities in 1945"/>
          </p:cNvPr>
          <p:cNvPicPr>
            <a:picLocks noChangeAspect="1" noChangeArrowheads="1"/>
          </p:cNvPicPr>
          <p:nvPr/>
        </p:nvPicPr>
        <p:blipFill>
          <a:blip r:embed="rId4"/>
          <a:srcRect/>
          <a:stretch>
            <a:fillRect/>
          </a:stretch>
        </p:blipFill>
        <p:spPr bwMode="auto">
          <a:xfrm>
            <a:off x="785786" y="1142984"/>
            <a:ext cx="4429156" cy="342902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201</TotalTime>
  <Words>313</Words>
  <Application>Microsoft Office PowerPoint</Application>
  <PresentationFormat>On-screen Show (4:3)</PresentationFormat>
  <Paragraphs>40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Vidyasagar University, Midnapore, WB, India  Department of Political Science  COURSE NO: PLS-201 INTERNATIONAL RELATIONS (THEORIES AND ISSUES)  </vt:lpstr>
      <vt:lpstr>Disarmament is the act of reducing, limiting, or abolishing weapons.</vt:lpstr>
      <vt:lpstr>The fall of Berlin indicated the end of Second World War. </vt:lpstr>
      <vt:lpstr>Prussian General and war-theorist &amp; author of On War (1832) </vt:lpstr>
      <vt:lpstr> ‘Lieber Code’ drafted during the American Civil War as a pioneering departure which set out regulations for behaviour in times of martial law. </vt:lpstr>
      <vt:lpstr>The Hague Conventions (1899 &amp; 1907) are a series of international treaties and declarations, negotiated at two International Peace Conferences at The Hague in the Netherlands.</vt:lpstr>
      <vt:lpstr>The Treaty ended the state of war between Germany and the Allied Powers. It was signed on 28 June 1919 in Versailles, </vt:lpstr>
      <vt:lpstr>It is a 1928 international agreement in which signatory states promised not to use war to resolve “disputes or conflicts of whatever nature or of whatever origin they may be, which may arise among them”.</vt:lpstr>
      <vt:lpstr>It ended the Second World War in favour of Allied Powers. </vt:lpstr>
      <vt:lpstr>Hiroshima, Japan (1945) </vt:lpstr>
      <vt:lpstr>After the World War II, major countries got divided into two poles:  the USA led (non/anti-communist) western world and the Soviet Russia led (the communist party ruled) east European countries.</vt:lpstr>
      <vt:lpstr>The Cold War was a period of geopolitical  tension between the Soviet Union and the United States and their respective allies.</vt:lpstr>
      <vt:lpstr>The Non-Aligned Movement refused to identify with any particular bloc led by two Superpowers – USA &amp; USSR </vt:lpstr>
      <vt:lpstr>The Partial Test Ban Treaty (PTBT) was initially a trilateral agreement between the United States, Soviet Union, and United Kingdom, signed in Moscow on August 5, 1963</vt:lpstr>
      <vt:lpstr>Opened for signature in 1968, the Treaty on the Non-proliferation of Nuclear Weapons, popular as NPT,   entered into force in 1970.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sibaji</dc:creator>
  <cp:lastModifiedBy>sibaji</cp:lastModifiedBy>
  <cp:revision>22</cp:revision>
  <dcterms:created xsi:type="dcterms:W3CDTF">2020-03-26T13:54:05Z</dcterms:created>
  <dcterms:modified xsi:type="dcterms:W3CDTF">2020-03-27T09:45:19Z</dcterms:modified>
</cp:coreProperties>
</file>