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BC7E10-C27A-459E-AE5C-22460B3981E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73B389E-0070-4A06-B5F9-AA0D83F2F3F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905000"/>
            <a:ext cx="7406640" cy="1472184"/>
          </a:xfrm>
        </p:spPr>
        <p:txBody>
          <a:bodyPr/>
          <a:lstStyle/>
          <a:p>
            <a:r>
              <a:rPr lang="en-US" dirty="0" smtClean="0"/>
              <a:t>Distributed Database </a:t>
            </a:r>
            <a:r>
              <a:rPr lang="en-US" dirty="0" smtClean="0"/>
              <a:t>System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52600" y="3200400"/>
            <a:ext cx="6019800" cy="20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</a:t>
            </a:r>
          </a:p>
          <a:p>
            <a:pPr algn="ctr"/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Mr. </a:t>
            </a:r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Prabhash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Kumar Singh</a:t>
            </a:r>
          </a:p>
          <a:p>
            <a:pPr algn="ctr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Assistant Professor, </a:t>
            </a:r>
          </a:p>
          <a:p>
            <a:pPr algn="ctr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Dept. of Computer Science, Vidyasagar University.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36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relation </a:t>
            </a:r>
            <a:r>
              <a:rPr lang="en-US" i="1" dirty="0"/>
              <a:t>r</a:t>
            </a:r>
            <a:r>
              <a:rPr lang="en-US" dirty="0"/>
              <a:t> is fragmented, r is divided into a number of fragments </a:t>
            </a:r>
            <a:r>
              <a:rPr lang="en-US" i="1" dirty="0"/>
              <a:t>r</a:t>
            </a:r>
            <a:r>
              <a:rPr lang="en-US" i="1" baseline="-25000" dirty="0"/>
              <a:t>1</a:t>
            </a:r>
            <a:r>
              <a:rPr lang="en-US" i="1" dirty="0"/>
              <a:t>, r</a:t>
            </a:r>
            <a:r>
              <a:rPr lang="en-US" i="1" baseline="-25000" dirty="0"/>
              <a:t>2</a:t>
            </a:r>
            <a:r>
              <a:rPr lang="en-US" i="1" dirty="0"/>
              <a:t>, . . . ,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contain </a:t>
            </a:r>
            <a:r>
              <a:rPr lang="en-US" dirty="0"/>
              <a:t>sufficient information to allow reconstruction of the original </a:t>
            </a:r>
            <a:r>
              <a:rPr lang="en-US" dirty="0" smtClean="0"/>
              <a:t>relation </a:t>
            </a:r>
            <a:r>
              <a:rPr lang="en-US" i="1" dirty="0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Two different schemas for fragmenting</a:t>
            </a:r>
          </a:p>
          <a:p>
            <a:pPr lvl="1"/>
            <a:r>
              <a:rPr lang="en-US" dirty="0" smtClean="0"/>
              <a:t>Horizontal Fragmentation</a:t>
            </a:r>
          </a:p>
          <a:p>
            <a:pPr marL="402336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Vertical Fragmentation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1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Account-schema = (account-number, branch-name, balance</a:t>
            </a:r>
            <a:r>
              <a:rPr lang="en-US" sz="1800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is partitioned into a number of </a:t>
            </a:r>
            <a:r>
              <a:rPr lang="en-US" dirty="0" smtClean="0"/>
              <a:t>subsets, </a:t>
            </a:r>
            <a:r>
              <a:rPr lang="en-US" i="1" dirty="0"/>
              <a:t>r</a:t>
            </a:r>
            <a:r>
              <a:rPr lang="en-US" i="1" baseline="-25000" dirty="0"/>
              <a:t>1</a:t>
            </a:r>
            <a:r>
              <a:rPr lang="en-US" i="1" dirty="0"/>
              <a:t>, r</a:t>
            </a:r>
            <a:r>
              <a:rPr lang="en-US" i="1" baseline="-25000" dirty="0"/>
              <a:t>2</a:t>
            </a:r>
            <a:r>
              <a:rPr lang="en-US" i="1" dirty="0"/>
              <a:t>, . . . ,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Each </a:t>
            </a:r>
            <a:r>
              <a:rPr lang="en-US" dirty="0"/>
              <a:t>tuple of relation </a:t>
            </a:r>
            <a:r>
              <a:rPr lang="en-US" i="1" dirty="0"/>
              <a:t>r</a:t>
            </a:r>
            <a:r>
              <a:rPr lang="en-US" dirty="0"/>
              <a:t> must belong to at least one of the fragments, </a:t>
            </a:r>
            <a:r>
              <a:rPr lang="en-US" dirty="0" smtClean="0"/>
              <a:t>so that </a:t>
            </a:r>
            <a:r>
              <a:rPr lang="en-US" dirty="0"/>
              <a:t>the original relation can be reconstructed, if needed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sz="1800" dirty="0"/>
          </a:p>
          <a:p>
            <a:endParaRPr lang="en-US" sz="1800" dirty="0" smtClean="0"/>
          </a:p>
          <a:p>
            <a:r>
              <a:rPr lang="en-US" i="1" dirty="0" smtClean="0"/>
              <a:t>r= r</a:t>
            </a:r>
            <a:r>
              <a:rPr lang="en-US" i="1" baseline="-25000" dirty="0" smtClean="0"/>
              <a:t>1</a:t>
            </a:r>
            <a:r>
              <a:rPr lang="en-US" i="1" dirty="0" smtClean="0"/>
              <a:t>U r</a:t>
            </a:r>
            <a:r>
              <a:rPr lang="en-US" i="1" baseline="-25000" dirty="0" smtClean="0"/>
              <a:t>2</a:t>
            </a:r>
            <a:r>
              <a:rPr lang="en-US" i="1" dirty="0" smtClean="0"/>
              <a:t>U </a:t>
            </a:r>
            <a:r>
              <a:rPr lang="en-US" i="1" dirty="0"/>
              <a:t>. . . </a:t>
            </a:r>
            <a:r>
              <a:rPr lang="en-US" i="1" dirty="0" smtClean="0"/>
              <a:t>U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4657725"/>
            <a:ext cx="46672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4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Fragmentation </a:t>
            </a:r>
            <a:r>
              <a:rPr lang="en-US" dirty="0"/>
              <a:t>of </a:t>
            </a:r>
            <a:r>
              <a:rPr lang="en-US" i="1" dirty="0"/>
              <a:t>r(R)</a:t>
            </a:r>
            <a:r>
              <a:rPr lang="en-US" dirty="0"/>
              <a:t> involves the definition of several </a:t>
            </a:r>
            <a:r>
              <a:rPr lang="en-US" dirty="0" smtClean="0"/>
              <a:t>subsets of </a:t>
            </a:r>
            <a:r>
              <a:rPr lang="en-US" dirty="0"/>
              <a:t>attributes </a:t>
            </a:r>
            <a:r>
              <a:rPr lang="en-US" i="1" dirty="0"/>
              <a:t>R</a:t>
            </a:r>
            <a:r>
              <a:rPr lang="en-US" i="1" baseline="-25000" dirty="0"/>
              <a:t>1</a:t>
            </a:r>
            <a:r>
              <a:rPr lang="en-US" i="1" dirty="0"/>
              <a:t>, R</a:t>
            </a:r>
            <a:r>
              <a:rPr lang="en-US" i="1" baseline="-25000" dirty="0"/>
              <a:t>2</a:t>
            </a:r>
            <a:r>
              <a:rPr lang="en-US" i="1" dirty="0"/>
              <a:t>, . . .,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i="1" dirty="0"/>
              <a:t> </a:t>
            </a:r>
            <a:r>
              <a:rPr lang="en-US" dirty="0"/>
              <a:t>of the schema R so </a:t>
            </a:r>
            <a:r>
              <a:rPr lang="en-US" i="1" dirty="0" smtClean="0"/>
              <a:t>that         R </a:t>
            </a:r>
            <a:r>
              <a:rPr lang="en-US" i="1" dirty="0"/>
              <a:t>= R</a:t>
            </a:r>
            <a:r>
              <a:rPr lang="en-US" i="1" baseline="-25000" dirty="0"/>
              <a:t>1</a:t>
            </a:r>
            <a:r>
              <a:rPr lang="en-US" i="1" dirty="0"/>
              <a:t> ∪ R</a:t>
            </a:r>
            <a:r>
              <a:rPr lang="en-US" i="1" baseline="-25000" dirty="0"/>
              <a:t>2</a:t>
            </a:r>
            <a:r>
              <a:rPr lang="en-US" i="1" dirty="0"/>
              <a:t> ∪ · · · ∪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n</a:t>
            </a:r>
            <a:endParaRPr lang="en-US" i="1" baseline="-25000" dirty="0" smtClean="0"/>
          </a:p>
          <a:p>
            <a:r>
              <a:rPr lang="en-US" dirty="0" smtClean="0"/>
              <a:t>It </a:t>
            </a:r>
            <a:r>
              <a:rPr lang="en-US" dirty="0"/>
              <a:t>should be done in such a way that we can reconstruct relation r from the fragments by taking the natural </a:t>
            </a:r>
            <a:r>
              <a:rPr lang="en-US" dirty="0" smtClean="0"/>
              <a:t>join          </a:t>
            </a:r>
            <a:endParaRPr lang="en-US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136115"/>
            <a:ext cx="3048000" cy="184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2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employee-info(employee-id</a:t>
            </a:r>
            <a:r>
              <a:rPr lang="en-US" sz="2400" dirty="0"/>
              <a:t>, name, designation, </a:t>
            </a:r>
            <a:r>
              <a:rPr lang="en-US" sz="2400" dirty="0" smtClean="0"/>
              <a:t>salary)</a:t>
            </a:r>
          </a:p>
          <a:p>
            <a:r>
              <a:rPr lang="en-US" dirty="0" smtClean="0"/>
              <a:t>employee-</a:t>
            </a:r>
            <a:r>
              <a:rPr lang="en-US" dirty="0" err="1" smtClean="0"/>
              <a:t>privateinfo</a:t>
            </a:r>
            <a:r>
              <a:rPr lang="en-US" dirty="0" smtClean="0"/>
              <a:t>(employee-id, salary)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employee-public-info(employee-id, name, designation)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4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user of a distributed database system should not be required to know </a:t>
            </a:r>
            <a:r>
              <a:rPr lang="en-US" dirty="0" smtClean="0"/>
              <a:t>either</a:t>
            </a:r>
          </a:p>
          <a:p>
            <a:pPr lvl="1"/>
            <a:r>
              <a:rPr lang="en-US" dirty="0"/>
              <a:t>where the data are physically located or</a:t>
            </a:r>
          </a:p>
          <a:p>
            <a:pPr lvl="1"/>
            <a:r>
              <a:rPr lang="en-US" dirty="0"/>
              <a:t>how the data can be accessed at the specific local </a:t>
            </a:r>
            <a:r>
              <a:rPr lang="en-US" dirty="0" smtClean="0"/>
              <a:t>site called data transparency</a:t>
            </a:r>
            <a:endParaRPr lang="en-US" dirty="0"/>
          </a:p>
          <a:p>
            <a:r>
              <a:rPr lang="en-US" dirty="0" smtClean="0"/>
              <a:t>It can take several forms</a:t>
            </a:r>
          </a:p>
          <a:p>
            <a:pPr lvl="1"/>
            <a:r>
              <a:rPr lang="en-US" dirty="0" smtClean="0"/>
              <a:t>Fragmentation Transparency</a:t>
            </a:r>
          </a:p>
          <a:p>
            <a:pPr lvl="1"/>
            <a:r>
              <a:rPr lang="en-US" dirty="0" smtClean="0"/>
              <a:t>Replication Transparency</a:t>
            </a:r>
          </a:p>
          <a:p>
            <a:pPr lvl="1"/>
            <a:r>
              <a:rPr lang="en-US" dirty="0" smtClean="0"/>
              <a:t>Location </a:t>
            </a:r>
            <a:r>
              <a:rPr lang="en-US" dirty="0" err="1" smtClean="0"/>
              <a:t>Tranparency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how the data can be accessed at the </a:t>
            </a:r>
            <a:r>
              <a:rPr lang="en-US" dirty="0" smtClean="0"/>
              <a:t>specific local </a:t>
            </a:r>
            <a:r>
              <a:rPr lang="en-US" dirty="0"/>
              <a:t>site</a:t>
            </a:r>
          </a:p>
        </p:txBody>
      </p:sp>
    </p:spTree>
    <p:extLst>
      <p:ext uri="{BB962C8B-B14F-4D97-AF65-F5344CB8AC3E}">
        <p14:creationId xmlns:p14="http://schemas.microsoft.com/office/powerpoint/2010/main" val="80496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Data items—such as relations, fragments, and replicas—must have unique names.</a:t>
            </a:r>
          </a:p>
          <a:p>
            <a:r>
              <a:rPr lang="en-US" dirty="0" smtClean="0"/>
              <a:t>In </a:t>
            </a:r>
            <a:r>
              <a:rPr lang="en-US" dirty="0"/>
              <a:t>a distributed </a:t>
            </a:r>
            <a:r>
              <a:rPr lang="en-US" dirty="0" smtClean="0"/>
              <a:t>database, however</a:t>
            </a:r>
            <a:r>
              <a:rPr lang="en-US" dirty="0"/>
              <a:t>, we must take care to ensure that two sites do not use the same name </a:t>
            </a:r>
            <a:r>
              <a:rPr lang="en-US" dirty="0" smtClean="0"/>
              <a:t>for distinct </a:t>
            </a:r>
            <a:r>
              <a:rPr lang="en-US" dirty="0"/>
              <a:t>data items.</a:t>
            </a:r>
          </a:p>
          <a:p>
            <a:r>
              <a:rPr lang="en-US" dirty="0"/>
              <a:t>One solution to this problem is to require all names to be registered in a </a:t>
            </a:r>
            <a:r>
              <a:rPr lang="en-US" dirty="0" smtClean="0"/>
              <a:t>central name </a:t>
            </a:r>
            <a:r>
              <a:rPr lang="en-US" dirty="0"/>
              <a:t>server.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can also use the name server to locate a data item, </a:t>
            </a:r>
            <a:r>
              <a:rPr lang="en-US" dirty="0" smtClean="0"/>
              <a:t>given the </a:t>
            </a:r>
            <a:r>
              <a:rPr lang="en-US" dirty="0"/>
              <a:t>name of the item. This approach, however, suffers from two major disadvantages.</a:t>
            </a:r>
          </a:p>
          <a:p>
            <a:pPr lvl="1"/>
            <a:r>
              <a:rPr lang="en-US" dirty="0"/>
              <a:t>First, the name server may become a performance bottleneck when data items </a:t>
            </a:r>
            <a:r>
              <a:rPr lang="en-US" dirty="0" smtClean="0"/>
              <a:t>are located </a:t>
            </a:r>
            <a:r>
              <a:rPr lang="en-US" dirty="0"/>
              <a:t>by their names, resulting in poor performance. </a:t>
            </a:r>
            <a:endParaRPr lang="en-US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if the name </a:t>
            </a:r>
            <a:r>
              <a:rPr lang="en-US" dirty="0" smtClean="0"/>
              <a:t>server crashes</a:t>
            </a:r>
            <a:r>
              <a:rPr lang="en-US" dirty="0"/>
              <a:t>, it may not be possible for any site in the distributed system to </a:t>
            </a:r>
            <a:r>
              <a:rPr lang="en-US" dirty="0" smtClean="0"/>
              <a:t>continue to </a:t>
            </a:r>
            <a:r>
              <a:rPr lang="en-US" dirty="0"/>
              <a:t>run.</a:t>
            </a:r>
          </a:p>
        </p:txBody>
      </p:sp>
    </p:spTree>
    <p:extLst>
      <p:ext uri="{BB962C8B-B14F-4D97-AF65-F5344CB8AC3E}">
        <p14:creationId xmlns:p14="http://schemas.microsoft.com/office/powerpoint/2010/main" val="170095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A more widely used alternative approach requires that each site prefix its </a:t>
            </a:r>
            <a:r>
              <a:rPr lang="en-US" dirty="0" smtClean="0"/>
              <a:t>own site </a:t>
            </a:r>
            <a:r>
              <a:rPr lang="en-US" dirty="0"/>
              <a:t>identifier to any name that it generates.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approach ensures that no two sites</a:t>
            </a:r>
          </a:p>
          <a:p>
            <a:pPr lvl="1"/>
            <a:r>
              <a:rPr lang="en-US" dirty="0"/>
              <a:t>generate the same name (since each site has a unique identifier). </a:t>
            </a:r>
            <a:endParaRPr lang="en-US" dirty="0" smtClean="0"/>
          </a:p>
          <a:p>
            <a:pPr lvl="1"/>
            <a:r>
              <a:rPr lang="en-US" dirty="0" smtClean="0"/>
              <a:t>No central </a:t>
            </a:r>
            <a:r>
              <a:rPr lang="en-US" dirty="0"/>
              <a:t>control is required. This solution, however, fails to achieve location </a:t>
            </a:r>
            <a:r>
              <a:rPr lang="en-US" dirty="0" smtClean="0"/>
              <a:t>transparency, since </a:t>
            </a:r>
            <a:r>
              <a:rPr lang="en-US" dirty="0"/>
              <a:t>site identifiers are attached to names. Thus, the account relation </a:t>
            </a:r>
            <a:r>
              <a:rPr lang="en-US" dirty="0" smtClean="0"/>
              <a:t>might be </a:t>
            </a:r>
            <a:r>
              <a:rPr lang="en-US" dirty="0"/>
              <a:t>referred to as site17.account, or account@site17, rather than as simply account. </a:t>
            </a:r>
          </a:p>
          <a:p>
            <a:r>
              <a:rPr lang="en-US" dirty="0"/>
              <a:t>To overcome this problem, the database system can create a set of </a:t>
            </a:r>
            <a:r>
              <a:rPr lang="en-US" dirty="0" smtClean="0"/>
              <a:t>alternative names </a:t>
            </a:r>
            <a:r>
              <a:rPr lang="en-US" dirty="0"/>
              <a:t>or aliases for data items.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mapping of </a:t>
            </a:r>
            <a:r>
              <a:rPr lang="en-US" dirty="0" smtClean="0"/>
              <a:t>aliases to </a:t>
            </a:r>
            <a:r>
              <a:rPr lang="en-US" dirty="0"/>
              <a:t>the real names can be stored at each site. With aliases, the user can be unaware </a:t>
            </a:r>
            <a:r>
              <a:rPr lang="en-US" dirty="0" smtClean="0"/>
              <a:t>of the </a:t>
            </a:r>
            <a:r>
              <a:rPr lang="en-US" dirty="0"/>
              <a:t>physical location of a data item.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the user will be unaffected if </a:t>
            </a:r>
            <a:r>
              <a:rPr lang="en-US" dirty="0" smtClean="0"/>
              <a:t>the database </a:t>
            </a:r>
            <a:r>
              <a:rPr lang="en-US" dirty="0"/>
              <a:t>administrator decides to move a data item from one site to another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Each site has its own local transaction manager, whose function is to ensure the </a:t>
            </a:r>
            <a:r>
              <a:rPr lang="en-US" dirty="0" smtClean="0"/>
              <a:t>ACID properties </a:t>
            </a:r>
            <a:r>
              <a:rPr lang="en-US" dirty="0"/>
              <a:t>of those transactions that execute at that site. The various transaction </a:t>
            </a:r>
            <a:r>
              <a:rPr lang="en-US" dirty="0" smtClean="0"/>
              <a:t>managers cooperate </a:t>
            </a:r>
            <a:r>
              <a:rPr lang="en-US" dirty="0"/>
              <a:t>to execute global transactions.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understand how such a </a:t>
            </a:r>
            <a:r>
              <a:rPr lang="en-US" dirty="0" smtClean="0"/>
              <a:t>manager can </a:t>
            </a:r>
            <a:r>
              <a:rPr lang="en-US" dirty="0"/>
              <a:t>be implemented, consider an abstract model of a transaction system, in </a:t>
            </a:r>
            <a:r>
              <a:rPr lang="en-US" dirty="0" smtClean="0"/>
              <a:t>which each </a:t>
            </a:r>
            <a:r>
              <a:rPr lang="en-US" dirty="0"/>
              <a:t>site contains two subsystems:</a:t>
            </a:r>
          </a:p>
        </p:txBody>
      </p:sp>
    </p:spTree>
    <p:extLst>
      <p:ext uri="{BB962C8B-B14F-4D97-AF65-F5344CB8AC3E}">
        <p14:creationId xmlns:p14="http://schemas.microsoft.com/office/powerpoint/2010/main" val="209536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transaction manager manages the execution of those transactions (or </a:t>
            </a:r>
            <a:r>
              <a:rPr lang="en-US" dirty="0" smtClean="0"/>
              <a:t>sub transactions) that </a:t>
            </a:r>
            <a:r>
              <a:rPr lang="en-US" dirty="0"/>
              <a:t>access data stored in a local site. </a:t>
            </a:r>
            <a:endParaRPr lang="en-US" dirty="0" smtClean="0"/>
          </a:p>
          <a:p>
            <a:pPr lvl="1"/>
            <a:r>
              <a:rPr lang="en-US" dirty="0" smtClean="0"/>
              <a:t>Note </a:t>
            </a:r>
            <a:r>
              <a:rPr lang="en-US" dirty="0"/>
              <a:t>that each such </a:t>
            </a:r>
            <a:r>
              <a:rPr lang="en-US" dirty="0" smtClean="0"/>
              <a:t>transaction may </a:t>
            </a:r>
            <a:r>
              <a:rPr lang="en-US" dirty="0"/>
              <a:t>be either a local transaction (that is, a transaction that executes </a:t>
            </a:r>
            <a:r>
              <a:rPr lang="en-US" dirty="0" smtClean="0"/>
              <a:t>at  only </a:t>
            </a:r>
            <a:r>
              <a:rPr lang="en-US" dirty="0"/>
              <a:t>that site) or part of a global transaction (that is, a transaction that </a:t>
            </a:r>
            <a:r>
              <a:rPr lang="en-US" dirty="0" smtClean="0"/>
              <a:t>execute at </a:t>
            </a:r>
            <a:r>
              <a:rPr lang="en-US" dirty="0"/>
              <a:t>several sites).</a:t>
            </a:r>
          </a:p>
          <a:p>
            <a:r>
              <a:rPr lang="en-US" dirty="0" smtClean="0"/>
              <a:t>The </a:t>
            </a:r>
            <a:r>
              <a:rPr lang="en-US" dirty="0"/>
              <a:t>transaction coordinator coordinates the execution of the various </a:t>
            </a:r>
            <a:r>
              <a:rPr lang="en-US" dirty="0" smtClean="0"/>
              <a:t>transactions (both </a:t>
            </a:r>
            <a:r>
              <a:rPr lang="en-US" dirty="0"/>
              <a:t>local and global) initiated at that site.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6238875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56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database is stored on several computers</a:t>
            </a:r>
          </a:p>
          <a:p>
            <a:pPr algn="just"/>
            <a:r>
              <a:rPr lang="en-US" dirty="0" smtClean="0"/>
              <a:t>Communication through different media such as high speed networks, telephone lines</a:t>
            </a:r>
          </a:p>
          <a:p>
            <a:pPr algn="just"/>
            <a:r>
              <a:rPr lang="en-US" dirty="0" smtClean="0"/>
              <a:t>Do not share main memory or disks</a:t>
            </a:r>
          </a:p>
          <a:p>
            <a:pPr algn="just"/>
            <a:r>
              <a:rPr lang="en-US" dirty="0" smtClean="0"/>
              <a:t>Computer vary in size and functions</a:t>
            </a:r>
          </a:p>
          <a:p>
            <a:pPr algn="just"/>
            <a:r>
              <a:rPr lang="en-US" dirty="0" smtClean="0"/>
              <a:t>Computers are called such as </a:t>
            </a:r>
            <a:r>
              <a:rPr lang="en-US" i="1" dirty="0" smtClean="0"/>
              <a:t>sites</a:t>
            </a:r>
            <a:r>
              <a:rPr lang="en-US" dirty="0" smtClean="0"/>
              <a:t> or </a:t>
            </a:r>
            <a:r>
              <a:rPr lang="en-US" i="1" dirty="0" smtClean="0"/>
              <a:t>nodes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953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Each transaction manager is responsible </a:t>
            </a:r>
            <a:r>
              <a:rPr lang="en-US" dirty="0" smtClean="0"/>
              <a:t>for</a:t>
            </a:r>
          </a:p>
          <a:p>
            <a:pPr lvl="1" algn="just"/>
            <a:r>
              <a:rPr lang="en-US" dirty="0" smtClean="0"/>
              <a:t>Maintaining </a:t>
            </a:r>
            <a:r>
              <a:rPr lang="en-US" dirty="0"/>
              <a:t>a log for recovery purposes</a:t>
            </a:r>
          </a:p>
          <a:p>
            <a:pPr lvl="1" algn="just"/>
            <a:r>
              <a:rPr lang="en-US" dirty="0" smtClean="0"/>
              <a:t>Participating </a:t>
            </a:r>
            <a:r>
              <a:rPr lang="en-US" dirty="0"/>
              <a:t>in an appropriate concurrency-control scheme to coordinate </a:t>
            </a:r>
            <a:r>
              <a:rPr lang="en-US" dirty="0" smtClean="0"/>
              <a:t>the concurrent </a:t>
            </a:r>
            <a:r>
              <a:rPr lang="en-US" dirty="0"/>
              <a:t>execution of the transactions executing at that site</a:t>
            </a:r>
          </a:p>
        </p:txBody>
      </p:sp>
    </p:spTree>
    <p:extLst>
      <p:ext uri="{BB962C8B-B14F-4D97-AF65-F5344CB8AC3E}">
        <p14:creationId xmlns:p14="http://schemas.microsoft.com/office/powerpoint/2010/main" val="32691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transaction</a:t>
            </a:r>
            <a:r>
              <a:rPr lang="en-US" dirty="0"/>
              <a:t>, the coordinator is </a:t>
            </a:r>
            <a:r>
              <a:rPr lang="en-US" dirty="0" smtClean="0"/>
              <a:t>responsible for</a:t>
            </a:r>
            <a:endParaRPr lang="en-US" dirty="0"/>
          </a:p>
          <a:p>
            <a:pPr lvl="1"/>
            <a:r>
              <a:rPr lang="en-US" dirty="0" smtClean="0"/>
              <a:t>Starting </a:t>
            </a:r>
            <a:r>
              <a:rPr lang="en-US" dirty="0"/>
              <a:t>the execution of the transaction</a:t>
            </a:r>
          </a:p>
          <a:p>
            <a:pPr lvl="1" algn="just"/>
            <a:r>
              <a:rPr lang="en-US" dirty="0" smtClean="0"/>
              <a:t>Breaking </a:t>
            </a:r>
            <a:r>
              <a:rPr lang="en-US" dirty="0"/>
              <a:t>the transaction into a number of </a:t>
            </a:r>
            <a:r>
              <a:rPr lang="en-US" dirty="0" smtClean="0"/>
              <a:t>sub   transactions </a:t>
            </a:r>
            <a:r>
              <a:rPr lang="en-US" dirty="0"/>
              <a:t>and </a:t>
            </a:r>
            <a:r>
              <a:rPr lang="en-US" dirty="0" smtClean="0"/>
              <a:t>distributing these sub transactions </a:t>
            </a:r>
            <a:r>
              <a:rPr lang="en-US" dirty="0"/>
              <a:t>to the appropriate sites for execution</a:t>
            </a:r>
          </a:p>
          <a:p>
            <a:pPr lvl="1" algn="just"/>
            <a:r>
              <a:rPr lang="en-US" dirty="0" smtClean="0"/>
              <a:t>Coordinating </a:t>
            </a:r>
            <a:r>
              <a:rPr lang="en-US" dirty="0"/>
              <a:t>the termination of </a:t>
            </a:r>
            <a:r>
              <a:rPr lang="en-US" dirty="0" smtClean="0"/>
              <a:t>the transaction</a:t>
            </a:r>
            <a:r>
              <a:rPr lang="en-US" dirty="0"/>
              <a:t>, which may result in the </a:t>
            </a:r>
            <a:r>
              <a:rPr lang="en-US" dirty="0" smtClean="0"/>
              <a:t>transaction being </a:t>
            </a:r>
            <a:r>
              <a:rPr lang="en-US" dirty="0"/>
              <a:t>committed at all sites or aborted at all sites</a:t>
            </a:r>
          </a:p>
        </p:txBody>
      </p:sp>
    </p:spTree>
    <p:extLst>
      <p:ext uri="{BB962C8B-B14F-4D97-AF65-F5344CB8AC3E}">
        <p14:creationId xmlns:p14="http://schemas.microsoft.com/office/powerpoint/2010/main" val="157135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Failure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distributed system may suffer from the same types of failure that a </a:t>
            </a:r>
            <a:r>
              <a:rPr lang="en-US" dirty="0" smtClean="0"/>
              <a:t>centralized system </a:t>
            </a:r>
            <a:r>
              <a:rPr lang="en-US" dirty="0"/>
              <a:t>does (for example, software errors, hardware errors, or disk crashes). </a:t>
            </a:r>
            <a:r>
              <a:rPr lang="en-US" dirty="0" smtClean="0"/>
              <a:t>There are</a:t>
            </a:r>
            <a:r>
              <a:rPr lang="en-US" dirty="0"/>
              <a:t>, however, additional types of failure with which we need to deal in a </a:t>
            </a:r>
            <a:r>
              <a:rPr lang="en-US" dirty="0" smtClean="0"/>
              <a:t>distributed environment</a:t>
            </a:r>
            <a:r>
              <a:rPr lang="en-US" dirty="0"/>
              <a:t>. The basic failure types are</a:t>
            </a:r>
          </a:p>
          <a:p>
            <a:pPr lvl="1"/>
            <a:r>
              <a:rPr lang="en-US" dirty="0" smtClean="0"/>
              <a:t>Failure </a:t>
            </a:r>
            <a:r>
              <a:rPr lang="en-US" dirty="0"/>
              <a:t>of a site</a:t>
            </a:r>
          </a:p>
          <a:p>
            <a:pPr lvl="1"/>
            <a:r>
              <a:rPr lang="en-US" dirty="0" smtClean="0"/>
              <a:t>Loss </a:t>
            </a:r>
            <a:r>
              <a:rPr lang="en-US" dirty="0"/>
              <a:t>of messages</a:t>
            </a:r>
          </a:p>
          <a:p>
            <a:pPr lvl="1"/>
            <a:r>
              <a:rPr lang="en-US" dirty="0" smtClean="0"/>
              <a:t>Failure </a:t>
            </a:r>
            <a:r>
              <a:rPr lang="en-US" dirty="0"/>
              <a:t>of a communication link</a:t>
            </a:r>
          </a:p>
          <a:p>
            <a:pPr lvl="1"/>
            <a:r>
              <a:rPr lang="en-US" dirty="0" smtClean="0"/>
              <a:t>Network </a:t>
            </a:r>
            <a:r>
              <a:rPr lang="en-US" dirty="0"/>
              <a:t>partition</a:t>
            </a:r>
          </a:p>
        </p:txBody>
      </p:sp>
    </p:spTree>
    <p:extLst>
      <p:ext uri="{BB962C8B-B14F-4D97-AF65-F5344CB8AC3E}">
        <p14:creationId xmlns:p14="http://schemas.microsoft.com/office/powerpoint/2010/main" val="12483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To ensure atomicity all sites in which a transaction T executed must agree on the final outcome of the execution</a:t>
            </a:r>
          </a:p>
          <a:p>
            <a:pPr algn="just"/>
            <a:r>
              <a:rPr lang="en-US" dirty="0"/>
              <a:t>To ensure this property, the transaction coordinator of T </a:t>
            </a:r>
            <a:r>
              <a:rPr lang="en-US" dirty="0" smtClean="0"/>
              <a:t>must execute </a:t>
            </a:r>
            <a:r>
              <a:rPr lang="en-US" dirty="0"/>
              <a:t>a </a:t>
            </a:r>
            <a:r>
              <a:rPr lang="en-US" i="1" dirty="0"/>
              <a:t>commit </a:t>
            </a:r>
            <a:r>
              <a:rPr lang="en-US" i="1" dirty="0" smtClean="0"/>
              <a:t>protocol</a:t>
            </a:r>
          </a:p>
          <a:p>
            <a:pPr algn="just"/>
            <a:r>
              <a:rPr lang="en-US" dirty="0"/>
              <a:t>Among the simplest and most widely used commit protocols is the </a:t>
            </a:r>
            <a:r>
              <a:rPr lang="en-US" dirty="0" smtClean="0"/>
              <a:t>two-phase commit </a:t>
            </a:r>
            <a:r>
              <a:rPr lang="en-US" dirty="0"/>
              <a:t>protocol (2PC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92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Commit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dirty="0"/>
              <a:t>Consider a transaction T initiated at site </a:t>
            </a:r>
            <a:r>
              <a:rPr lang="en-US" sz="3400" i="1" dirty="0"/>
              <a:t>S</a:t>
            </a:r>
            <a:r>
              <a:rPr lang="en-US" sz="3400" i="1" baseline="-25000" dirty="0"/>
              <a:t>i</a:t>
            </a:r>
            <a:r>
              <a:rPr lang="en-US" sz="3400" dirty="0"/>
              <a:t>, </a:t>
            </a:r>
            <a:r>
              <a:rPr lang="en-US" sz="3400" dirty="0" smtClean="0"/>
              <a:t>where </a:t>
            </a:r>
            <a:r>
              <a:rPr lang="en-US" sz="3400" dirty="0"/>
              <a:t>the transaction </a:t>
            </a:r>
            <a:r>
              <a:rPr lang="en-US" sz="3400" dirty="0" smtClean="0"/>
              <a:t>coordinator is </a:t>
            </a:r>
            <a:r>
              <a:rPr lang="en-US" sz="3400" i="1" dirty="0" err="1" smtClean="0"/>
              <a:t>C</a:t>
            </a:r>
            <a:r>
              <a:rPr lang="en-US" sz="3400" i="1" baseline="-25000" dirty="0" err="1" smtClean="0"/>
              <a:t>i</a:t>
            </a:r>
            <a:endParaRPr lang="en-US" sz="3400" dirty="0"/>
          </a:p>
          <a:p>
            <a:r>
              <a:rPr lang="en-US" dirty="0" smtClean="0"/>
              <a:t>Phase – I</a:t>
            </a:r>
          </a:p>
          <a:p>
            <a:pPr lvl="1"/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 adds the </a:t>
            </a:r>
            <a:r>
              <a:rPr lang="en-US" dirty="0" smtClean="0"/>
              <a:t>record &lt;</a:t>
            </a:r>
            <a:r>
              <a:rPr lang="en-US" dirty="0"/>
              <a:t>prepare T&gt; to the log, and forces the log onto </a:t>
            </a:r>
            <a:r>
              <a:rPr lang="en-US" dirty="0" smtClean="0"/>
              <a:t>stable storage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then sends a prepare T message to all sites at which T executed.</a:t>
            </a:r>
          </a:p>
          <a:p>
            <a:pPr lvl="1"/>
            <a:r>
              <a:rPr lang="en-US" dirty="0"/>
              <a:t>On receiving such a message, the transaction manager at that site </a:t>
            </a:r>
            <a:r>
              <a:rPr lang="en-US" dirty="0" smtClean="0"/>
              <a:t>determines whether </a:t>
            </a:r>
            <a:r>
              <a:rPr lang="en-US" dirty="0"/>
              <a:t>it is willing to commit its portion of T. </a:t>
            </a:r>
            <a:endParaRPr lang="en-US" dirty="0" smtClean="0"/>
          </a:p>
          <a:p>
            <a:pPr lvl="2"/>
            <a:r>
              <a:rPr lang="en-US" dirty="0" smtClean="0"/>
              <a:t>If </a:t>
            </a:r>
            <a:r>
              <a:rPr lang="en-US" dirty="0"/>
              <a:t>the answer is no, it adds </a:t>
            </a:r>
            <a:r>
              <a:rPr lang="en-US" dirty="0" smtClean="0"/>
              <a:t>a record </a:t>
            </a:r>
            <a:r>
              <a:rPr lang="en-US" dirty="0"/>
              <a:t>&lt;no T&gt; to the log, and then responds by sending an abort T </a:t>
            </a:r>
            <a:r>
              <a:rPr lang="en-US" dirty="0" smtClean="0"/>
              <a:t>message to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pPr lvl="2"/>
            <a:r>
              <a:rPr lang="en-US" dirty="0" smtClean="0"/>
              <a:t>If </a:t>
            </a:r>
            <a:r>
              <a:rPr lang="en-US" dirty="0"/>
              <a:t>the answer is yes, it adds a record &lt;ready T&gt; to the log, and </a:t>
            </a:r>
            <a:r>
              <a:rPr lang="en-US" dirty="0" smtClean="0"/>
              <a:t>forces the </a:t>
            </a:r>
            <a:r>
              <a:rPr lang="en-US" dirty="0"/>
              <a:t>log (with all the log records corresponding to T) onto stable storage. </a:t>
            </a:r>
            <a:endParaRPr lang="en-US" dirty="0" smtClean="0"/>
          </a:p>
          <a:p>
            <a:pPr lvl="1"/>
            <a:r>
              <a:rPr lang="en-US" dirty="0" smtClean="0"/>
              <a:t>The transaction </a:t>
            </a:r>
            <a:r>
              <a:rPr lang="en-US" dirty="0"/>
              <a:t>manager then replies with a ready T message to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i</a:t>
            </a:r>
            <a:endParaRPr lang="en-US" baseline="-25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2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Phase-2</a:t>
            </a:r>
          </a:p>
          <a:p>
            <a:pPr lvl="1"/>
            <a:r>
              <a:rPr lang="en-US" dirty="0"/>
              <a:t>When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 receives responses to the prepare T message from all </a:t>
            </a:r>
            <a:r>
              <a:rPr lang="en-US" dirty="0" smtClean="0"/>
              <a:t>the sites</a:t>
            </a:r>
            <a:r>
              <a:rPr lang="en-US" dirty="0"/>
              <a:t>, or when a </a:t>
            </a:r>
            <a:r>
              <a:rPr lang="en-US" dirty="0" smtClean="0"/>
              <a:t>pre specified </a:t>
            </a:r>
            <a:r>
              <a:rPr lang="en-US" dirty="0"/>
              <a:t>interval of time has elapsed since the </a:t>
            </a:r>
            <a:r>
              <a:rPr lang="en-US" dirty="0" smtClean="0"/>
              <a:t>prepare T </a:t>
            </a:r>
            <a:r>
              <a:rPr lang="en-US" dirty="0"/>
              <a:t>message was sent out,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dirty="0" smtClean="0"/>
              <a:t> </a:t>
            </a:r>
            <a:r>
              <a:rPr lang="en-US" dirty="0"/>
              <a:t>can determine whether the transaction T can </a:t>
            </a:r>
            <a:r>
              <a:rPr lang="en-US" dirty="0" smtClean="0"/>
              <a:t>be committed </a:t>
            </a:r>
            <a:r>
              <a:rPr lang="en-US" dirty="0"/>
              <a:t>or aborted. </a:t>
            </a:r>
            <a:endParaRPr lang="en-US" dirty="0" smtClean="0"/>
          </a:p>
          <a:p>
            <a:pPr lvl="1"/>
            <a:r>
              <a:rPr lang="en-US" dirty="0" smtClean="0"/>
              <a:t>Transaction </a:t>
            </a:r>
            <a:r>
              <a:rPr lang="en-US" dirty="0"/>
              <a:t>T can be committed if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/>
              <a:t>received a </a:t>
            </a:r>
            <a:r>
              <a:rPr lang="en-US" dirty="0" smtClean="0"/>
              <a:t>ready T </a:t>
            </a:r>
            <a:r>
              <a:rPr lang="en-US" dirty="0"/>
              <a:t>message from all the participating sites. </a:t>
            </a:r>
            <a:endParaRPr lang="en-US" dirty="0" smtClean="0"/>
          </a:p>
          <a:p>
            <a:pPr lvl="1"/>
            <a:r>
              <a:rPr lang="en-US" dirty="0" smtClean="0"/>
              <a:t>Otherwise</a:t>
            </a:r>
            <a:r>
              <a:rPr lang="en-US" dirty="0"/>
              <a:t>, transaction T must </a:t>
            </a:r>
            <a:r>
              <a:rPr lang="en-US" dirty="0" smtClean="0"/>
              <a:t>be aborted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Depending </a:t>
            </a:r>
            <a:r>
              <a:rPr lang="en-US" dirty="0"/>
              <a:t>on the verdict, either a record &lt;commit T&gt; or a </a:t>
            </a:r>
            <a:r>
              <a:rPr lang="en-US" dirty="0" smtClean="0"/>
              <a:t>record &lt;abort </a:t>
            </a:r>
            <a:r>
              <a:rPr lang="en-US" dirty="0"/>
              <a:t>T&gt; is added to the log and the log is forced onto stable storage. </a:t>
            </a:r>
            <a:endParaRPr lang="en-US" dirty="0" smtClean="0"/>
          </a:p>
          <a:p>
            <a:pPr lvl="1"/>
            <a:r>
              <a:rPr lang="en-US" dirty="0" smtClean="0"/>
              <a:t>At this </a:t>
            </a:r>
            <a:r>
              <a:rPr lang="en-US" dirty="0"/>
              <a:t>point, the fate of the transaction has been </a:t>
            </a:r>
            <a:r>
              <a:rPr lang="en-US" dirty="0" smtClean="0"/>
              <a:t>sealed.</a:t>
            </a:r>
          </a:p>
          <a:p>
            <a:pPr lvl="1"/>
            <a:r>
              <a:rPr lang="en-US" dirty="0" smtClean="0"/>
              <a:t>Following </a:t>
            </a:r>
            <a:r>
              <a:rPr lang="en-US" dirty="0"/>
              <a:t>this point, </a:t>
            </a:r>
            <a:r>
              <a:rPr lang="en-US" dirty="0" smtClean="0"/>
              <a:t>the coordinator </a:t>
            </a:r>
            <a:r>
              <a:rPr lang="en-US" dirty="0"/>
              <a:t>sends either a commit T or an abort T message to all </a:t>
            </a:r>
            <a:r>
              <a:rPr lang="en-US" dirty="0" smtClean="0"/>
              <a:t>participating sites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/>
              <a:t>a site receives that message, it records the message in the </a:t>
            </a:r>
            <a:r>
              <a:rPr lang="en-US" dirty="0" smtClean="0"/>
              <a:t>log.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6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Failure of a participating </a:t>
            </a:r>
            <a:r>
              <a:rPr lang="en-US" dirty="0" smtClean="0"/>
              <a:t>site - If </a:t>
            </a:r>
            <a:r>
              <a:rPr lang="en-US" dirty="0"/>
              <a:t>the coordinator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 detects that a site </a:t>
            </a:r>
            <a:r>
              <a:rPr lang="en-US" dirty="0" smtClean="0"/>
              <a:t>has failed</a:t>
            </a:r>
            <a:r>
              <a:rPr lang="en-US" dirty="0"/>
              <a:t>, it takes these actions: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site fails before responding with a </a:t>
            </a:r>
            <a:r>
              <a:rPr lang="en-US" dirty="0" smtClean="0"/>
              <a:t>ready T </a:t>
            </a:r>
            <a:r>
              <a:rPr lang="en-US" dirty="0"/>
              <a:t>message to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, the coordinator assumes that it responded with an abort </a:t>
            </a:r>
            <a:r>
              <a:rPr lang="en-US" dirty="0" smtClean="0"/>
              <a:t>T message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site fails after the coordinator has received the ready T </a:t>
            </a:r>
            <a:r>
              <a:rPr lang="en-US" dirty="0" smtClean="0"/>
              <a:t>message from </a:t>
            </a:r>
            <a:r>
              <a:rPr lang="en-US" dirty="0"/>
              <a:t>the site, the coordinator executes the rest of the commit protocol in </a:t>
            </a:r>
            <a:r>
              <a:rPr lang="en-US" dirty="0" smtClean="0"/>
              <a:t>the normal </a:t>
            </a:r>
            <a:r>
              <a:rPr lang="en-US" dirty="0"/>
              <a:t>fashion, ignoring the failure of the site.</a:t>
            </a:r>
          </a:p>
          <a:p>
            <a:pPr lvl="1"/>
            <a:r>
              <a:rPr lang="en-US" dirty="0"/>
              <a:t>When a participating site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/>
              <a:t> recovers from a failure, it must examine its </a:t>
            </a:r>
            <a:r>
              <a:rPr lang="en-US" dirty="0" smtClean="0"/>
              <a:t>log to </a:t>
            </a:r>
            <a:r>
              <a:rPr lang="en-US" dirty="0"/>
              <a:t>determine the fate of those transactions that were in the midst of </a:t>
            </a:r>
            <a:r>
              <a:rPr lang="en-US" dirty="0" smtClean="0"/>
              <a:t>execution when </a:t>
            </a:r>
            <a:r>
              <a:rPr lang="en-US" dirty="0"/>
              <a:t>the failure occurred.</a:t>
            </a:r>
          </a:p>
        </p:txBody>
      </p:sp>
    </p:spTree>
    <p:extLst>
      <p:ext uri="{BB962C8B-B14F-4D97-AF65-F5344CB8AC3E}">
        <p14:creationId xmlns:p14="http://schemas.microsoft.com/office/powerpoint/2010/main" val="28225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be one such transaction</a:t>
            </a:r>
            <a:r>
              <a:rPr lang="en-US" dirty="0" smtClean="0"/>
              <a:t>. We </a:t>
            </a:r>
            <a:r>
              <a:rPr lang="en-US" dirty="0"/>
              <a:t>consider each </a:t>
            </a:r>
            <a:r>
              <a:rPr lang="en-US" dirty="0" smtClean="0"/>
              <a:t>of the </a:t>
            </a:r>
            <a:r>
              <a:rPr lang="en-US" dirty="0"/>
              <a:t>possible cases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The log contains a &lt;commit T&gt; record. In this case, the site </a:t>
            </a:r>
            <a:r>
              <a:rPr lang="en-US" dirty="0" smtClean="0"/>
              <a:t>executes redo(T</a:t>
            </a:r>
            <a:r>
              <a:rPr lang="en-US" dirty="0"/>
              <a:t>).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log contains </a:t>
            </a:r>
            <a:r>
              <a:rPr lang="en-US" dirty="0" smtClean="0"/>
              <a:t>an &lt;</a:t>
            </a:r>
            <a:r>
              <a:rPr lang="en-US" dirty="0"/>
              <a:t>abort T</a:t>
            </a:r>
            <a:r>
              <a:rPr lang="en-US" dirty="0" smtClean="0"/>
              <a:t>&gt; record</a:t>
            </a:r>
            <a:r>
              <a:rPr lang="en-US" dirty="0"/>
              <a:t>. In this case, the site executes undo(T).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log contains a &lt;ready T&gt; record. In this case, the site must consult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to </a:t>
            </a:r>
            <a:r>
              <a:rPr lang="en-US" dirty="0"/>
              <a:t>determine the fate of T. If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 is up, it notifies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/>
              <a:t> regarding whether </a:t>
            </a:r>
            <a:r>
              <a:rPr lang="en-US" dirty="0" smtClean="0"/>
              <a:t>T committed </a:t>
            </a:r>
            <a:r>
              <a:rPr lang="en-US" dirty="0"/>
              <a:t>or aborted.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the former case, it executes redo(T); in the </a:t>
            </a:r>
            <a:r>
              <a:rPr lang="en-US" dirty="0" smtClean="0"/>
              <a:t>latter case</a:t>
            </a:r>
            <a:r>
              <a:rPr lang="en-US" dirty="0"/>
              <a:t>, it executes undo(T).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/>
              <a:t>is down,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must try to find the fate of </a:t>
            </a:r>
            <a:r>
              <a:rPr lang="en-US" dirty="0" smtClean="0"/>
              <a:t>T from </a:t>
            </a:r>
            <a:r>
              <a:rPr lang="en-US" dirty="0"/>
              <a:t>other sites. It does so by sending a </a:t>
            </a:r>
            <a:r>
              <a:rPr lang="en-US" dirty="0" err="1"/>
              <a:t>querystatus</a:t>
            </a:r>
            <a:r>
              <a:rPr lang="en-US" dirty="0"/>
              <a:t> T message to all </a:t>
            </a:r>
            <a:r>
              <a:rPr lang="en-US" dirty="0" smtClean="0"/>
              <a:t>the sites </a:t>
            </a:r>
            <a:r>
              <a:rPr lang="en-US" dirty="0"/>
              <a:t>in the system. On receiving such a message, a site must consult </a:t>
            </a:r>
            <a:r>
              <a:rPr lang="en-US" dirty="0" smtClean="0"/>
              <a:t>its log </a:t>
            </a:r>
            <a:r>
              <a:rPr lang="en-US" dirty="0"/>
              <a:t>to determine whether T has executed there, and if T has, whether </a:t>
            </a:r>
            <a:r>
              <a:rPr lang="en-US" dirty="0" smtClean="0"/>
              <a:t>T committed </a:t>
            </a:r>
            <a:r>
              <a:rPr lang="en-US" dirty="0"/>
              <a:t>or aborted. It then notifies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about this outcome. If no site </a:t>
            </a:r>
            <a:r>
              <a:rPr lang="en-US" dirty="0" smtClean="0"/>
              <a:t>has the </a:t>
            </a:r>
            <a:r>
              <a:rPr lang="en-US" dirty="0"/>
              <a:t>appropriate information (that is, whether T committed or aborted</a:t>
            </a:r>
            <a:r>
              <a:rPr lang="en-US" dirty="0" smtClean="0"/>
              <a:t>), then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baseline="-25000" dirty="0"/>
              <a:t> </a:t>
            </a:r>
            <a:r>
              <a:rPr lang="en-US" baseline="-25000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neither abort nor commit T. The decision concerning T is postponed until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can obtain the needed information. Thus,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baseline="-25000" dirty="0"/>
              <a:t> </a:t>
            </a:r>
            <a:r>
              <a:rPr lang="en-US" baseline="-25000" dirty="0" smtClean="0"/>
              <a:t> </a:t>
            </a:r>
            <a:r>
              <a:rPr lang="en-US" dirty="0" smtClean="0"/>
              <a:t>must periodically resend </a:t>
            </a:r>
            <a:r>
              <a:rPr lang="en-US" dirty="0"/>
              <a:t>the </a:t>
            </a:r>
            <a:r>
              <a:rPr lang="en-US" dirty="0" err="1"/>
              <a:t>querystatus</a:t>
            </a:r>
            <a:r>
              <a:rPr lang="en-US" dirty="0"/>
              <a:t> message to the other sites. It </a:t>
            </a:r>
            <a:r>
              <a:rPr lang="en-US" dirty="0" smtClean="0"/>
              <a:t>continues to </a:t>
            </a:r>
            <a:r>
              <a:rPr lang="en-US" dirty="0"/>
              <a:t>do so until a site that contains the needed information recovers. </a:t>
            </a:r>
            <a:r>
              <a:rPr lang="en-US" dirty="0" smtClean="0"/>
              <a:t>Note that </a:t>
            </a:r>
            <a:r>
              <a:rPr lang="en-US" dirty="0"/>
              <a:t>the site at which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dirty="0" smtClean="0"/>
              <a:t>resides </a:t>
            </a:r>
            <a:r>
              <a:rPr lang="en-US" dirty="0"/>
              <a:t>always has the needed information.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log contains no control records (abort, commit, ready) concerning T.</a:t>
            </a:r>
          </a:p>
          <a:p>
            <a:pPr lvl="1"/>
            <a:r>
              <a:rPr lang="en-US" dirty="0"/>
              <a:t>Thus, we know that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failed before responding to the prepare T </a:t>
            </a:r>
            <a:r>
              <a:rPr lang="en-US" dirty="0" smtClean="0"/>
              <a:t>message  from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. </a:t>
            </a:r>
            <a:r>
              <a:rPr lang="en-US" dirty="0"/>
              <a:t>Since the failure of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precludes the sending of such a </a:t>
            </a:r>
            <a:r>
              <a:rPr lang="en-US" dirty="0" smtClean="0"/>
              <a:t>response, by </a:t>
            </a:r>
            <a:r>
              <a:rPr lang="en-US" dirty="0"/>
              <a:t>our algorithm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/>
              <a:t>must abort T. Hence, </a:t>
            </a:r>
            <a:r>
              <a:rPr lang="en-US" dirty="0" err="1"/>
              <a:t>S</a:t>
            </a:r>
            <a:r>
              <a:rPr lang="en-US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must execute undo(T).</a:t>
            </a:r>
          </a:p>
        </p:txBody>
      </p:sp>
    </p:spTree>
    <p:extLst>
      <p:ext uri="{BB962C8B-B14F-4D97-AF65-F5344CB8AC3E}">
        <p14:creationId xmlns:p14="http://schemas.microsoft.com/office/powerpoint/2010/main" val="209055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Failure of the coordinator</a:t>
            </a:r>
          </a:p>
          <a:p>
            <a:pPr lvl="1" algn="just"/>
            <a:r>
              <a:rPr lang="en-US" dirty="0"/>
              <a:t>If the coordinator fails in the midst of the </a:t>
            </a:r>
            <a:r>
              <a:rPr lang="en-US" dirty="0" smtClean="0"/>
              <a:t>execution of </a:t>
            </a:r>
            <a:r>
              <a:rPr lang="en-US" dirty="0"/>
              <a:t>the commit protocol for transaction T, then the participating sites </a:t>
            </a:r>
            <a:r>
              <a:rPr lang="en-US" dirty="0" smtClean="0"/>
              <a:t>must decide </a:t>
            </a:r>
            <a:r>
              <a:rPr lang="en-US" dirty="0"/>
              <a:t>the fate of T. </a:t>
            </a:r>
            <a:endParaRPr lang="en-US" dirty="0" smtClean="0"/>
          </a:p>
          <a:p>
            <a:pPr lvl="1" algn="just"/>
            <a:r>
              <a:rPr lang="en-US" dirty="0" smtClean="0"/>
              <a:t>We </a:t>
            </a:r>
            <a:r>
              <a:rPr lang="en-US" dirty="0"/>
              <a:t>shall see that, in certain cases, the </a:t>
            </a:r>
            <a:r>
              <a:rPr lang="en-US" dirty="0" smtClean="0"/>
              <a:t>participating sites cannot </a:t>
            </a:r>
            <a:r>
              <a:rPr lang="en-US" dirty="0"/>
              <a:t>decide whether to commit or abort T, and therefore these sites </a:t>
            </a:r>
            <a:r>
              <a:rPr lang="en-US" dirty="0" smtClean="0"/>
              <a:t>must wait </a:t>
            </a:r>
            <a:r>
              <a:rPr lang="en-US" dirty="0"/>
              <a:t>for the recovery of the failed coordinator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0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If an active site contains a &lt;commit T&gt; record in its log, then T must </a:t>
            </a:r>
            <a:r>
              <a:rPr lang="en-US" dirty="0" smtClean="0"/>
              <a:t>be committed</a:t>
            </a:r>
            <a:r>
              <a:rPr lang="en-US" dirty="0"/>
              <a:t>.</a:t>
            </a:r>
          </a:p>
          <a:p>
            <a:r>
              <a:rPr lang="en-US" dirty="0"/>
              <a:t>If an active site contains an &lt;abort T&gt; record in its log, then T must </a:t>
            </a:r>
            <a:r>
              <a:rPr lang="en-US" dirty="0" smtClean="0"/>
              <a:t>be aborted</a:t>
            </a:r>
            <a:r>
              <a:rPr lang="en-US" dirty="0"/>
              <a:t>.</a:t>
            </a:r>
          </a:p>
          <a:p>
            <a:r>
              <a:rPr lang="en-US" dirty="0"/>
              <a:t>If some active site does not contain a &lt;ready T&gt; record in its log, </a:t>
            </a:r>
            <a:r>
              <a:rPr lang="en-US" dirty="0" smtClean="0"/>
              <a:t>then the </a:t>
            </a:r>
            <a:r>
              <a:rPr lang="en-US" dirty="0"/>
              <a:t>failed coordinator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/>
              <a:t> cannot have decided to commit T, because a </a:t>
            </a:r>
            <a:r>
              <a:rPr lang="en-US" dirty="0" smtClean="0"/>
              <a:t>site that </a:t>
            </a:r>
            <a:r>
              <a:rPr lang="en-US" dirty="0"/>
              <a:t>does not have a &lt;ready T&gt; record in its log cannot have sent a </a:t>
            </a:r>
            <a:r>
              <a:rPr lang="en-US" dirty="0" smtClean="0"/>
              <a:t>ready T </a:t>
            </a:r>
            <a:r>
              <a:rPr lang="en-US" dirty="0"/>
              <a:t>message to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However</a:t>
            </a:r>
            <a:r>
              <a:rPr lang="en-US" dirty="0"/>
              <a:t>, the coordinator may have decided to abort </a:t>
            </a:r>
            <a:r>
              <a:rPr lang="en-US" dirty="0" smtClean="0"/>
              <a:t>T, but </a:t>
            </a:r>
            <a:r>
              <a:rPr lang="en-US" dirty="0"/>
              <a:t>not to commit T. Rather than wait for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/>
              <a:t>to recover, it is preferable </a:t>
            </a:r>
            <a:r>
              <a:rPr lang="en-US" dirty="0" smtClean="0"/>
              <a:t>to abort </a:t>
            </a:r>
            <a:r>
              <a:rPr lang="en-US" dirty="0"/>
              <a:t>T.</a:t>
            </a:r>
          </a:p>
          <a:p>
            <a:r>
              <a:rPr lang="en-US" dirty="0"/>
              <a:t>If none of the preceding cases holds, then all active sites must have </a:t>
            </a:r>
            <a:r>
              <a:rPr lang="en-US" dirty="0" smtClean="0"/>
              <a:t>a &lt;ready </a:t>
            </a:r>
            <a:r>
              <a:rPr lang="en-US" dirty="0"/>
              <a:t>T&gt; record in their logs, but no additional control records (</a:t>
            </a:r>
            <a:r>
              <a:rPr lang="en-US" dirty="0" smtClean="0"/>
              <a:t>such as </a:t>
            </a:r>
            <a:r>
              <a:rPr lang="en-US" dirty="0"/>
              <a:t>&lt;abort T&gt; or &lt;commit T&gt;).</a:t>
            </a:r>
          </a:p>
        </p:txBody>
      </p:sp>
    </p:spTree>
    <p:extLst>
      <p:ext uri="{BB962C8B-B14F-4D97-AF65-F5344CB8AC3E}">
        <p14:creationId xmlns:p14="http://schemas.microsoft.com/office/powerpoint/2010/main" val="127781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858000" cy="4234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2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Since the coordinator has failed, it is </a:t>
            </a:r>
            <a:r>
              <a:rPr lang="en-US" dirty="0" smtClean="0"/>
              <a:t>impossible to </a:t>
            </a:r>
            <a:r>
              <a:rPr lang="en-US" dirty="0"/>
              <a:t>determine whether a decision has been made, and if one </a:t>
            </a:r>
            <a:r>
              <a:rPr lang="en-US" dirty="0" smtClean="0"/>
              <a:t>has, what </a:t>
            </a:r>
            <a:r>
              <a:rPr lang="en-US" dirty="0"/>
              <a:t>that decision is, until the coordinator recovers. </a:t>
            </a:r>
            <a:endParaRPr lang="en-US" dirty="0" smtClean="0"/>
          </a:p>
          <a:p>
            <a:r>
              <a:rPr lang="en-US" dirty="0" smtClean="0"/>
              <a:t>Thus</a:t>
            </a:r>
            <a:r>
              <a:rPr lang="en-US" dirty="0"/>
              <a:t>, the active </a:t>
            </a:r>
            <a:r>
              <a:rPr lang="en-US" dirty="0" smtClean="0"/>
              <a:t>sites must </a:t>
            </a:r>
            <a:r>
              <a:rPr lang="en-US" dirty="0"/>
              <a:t>wait for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to recover. </a:t>
            </a:r>
            <a:endParaRPr lang="en-US" dirty="0" smtClean="0"/>
          </a:p>
          <a:p>
            <a:r>
              <a:rPr lang="en-US" dirty="0" smtClean="0"/>
              <a:t>Since </a:t>
            </a:r>
            <a:r>
              <a:rPr lang="en-US" dirty="0"/>
              <a:t>the fate of T remains in doubt, T </a:t>
            </a:r>
            <a:r>
              <a:rPr lang="en-US" dirty="0" smtClean="0"/>
              <a:t>may continue </a:t>
            </a:r>
            <a:r>
              <a:rPr lang="en-US" dirty="0"/>
              <a:t>to hold system resources.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if locking is used, T </a:t>
            </a:r>
            <a:r>
              <a:rPr lang="en-US" dirty="0" smtClean="0"/>
              <a:t>may hold </a:t>
            </a:r>
            <a:r>
              <a:rPr lang="en-US" dirty="0"/>
              <a:t>locks on data at active sites. Such a situation is undesirable, </a:t>
            </a:r>
            <a:r>
              <a:rPr lang="en-US" dirty="0" smtClean="0"/>
              <a:t>because it </a:t>
            </a:r>
            <a:r>
              <a:rPr lang="en-US" dirty="0"/>
              <a:t>may be hours or days before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/>
              <a:t>is again active. During this time, </a:t>
            </a:r>
            <a:r>
              <a:rPr lang="en-US" dirty="0" smtClean="0"/>
              <a:t>other transactions </a:t>
            </a:r>
            <a:r>
              <a:rPr lang="en-US" dirty="0"/>
              <a:t>may be forced to wait for T. As a result, data items may </a:t>
            </a:r>
            <a:r>
              <a:rPr lang="en-US" dirty="0" smtClean="0"/>
              <a:t>be unavailable </a:t>
            </a:r>
            <a:r>
              <a:rPr lang="en-US" dirty="0"/>
              <a:t>not only on the failed site </a:t>
            </a:r>
            <a:r>
              <a:rPr lang="en-US" dirty="0" smtClean="0"/>
              <a:t>(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), </a:t>
            </a:r>
            <a:r>
              <a:rPr lang="en-US" dirty="0"/>
              <a:t>but on active sites as well. </a:t>
            </a:r>
            <a:r>
              <a:rPr lang="en-US" dirty="0" smtClean="0"/>
              <a:t>This situation </a:t>
            </a:r>
            <a:r>
              <a:rPr lang="en-US" dirty="0"/>
              <a:t>is called the blocking problem, because T is blocked pending </a:t>
            </a:r>
            <a:r>
              <a:rPr lang="en-US" dirty="0" smtClean="0"/>
              <a:t>the recovery </a:t>
            </a:r>
            <a:r>
              <a:rPr lang="en-US" dirty="0"/>
              <a:t>of site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02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a network partitions, two possibilities exist: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coordinator and all its participants remain in one partition. </a:t>
            </a:r>
            <a:endParaRPr lang="en-US" dirty="0" smtClean="0"/>
          </a:p>
          <a:p>
            <a:pPr lvl="2"/>
            <a:r>
              <a:rPr lang="en-US" dirty="0" smtClean="0"/>
              <a:t>In this case</a:t>
            </a:r>
            <a:r>
              <a:rPr lang="en-US" dirty="0"/>
              <a:t>, the failure has no effect on the commit protocol.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coordinator and its participants belong to several partitions. </a:t>
            </a:r>
            <a:endParaRPr lang="en-US" dirty="0" smtClean="0"/>
          </a:p>
          <a:p>
            <a:pPr lvl="2"/>
            <a:r>
              <a:rPr lang="en-US" dirty="0" smtClean="0"/>
              <a:t>From the viewpoint </a:t>
            </a:r>
            <a:r>
              <a:rPr lang="en-US" dirty="0"/>
              <a:t>of the sites in one of the partitions, it appears that the sites </a:t>
            </a:r>
            <a:r>
              <a:rPr lang="en-US" dirty="0" smtClean="0"/>
              <a:t>in other </a:t>
            </a:r>
            <a:r>
              <a:rPr lang="en-US" dirty="0"/>
              <a:t>partitions have failed. </a:t>
            </a:r>
            <a:endParaRPr lang="en-US" dirty="0" smtClean="0"/>
          </a:p>
          <a:p>
            <a:pPr lvl="2"/>
            <a:r>
              <a:rPr lang="en-US" dirty="0" smtClean="0"/>
              <a:t>Sites </a:t>
            </a:r>
            <a:r>
              <a:rPr lang="en-US" dirty="0"/>
              <a:t>that are not in the partition </a:t>
            </a:r>
            <a:r>
              <a:rPr lang="en-US" dirty="0" smtClean="0"/>
              <a:t>containing the </a:t>
            </a:r>
            <a:r>
              <a:rPr lang="en-US" dirty="0"/>
              <a:t>coordinator simply execute the protocol to deal with failure of </a:t>
            </a:r>
            <a:r>
              <a:rPr lang="en-US" dirty="0" smtClean="0"/>
              <a:t>the coordinator</a:t>
            </a:r>
            <a:r>
              <a:rPr lang="en-US" dirty="0"/>
              <a:t>.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coordinator and the sites that are in the same partition as the coordinator follow the usual commit protocol, assuming that the </a:t>
            </a:r>
            <a:r>
              <a:rPr lang="en-US" dirty="0" smtClean="0"/>
              <a:t>sites in </a:t>
            </a:r>
            <a:r>
              <a:rPr lang="en-US" dirty="0"/>
              <a:t>the other partitions have failed.</a:t>
            </a:r>
          </a:p>
        </p:txBody>
      </p:sp>
    </p:spTree>
    <p:extLst>
      <p:ext uri="{BB962C8B-B14F-4D97-AF65-F5344CB8AC3E}">
        <p14:creationId xmlns:p14="http://schemas.microsoft.com/office/powerpoint/2010/main" val="35621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 Models of Transaction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35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22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Replication with weak </a:t>
            </a:r>
            <a:r>
              <a:rPr lang="en-US" dirty="0" err="1" smtClean="0"/>
              <a:t>degress</a:t>
            </a:r>
            <a:r>
              <a:rPr lang="en-US" dirty="0" smtClean="0"/>
              <a:t> of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Replication with different forms may exist</a:t>
            </a:r>
          </a:p>
          <a:p>
            <a:pPr lvl="1"/>
            <a:r>
              <a:rPr lang="en-US" dirty="0" smtClean="0"/>
              <a:t>Master Slave Replication</a:t>
            </a:r>
          </a:p>
          <a:p>
            <a:pPr lvl="1"/>
            <a:r>
              <a:rPr lang="en-US" dirty="0" err="1" smtClean="0"/>
              <a:t>Multimaster</a:t>
            </a:r>
            <a:r>
              <a:rPr lang="en-US" dirty="0" smtClean="0"/>
              <a:t> Replication (Update anywhere)</a:t>
            </a:r>
          </a:p>
          <a:p>
            <a:r>
              <a:rPr lang="en-US" dirty="0" smtClean="0"/>
              <a:t>Types of Updates</a:t>
            </a:r>
          </a:p>
          <a:p>
            <a:pPr lvl="1"/>
            <a:r>
              <a:rPr lang="en-US" dirty="0" smtClean="0"/>
              <a:t>Immediate Update</a:t>
            </a:r>
          </a:p>
          <a:p>
            <a:pPr lvl="1"/>
            <a:r>
              <a:rPr lang="en-US" dirty="0" smtClean="0"/>
              <a:t>Biased Protocol</a:t>
            </a:r>
          </a:p>
          <a:p>
            <a:pPr lvl="1"/>
            <a:r>
              <a:rPr lang="en-US" dirty="0" smtClean="0"/>
              <a:t>Lazy Propagation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558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deadlock-prevention and deadlock-detection algorithms </a:t>
            </a:r>
            <a:r>
              <a:rPr lang="en-US" dirty="0" smtClean="0"/>
              <a:t>can be used </a:t>
            </a:r>
            <a:r>
              <a:rPr lang="en-US" dirty="0"/>
              <a:t>in a distributed system, provided that modifications are </a:t>
            </a:r>
            <a:r>
              <a:rPr lang="en-US" dirty="0" smtClean="0"/>
              <a:t>made</a:t>
            </a:r>
          </a:p>
          <a:p>
            <a:pPr lvl="1"/>
            <a:r>
              <a:rPr lang="en-US" dirty="0" smtClean="0"/>
              <a:t>Tree Protocol by defining global trees</a:t>
            </a:r>
          </a:p>
          <a:p>
            <a:r>
              <a:rPr lang="en-US" dirty="0" smtClean="0"/>
              <a:t>Deadlock </a:t>
            </a:r>
            <a:r>
              <a:rPr lang="en-US" dirty="0"/>
              <a:t>prevention may result in unnecessary waiting and </a:t>
            </a:r>
            <a:r>
              <a:rPr lang="en-US" dirty="0" smtClean="0"/>
              <a:t>rollback</a:t>
            </a:r>
          </a:p>
          <a:p>
            <a:r>
              <a:rPr lang="en-US" dirty="0"/>
              <a:t>If we allow deadlocks to occur and rely on deadlock detection, the main </a:t>
            </a:r>
            <a:r>
              <a:rPr lang="en-US" dirty="0" smtClean="0"/>
              <a:t>problem in </a:t>
            </a:r>
            <a:r>
              <a:rPr lang="en-US" dirty="0"/>
              <a:t>a distributed system is deciding how to maintain the wait-for graph</a:t>
            </a:r>
          </a:p>
        </p:txBody>
      </p:sp>
    </p:spTree>
    <p:extLst>
      <p:ext uri="{BB962C8B-B14F-4D97-AF65-F5344CB8AC3E}">
        <p14:creationId xmlns:p14="http://schemas.microsoft.com/office/powerpoint/2010/main" val="6964361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Common techniques </a:t>
            </a:r>
            <a:r>
              <a:rPr lang="en-US" dirty="0"/>
              <a:t>for dealing with this issue require that each site keep a local </a:t>
            </a:r>
            <a:r>
              <a:rPr lang="en-US" dirty="0" smtClean="0"/>
              <a:t>wait-for graph</a:t>
            </a:r>
          </a:p>
          <a:p>
            <a:r>
              <a:rPr lang="en-US" dirty="0"/>
              <a:t>When a transaction Ti on site S1 needs a resource in site S2, </a:t>
            </a:r>
            <a:r>
              <a:rPr lang="en-US" dirty="0" smtClean="0"/>
              <a:t>it sends </a:t>
            </a:r>
            <a:r>
              <a:rPr lang="en-US" dirty="0"/>
              <a:t>a request message to site S2.</a:t>
            </a:r>
          </a:p>
          <a:p>
            <a:r>
              <a:rPr lang="en-US" dirty="0"/>
              <a:t>If the resource is held by transaction </a:t>
            </a:r>
            <a:r>
              <a:rPr lang="en-US" dirty="0" err="1"/>
              <a:t>Tj</a:t>
            </a:r>
            <a:r>
              <a:rPr lang="en-US" dirty="0"/>
              <a:t> , the </a:t>
            </a:r>
            <a:r>
              <a:rPr lang="en-US" dirty="0" smtClean="0"/>
              <a:t>system inserts </a:t>
            </a:r>
            <a:r>
              <a:rPr lang="en-US" dirty="0"/>
              <a:t>an edge Ti → </a:t>
            </a:r>
            <a:r>
              <a:rPr lang="en-US" dirty="0" err="1"/>
              <a:t>Tj</a:t>
            </a:r>
            <a:r>
              <a:rPr lang="en-US" dirty="0"/>
              <a:t> in the local wait-for graph of site </a:t>
            </a:r>
            <a:r>
              <a:rPr lang="en-US" dirty="0" smtClean="0"/>
              <a:t>S2</a:t>
            </a:r>
          </a:p>
          <a:p>
            <a:r>
              <a:rPr lang="en-US" dirty="0" smtClean="0"/>
              <a:t>If </a:t>
            </a:r>
            <a:r>
              <a:rPr lang="en-US" dirty="0"/>
              <a:t>any local wait-for graph has a cycle, deadlock has occurred. </a:t>
            </a:r>
            <a:endParaRPr lang="en-US" dirty="0" smtClean="0"/>
          </a:p>
          <a:p>
            <a:r>
              <a:rPr lang="en-US" dirty="0" smtClean="0"/>
              <a:t>Also, </a:t>
            </a:r>
            <a:r>
              <a:rPr lang="en-US" dirty="0"/>
              <a:t>the fact that there are no cycles in any of the local wait-for graphs </a:t>
            </a:r>
            <a:r>
              <a:rPr lang="en-US" dirty="0" smtClean="0"/>
              <a:t>does not </a:t>
            </a:r>
            <a:r>
              <a:rPr lang="en-US" dirty="0"/>
              <a:t>mean that there are no deadlocks</a:t>
            </a:r>
          </a:p>
        </p:txBody>
      </p:sp>
    </p:spTree>
    <p:extLst>
      <p:ext uri="{BB962C8B-B14F-4D97-AF65-F5344CB8AC3E}">
        <p14:creationId xmlns:p14="http://schemas.microsoft.com/office/powerpoint/2010/main" val="20294657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5476875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026477"/>
            <a:ext cx="332422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57811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the coordinator invokes the deadlock-detection algorithm, it searches </a:t>
            </a:r>
            <a:r>
              <a:rPr lang="en-US" dirty="0" smtClean="0"/>
              <a:t>its global graph. </a:t>
            </a:r>
          </a:p>
          <a:p>
            <a:r>
              <a:rPr lang="en-US" dirty="0" smtClean="0"/>
              <a:t>If it finds a cycle, it selects a victim to be rolled back</a:t>
            </a:r>
          </a:p>
          <a:p>
            <a:r>
              <a:rPr lang="en-US" dirty="0" smtClean="0"/>
              <a:t>The coordinator must </a:t>
            </a:r>
            <a:r>
              <a:rPr lang="en-US" dirty="0"/>
              <a:t>notify all the sites that a particular transaction has been selected as </a:t>
            </a:r>
            <a:r>
              <a:rPr lang="en-US" dirty="0" smtClean="0"/>
              <a:t>victim</a:t>
            </a:r>
          </a:p>
          <a:p>
            <a:r>
              <a:rPr lang="en-US" dirty="0" smtClean="0"/>
              <a:t>The sites</a:t>
            </a:r>
            <a:r>
              <a:rPr lang="en-US" dirty="0"/>
              <a:t>, in turn, roll back the victim </a:t>
            </a:r>
            <a:r>
              <a:rPr lang="en-US" dirty="0" smtClean="0"/>
              <a:t>transaction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780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scheme may produce unnecessary rollbacks if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False Cycles</a:t>
            </a:r>
          </a:p>
          <a:p>
            <a:pPr lvl="1"/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09800"/>
            <a:ext cx="50292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75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Distributed Database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 Data</a:t>
            </a:r>
          </a:p>
          <a:p>
            <a:endParaRPr lang="en-US" dirty="0"/>
          </a:p>
          <a:p>
            <a:r>
              <a:rPr lang="en-US" dirty="0" smtClean="0"/>
              <a:t>Autonomy</a:t>
            </a:r>
          </a:p>
          <a:p>
            <a:endParaRPr lang="en-US" dirty="0"/>
          </a:p>
          <a:p>
            <a:r>
              <a:rPr lang="en-US" dirty="0" smtClean="0"/>
              <a:t>Availability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A deadlock has indeed occurred and a victim has been picked, while one of </a:t>
            </a:r>
            <a:r>
              <a:rPr lang="en-US" dirty="0" smtClean="0"/>
              <a:t>the transactions </a:t>
            </a:r>
            <a:r>
              <a:rPr lang="en-US" dirty="0"/>
              <a:t>was aborted for reasons unrelated to the deadlock. </a:t>
            </a:r>
            <a:endParaRPr lang="en-US" dirty="0" smtClean="0"/>
          </a:p>
          <a:p>
            <a:pPr lvl="1"/>
            <a:r>
              <a:rPr lang="en-US" dirty="0" smtClean="0"/>
              <a:t>For example, suppose </a:t>
            </a:r>
            <a:r>
              <a:rPr lang="en-US" dirty="0"/>
              <a:t>that site </a:t>
            </a:r>
            <a:r>
              <a:rPr lang="en-US" dirty="0" smtClean="0"/>
              <a:t>S1 </a:t>
            </a:r>
            <a:r>
              <a:rPr lang="en-US" dirty="0"/>
              <a:t>decides to abort T2. </a:t>
            </a:r>
            <a:r>
              <a:rPr lang="en-US" dirty="0" smtClean="0"/>
              <a:t> At </a:t>
            </a:r>
            <a:r>
              <a:rPr lang="en-US" dirty="0"/>
              <a:t>the same time, </a:t>
            </a:r>
            <a:r>
              <a:rPr lang="en-US" dirty="0" smtClean="0"/>
              <a:t>the coordinator </a:t>
            </a:r>
            <a:r>
              <a:rPr lang="en-US" dirty="0"/>
              <a:t>has discovered a cycle, and has picked T3 as a victim. Both T2 </a:t>
            </a:r>
            <a:r>
              <a:rPr lang="en-US" dirty="0" smtClean="0"/>
              <a:t>and T3 </a:t>
            </a:r>
            <a:r>
              <a:rPr lang="en-US" dirty="0"/>
              <a:t>are now rolled back, although only T2 needed to be rolled back.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195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of the goals in using distributed databases is high availability; </a:t>
            </a:r>
            <a:endParaRPr lang="en-US" dirty="0" smtClean="0"/>
          </a:p>
          <a:p>
            <a:pPr lvl="1"/>
            <a:r>
              <a:rPr lang="en-US" dirty="0" err="1" smtClean="0"/>
              <a:t>i.e</a:t>
            </a:r>
            <a:r>
              <a:rPr lang="en-US" dirty="0" smtClean="0"/>
              <a:t> the database must </a:t>
            </a:r>
            <a:r>
              <a:rPr lang="en-US" dirty="0"/>
              <a:t>function almost all the time. </a:t>
            </a:r>
            <a:endParaRPr lang="en-US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Since failures are more </a:t>
            </a:r>
            <a:r>
              <a:rPr lang="en-US" dirty="0" smtClean="0"/>
              <a:t>likely in </a:t>
            </a:r>
            <a:r>
              <a:rPr lang="en-US" dirty="0"/>
              <a:t>large distributed systems, a distributed database must continue functioning </a:t>
            </a:r>
            <a:r>
              <a:rPr lang="en-US" dirty="0" smtClean="0"/>
              <a:t>even when </a:t>
            </a:r>
            <a:r>
              <a:rPr lang="en-US" dirty="0"/>
              <a:t>there are various types of failures. </a:t>
            </a:r>
            <a:endParaRPr lang="en-US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The </a:t>
            </a:r>
            <a:r>
              <a:rPr lang="en-US" dirty="0"/>
              <a:t>ability to continue functioning </a:t>
            </a:r>
            <a:r>
              <a:rPr lang="en-US" dirty="0" smtClean="0"/>
              <a:t>even during </a:t>
            </a:r>
            <a:r>
              <a:rPr lang="en-US" dirty="0"/>
              <a:t>failures is referred to as robustness.</a:t>
            </a:r>
          </a:p>
        </p:txBody>
      </p:sp>
    </p:spTree>
    <p:extLst>
      <p:ext uri="{BB962C8B-B14F-4D97-AF65-F5344CB8AC3E}">
        <p14:creationId xmlns:p14="http://schemas.microsoft.com/office/powerpoint/2010/main" val="117923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Majority-Based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Each </a:t>
            </a:r>
            <a:r>
              <a:rPr lang="en-US" dirty="0"/>
              <a:t>data object </a:t>
            </a:r>
            <a:r>
              <a:rPr lang="en-US" dirty="0" smtClean="0"/>
              <a:t>stores with </a:t>
            </a:r>
            <a:r>
              <a:rPr lang="en-US" dirty="0"/>
              <a:t>it a version number to detect when it was </a:t>
            </a:r>
            <a:r>
              <a:rPr lang="en-US" dirty="0" smtClean="0"/>
              <a:t>last written to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Whenever a </a:t>
            </a:r>
            <a:r>
              <a:rPr lang="en-US" dirty="0" smtClean="0"/>
              <a:t>transaction writes </a:t>
            </a:r>
            <a:r>
              <a:rPr lang="en-US" dirty="0"/>
              <a:t>an object it also updates the version number in this way: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data object a </a:t>
            </a:r>
            <a:r>
              <a:rPr lang="en-US" dirty="0"/>
              <a:t>is replicated in n different sites, then a lock-request </a:t>
            </a:r>
            <a:r>
              <a:rPr lang="en-US" dirty="0" smtClean="0"/>
              <a:t>message must be sent to more than one-half of the n sites in which a is stored. The transaction </a:t>
            </a:r>
            <a:r>
              <a:rPr lang="en-US" dirty="0"/>
              <a:t>does not operate on a until it has successfully obtained a lock on </a:t>
            </a:r>
            <a:r>
              <a:rPr lang="en-US" dirty="0" smtClean="0"/>
              <a:t>a majority </a:t>
            </a:r>
            <a:r>
              <a:rPr lang="en-US" dirty="0"/>
              <a:t>of the replicas of a.</a:t>
            </a:r>
          </a:p>
          <a:p>
            <a:endParaRPr lang="en-US" dirty="0"/>
          </a:p>
          <a:p>
            <a:pPr lvl="1"/>
            <a:r>
              <a:rPr lang="en-US" dirty="0"/>
              <a:t>Read operations look at all replicas on which a lock has been obtained, </a:t>
            </a:r>
            <a:r>
              <a:rPr lang="en-US" dirty="0" smtClean="0"/>
              <a:t>and read </a:t>
            </a:r>
            <a:r>
              <a:rPr lang="en-US" dirty="0"/>
              <a:t>the value from the replica that has the highest version number. </a:t>
            </a:r>
            <a:r>
              <a:rPr lang="en-US" dirty="0" smtClean="0"/>
              <a:t>Writes </a:t>
            </a:r>
            <a:r>
              <a:rPr lang="en-US" dirty="0"/>
              <a:t>read all the replicas just like reads to find the highest </a:t>
            </a:r>
            <a:r>
              <a:rPr lang="en-US" dirty="0" smtClean="0"/>
              <a:t>version number. </a:t>
            </a:r>
            <a:r>
              <a:rPr lang="en-US" dirty="0"/>
              <a:t>The new version number </a:t>
            </a:r>
            <a:r>
              <a:rPr lang="en-US" dirty="0" smtClean="0"/>
              <a:t>is one </a:t>
            </a:r>
            <a:r>
              <a:rPr lang="en-US" dirty="0"/>
              <a:t>more than the highest version number. The write operation writes all </a:t>
            </a:r>
            <a:r>
              <a:rPr lang="en-US" dirty="0" smtClean="0"/>
              <a:t>the replicas </a:t>
            </a:r>
            <a:r>
              <a:rPr lang="en-US" dirty="0"/>
              <a:t>on which it has obtained locks, and sets the version number at all </a:t>
            </a:r>
            <a:r>
              <a:rPr lang="en-US" dirty="0" smtClean="0"/>
              <a:t>the replicas </a:t>
            </a:r>
            <a:r>
              <a:rPr lang="en-US" dirty="0"/>
              <a:t>to the new version number.</a:t>
            </a:r>
          </a:p>
        </p:txBody>
      </p:sp>
    </p:spTree>
    <p:extLst>
      <p:ext uri="{BB962C8B-B14F-4D97-AF65-F5344CB8AC3E}">
        <p14:creationId xmlns:p14="http://schemas.microsoft.com/office/powerpoint/2010/main" val="231921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Read </a:t>
            </a:r>
            <a:r>
              <a:rPr lang="en-US" dirty="0" err="1"/>
              <a:t>One,Write</a:t>
            </a:r>
            <a:r>
              <a:rPr lang="en-US" dirty="0"/>
              <a:t> All Available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Special </a:t>
            </a:r>
            <a:r>
              <a:rPr lang="en-US" dirty="0"/>
              <a:t>case of quorum </a:t>
            </a:r>
            <a:r>
              <a:rPr lang="en-US" dirty="0" smtClean="0"/>
              <a:t>consensus,</a:t>
            </a:r>
          </a:p>
          <a:p>
            <a:r>
              <a:rPr lang="en-US" dirty="0" smtClean="0"/>
              <a:t>we can </a:t>
            </a:r>
            <a:r>
              <a:rPr lang="en-US" dirty="0"/>
              <a:t>employ the biased protocol by </a:t>
            </a:r>
            <a:r>
              <a:rPr lang="en-US" dirty="0" smtClean="0"/>
              <a:t>giving unit </a:t>
            </a:r>
            <a:r>
              <a:rPr lang="en-US" dirty="0"/>
              <a:t>weights to all sites, setting the read quorum to 1, and setting the write quorum </a:t>
            </a:r>
            <a:r>
              <a:rPr lang="en-US" dirty="0" smtClean="0"/>
              <a:t>to n </a:t>
            </a:r>
            <a:r>
              <a:rPr lang="en-US" dirty="0"/>
              <a:t>(all sites).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special case, there is no need to use version numbers; </a:t>
            </a:r>
          </a:p>
          <a:p>
            <a:r>
              <a:rPr lang="en-US" dirty="0"/>
              <a:t>even a single site containing a data item fails, no write to the item can proceed, </a:t>
            </a:r>
            <a:r>
              <a:rPr lang="en-US" dirty="0" smtClean="0"/>
              <a:t>since the </a:t>
            </a:r>
            <a:r>
              <a:rPr lang="en-US" dirty="0"/>
              <a:t>write quorum will not be available.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protocol is called the read one, write </a:t>
            </a:r>
            <a:r>
              <a:rPr lang="en-US" dirty="0" smtClean="0"/>
              <a:t>all protocol </a:t>
            </a:r>
            <a:r>
              <a:rPr lang="en-US" dirty="0"/>
              <a:t>since all replicas must be written.</a:t>
            </a:r>
          </a:p>
        </p:txBody>
      </p:sp>
    </p:spTree>
    <p:extLst>
      <p:ext uri="{BB962C8B-B14F-4D97-AF65-F5344CB8AC3E}">
        <p14:creationId xmlns:p14="http://schemas.microsoft.com/office/powerpoint/2010/main" val="39291996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Reintegration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easy solution is to halt the entire system temporarily while the failed site </a:t>
            </a:r>
            <a:r>
              <a:rPr lang="en-US" dirty="0" smtClean="0"/>
              <a:t>rejoins 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99757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Coordinator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Backup coordinator</a:t>
            </a:r>
          </a:p>
          <a:p>
            <a:r>
              <a:rPr lang="en-US" dirty="0" smtClean="0"/>
              <a:t>New </a:t>
            </a:r>
            <a:r>
              <a:rPr lang="en-US" dirty="0"/>
              <a:t>Coordination </a:t>
            </a:r>
            <a:r>
              <a:rPr lang="en-US" dirty="0" err="1" smtClean="0"/>
              <a:t>choosen</a:t>
            </a:r>
            <a:r>
              <a:rPr lang="en-US" dirty="0" smtClean="0"/>
              <a:t> may </a:t>
            </a:r>
            <a:r>
              <a:rPr lang="en-US" dirty="0"/>
              <a:t>be chosen dynamically by sites that are </a:t>
            </a:r>
            <a:r>
              <a:rPr lang="en-US" dirty="0" smtClean="0"/>
              <a:t>live</a:t>
            </a:r>
          </a:p>
          <a:p>
            <a:pPr lvl="1"/>
            <a:r>
              <a:rPr lang="en-US" dirty="0" smtClean="0"/>
              <a:t>Election algorithms </a:t>
            </a:r>
            <a:r>
              <a:rPr lang="en-US" dirty="0"/>
              <a:t>enable the sites to choose the site for the new coordinator in a </a:t>
            </a:r>
            <a:r>
              <a:rPr lang="en-US" dirty="0" smtClean="0"/>
              <a:t>decentralized manner</a:t>
            </a:r>
          </a:p>
          <a:p>
            <a:pPr lvl="1"/>
            <a:r>
              <a:rPr lang="en-US" dirty="0" smtClean="0"/>
              <a:t>Example: Bully Algorithm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865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To keep the notation and </a:t>
            </a:r>
            <a:r>
              <a:rPr lang="en-US" dirty="0" err="1" smtClean="0"/>
              <a:t>thediscussion</a:t>
            </a:r>
            <a:r>
              <a:rPr lang="en-US" dirty="0" smtClean="0"/>
              <a:t> </a:t>
            </a:r>
            <a:r>
              <a:rPr lang="en-US" dirty="0"/>
              <a:t>simple, assume that the identification number of site Si is i and that </a:t>
            </a:r>
            <a:r>
              <a:rPr lang="en-US" dirty="0" smtClean="0"/>
              <a:t>the chosen </a:t>
            </a:r>
            <a:r>
              <a:rPr lang="en-US" dirty="0"/>
              <a:t>coordinator will always be the active site with the largest identification number.</a:t>
            </a:r>
          </a:p>
          <a:p>
            <a:r>
              <a:rPr lang="en-US" dirty="0"/>
              <a:t>Hence, when a coordinator fails, the algorithm must elect the active site that </a:t>
            </a:r>
            <a:r>
              <a:rPr lang="en-US" dirty="0" smtClean="0"/>
              <a:t>has the </a:t>
            </a:r>
            <a:r>
              <a:rPr lang="en-US" dirty="0"/>
              <a:t>largest identification number.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algorithm must send this number to each </a:t>
            </a:r>
            <a:r>
              <a:rPr lang="en-US" dirty="0" smtClean="0"/>
              <a:t>active site </a:t>
            </a:r>
            <a:r>
              <a:rPr lang="en-US" dirty="0"/>
              <a:t>in the system.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the algorithm must provide a mechanism by which </a:t>
            </a:r>
            <a:r>
              <a:rPr lang="en-US" dirty="0" smtClean="0"/>
              <a:t>a site </a:t>
            </a:r>
            <a:r>
              <a:rPr lang="en-US" dirty="0"/>
              <a:t>recovering from a crash can identify the current coordinator. </a:t>
            </a:r>
            <a:endParaRPr lang="en-US" dirty="0" smtClean="0"/>
          </a:p>
          <a:p>
            <a:r>
              <a:rPr lang="en-US" dirty="0" smtClean="0"/>
              <a:t>Suppose </a:t>
            </a:r>
            <a:r>
              <a:rPr lang="en-US" dirty="0"/>
              <a:t>that site </a:t>
            </a:r>
            <a:r>
              <a:rPr lang="en-US" dirty="0" smtClean="0"/>
              <a:t>Si sends </a:t>
            </a:r>
            <a:r>
              <a:rPr lang="en-US" dirty="0"/>
              <a:t>a request that is not answered by the coordinator within a </a:t>
            </a:r>
            <a:r>
              <a:rPr lang="en-US" dirty="0" err="1"/>
              <a:t>prespecified</a:t>
            </a:r>
            <a:r>
              <a:rPr lang="en-US" dirty="0"/>
              <a:t> time interval T.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situation, it is assumed that the coordinator has failed, and Si </a:t>
            </a:r>
            <a:r>
              <a:rPr lang="en-US" dirty="0" smtClean="0"/>
              <a:t>tries to </a:t>
            </a:r>
            <a:r>
              <a:rPr lang="en-US" dirty="0"/>
              <a:t>elect itself as the site for the new coordinator.</a:t>
            </a:r>
          </a:p>
        </p:txBody>
      </p:sp>
    </p:spTree>
    <p:extLst>
      <p:ext uri="{BB962C8B-B14F-4D97-AF65-F5344CB8AC3E}">
        <p14:creationId xmlns:p14="http://schemas.microsoft.com/office/powerpoint/2010/main" val="1528696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		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Si sends an </a:t>
            </a:r>
            <a:r>
              <a:rPr lang="en-US" dirty="0" err="1"/>
              <a:t>electionmessage</a:t>
            </a:r>
            <a:r>
              <a:rPr lang="en-US" dirty="0"/>
              <a:t> to every site that has a higher identification number.</a:t>
            </a:r>
          </a:p>
          <a:p>
            <a:r>
              <a:rPr lang="en-US" dirty="0"/>
              <a:t>Site Si then waits, for a time interval T, for an answer from any one of these sites.</a:t>
            </a:r>
          </a:p>
          <a:p>
            <a:r>
              <a:rPr lang="en-US" dirty="0"/>
              <a:t>If it receives no response within time T, it assumes that all sites with numbers </a:t>
            </a:r>
            <a:r>
              <a:rPr lang="en-US" dirty="0" smtClean="0"/>
              <a:t>greater than </a:t>
            </a:r>
            <a:r>
              <a:rPr lang="en-US" dirty="0"/>
              <a:t>i have failed, and it elects itself as the site for the new coordinator and sends </a:t>
            </a:r>
            <a:r>
              <a:rPr lang="en-US" dirty="0" smtClean="0"/>
              <a:t>a message </a:t>
            </a:r>
            <a:r>
              <a:rPr lang="en-US" dirty="0"/>
              <a:t>to inform all active sites with identification numbers lower than i that it </a:t>
            </a:r>
            <a:r>
              <a:rPr lang="en-US" dirty="0" smtClean="0"/>
              <a:t>is the </a:t>
            </a:r>
            <a:r>
              <a:rPr lang="en-US" dirty="0"/>
              <a:t>site at which the new coordinator resides.</a:t>
            </a:r>
          </a:p>
        </p:txBody>
      </p:sp>
    </p:spTree>
    <p:extLst>
      <p:ext uri="{BB962C8B-B14F-4D97-AF65-F5344CB8AC3E}">
        <p14:creationId xmlns:p14="http://schemas.microsoft.com/office/powerpoint/2010/main" val="3126760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		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If Si does receive an answer, it begins a time interval T, to receive a </a:t>
            </a:r>
            <a:r>
              <a:rPr lang="en-US" dirty="0" smtClean="0"/>
              <a:t>message informing </a:t>
            </a:r>
            <a:r>
              <a:rPr lang="en-US" dirty="0"/>
              <a:t>it that a site with a higher identification number has been elected. (</a:t>
            </a:r>
            <a:r>
              <a:rPr lang="en-US" dirty="0" smtClean="0"/>
              <a:t>Some other </a:t>
            </a:r>
            <a:r>
              <a:rPr lang="en-US" dirty="0"/>
              <a:t>site is electing itself coordinator, and should report the results within time T.)</a:t>
            </a:r>
          </a:p>
          <a:p>
            <a:r>
              <a:rPr lang="en-US" dirty="0"/>
              <a:t>If Si receives no message within T, then it assumes the site with a higher </a:t>
            </a:r>
            <a:r>
              <a:rPr lang="en-US" dirty="0" smtClean="0"/>
              <a:t>number has </a:t>
            </a:r>
            <a:r>
              <a:rPr lang="en-US" dirty="0"/>
              <a:t>failed, and site Si restarts the </a:t>
            </a:r>
            <a:r>
              <a:rPr lang="en-US" dirty="0" smtClean="0"/>
              <a:t>algorithm</a:t>
            </a:r>
          </a:p>
          <a:p>
            <a:r>
              <a:rPr lang="en-US" dirty="0"/>
              <a:t>After a failed site recovers, it immediately begins execution of the same algorithm.</a:t>
            </a:r>
          </a:p>
          <a:p>
            <a:r>
              <a:rPr lang="en-US" dirty="0"/>
              <a:t>If there are no active sites with higher numbers, the recovered site forces all sites </a:t>
            </a:r>
            <a:r>
              <a:rPr lang="en-US" dirty="0" smtClean="0"/>
              <a:t>with lower </a:t>
            </a:r>
            <a:r>
              <a:rPr lang="en-US" dirty="0"/>
              <a:t>numbers to let it become the coordinator site, even if there is a currently </a:t>
            </a:r>
            <a:r>
              <a:rPr lang="en-US" dirty="0" smtClean="0"/>
              <a:t>active coordinator </a:t>
            </a:r>
            <a:r>
              <a:rPr lang="en-US" dirty="0"/>
              <a:t>with a lower number.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for this reason that the algorithm is termed </a:t>
            </a:r>
            <a:r>
              <a:rPr lang="en-US" dirty="0" smtClean="0"/>
              <a:t>the bully </a:t>
            </a:r>
            <a:r>
              <a:rPr lang="en-US" dirty="0"/>
              <a:t>algorithm.</a:t>
            </a:r>
          </a:p>
        </p:txBody>
      </p:sp>
    </p:spTree>
    <p:extLst>
      <p:ext uri="{BB962C8B-B14F-4D97-AF65-F5344CB8AC3E}">
        <p14:creationId xmlns:p14="http://schemas.microsoft.com/office/powerpoint/2010/main" val="1134582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 err="1" smtClean="0"/>
              <a:t>vs</a:t>
            </a:r>
            <a:r>
              <a:rPr lang="en-US" dirty="0" smtClean="0"/>
              <a:t> Global 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69056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6651171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979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Software-development Cost</a:t>
            </a:r>
          </a:p>
          <a:p>
            <a:r>
              <a:rPr lang="en-US" dirty="0" smtClean="0"/>
              <a:t>Greater potential for bugs</a:t>
            </a:r>
          </a:p>
          <a:p>
            <a:r>
              <a:rPr lang="en-US" dirty="0" smtClean="0"/>
              <a:t>Increased processing for Bugs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0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Homogeneous</a:t>
            </a:r>
          </a:p>
          <a:p>
            <a:endParaRPr lang="en-US" dirty="0"/>
          </a:p>
          <a:p>
            <a:r>
              <a:rPr lang="en-US" dirty="0" smtClean="0"/>
              <a:t>Heterogeneous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74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relation </a:t>
            </a:r>
            <a:r>
              <a:rPr lang="en-US" i="1" dirty="0" smtClean="0"/>
              <a:t>r</a:t>
            </a:r>
            <a:r>
              <a:rPr lang="en-US" dirty="0" smtClean="0"/>
              <a:t> that is to be stored in the database. There are two approaches:</a:t>
            </a:r>
          </a:p>
          <a:p>
            <a:pPr marL="82296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Replication</a:t>
            </a:r>
          </a:p>
          <a:p>
            <a:pPr marL="402336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Fragmentation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98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Increased Parallelism</a:t>
            </a:r>
          </a:p>
          <a:p>
            <a:pPr marL="402336" lvl="1" indent="0">
              <a:buNone/>
            </a:pPr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Increased Overhead on Update</a:t>
            </a:r>
          </a:p>
        </p:txBody>
      </p:sp>
    </p:spTree>
    <p:extLst>
      <p:ext uri="{BB962C8B-B14F-4D97-AF65-F5344CB8AC3E}">
        <p14:creationId xmlns:p14="http://schemas.microsoft.com/office/powerpoint/2010/main" val="78254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503</TotalTime>
  <Words>3450</Words>
  <Application>Microsoft Office PowerPoint</Application>
  <PresentationFormat>On-screen Show (4:3)</PresentationFormat>
  <Paragraphs>231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Solstice</vt:lpstr>
      <vt:lpstr>Distributed Database System </vt:lpstr>
      <vt:lpstr>Distributed System</vt:lpstr>
      <vt:lpstr>PowerPoint Presentation</vt:lpstr>
      <vt:lpstr>Why Distributed Database Systems?</vt:lpstr>
      <vt:lpstr>Local vs Global Transaction</vt:lpstr>
      <vt:lpstr>Complexity</vt:lpstr>
      <vt:lpstr>Types of DDS</vt:lpstr>
      <vt:lpstr>Distributed Data Storage</vt:lpstr>
      <vt:lpstr>Data Replication</vt:lpstr>
      <vt:lpstr>Data Fragmentation</vt:lpstr>
      <vt:lpstr>Horizontal Fragmentation</vt:lpstr>
      <vt:lpstr>Vertical Fragmentation</vt:lpstr>
      <vt:lpstr>PowerPoint Presentation</vt:lpstr>
      <vt:lpstr>Transparency</vt:lpstr>
      <vt:lpstr>PowerPoint Presentation</vt:lpstr>
      <vt:lpstr>PowerPoint Presentation</vt:lpstr>
      <vt:lpstr>Distributed Transactions</vt:lpstr>
      <vt:lpstr>PowerPoint Presentation</vt:lpstr>
      <vt:lpstr>System Architecture</vt:lpstr>
      <vt:lpstr>PowerPoint Presentation</vt:lpstr>
      <vt:lpstr>PowerPoint Presentation</vt:lpstr>
      <vt:lpstr>System Failure Modes</vt:lpstr>
      <vt:lpstr>Commit Protocols</vt:lpstr>
      <vt:lpstr>The Commit Protocol</vt:lpstr>
      <vt:lpstr>PowerPoint Presentation</vt:lpstr>
      <vt:lpstr>Handling of Failures</vt:lpstr>
      <vt:lpstr>PowerPoint Presentation</vt:lpstr>
      <vt:lpstr>PowerPoint Presentation</vt:lpstr>
      <vt:lpstr>PowerPoint Presentation</vt:lpstr>
      <vt:lpstr>PowerPoint Presentation</vt:lpstr>
      <vt:lpstr>Network partition</vt:lpstr>
      <vt:lpstr>Alternative Models of Transaction Processing</vt:lpstr>
      <vt:lpstr>Protocols</vt:lpstr>
      <vt:lpstr>Replication with weak degress of Consistency</vt:lpstr>
      <vt:lpstr>Deadlock Handling</vt:lpstr>
      <vt:lpstr>PowerPoint Presentation</vt:lpstr>
      <vt:lpstr>Example</vt:lpstr>
      <vt:lpstr>PowerPoint Presentation</vt:lpstr>
      <vt:lpstr>PowerPoint Presentation</vt:lpstr>
      <vt:lpstr>PowerPoint Presentation</vt:lpstr>
      <vt:lpstr>Availability</vt:lpstr>
      <vt:lpstr>Majority-Based Approach</vt:lpstr>
      <vt:lpstr>Read One,Write All Available Approach</vt:lpstr>
      <vt:lpstr>Site Reintegration</vt:lpstr>
      <vt:lpstr>Coordinator Selection</vt:lpstr>
      <vt:lpstr>Bully Algorithm</vt:lpstr>
      <vt:lpstr>      contd…</vt:lpstr>
      <vt:lpstr>      contd…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Database System</dc:title>
  <dc:creator>Prabhas_CS</dc:creator>
  <cp:lastModifiedBy>DDE</cp:lastModifiedBy>
  <cp:revision>71</cp:revision>
  <dcterms:created xsi:type="dcterms:W3CDTF">2016-04-05T01:36:27Z</dcterms:created>
  <dcterms:modified xsi:type="dcterms:W3CDTF">2020-03-02T10:42:11Z</dcterms:modified>
</cp:coreProperties>
</file>