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34"/>
  </p:notesMasterIdLst>
  <p:sldIdLst>
    <p:sldId id="257" r:id="rId2"/>
    <p:sldId id="296" r:id="rId3"/>
    <p:sldId id="293" r:id="rId4"/>
    <p:sldId id="297" r:id="rId5"/>
    <p:sldId id="298" r:id="rId6"/>
    <p:sldId id="299" r:id="rId7"/>
    <p:sldId id="300" r:id="rId8"/>
    <p:sldId id="302" r:id="rId9"/>
    <p:sldId id="301" r:id="rId10"/>
    <p:sldId id="310" r:id="rId11"/>
    <p:sldId id="268" r:id="rId12"/>
    <p:sldId id="269" r:id="rId13"/>
    <p:sldId id="325" r:id="rId14"/>
    <p:sldId id="321" r:id="rId15"/>
    <p:sldId id="272" r:id="rId16"/>
    <p:sldId id="324" r:id="rId17"/>
    <p:sldId id="304" r:id="rId18"/>
    <p:sldId id="305" r:id="rId19"/>
    <p:sldId id="306" r:id="rId20"/>
    <p:sldId id="307" r:id="rId21"/>
    <p:sldId id="312" r:id="rId22"/>
    <p:sldId id="313" r:id="rId23"/>
    <p:sldId id="314" r:id="rId24"/>
    <p:sldId id="274" r:id="rId25"/>
    <p:sldId id="294" r:id="rId26"/>
    <p:sldId id="275" r:id="rId27"/>
    <p:sldId id="277" r:id="rId28"/>
    <p:sldId id="278" r:id="rId29"/>
    <p:sldId id="279" r:id="rId30"/>
    <p:sldId id="316" r:id="rId31"/>
    <p:sldId id="317" r:id="rId32"/>
    <p:sldId id="318" r:id="rId33"/>
  </p:sldIdLst>
  <p:sldSz cx="9144000" cy="6858000" type="screen4x3"/>
  <p:notesSz cx="7315200" cy="96012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600"/>
    <a:srgbClr val="E4DF80"/>
    <a:srgbClr val="0E0E94"/>
    <a:srgbClr val="656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8" autoAdjust="0"/>
    <p:restoredTop sz="87091" autoAdjust="0"/>
  </p:normalViewPr>
  <p:slideViewPr>
    <p:cSldViewPr>
      <p:cViewPr>
        <p:scale>
          <a:sx n="70" d="100"/>
          <a:sy n="70" d="100"/>
        </p:scale>
        <p:origin x="-133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144963" y="9120188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9120188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/>
            </a:lvl1pPr>
          </a:lstStyle>
          <a:p>
            <a:fld id="{1685A802-C484-41FE-A6C8-93A6826E2E63}" type="slidenum">
              <a:rPr lang="fa-IR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510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B4D9FE-0FE1-46F5-A1CC-5A42E88A8998}" type="slidenum">
              <a:rPr lang="fa-IR"/>
              <a:pPr/>
              <a:t>1</a:t>
            </a:fld>
            <a:endParaRPr lang="en-US" dirty="0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CDF533-A2B0-4DDD-AF46-14880B2F0FFB}" type="slidenum">
              <a:rPr lang="fa-IR"/>
              <a:pPr/>
              <a:t>10</a:t>
            </a:fld>
            <a:endParaRPr lang="en-US" dirty="0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02D446-E7BB-416F-B983-4B8794915327}" type="slidenum">
              <a:rPr lang="fa-IR"/>
              <a:pPr/>
              <a:t>11</a:t>
            </a:fld>
            <a:endParaRPr lang="en-US" dirty="0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DEB2CE-7639-445D-A7AE-F6E4BAF961F2}" type="slidenum">
              <a:rPr lang="fa-IR"/>
              <a:pPr/>
              <a:t>12</a:t>
            </a:fld>
            <a:endParaRPr lang="en-US" dirty="0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algn="l"/>
            <a:endParaRPr lang="en-US" dirty="0"/>
          </a:p>
          <a:p>
            <a:pPr algn="l"/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88C887-CEF4-4DE7-9B8C-C9509CDA68F3}" type="slidenum">
              <a:rPr lang="fa-IR"/>
              <a:pPr/>
              <a:t>13</a:t>
            </a:fld>
            <a:endParaRPr lang="en-US" dirty="0"/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6472C6-B33D-4C48-B06C-10C3FC2E5096}" type="slidenum">
              <a:rPr lang="fa-IR"/>
              <a:pPr/>
              <a:t>14</a:t>
            </a:fld>
            <a:endParaRPr lang="en-US" dirty="0"/>
          </a:p>
        </p:txBody>
      </p:sp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003EA7-DD22-4CDB-B2A1-C967F1264F75}" type="slidenum">
              <a:rPr lang="fa-IR"/>
              <a:pPr/>
              <a:t>15</a:t>
            </a:fld>
            <a:endParaRPr lang="en-US" dirty="0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981210-2F9C-4613-B2F1-6DF4A080542A}" type="slidenum">
              <a:rPr lang="fa-IR"/>
              <a:pPr/>
              <a:t>16</a:t>
            </a:fld>
            <a:endParaRPr lang="en-US" dirty="0"/>
          </a:p>
        </p:txBody>
      </p:sp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505097-B7E0-47D1-A2B0-56FFEA89CC04}" type="slidenum">
              <a:rPr lang="fa-IR"/>
              <a:pPr/>
              <a:t>17</a:t>
            </a:fld>
            <a:endParaRPr lang="en-US" dirty="0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E05B04-B564-46D0-80DF-18EAB15DA1B6}" type="slidenum">
              <a:rPr lang="fa-IR"/>
              <a:pPr/>
              <a:t>18</a:t>
            </a:fld>
            <a:endParaRPr lang="en-US" dirty="0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DEBC75-D044-47AF-9418-487C08BB657A}" type="slidenum">
              <a:rPr lang="fa-IR"/>
              <a:pPr/>
              <a:t>19</a:t>
            </a:fld>
            <a:endParaRPr lang="en-US" dirty="0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D58024-9234-4CFB-9B28-E90D6EC968E6}" type="slidenum">
              <a:rPr lang="fa-IR"/>
              <a:pPr/>
              <a:t>2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FC046D-67C2-477E-8A71-0305414E9679}" type="slidenum">
              <a:rPr lang="fa-IR"/>
              <a:pPr/>
              <a:t>20</a:t>
            </a:fld>
            <a:endParaRPr lang="en-US" dirty="0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1F06E3-9D43-40BB-99E3-0E339B84568B}" type="slidenum">
              <a:rPr lang="fa-IR"/>
              <a:pPr/>
              <a:t>21</a:t>
            </a:fld>
            <a:endParaRPr lang="en-US" dirty="0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943A1C-0C09-4341-A029-8EB6F26ACFF2}" type="slidenum">
              <a:rPr lang="fa-IR"/>
              <a:pPr/>
              <a:t>22</a:t>
            </a:fld>
            <a:endParaRPr lang="en-US"/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ADA148-6704-4B32-AE12-E0063F5CD662}" type="slidenum">
              <a:rPr lang="fa-IR"/>
              <a:pPr/>
              <a:t>23</a:t>
            </a:fld>
            <a:endParaRPr lang="en-US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69321A-8A71-4F3E-947D-B64838BC4BDC}" type="slidenum">
              <a:rPr lang="fa-IR"/>
              <a:pPr/>
              <a:t>24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62E719-88E8-4E6E-8762-1358A6BED9EE}" type="slidenum">
              <a:rPr lang="fa-IR"/>
              <a:pPr/>
              <a:t>25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F4E874-AF87-416D-91FA-C60828D82D12}" type="slidenum">
              <a:rPr lang="fa-IR"/>
              <a:pPr/>
              <a:t>26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EDBACF-95F5-402A-B429-CF53E2D8461A}" type="slidenum">
              <a:rPr lang="fa-IR"/>
              <a:pPr/>
              <a:t>27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F5EAC7-5319-443E-8ED2-D8A87325DF50}" type="slidenum">
              <a:rPr lang="fa-IR"/>
              <a:pPr/>
              <a:t>28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9A7AA7-718A-4542-91F1-87C9859FA811}" type="slidenum">
              <a:rPr lang="fa-IR"/>
              <a:pPr/>
              <a:t>29</a:t>
            </a:fld>
            <a:endParaRPr lang="en-US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47BFDE-D97A-4EAC-A0AB-47013748088E}" type="slidenum">
              <a:rPr lang="fa-IR"/>
              <a:pPr/>
              <a:t>3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6262E6-2ADE-42FA-95CB-F39AF866FB33}" type="slidenum">
              <a:rPr lang="fa-IR"/>
              <a:pPr/>
              <a:t>30</a:t>
            </a:fld>
            <a:endParaRPr lang="en-US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98099A-B6DC-4A4A-832E-9D1A07B3C095}" type="slidenum">
              <a:rPr lang="fa-IR"/>
              <a:pPr/>
              <a:t>31</a:t>
            </a:fld>
            <a:endParaRPr lang="en-US"/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310513-7ED5-48BF-A348-EB7953659FBA}" type="slidenum">
              <a:rPr lang="fa-IR"/>
              <a:pPr/>
              <a:t>32</a:t>
            </a:fld>
            <a:endParaRPr lang="en-US"/>
          </a:p>
        </p:txBody>
      </p:sp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1AACD3-FBCC-465E-B81C-A6D9FDD1D7E7}" type="slidenum">
              <a:rPr lang="fa-IR"/>
              <a:pPr/>
              <a:t>4</a:t>
            </a:fld>
            <a:endParaRPr lang="en-US" dirty="0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</p:spPr>
        <p:txBody>
          <a:bodyPr/>
          <a:lstStyle/>
          <a:p>
            <a:pPr algn="l" rtl="0"/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C37490-6071-4BC7-933D-6941AF03CA84}" type="slidenum">
              <a:rPr lang="fa-IR"/>
              <a:pPr/>
              <a:t>5</a:t>
            </a:fld>
            <a:endParaRPr lang="en-US" dirty="0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B81162-149E-4813-8888-1509270C2F3F}" type="slidenum">
              <a:rPr lang="fa-IR"/>
              <a:pPr/>
              <a:t>6</a:t>
            </a:fld>
            <a:endParaRPr lang="en-US" dirty="0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C1FC6D-0BF6-45EF-B920-1A38898FA7DB}" type="slidenum">
              <a:rPr lang="fa-IR"/>
              <a:pPr/>
              <a:t>7</a:t>
            </a:fld>
            <a:endParaRPr lang="en-US" dirty="0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50C17C-5A8C-4A62-A63D-5711CE2B9C65}" type="slidenum">
              <a:rPr lang="fa-IR"/>
              <a:pPr/>
              <a:t>8</a:t>
            </a:fld>
            <a:endParaRPr lang="en-US" dirty="0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505384-A2C5-43B7-AD51-90F2BCF43E38}" type="slidenum">
              <a:rPr lang="fa-IR"/>
              <a:pPr/>
              <a:t>9</a:t>
            </a:fld>
            <a:endParaRPr lang="en-US" dirty="0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242C348-732F-4B84-9AD6-FE35474BD427}" type="slidenum">
              <a:rPr lang="fa-IR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2F9B8CE-9835-4EFD-8CC2-39FCE1A0A62E}" type="slidenum">
              <a:rPr lang="fa-IR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68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68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CF77FD-4A31-437D-947D-10EA5E775155}" type="slidenum">
              <a:rPr lang="fa-IR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766E18F-B588-438E-A665-7BFB24CC21CE}" type="slidenum">
              <a:rPr lang="fa-IR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43D168-83DB-42F0-9051-DC896E2EF10D}" type="slidenum">
              <a:rPr lang="fa-IR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318F4B-083E-4BAE-9D2F-200B375E75EA}" type="slidenum">
              <a:rPr lang="fa-IR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E164836-D228-452D-A6B6-A76692CB3DE0}" type="slidenum">
              <a:rPr lang="fa-IR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2E96FC3-CBA8-4BA9-9992-D94636233DA4}" type="slidenum">
              <a:rPr lang="fa-IR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520F8A6-72BB-4E82-AC69-9EE16EA62B9B}" type="slidenum">
              <a:rPr lang="fa-IR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CF44037-038E-4267-A618-EED40C011C87}" type="slidenum">
              <a:rPr lang="fa-IR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F177D20-6895-4A8D-B1A2-56D891C29F67}" type="slidenum">
              <a:rPr lang="fa-IR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52600"/>
            <a:ext cx="8229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400">
                <a:solidFill>
                  <a:schemeClr val="bg1"/>
                </a:solidFill>
              </a:defRPr>
            </a:lvl1pPr>
          </a:lstStyle>
          <a:p>
            <a:fld id="{AB5DCB51-4DD5-4D35-BD1C-8A7ADEB32A7D}" type="slidenum">
              <a:rPr lang="fa-IR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E4DF8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E4DF80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E4DF80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E4DF80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E4DF8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E4DF8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E4DF8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E4DF8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E4DF80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E4DF80"/>
        </a:buClr>
        <a:buSzPct val="115000"/>
        <a:buChar char="•"/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E4DF80"/>
        </a:buClr>
        <a:buFont typeface="Wingdings" pitchFamily="2" charset="2"/>
        <a:buChar char="§"/>
        <a:defRPr sz="2400">
          <a:solidFill>
            <a:schemeClr val="bg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E4DF80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E4DF80"/>
        </a:buClr>
        <a:buFont typeface="Wingdings" pitchFamily="2" charset="2"/>
        <a:buChar char="§"/>
        <a:defRPr>
          <a:solidFill>
            <a:schemeClr val="bg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E4DF80"/>
        </a:buClr>
        <a:buFont typeface="Wingdings" pitchFamily="2" charset="2"/>
        <a:buChar char="§"/>
        <a:defRPr>
          <a:solidFill>
            <a:schemeClr val="bg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DF80"/>
        </a:buClr>
        <a:buFont typeface="Wingdings" pitchFamily="2" charset="2"/>
        <a:buChar char="§"/>
        <a:defRPr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DF80"/>
        </a:buClr>
        <a:buFont typeface="Wingdings" pitchFamily="2" charset="2"/>
        <a:buChar char="§"/>
        <a:defRPr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DF80"/>
        </a:buClr>
        <a:buFont typeface="Wingdings" pitchFamily="2" charset="2"/>
        <a:buChar char="§"/>
        <a:defRPr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DF80"/>
        </a:buClr>
        <a:buFont typeface="Wingdings" pitchFamily="2" charset="2"/>
        <a:buChar char="§"/>
        <a:defRPr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2825"/>
            <a:ext cx="7772400" cy="1298575"/>
          </a:xfrm>
        </p:spPr>
        <p:txBody>
          <a:bodyPr/>
          <a:lstStyle/>
          <a:p>
            <a:pPr algn="ctr"/>
            <a:r>
              <a:rPr lang="en-US" sz="4800" dirty="0"/>
              <a:t>Introduction to Prolog</a:t>
            </a:r>
            <a:br>
              <a:rPr lang="en-US" sz="4800" dirty="0"/>
            </a:b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1018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102B4-9AA6-473F-9D28-A4A8D8E71FBB}" type="slidenum">
              <a:rPr lang="fa-IR"/>
              <a:pPr/>
              <a:t>10</a:t>
            </a:fld>
            <a:endParaRPr lang="en-US" dirty="0"/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Rules (Cont’d)</a:t>
            </a:r>
            <a:endParaRPr lang="en-US" dirty="0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Variables in head of rules are universally quantified</a:t>
            </a:r>
          </a:p>
          <a:p>
            <a:r>
              <a:rPr lang="en-US" dirty="0"/>
              <a:t>Variables appearing only in the body are existentially quantified</a:t>
            </a:r>
          </a:p>
          <a:p>
            <a:r>
              <a:rPr lang="en-US" dirty="0"/>
              <a:t>Rules vs. Facts</a:t>
            </a:r>
          </a:p>
          <a:p>
            <a:pPr lvl="1"/>
            <a:r>
              <a:rPr lang="en-US" dirty="0"/>
              <a:t>A Fact is something unconditionally true</a:t>
            </a:r>
          </a:p>
          <a:p>
            <a:pPr lvl="1"/>
            <a:r>
              <a:rPr lang="en-US" dirty="0"/>
              <a:t>Rules specify things that are true if some condition is satisfied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FF92A-75A1-4359-95FE-2B46B7579065}" type="slidenum">
              <a:rPr lang="fa-IR"/>
              <a:pPr/>
              <a:t>11</a:t>
            </a:fld>
            <a:endParaRPr lang="en-US" dirty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Queries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229600" cy="4876800"/>
          </a:xfrm>
        </p:spPr>
        <p:txBody>
          <a:bodyPr/>
          <a:lstStyle/>
          <a:p>
            <a:r>
              <a:rPr lang="en-US" dirty="0"/>
              <a:t>Queries are questions</a:t>
            </a:r>
          </a:p>
          <a:p>
            <a:r>
              <a:rPr lang="en-US" dirty="0"/>
              <a:t>The engine tries to entail the query (goal) using the Facts and Rules in KB</a:t>
            </a:r>
          </a:p>
          <a:p>
            <a:r>
              <a:rPr lang="en-US" dirty="0"/>
              <a:t>There are two kinds of answer</a:t>
            </a:r>
          </a:p>
          <a:p>
            <a:pPr lvl="1"/>
            <a:r>
              <a:rPr lang="en-US" dirty="0"/>
              <a:t>Yes/No: parent (tom, bob).</a:t>
            </a:r>
          </a:p>
          <a:p>
            <a:pPr lvl="1"/>
            <a:r>
              <a:rPr lang="en-US" dirty="0"/>
              <a:t>Unified Answer/No: parent (X, bob).</a:t>
            </a:r>
          </a:p>
          <a:p>
            <a:r>
              <a:rPr lang="en-US" dirty="0"/>
              <a:t>Other possible answer(s) can be </a:t>
            </a:r>
            <a:br>
              <a:rPr lang="en-US" dirty="0"/>
            </a:br>
            <a:r>
              <a:rPr lang="en-US" dirty="0"/>
              <a:t>found using semicolon </a:t>
            </a:r>
            <a:br>
              <a:rPr lang="en-US" dirty="0"/>
            </a:br>
            <a:r>
              <a:rPr lang="en-US" dirty="0"/>
              <a:t>(return for stopping)			</a:t>
            </a:r>
            <a:endParaRPr lang="en-US" sz="1400" dirty="0"/>
          </a:p>
          <a:p>
            <a:r>
              <a:rPr lang="en-US" sz="2400" dirty="0"/>
              <a:t>For example :  		parent (X, Y). </a:t>
            </a:r>
            <a:endParaRPr lang="en-US" dirty="0"/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7162800" y="4191000"/>
            <a:ext cx="1082675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rtl="0"/>
            <a:r>
              <a:rPr lang="en-US" b="1" dirty="0">
                <a:solidFill>
                  <a:schemeClr val="folHlink"/>
                </a:solidFill>
              </a:rPr>
              <a:t>X=pam</a:t>
            </a:r>
          </a:p>
          <a:p>
            <a:pPr algn="l" rtl="0"/>
            <a:r>
              <a:rPr lang="en-US" b="1" dirty="0">
                <a:solidFill>
                  <a:schemeClr val="folHlink"/>
                </a:solidFill>
              </a:rPr>
              <a:t>Y=bob</a:t>
            </a:r>
            <a:r>
              <a:rPr lang="en-US" dirty="0">
                <a:solidFill>
                  <a:srgbClr val="FF4600"/>
                </a:solidFill>
              </a:rPr>
              <a:t>;</a:t>
            </a:r>
          </a:p>
          <a:p>
            <a:pPr algn="l" rtl="0"/>
            <a:endParaRPr lang="en-US" sz="800" dirty="0">
              <a:solidFill>
                <a:srgbClr val="FF4600"/>
              </a:solidFill>
            </a:endParaRPr>
          </a:p>
          <a:p>
            <a:pPr algn="l" rtl="0"/>
            <a:r>
              <a:rPr lang="en-US" b="1" dirty="0">
                <a:solidFill>
                  <a:schemeClr val="folHlink"/>
                </a:solidFill>
              </a:rPr>
              <a:t>X=tom</a:t>
            </a:r>
          </a:p>
          <a:p>
            <a:pPr algn="l" rtl="0"/>
            <a:r>
              <a:rPr lang="en-US" b="1" dirty="0">
                <a:solidFill>
                  <a:schemeClr val="folHlink"/>
                </a:solidFill>
              </a:rPr>
              <a:t>Y=bob</a:t>
            </a:r>
            <a:r>
              <a:rPr lang="en-US" dirty="0">
                <a:solidFill>
                  <a:srgbClr val="FF4600"/>
                </a:solidFill>
              </a:rPr>
              <a:t>;</a:t>
            </a:r>
          </a:p>
          <a:p>
            <a:pPr algn="l" rtl="0"/>
            <a:endParaRPr lang="en-US" sz="800" dirty="0">
              <a:solidFill>
                <a:srgbClr val="FF4600"/>
              </a:solidFill>
            </a:endParaRPr>
          </a:p>
          <a:p>
            <a:pPr algn="l" rtl="0"/>
            <a:r>
              <a:rPr lang="en-US" b="1" dirty="0">
                <a:solidFill>
                  <a:schemeClr val="folHlink"/>
                </a:solidFill>
              </a:rPr>
              <a:t>X=tom</a:t>
            </a:r>
          </a:p>
          <a:p>
            <a:pPr algn="l" rtl="0"/>
            <a:r>
              <a:rPr lang="en-US" b="1" dirty="0">
                <a:solidFill>
                  <a:schemeClr val="folHlink"/>
                </a:solidFill>
              </a:rPr>
              <a:t>Y=liz</a:t>
            </a:r>
            <a:r>
              <a:rPr lang="en-US" dirty="0" smtClean="0">
                <a:solidFill>
                  <a:srgbClr val="FF4600"/>
                </a:solidFill>
              </a:rPr>
              <a:t>;</a:t>
            </a:r>
            <a:endParaRPr lang="en-US" dirty="0">
              <a:solidFill>
                <a:srgbClr val="FF4600"/>
              </a:solidFill>
            </a:endParaRPr>
          </a:p>
          <a:p>
            <a:pPr algn="l" rtl="0"/>
            <a:endParaRPr lang="en-CA" sz="800" dirty="0">
              <a:solidFill>
                <a:srgbClr val="FF4600"/>
              </a:solidFill>
            </a:endParaRPr>
          </a:p>
          <a:p>
            <a:pPr algn="l" rtl="0"/>
            <a:r>
              <a:rPr lang="en-CA" b="1" dirty="0">
                <a:solidFill>
                  <a:schemeClr val="folHlink"/>
                </a:solidFill>
              </a:rPr>
              <a:t>no</a:t>
            </a:r>
            <a:endParaRPr lang="en-US" b="1" dirty="0">
              <a:solidFill>
                <a:schemeClr val="folHlink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 bwMode="auto">
          <a:xfrm>
            <a:off x="6172200" y="6019800"/>
            <a:ext cx="6858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rot="5400000" flipH="1" flipV="1">
            <a:off x="6020594" y="5180806"/>
            <a:ext cx="16764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>
            <a:off x="6858000" y="4343400"/>
            <a:ext cx="3048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A6301A-2A8C-4AEB-BDA2-05AF723CF313}" type="slidenum">
              <a:rPr lang="fa-IR"/>
              <a:pPr/>
              <a:t>12</a:t>
            </a:fld>
            <a:endParaRPr lang="en-US" dirty="0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Queries (Cont’d)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Q: Who is a grandparent of Jim? (using parent relationship)</a:t>
            </a:r>
          </a:p>
          <a:p>
            <a:pPr lvl="1"/>
            <a:r>
              <a:rPr lang="en-US" dirty="0"/>
              <a:t>Who is a parent of Jim? Assuming “Y”</a:t>
            </a:r>
          </a:p>
          <a:p>
            <a:pPr lvl="1"/>
            <a:r>
              <a:rPr lang="en-US" dirty="0"/>
              <a:t>Who is a parent of “Y”? Assuming “X”</a:t>
            </a:r>
          </a:p>
          <a:p>
            <a:pPr lvl="1"/>
            <a:r>
              <a:rPr lang="en-US" dirty="0"/>
              <a:t>?- parent (Y, jim) </a:t>
            </a:r>
            <a:r>
              <a:rPr lang="en-US" b="1" dirty="0" smtClean="0">
                <a:solidFill>
                  <a:srgbClr val="FF0000"/>
                </a:solidFill>
              </a:rPr>
              <a:t>,</a:t>
            </a:r>
            <a:r>
              <a:rPr lang="en-US" dirty="0" smtClean="0"/>
              <a:t> </a:t>
            </a:r>
            <a:r>
              <a:rPr lang="en-US" dirty="0"/>
              <a:t>parent  (X, Y).</a:t>
            </a:r>
          </a:p>
          <a:p>
            <a:pPr lvl="1"/>
            <a:r>
              <a:rPr lang="en-US" dirty="0"/>
              <a:t>If we change the order of them the logical meaning remains the same</a:t>
            </a:r>
          </a:p>
          <a:p>
            <a:r>
              <a:rPr lang="en-US" dirty="0"/>
              <a:t>Q: Who are Tom’s grandchildren?</a:t>
            </a:r>
          </a:p>
          <a:p>
            <a:r>
              <a:rPr lang="en-US" dirty="0"/>
              <a:t>Q: Are Ann and Pat siblings?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A0651-A25D-49EB-8958-1DA1A9603131}" type="slidenum">
              <a:rPr lang="fa-IR"/>
              <a:pPr/>
              <a:t>13</a:t>
            </a:fld>
            <a:endParaRPr lang="en-US" dirty="0"/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the program is written?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Facts and Rules are stored in one or more files forming our Knowledge Base</a:t>
            </a:r>
          </a:p>
          <a:p>
            <a:r>
              <a:rPr lang="en-US" dirty="0"/>
              <a:t>Files containing KB are loaded into the interpreter</a:t>
            </a:r>
          </a:p>
          <a:p>
            <a:r>
              <a:rPr lang="en-US" dirty="0"/>
              <a:t>After changing these files, the files should be loaded again to be effective</a:t>
            </a:r>
          </a:p>
          <a:p>
            <a:r>
              <a:rPr lang="en-US" dirty="0"/>
              <a:t>Queries are asked in the interactive mode in front of the question prompt: </a:t>
            </a:r>
            <a:r>
              <a:rPr lang="en-US" dirty="0">
                <a:solidFill>
                  <a:srgbClr val="FF4600"/>
                </a:solidFill>
              </a:rPr>
              <a:t>?-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A398D-9CAA-45BE-B3E8-1056E0990DD8}" type="slidenum">
              <a:rPr lang="fa-IR"/>
              <a:pPr/>
              <a:t>14</a:t>
            </a:fld>
            <a:endParaRPr lang="en-US" dirty="0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Reading Files</a:t>
            </a:r>
            <a:endParaRPr lang="en-US" dirty="0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consult (filename).</a:t>
            </a:r>
          </a:p>
          <a:p>
            <a:pPr lvl="1"/>
            <a:r>
              <a:rPr lang="en-US" dirty="0"/>
              <a:t>Reads and compiles a Prolog source file</a:t>
            </a:r>
          </a:p>
          <a:p>
            <a:pPr lvl="1"/>
            <a:r>
              <a:rPr lang="en-US" dirty="0"/>
              <a:t>consult ('/home/user/prolog/sample.pl').</a:t>
            </a:r>
            <a:endParaRPr lang="en-CA" dirty="0"/>
          </a:p>
          <a:p>
            <a:r>
              <a:rPr lang="en-CA" dirty="0"/>
              <a:t>reconsult (filename).</a:t>
            </a:r>
          </a:p>
          <a:p>
            <a:pPr lvl="1"/>
            <a:r>
              <a:rPr lang="en-US" dirty="0"/>
              <a:t>Reconsult a changed source files.</a:t>
            </a:r>
            <a:endParaRPr lang="en-CA" b="1" dirty="0"/>
          </a:p>
          <a:p>
            <a:pPr lvl="1"/>
            <a:r>
              <a:rPr lang="en-US" dirty="0"/>
              <a:t>reconsult('/home/user/prolog/sample.pl').</a:t>
            </a:r>
            <a:endParaRPr lang="en-CA" dirty="0"/>
          </a:p>
          <a:p>
            <a:r>
              <a:rPr lang="en-CA" dirty="0"/>
              <a:t>[‘filename’].</a:t>
            </a:r>
          </a:p>
          <a:p>
            <a:pPr lvl="1"/>
            <a:r>
              <a:rPr lang="en-US" dirty="0"/>
              <a:t>['/home/user/prolog/sample.pl'].</a:t>
            </a:r>
            <a:endParaRPr lang="en-CA" dirty="0"/>
          </a:p>
          <a:p>
            <a:r>
              <a:rPr lang="en-US" dirty="0"/>
              <a:t>make.</a:t>
            </a:r>
          </a:p>
          <a:p>
            <a:pPr lvl="1"/>
            <a:r>
              <a:rPr lang="en-US" dirty="0"/>
              <a:t> Reconsult all changed source files.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815099-CB8A-4080-8426-F5A2FF45C712}" type="slidenum">
              <a:rPr lang="fa-IR"/>
              <a:pPr/>
              <a:t>15</a:t>
            </a:fld>
            <a:endParaRPr lang="en-US" dirty="0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mother (X, Y) :-  parent (X, Y) , female (X).</a:t>
            </a:r>
          </a:p>
          <a:p>
            <a:r>
              <a:rPr lang="en-US" sz="2400" dirty="0"/>
              <a:t>sister (X, Y) :- </a:t>
            </a:r>
          </a:p>
          <a:p>
            <a:pPr>
              <a:buFontTx/>
              <a:buNone/>
            </a:pPr>
            <a:r>
              <a:rPr lang="en-US" sz="2400" dirty="0"/>
              <a:t>			parent (Z, X) ,</a:t>
            </a:r>
          </a:p>
          <a:p>
            <a:pPr>
              <a:buFontTx/>
              <a:buNone/>
            </a:pPr>
            <a:r>
              <a:rPr lang="en-US" sz="2400" dirty="0"/>
              <a:t>			parent (Z, Y) ,</a:t>
            </a:r>
          </a:p>
          <a:p>
            <a:pPr>
              <a:buFontTx/>
              <a:buNone/>
            </a:pPr>
            <a:r>
              <a:rPr lang="en-US" sz="2400" dirty="0"/>
              <a:t>			female (X).</a:t>
            </a:r>
          </a:p>
          <a:p>
            <a:r>
              <a:rPr lang="en-US" sz="2400" dirty="0"/>
              <a:t>What is wrong with this rule?</a:t>
            </a:r>
          </a:p>
          <a:p>
            <a:r>
              <a:rPr lang="en-US" sz="2400" dirty="0"/>
              <a:t>Any female is her own sister</a:t>
            </a:r>
          </a:p>
          <a:p>
            <a:r>
              <a:rPr lang="en-CA" sz="2400" dirty="0">
                <a:solidFill>
                  <a:srgbClr val="FF4600"/>
                </a:solidFill>
              </a:rPr>
              <a:t>Solution?</a:t>
            </a:r>
            <a:endParaRPr lang="en-US" sz="2400" dirty="0">
              <a:solidFill>
                <a:srgbClr val="FF4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8ED5C-9628-4414-BF5E-7BFD651FFFBD}" type="slidenum">
              <a:rPr lang="fa-IR"/>
              <a:pPr/>
              <a:t>16</a:t>
            </a:fld>
            <a:endParaRPr lang="en-US" dirty="0"/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Multi-line :</a:t>
            </a:r>
          </a:p>
          <a:p>
            <a:pPr>
              <a:buFontTx/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FF4600"/>
                </a:solidFill>
              </a:rPr>
              <a:t>/*</a:t>
            </a:r>
            <a:r>
              <a:rPr lang="en-US" dirty="0"/>
              <a:t> This is a comment</a:t>
            </a:r>
          </a:p>
          <a:p>
            <a:pPr>
              <a:buFontTx/>
              <a:buNone/>
            </a:pPr>
            <a:r>
              <a:rPr lang="en-US" dirty="0"/>
              <a:t>		   This is another comment </a:t>
            </a:r>
            <a:r>
              <a:rPr lang="en-US" dirty="0">
                <a:solidFill>
                  <a:srgbClr val="FF4600"/>
                </a:solidFill>
              </a:rPr>
              <a:t>*/</a:t>
            </a:r>
          </a:p>
          <a:p>
            <a:pPr>
              <a:buFontTx/>
              <a:buNone/>
            </a:pPr>
            <a:endParaRPr lang="en-US" dirty="0"/>
          </a:p>
          <a:p>
            <a:r>
              <a:rPr lang="en-US" dirty="0"/>
              <a:t>Short :</a:t>
            </a:r>
          </a:p>
          <a:p>
            <a:pPr>
              <a:buFontTx/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FF4600"/>
                </a:solidFill>
              </a:rPr>
              <a:t>%</a:t>
            </a:r>
            <a:r>
              <a:rPr lang="en-US" dirty="0"/>
              <a:t> This is also a comment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E1FE5B-A670-47F7-A0B9-DC8C7D36F34E}" type="slidenum">
              <a:rPr lang="fa-IR"/>
              <a:pPr/>
              <a:t>17</a:t>
            </a:fld>
            <a:endParaRPr lang="en-US" dirty="0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Prolog Syntax</a:t>
            </a:r>
            <a:endParaRPr lang="en-US" dirty="0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CA" sz="2400" dirty="0"/>
              <a:t>Terms in Prolog:</a:t>
            </a:r>
          </a:p>
          <a:p>
            <a:pPr lvl="1">
              <a:lnSpc>
                <a:spcPct val="90000"/>
              </a:lnSpc>
            </a:pPr>
            <a:r>
              <a:rPr lang="en-CA" sz="2800" dirty="0"/>
              <a:t>Simple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Constants:</a:t>
            </a:r>
          </a:p>
          <a:p>
            <a:pPr lvl="3">
              <a:lnSpc>
                <a:spcPct val="90000"/>
              </a:lnSpc>
            </a:pPr>
            <a:r>
              <a:rPr lang="en-US" sz="2000" dirty="0"/>
              <a:t>Atoms</a:t>
            </a:r>
          </a:p>
          <a:p>
            <a:pPr lvl="3">
              <a:lnSpc>
                <a:spcPct val="90000"/>
              </a:lnSpc>
            </a:pPr>
            <a:r>
              <a:rPr lang="en-US" sz="2000" dirty="0"/>
              <a:t>Numbers</a:t>
            </a:r>
          </a:p>
          <a:p>
            <a:pPr lvl="4">
              <a:lnSpc>
                <a:spcPct val="90000"/>
              </a:lnSpc>
            </a:pPr>
            <a:r>
              <a:rPr lang="en-US" sz="2000" dirty="0"/>
              <a:t>Integer</a:t>
            </a:r>
          </a:p>
          <a:p>
            <a:pPr lvl="4">
              <a:lnSpc>
                <a:spcPct val="90000"/>
              </a:lnSpc>
            </a:pPr>
            <a:r>
              <a:rPr lang="en-US" sz="2000" dirty="0"/>
              <a:t>Real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Variables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Complex Structures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16251-A9CC-43A5-AF85-BC09D60EB527}" type="slidenum">
              <a:rPr lang="fa-IR"/>
              <a:pPr/>
              <a:t>18</a:t>
            </a:fld>
            <a:endParaRPr lang="en-US" dirty="0"/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Atoms</a:t>
            </a:r>
            <a:endParaRPr lang="en-US" dirty="0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CA" sz="2400" dirty="0"/>
              <a:t>They should consist of the following set of characters: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The </a:t>
            </a:r>
            <a:r>
              <a:rPr lang="en-US" sz="2000" i="1" dirty="0"/>
              <a:t>upper-case letters</a:t>
            </a:r>
            <a:r>
              <a:rPr lang="en-US" sz="2000" dirty="0"/>
              <a:t> 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The </a:t>
            </a:r>
            <a:r>
              <a:rPr lang="en-US" sz="2000" i="1" dirty="0"/>
              <a:t>lower-case letters</a:t>
            </a:r>
            <a:endParaRPr lang="en-US" sz="2000" dirty="0">
              <a:latin typeface="Arial Unicode MS" pitchFamily="34" charset="-128"/>
            </a:endParaRPr>
          </a:p>
          <a:p>
            <a:pPr lvl="1">
              <a:lnSpc>
                <a:spcPct val="110000"/>
              </a:lnSpc>
            </a:pPr>
            <a:r>
              <a:rPr lang="en-US" sz="2000" dirty="0"/>
              <a:t>The </a:t>
            </a:r>
            <a:r>
              <a:rPr lang="en-US" sz="2000" i="1" dirty="0"/>
              <a:t>digits</a:t>
            </a:r>
            <a:endParaRPr lang="en-US" sz="2000" dirty="0">
              <a:latin typeface="Arial Unicode MS" pitchFamily="34" charset="-128"/>
            </a:endParaRPr>
          </a:p>
          <a:p>
            <a:pPr lvl="1">
              <a:lnSpc>
                <a:spcPct val="110000"/>
              </a:lnSpc>
            </a:pPr>
            <a:r>
              <a:rPr lang="en-US" sz="2000" dirty="0"/>
              <a:t>The </a:t>
            </a:r>
            <a:r>
              <a:rPr lang="en-US" sz="2000" i="1" dirty="0"/>
              <a:t>special characters:</a:t>
            </a:r>
            <a:r>
              <a:rPr lang="en-US" sz="2000" dirty="0"/>
              <a:t> 	</a:t>
            </a:r>
            <a:r>
              <a:rPr lang="en-US" sz="2000" dirty="0">
                <a:latin typeface="Arial Unicode MS" pitchFamily="34" charset="-128"/>
              </a:rPr>
              <a:t>+</a:t>
            </a:r>
            <a:r>
              <a:rPr lang="en-US" sz="2000" dirty="0"/>
              <a:t>, </a:t>
            </a:r>
            <a:r>
              <a:rPr lang="en-US" sz="2000" dirty="0">
                <a:latin typeface="Arial Unicode MS" pitchFamily="34" charset="-128"/>
              </a:rPr>
              <a:t>-</a:t>
            </a:r>
            <a:r>
              <a:rPr lang="en-US" sz="2000" dirty="0"/>
              <a:t>, </a:t>
            </a:r>
            <a:r>
              <a:rPr lang="en-US" sz="2000" dirty="0">
                <a:latin typeface="Arial Unicode MS" pitchFamily="34" charset="-128"/>
              </a:rPr>
              <a:t>*</a:t>
            </a:r>
            <a:r>
              <a:rPr lang="en-US" sz="2000" dirty="0"/>
              <a:t>, </a:t>
            </a:r>
            <a:r>
              <a:rPr lang="en-US" sz="2000" dirty="0">
                <a:latin typeface="Arial Unicode MS" pitchFamily="34" charset="-128"/>
              </a:rPr>
              <a:t>/</a:t>
            </a:r>
            <a:r>
              <a:rPr lang="en-US" sz="2000" dirty="0"/>
              <a:t>, </a:t>
            </a:r>
            <a:r>
              <a:rPr lang="en-US" sz="2000" dirty="0">
                <a:latin typeface="Arial Unicode MS" pitchFamily="34" charset="-128"/>
              </a:rPr>
              <a:t>&lt;</a:t>
            </a:r>
            <a:r>
              <a:rPr lang="en-US" sz="2000" dirty="0"/>
              <a:t>, </a:t>
            </a:r>
            <a:r>
              <a:rPr lang="en-US" sz="2000" dirty="0">
                <a:latin typeface="Arial Unicode MS" pitchFamily="34" charset="-128"/>
              </a:rPr>
              <a:t>&gt;</a:t>
            </a:r>
            <a:r>
              <a:rPr lang="en-US" sz="2000" dirty="0"/>
              <a:t>, </a:t>
            </a:r>
            <a:r>
              <a:rPr lang="en-US" sz="2000" dirty="0">
                <a:latin typeface="Arial Unicode MS" pitchFamily="34" charset="-128"/>
              </a:rPr>
              <a:t>=</a:t>
            </a:r>
            <a:r>
              <a:rPr lang="en-US" sz="2000" dirty="0"/>
              <a:t>, </a:t>
            </a:r>
            <a:r>
              <a:rPr lang="en-US" sz="2000" dirty="0">
                <a:latin typeface="Arial Unicode MS" pitchFamily="34" charset="-128"/>
              </a:rPr>
              <a:t>:</a:t>
            </a:r>
            <a:r>
              <a:rPr lang="en-US" sz="2000" dirty="0"/>
              <a:t>, </a:t>
            </a:r>
            <a:r>
              <a:rPr lang="en-US" sz="2000" dirty="0">
                <a:latin typeface="Arial Unicode MS" pitchFamily="34" charset="-128"/>
              </a:rPr>
              <a:t>.</a:t>
            </a:r>
            <a:r>
              <a:rPr lang="en-US" sz="2000" dirty="0"/>
              <a:t>, </a:t>
            </a:r>
            <a:r>
              <a:rPr lang="en-US" sz="2000" dirty="0">
                <a:latin typeface="Arial Unicode MS" pitchFamily="34" charset="-128"/>
              </a:rPr>
              <a:t>&amp;</a:t>
            </a:r>
            <a:r>
              <a:rPr lang="en-US" sz="2000" dirty="0"/>
              <a:t>, </a:t>
            </a:r>
            <a:r>
              <a:rPr lang="en-US" sz="2000" dirty="0">
                <a:latin typeface="Arial Unicode MS" pitchFamily="34" charset="-128"/>
              </a:rPr>
              <a:t>~</a:t>
            </a:r>
            <a:r>
              <a:rPr lang="en-US" sz="2000" dirty="0"/>
              <a:t>,  </a:t>
            </a:r>
            <a:r>
              <a:rPr lang="en-US" sz="2000" dirty="0">
                <a:latin typeface="Arial Unicode MS" pitchFamily="34" charset="-128"/>
              </a:rPr>
              <a:t>_</a:t>
            </a:r>
            <a:r>
              <a:rPr lang="en-US" sz="2000" dirty="0"/>
              <a:t> 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Atoms should not start with upper-case letters or underscore and can be followed by any set of characters.</a:t>
            </a:r>
            <a:r>
              <a:rPr lang="en-US" dirty="0"/>
              <a:t> 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The scope of an atom is the whole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97F3BF-9A75-4B56-9CFC-735FEDB346D0}" type="slidenum">
              <a:rPr lang="fa-IR"/>
              <a:pPr/>
              <a:t>19</a:t>
            </a:fld>
            <a:endParaRPr lang="en-US" dirty="0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Atoms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752600"/>
            <a:ext cx="8686800" cy="4191000"/>
          </a:xfrm>
        </p:spPr>
        <p:txBody>
          <a:bodyPr/>
          <a:lstStyle/>
          <a:p>
            <a:pPr marL="914400" lvl="1" indent="-457200">
              <a:buFontTx/>
              <a:buChar char="•"/>
            </a:pPr>
            <a:r>
              <a:rPr lang="en-US" dirty="0"/>
              <a:t>anna, x30, x_, x___y, miss_Jones</a:t>
            </a:r>
          </a:p>
          <a:p>
            <a:pPr marL="914400" lvl="1" indent="-457200">
              <a:buFontTx/>
              <a:buNone/>
            </a:pPr>
            <a:endParaRPr lang="en-US" dirty="0"/>
          </a:p>
          <a:p>
            <a:pPr marL="914400" lvl="1" indent="-457200">
              <a:buFontTx/>
              <a:buChar char="•"/>
            </a:pPr>
            <a:r>
              <a:rPr lang="en-US" dirty="0">
                <a:sym typeface="Wingdings" pitchFamily="2" charset="2"/>
              </a:rPr>
              <a:t>&lt;---&gt; , ==&gt;, … , .:. , ::= (except reserved ones like :- )</a:t>
            </a:r>
          </a:p>
          <a:p>
            <a:pPr marL="914400" lvl="1" indent="-457200">
              <a:buFontTx/>
              <a:buNone/>
            </a:pPr>
            <a:endParaRPr lang="en-US" dirty="0">
              <a:sym typeface="Wingdings" pitchFamily="2" charset="2"/>
            </a:endParaRPr>
          </a:p>
          <a:p>
            <a:pPr marL="914400" lvl="1" indent="-457200">
              <a:buFontTx/>
              <a:buChar char="•"/>
            </a:pPr>
            <a:r>
              <a:rPr lang="en-US" dirty="0"/>
              <a:t>‘Tom’ , ‘Sarah Jones’ (Useful for having an atom starting with a capital letter)</a:t>
            </a:r>
          </a:p>
          <a:p>
            <a:pPr marL="533400" indent="-533400"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A7BCE-6565-454F-943E-D65EC3A77B4D}" type="slidenum">
              <a:rPr lang="fa-IR"/>
              <a:pPr/>
              <a:t>2</a:t>
            </a:fld>
            <a:endParaRPr lang="en-US" dirty="0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Introduction</a:t>
            </a:r>
            <a:endParaRPr lang="en-US" dirty="0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CA" dirty="0"/>
              <a:t>Prolog is a logical programming language and stands for </a:t>
            </a:r>
            <a:r>
              <a:rPr lang="en-CA" dirty="0" err="1">
                <a:solidFill>
                  <a:srgbClr val="FF4600"/>
                </a:solidFill>
              </a:rPr>
              <a:t>PRO</a:t>
            </a:r>
            <a:r>
              <a:rPr lang="en-CA" dirty="0" err="1"/>
              <a:t>gramming</a:t>
            </a:r>
            <a:r>
              <a:rPr lang="en-CA" dirty="0"/>
              <a:t> in </a:t>
            </a:r>
            <a:r>
              <a:rPr lang="en-CA" dirty="0" err="1">
                <a:solidFill>
                  <a:srgbClr val="FF4600"/>
                </a:solidFill>
              </a:rPr>
              <a:t>LOG</a:t>
            </a:r>
            <a:r>
              <a:rPr lang="en-CA" dirty="0" err="1"/>
              <a:t>ic</a:t>
            </a:r>
            <a:endParaRPr lang="en-CA" dirty="0"/>
          </a:p>
          <a:p>
            <a:pPr algn="just">
              <a:lnSpc>
                <a:spcPct val="90000"/>
              </a:lnSpc>
            </a:pPr>
            <a:r>
              <a:rPr lang="en-US" dirty="0"/>
              <a:t>Created around 1972 </a:t>
            </a:r>
            <a:endParaRPr lang="en-CA" dirty="0"/>
          </a:p>
          <a:p>
            <a:pPr algn="just">
              <a:lnSpc>
                <a:spcPct val="90000"/>
              </a:lnSpc>
            </a:pPr>
            <a:r>
              <a:rPr lang="en-CA" dirty="0"/>
              <a:t>Preferred for AI programming and mainly used in such areas as:</a:t>
            </a:r>
          </a:p>
          <a:p>
            <a:pPr lvl="1" algn="just">
              <a:lnSpc>
                <a:spcPct val="90000"/>
              </a:lnSpc>
            </a:pPr>
            <a:r>
              <a:rPr lang="en-CA" dirty="0"/>
              <a:t>Theorem proving, expert systems, NLP, … </a:t>
            </a:r>
          </a:p>
          <a:p>
            <a:pPr algn="just">
              <a:lnSpc>
                <a:spcPct val="90000"/>
              </a:lnSpc>
            </a:pPr>
            <a:r>
              <a:rPr lang="en-CA" dirty="0"/>
              <a:t>Logical programming is </a:t>
            </a:r>
            <a:r>
              <a:rPr lang="en-US" dirty="0"/>
              <a:t>the use of mathematical logic for computer programming.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2197D-EAF8-4B77-8C1F-679C9107D03B}" type="slidenum">
              <a:rPr lang="fa-IR"/>
              <a:pPr/>
              <a:t>20</a:t>
            </a:fld>
            <a:endParaRPr lang="en-US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dirty="0"/>
              <a:t>Integer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limited to an interval between some smallest and some largest number permitted by a particular Prolog implementation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e.g. : 1, 1001 , 0 , -98</a:t>
            </a:r>
          </a:p>
          <a:p>
            <a:pPr>
              <a:lnSpc>
                <a:spcPct val="120000"/>
              </a:lnSpc>
            </a:pPr>
            <a:r>
              <a:rPr lang="en-US" dirty="0"/>
              <a:t>Real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Not frequently used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e.g. : 3.14 , -0.0035 , 100.2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6A44C1-9FDF-48A1-9477-37B2A31CBDA6}" type="slidenum">
              <a:rPr lang="fa-IR"/>
              <a:pPr/>
              <a:t>21</a:t>
            </a:fld>
            <a:endParaRPr lang="en-US" dirty="0"/>
          </a:p>
        </p:txBody>
      </p:sp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Variables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419600"/>
          </a:xfrm>
        </p:spPr>
        <p:txBody>
          <a:bodyPr/>
          <a:lstStyle/>
          <a:p>
            <a:r>
              <a:rPr lang="en-US" sz="2600" dirty="0"/>
              <a:t>Consists of letters, digits and ‘_’ </a:t>
            </a:r>
          </a:p>
          <a:p>
            <a:r>
              <a:rPr lang="en-US" sz="2600" dirty="0"/>
              <a:t>Starting with an upper-case or an ‘_’</a:t>
            </a:r>
          </a:p>
          <a:p>
            <a:r>
              <a:rPr lang="en-US" sz="2600" dirty="0"/>
              <a:t>The variable ‘_’ (a single underscore character) is a special one. It's called the anonymous variable.</a:t>
            </a:r>
          </a:p>
          <a:p>
            <a:r>
              <a:rPr lang="en-US" sz="2600" dirty="0"/>
              <a:t>The scope of a variable is its clause</a:t>
            </a:r>
          </a:p>
          <a:p>
            <a:pPr lvl="1"/>
            <a:r>
              <a:rPr lang="en-US" dirty="0"/>
              <a:t>If the name X15 occurs in two clauses, it represents two different variables.</a:t>
            </a:r>
          </a:p>
          <a:p>
            <a:pPr lvl="1"/>
            <a:r>
              <a:rPr lang="en-US" dirty="0"/>
              <a:t>Each occurrence of X15 within the same clause means the same variable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079BF2-75D9-411E-90B6-2E6F593662F5}" type="slidenum">
              <a:rPr lang="fa-IR"/>
              <a:pPr/>
              <a:t>22</a:t>
            </a:fld>
            <a:endParaRPr lang="en-US" dirty="0"/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Structures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Compound Objects</a:t>
            </a:r>
          </a:p>
          <a:p>
            <a:r>
              <a:rPr lang="en-US" dirty="0"/>
              <a:t>Each constituent is a simple object or structure.</a:t>
            </a:r>
          </a:p>
          <a:p>
            <a:r>
              <a:rPr lang="en-US" dirty="0"/>
              <a:t>e.g. : date (1, </a:t>
            </a:r>
            <a:r>
              <a:rPr lang="en-US" dirty="0" err="1"/>
              <a:t>jan</a:t>
            </a:r>
            <a:r>
              <a:rPr lang="en-US" dirty="0"/>
              <a:t>, 2007)</a:t>
            </a:r>
          </a:p>
          <a:p>
            <a:r>
              <a:rPr lang="en-US" dirty="0"/>
              <a:t>Components can be variables.</a:t>
            </a:r>
          </a:p>
          <a:p>
            <a:r>
              <a:rPr lang="en-US" dirty="0"/>
              <a:t>Any day in Jan 2007 </a:t>
            </a:r>
            <a:r>
              <a:rPr lang="en-US" dirty="0">
                <a:sym typeface="Wingdings" pitchFamily="2" charset="2"/>
              </a:rPr>
              <a:t> date (Day, </a:t>
            </a:r>
            <a:r>
              <a:rPr lang="en-US" dirty="0" err="1">
                <a:sym typeface="Wingdings" pitchFamily="2" charset="2"/>
              </a:rPr>
              <a:t>jan</a:t>
            </a:r>
            <a:r>
              <a:rPr lang="en-US" dirty="0">
                <a:sym typeface="Wingdings" pitchFamily="2" charset="2"/>
              </a:rPr>
              <a:t>, 2007)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D53E1-CAEF-4134-B81E-266EB54932A6}" type="slidenum">
              <a:rPr lang="fa-IR"/>
              <a:pPr/>
              <a:t>23</a:t>
            </a:fld>
            <a:endParaRPr lang="en-US"/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Conjunction and Disjunction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Conjunction  </a:t>
            </a:r>
            <a:r>
              <a:rPr lang="en-US">
                <a:sym typeface="Wingdings" pitchFamily="2" charset="2"/>
              </a:rPr>
              <a:t> </a:t>
            </a:r>
            <a:r>
              <a:rPr lang="en-US">
                <a:solidFill>
                  <a:srgbClr val="FF4600"/>
                </a:solidFill>
                <a:sym typeface="Wingdings" pitchFamily="2" charset="2"/>
              </a:rPr>
              <a:t>,</a:t>
            </a:r>
          </a:p>
          <a:p>
            <a:r>
              <a:rPr lang="en-US">
                <a:sym typeface="Wingdings" pitchFamily="2" charset="2"/>
              </a:rPr>
              <a:t>Disjunction   </a:t>
            </a:r>
            <a:r>
              <a:rPr lang="en-US">
                <a:solidFill>
                  <a:srgbClr val="FF4600"/>
                </a:solidFill>
                <a:sym typeface="Wingdings" pitchFamily="2" charset="2"/>
              </a:rPr>
              <a:t>;</a:t>
            </a:r>
          </a:p>
          <a:p>
            <a:pPr lvl="1"/>
            <a:r>
              <a:rPr lang="en-US" b="1"/>
              <a:t>P :- Q ; R.</a:t>
            </a:r>
          </a:p>
          <a:p>
            <a:pPr lvl="1"/>
            <a:r>
              <a:rPr lang="en-US" b="1"/>
              <a:t>P :- Q</a:t>
            </a:r>
          </a:p>
          <a:p>
            <a:pPr lvl="1"/>
            <a:r>
              <a:rPr lang="en-US" b="1"/>
              <a:t>P :- R</a:t>
            </a:r>
          </a:p>
          <a:p>
            <a:r>
              <a:rPr lang="en-US" b="0"/>
              <a:t>‘</a:t>
            </a:r>
            <a:r>
              <a:rPr lang="en-US" b="0">
                <a:solidFill>
                  <a:srgbClr val="FF4600"/>
                </a:solidFill>
              </a:rPr>
              <a:t>,</a:t>
            </a:r>
            <a:r>
              <a:rPr lang="en-US" b="0"/>
              <a:t>’ has more priority</a:t>
            </a:r>
          </a:p>
          <a:p>
            <a:pPr lvl="1"/>
            <a:r>
              <a:rPr lang="en-US" b="1"/>
              <a:t>P :- Q , R ; S , T , U .</a:t>
            </a:r>
          </a:p>
          <a:p>
            <a:pPr lvl="1"/>
            <a:r>
              <a:rPr lang="en-US" b="1"/>
              <a:t>P :- (Q , R) ; (S , T , U)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C1FDCC-AAC8-4656-9FC7-49148E55CBEE}" type="slidenum">
              <a:rPr lang="fa-IR"/>
              <a:pPr/>
              <a:t>24</a:t>
            </a:fld>
            <a:endParaRPr 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Recursion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419600"/>
          </a:xfrm>
        </p:spPr>
        <p:txBody>
          <a:bodyPr/>
          <a:lstStyle/>
          <a:p>
            <a:r>
              <a:rPr lang="en-CA" b="0"/>
              <a:t>Define ancestor relation based on parent relation.</a:t>
            </a:r>
            <a:endParaRPr lang="en-US" b="0"/>
          </a:p>
          <a:p>
            <a:r>
              <a:rPr lang="en-US" b="0"/>
              <a:t>ancestor (X, Z) :- </a:t>
            </a:r>
          </a:p>
          <a:p>
            <a:pPr>
              <a:buFontTx/>
              <a:buNone/>
            </a:pPr>
            <a:r>
              <a:rPr lang="en-US" b="0"/>
              <a:t>		parent (X, Z).</a:t>
            </a:r>
          </a:p>
          <a:p>
            <a:r>
              <a:rPr lang="en-US" b="0"/>
              <a:t>ancestor (X, Z) :- </a:t>
            </a:r>
          </a:p>
          <a:p>
            <a:pPr>
              <a:buFontTx/>
              <a:buNone/>
            </a:pPr>
            <a:r>
              <a:rPr lang="en-US" b="0"/>
              <a:t>		parent (X,Y) , parent (Y, Z).</a:t>
            </a:r>
          </a:p>
          <a:p>
            <a:r>
              <a:rPr lang="en-US" b="0"/>
              <a:t>ancestor (X, Z) :- </a:t>
            </a:r>
          </a:p>
          <a:p>
            <a:pPr>
              <a:buFontTx/>
              <a:buNone/>
            </a:pPr>
            <a:r>
              <a:rPr lang="en-US" b="0"/>
              <a:t>		parent (X, I) , parent (I, Y) , parent (Y, Z).</a:t>
            </a:r>
          </a:p>
          <a:p>
            <a:r>
              <a:rPr lang="en-US"/>
              <a:t>Solution is Recursion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6D7247-510A-49B6-9944-11CF1B37BFA5}" type="slidenum">
              <a:rPr lang="fa-IR"/>
              <a:pPr/>
              <a:t>25</a:t>
            </a:fld>
            <a:endParaRPr 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Recursion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Remember from functional programming languages</a:t>
            </a:r>
          </a:p>
          <a:p>
            <a:pPr>
              <a:buFontTx/>
              <a:buNone/>
            </a:pPr>
            <a:endParaRPr lang="en-US"/>
          </a:p>
          <a:p>
            <a:pPr>
              <a:lnSpc>
                <a:spcPct val="50000"/>
              </a:lnSpc>
              <a:buFontTx/>
              <a:buNone/>
            </a:pPr>
            <a:r>
              <a:rPr lang="en-US"/>
              <a:t>  </a:t>
            </a:r>
            <a:r>
              <a:rPr lang="en-US" sz="1800"/>
              <a:t>void func (int a , int b)</a:t>
            </a:r>
          </a:p>
          <a:p>
            <a:pPr>
              <a:lnSpc>
                <a:spcPct val="50000"/>
              </a:lnSpc>
              <a:buFontTx/>
              <a:buNone/>
            </a:pPr>
            <a:r>
              <a:rPr lang="en-US" sz="1800"/>
              <a:t>    {</a:t>
            </a:r>
          </a:p>
          <a:p>
            <a:pPr>
              <a:lnSpc>
                <a:spcPct val="50000"/>
              </a:lnSpc>
              <a:buFontTx/>
              <a:buNone/>
            </a:pPr>
            <a:r>
              <a:rPr lang="en-US" sz="1800"/>
              <a:t>		//base case</a:t>
            </a:r>
            <a:br>
              <a:rPr lang="en-US" sz="1800"/>
            </a:br>
            <a:r>
              <a:rPr lang="en-US" sz="1800"/>
              <a:t/>
            </a:r>
            <a:br>
              <a:rPr lang="en-US" sz="1800"/>
            </a:br>
            <a:r>
              <a:rPr lang="en-US" sz="1800"/>
              <a:t>          if (condition) </a:t>
            </a:r>
          </a:p>
          <a:p>
            <a:pPr>
              <a:lnSpc>
                <a:spcPct val="50000"/>
              </a:lnSpc>
              <a:buFontTx/>
              <a:buNone/>
            </a:pPr>
            <a:r>
              <a:rPr lang="en-US" sz="1800"/>
              <a:t>		    return;</a:t>
            </a:r>
          </a:p>
          <a:p>
            <a:pPr>
              <a:lnSpc>
                <a:spcPct val="50000"/>
              </a:lnSpc>
              <a:buFontTx/>
              <a:buNone/>
            </a:pPr>
            <a:r>
              <a:rPr lang="en-US" sz="1800"/>
              <a:t>		…</a:t>
            </a:r>
            <a:br>
              <a:rPr lang="en-US" sz="1800"/>
            </a:br>
            <a:endParaRPr lang="en-US" sz="1800"/>
          </a:p>
          <a:p>
            <a:pPr>
              <a:lnSpc>
                <a:spcPct val="50000"/>
              </a:lnSpc>
              <a:buFontTx/>
              <a:buNone/>
            </a:pPr>
            <a:r>
              <a:rPr lang="en-US" sz="1800"/>
              <a:t>		// recursion</a:t>
            </a:r>
            <a:br>
              <a:rPr lang="en-US" sz="1800"/>
            </a:br>
            <a:r>
              <a:rPr lang="en-US" sz="1800"/>
              <a:t/>
            </a:r>
            <a:br>
              <a:rPr lang="en-US" sz="1800"/>
            </a:br>
            <a:r>
              <a:rPr lang="en-US" sz="1800"/>
              <a:t>	 func (x, y);</a:t>
            </a:r>
          </a:p>
          <a:p>
            <a:pPr>
              <a:lnSpc>
                <a:spcPct val="50000"/>
              </a:lnSpc>
              <a:buFontTx/>
              <a:buNone/>
            </a:pPr>
            <a:r>
              <a:rPr lang="en-US" sz="1800"/>
              <a:t>		…</a:t>
            </a:r>
          </a:p>
          <a:p>
            <a:pPr>
              <a:lnSpc>
                <a:spcPct val="50000"/>
              </a:lnSpc>
              <a:buFontTx/>
              <a:buNone/>
            </a:pPr>
            <a:r>
              <a:rPr lang="en-US" sz="1800"/>
              <a:t>   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CD775-F7FE-4D23-AE35-5ADE95CF74D9}" type="slidenum">
              <a:rPr lang="fa-IR"/>
              <a:pPr/>
              <a:t>26</a:t>
            </a:fld>
            <a:endParaRPr lang="en-US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Recursion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686800" cy="43434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/>
              <a:t>Rules in Prolog are like functions in procedural programming languages</a:t>
            </a:r>
          </a:p>
          <a:p>
            <a:pPr>
              <a:lnSpc>
                <a:spcPct val="110000"/>
              </a:lnSpc>
            </a:pPr>
            <a:r>
              <a:rPr lang="en-US"/>
              <a:t>For recursion we should define the ancestor relation in terms of itself</a:t>
            </a:r>
          </a:p>
          <a:p>
            <a:pPr>
              <a:lnSpc>
                <a:spcPct val="110000"/>
              </a:lnSpc>
            </a:pPr>
            <a:r>
              <a:rPr lang="en-US"/>
              <a:t>Base Case :</a:t>
            </a:r>
          </a:p>
          <a:p>
            <a:pPr lvl="1">
              <a:lnSpc>
                <a:spcPct val="110000"/>
              </a:lnSpc>
            </a:pPr>
            <a:r>
              <a:rPr lang="pl-PL"/>
              <a:t>ancestor(X, Z) :- parent (X, Z).</a:t>
            </a:r>
            <a:endParaRPr lang="en-US"/>
          </a:p>
          <a:p>
            <a:pPr>
              <a:lnSpc>
                <a:spcPct val="110000"/>
              </a:lnSpc>
            </a:pPr>
            <a:r>
              <a:rPr lang="en-US"/>
              <a:t>Recursion Step :</a:t>
            </a:r>
          </a:p>
          <a:p>
            <a:pPr lvl="1">
              <a:lnSpc>
                <a:spcPct val="110000"/>
              </a:lnSpc>
            </a:pPr>
            <a:r>
              <a:rPr lang="en-US"/>
              <a:t>ancestor (X, Z) :- parent (X, Y) , ancestor (Y, Z).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39594-EB41-4CE5-AA59-6891ACD5A573}" type="slidenum">
              <a:rPr lang="fa-IR"/>
              <a:pPr/>
              <a:t>27</a:t>
            </a:fld>
            <a:endParaRPr lang="en-US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Prolog Answers Questions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876800"/>
          </a:xfrm>
        </p:spPr>
        <p:txBody>
          <a:bodyPr/>
          <a:lstStyle/>
          <a:p>
            <a:r>
              <a:rPr lang="en-US" sz="2400"/>
              <a:t>Instead of starting with simple facts given in the program, prolog starts with the goals. In fact, Prolog does goal driven search. </a:t>
            </a:r>
          </a:p>
          <a:p>
            <a:r>
              <a:rPr lang="en-US" sz="2400"/>
              <a:t>Using rules, Prolog substitutes the current goals (which matches a rule head) with new sub-goals (the rule body), until the new sub-goals happen to be simple facts.</a:t>
            </a:r>
          </a:p>
          <a:p>
            <a:r>
              <a:rPr lang="en-US" sz="2400"/>
              <a:t>Prolog returns the first answer matching the query. When prolog discovers that a branch fails or if you type ‘</a:t>
            </a:r>
            <a:r>
              <a:rPr lang="en-US" sz="2400">
                <a:solidFill>
                  <a:srgbClr val="FF4600"/>
                </a:solidFill>
              </a:rPr>
              <a:t>;</a:t>
            </a:r>
            <a:r>
              <a:rPr lang="en-US" sz="2400"/>
              <a:t>’ to get other answers, it backtracks to the previous node and tries to apply an alternative rule at that node.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54DD9-9812-4B01-B69E-884991844241}" type="slidenum">
              <a:rPr lang="fa-IR"/>
              <a:pPr/>
              <a:t>28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686800" cy="5257800"/>
          </a:xfrm>
        </p:spPr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en-US" dirty="0"/>
              <a:t>Facts: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dirty="0"/>
              <a:t>parent (pam, bob).  parent (tom, bob).  parent (tom, liz).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dirty="0"/>
              <a:t>parent (bob, </a:t>
            </a:r>
            <a:r>
              <a:rPr lang="en-US" dirty="0" err="1"/>
              <a:t>ann</a:t>
            </a:r>
            <a:r>
              <a:rPr lang="en-US" dirty="0"/>
              <a:t>).   parent (bob, pat).   parent (pat, jim).</a:t>
            </a:r>
          </a:p>
          <a:p>
            <a:pPr marL="533400" indent="-533400">
              <a:lnSpc>
                <a:spcPct val="90000"/>
              </a:lnSpc>
            </a:pPr>
            <a:r>
              <a:rPr lang="en-US" dirty="0"/>
              <a:t>Rules:</a:t>
            </a:r>
          </a:p>
          <a:p>
            <a:pPr marL="914400" lvl="1" indent="-4572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pl-PL" dirty="0"/>
              <a:t>ancestor (X, Z) :- parent (X, Z).</a:t>
            </a:r>
            <a:endParaRPr lang="en-US" dirty="0"/>
          </a:p>
          <a:p>
            <a:pPr marL="914400" lvl="1" indent="-4572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dirty="0"/>
              <a:t>ancestor (X, Z) :- parent (X, Y) , ancestor (Y, Z)</a:t>
            </a:r>
          </a:p>
          <a:p>
            <a:pPr marL="533400" indent="-533400">
              <a:lnSpc>
                <a:spcPct val="90000"/>
              </a:lnSpc>
            </a:pPr>
            <a:r>
              <a:rPr lang="en-US" dirty="0"/>
              <a:t>?- ancestor (tom, pat). </a:t>
            </a:r>
            <a:r>
              <a:rPr lang="en-US" dirty="0">
                <a:solidFill>
                  <a:srgbClr val="FF4600"/>
                </a:solidFill>
              </a:rPr>
              <a:t>(goal)</a:t>
            </a:r>
          </a:p>
          <a:p>
            <a:pPr marL="533400" indent="-533400">
              <a:lnSpc>
                <a:spcPct val="90000"/>
              </a:lnSpc>
            </a:pPr>
            <a:r>
              <a:rPr lang="en-US" dirty="0"/>
              <a:t>The rule that appears first, is applied first</a:t>
            </a:r>
          </a:p>
          <a:p>
            <a:pPr marL="533400" indent="-533400">
              <a:lnSpc>
                <a:spcPct val="90000"/>
              </a:lnSpc>
            </a:pPr>
            <a:r>
              <a:rPr lang="en-US" dirty="0"/>
              <a:t>Unifying: {tom/X} , {pat/Z} 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dirty="0"/>
              <a:t>The goal is replaced by :  parent (tom, pat). </a:t>
            </a:r>
            <a:r>
              <a:rPr lang="en-US" dirty="0">
                <a:solidFill>
                  <a:srgbClr val="FF4600"/>
                </a:solidFill>
              </a:rPr>
              <a:t>(sub-goal)</a:t>
            </a:r>
          </a:p>
          <a:p>
            <a:pPr marL="533400" indent="-533400">
              <a:lnSpc>
                <a:spcPct val="90000"/>
              </a:lnSpc>
            </a:pPr>
            <a:r>
              <a:rPr lang="en-US" dirty="0"/>
              <a:t>Fails </a:t>
            </a:r>
            <a:r>
              <a:rPr lang="en-US" dirty="0">
                <a:sym typeface="Symbol" pitchFamily="18" charset="2"/>
              </a:rPr>
              <a:t></a:t>
            </a:r>
            <a:r>
              <a:rPr lang="en-US" b="0" dirty="0">
                <a:sym typeface="Symbol" pitchFamily="18" charset="2"/>
              </a:rPr>
              <a:t> backtracking </a:t>
            </a:r>
            <a:endParaRPr lang="en-US" dirty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73ADA-F264-4272-99C4-0CB9ABDFCBE4}" type="slidenum">
              <a:rPr lang="fa-IR"/>
              <a:pPr/>
              <a:t>29</a:t>
            </a:fld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(Cont’d)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en-US">
                <a:sym typeface="Symbol" pitchFamily="18" charset="2"/>
              </a:rPr>
              <a:t>Applying the next rule</a:t>
            </a:r>
          </a:p>
          <a:p>
            <a:pPr marL="914400" lvl="1" indent="-457200">
              <a:buFont typeface="Wingdings" pitchFamily="2" charset="2"/>
              <a:buNone/>
            </a:pPr>
            <a:r>
              <a:rPr lang="en-US">
                <a:solidFill>
                  <a:srgbClr val="E4DF80"/>
                </a:solidFill>
              </a:rPr>
              <a:t>  2.   </a:t>
            </a:r>
            <a:r>
              <a:rPr lang="en-US" sz="2000" b="1">
                <a:solidFill>
                  <a:srgbClr val="E4DF80"/>
                </a:solidFill>
              </a:rPr>
              <a:t>ancestor (X, Z) :- parent (X, Y) , ancestor (Y, Z)</a:t>
            </a:r>
          </a:p>
          <a:p>
            <a:pPr marL="533400" indent="-533400"/>
            <a:r>
              <a:rPr lang="en-US"/>
              <a:t>Unifying: {tom/X} , {pat/Z} </a:t>
            </a:r>
          </a:p>
          <a:p>
            <a:pPr marL="914400" lvl="1" indent="-457200"/>
            <a:r>
              <a:rPr lang="en-US"/>
              <a:t>New Goal: parent (tom, Y) , ancestor (Y, pat)</a:t>
            </a:r>
          </a:p>
          <a:p>
            <a:pPr marL="914400" lvl="1" indent="-457200"/>
            <a:r>
              <a:rPr lang="en-US"/>
              <a:t>Prolog tries to satisfy them in order in which they are written</a:t>
            </a:r>
          </a:p>
          <a:p>
            <a:pPr marL="914400" lvl="1" indent="-457200"/>
            <a:r>
              <a:rPr lang="en-US"/>
              <a:t>The first one matches one of the facts {bob/Y}</a:t>
            </a:r>
          </a:p>
          <a:p>
            <a:pPr marL="914400" lvl="1" indent="-457200"/>
            <a:r>
              <a:rPr lang="en-US"/>
              <a:t>Second sub-goal: ancestor (bob, pat)</a:t>
            </a:r>
          </a:p>
          <a:p>
            <a:pPr marL="914400" lvl="1" indent="-457200"/>
            <a:r>
              <a:rPr lang="en-US"/>
              <a:t>The same steps should be done for this sub-goal</a:t>
            </a:r>
          </a:p>
          <a:p>
            <a:pPr marL="914400" lvl="1" indent="-457200"/>
            <a:endParaRPr lang="en-US"/>
          </a:p>
          <a:p>
            <a:pPr marL="533400" indent="-533400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BB90D-6D8E-45E3-8AFB-3DE45E57E3AF}" type="slidenum">
              <a:rPr lang="fa-IR"/>
              <a:pPr/>
              <a:t>3</a:t>
            </a:fld>
            <a:endParaRPr lang="en-US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 </a:t>
            </a:r>
            <a:r>
              <a:rPr lang="en-CA"/>
              <a:t>(Cont’d)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For symbolic, non-numeric computation</a:t>
            </a:r>
          </a:p>
          <a:p>
            <a:r>
              <a:rPr lang="en-US"/>
              <a:t>e.g. : parent (tom, bob).</a:t>
            </a:r>
          </a:p>
          <a:p>
            <a:r>
              <a:rPr lang="en-US"/>
              <a:t>Parent is a relation between its parameters: tom and bob</a:t>
            </a:r>
          </a:p>
          <a:p>
            <a:r>
              <a:rPr lang="en-US"/>
              <a:t>The whole thing is called a clause</a:t>
            </a:r>
          </a:p>
          <a:p>
            <a:pPr>
              <a:lnSpc>
                <a:spcPct val="110000"/>
              </a:lnSpc>
            </a:pPr>
            <a:r>
              <a:rPr lang="en-US"/>
              <a:t>Each clause declares one fact about a relation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45825-3D6A-43F2-BD69-911056BD2F17}" type="slidenum">
              <a:rPr lang="fa-IR"/>
              <a:pPr/>
              <a:t>30</a:t>
            </a:fld>
            <a:endParaRPr lang="en-US"/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Orders of Clauses and Goals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876800"/>
          </a:xfrm>
        </p:spPr>
        <p:txBody>
          <a:bodyPr/>
          <a:lstStyle/>
          <a:p>
            <a:pPr marL="533400" indent="-533400">
              <a:buClr>
                <a:schemeClr val="bg1"/>
              </a:buClr>
              <a:buFontTx/>
              <a:buAutoNum type="arabicPeriod"/>
            </a:pPr>
            <a:r>
              <a:rPr lang="en-US" sz="2400"/>
              <a:t>ancestor (X, Z) :- parent (X, Z).</a:t>
            </a:r>
          </a:p>
          <a:p>
            <a:pPr marL="533400" indent="-533400">
              <a:buFontTx/>
              <a:buNone/>
            </a:pPr>
            <a:r>
              <a:rPr lang="en-US" sz="2400"/>
              <a:t>	ancestor (X, Z) :- parent (X, Y) , ancestor (Y, Z).</a:t>
            </a:r>
          </a:p>
          <a:p>
            <a:pPr marL="533400" indent="-533400">
              <a:buFontTx/>
              <a:buNone/>
            </a:pPr>
            <a:endParaRPr lang="en-US" sz="2400"/>
          </a:p>
          <a:p>
            <a:pPr marL="533400" indent="-533400">
              <a:buFontTx/>
              <a:buNone/>
            </a:pPr>
            <a:r>
              <a:rPr lang="en-US" sz="2400"/>
              <a:t>2.	ancestor (X, Z) :- parent (X, Y) , ancestor (Y, Z).</a:t>
            </a:r>
          </a:p>
          <a:p>
            <a:pPr marL="533400" indent="-533400">
              <a:buFontTx/>
              <a:buNone/>
            </a:pPr>
            <a:r>
              <a:rPr lang="en-US" sz="2400"/>
              <a:t>	ancestor (X, Z) :- parent (X, Z).</a:t>
            </a:r>
          </a:p>
          <a:p>
            <a:pPr marL="533400" indent="-533400">
              <a:buFontTx/>
              <a:buNone/>
            </a:pPr>
            <a:endParaRPr lang="en-US" sz="2400"/>
          </a:p>
          <a:p>
            <a:pPr marL="533400" indent="-533400">
              <a:buFontTx/>
              <a:buNone/>
            </a:pPr>
            <a:r>
              <a:rPr lang="en-US" sz="2400"/>
              <a:t>3.	ancestor (X, Z) :- parent (X, Z).</a:t>
            </a:r>
          </a:p>
          <a:p>
            <a:pPr marL="533400" indent="-533400">
              <a:buFontTx/>
              <a:buNone/>
            </a:pPr>
            <a:r>
              <a:rPr lang="en-US" sz="2400"/>
              <a:t>	ancestor (X, Z) :- ancestor (Y, Z) , parent (X, Y).</a:t>
            </a:r>
          </a:p>
          <a:p>
            <a:pPr marL="533400" indent="-533400">
              <a:buFontTx/>
              <a:buNone/>
            </a:pPr>
            <a:endParaRPr lang="en-US" sz="2400"/>
          </a:p>
          <a:p>
            <a:pPr marL="533400" indent="-533400">
              <a:buFontTx/>
              <a:buNone/>
            </a:pPr>
            <a:r>
              <a:rPr lang="en-US" sz="2400"/>
              <a:t>4.	ancestor (X, Z) :- ancestor (Y, Z) , parent (X, Y).</a:t>
            </a:r>
          </a:p>
          <a:p>
            <a:pPr marL="533400" indent="-533400">
              <a:buFontTx/>
              <a:buNone/>
            </a:pPr>
            <a:r>
              <a:rPr lang="en-US" sz="2400"/>
              <a:t>	ancestor (X, Z) :- parent (X, Z).</a:t>
            </a:r>
          </a:p>
          <a:p>
            <a:pPr marL="533400" indent="-533400">
              <a:buFontTx/>
              <a:buNone/>
            </a:pPr>
            <a:endParaRPr lang="en-US" sz="2400"/>
          </a:p>
          <a:p>
            <a:pPr marL="533400" indent="-533400">
              <a:buFontTx/>
              <a:buNone/>
            </a:pPr>
            <a:endParaRPr lang="en-US" sz="2400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38CD5-0D5E-491B-BAE6-1B45D4730D9D}" type="slidenum">
              <a:rPr lang="fa-IR"/>
              <a:pPr/>
              <a:t>31</a:t>
            </a:fld>
            <a:endParaRPr lang="en-US"/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Orders of Clauses and Goals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 turns out that : </a:t>
            </a:r>
          </a:p>
          <a:p>
            <a:pPr lvl="1"/>
            <a:r>
              <a:rPr lang="en-US"/>
              <a:t>The first and second variations are able to reach and answer for ancestor.</a:t>
            </a:r>
          </a:p>
          <a:p>
            <a:pPr lvl="1"/>
            <a:r>
              <a:rPr lang="en-US"/>
              <a:t>The third sometimes can and sometimes can’t</a:t>
            </a:r>
          </a:p>
          <a:p>
            <a:pPr lvl="1"/>
            <a:r>
              <a:rPr lang="en-US"/>
              <a:t>And the forth can never reach and answer (infinite recursion)</a:t>
            </a:r>
          </a:p>
          <a:p>
            <a:r>
              <a:rPr lang="en-US"/>
              <a:t>“Try simple things first”.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45BB7-AA61-45CF-9816-2091B5297802}" type="slidenum">
              <a:rPr lang="fa-IR"/>
              <a:pPr/>
              <a:t>32</a:t>
            </a:fld>
            <a:endParaRPr lang="en-US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about Prolog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collection of facts and rules is called a </a:t>
            </a:r>
            <a:r>
              <a:rPr lang="en-US" i="1"/>
              <a:t>knowledge base (KB)</a:t>
            </a:r>
            <a:r>
              <a:rPr lang="en-US"/>
              <a:t>.</a:t>
            </a:r>
          </a:p>
          <a:p>
            <a:r>
              <a:rPr lang="en-US"/>
              <a:t>Prolog works based on “</a:t>
            </a:r>
            <a:r>
              <a:rPr lang="en-US" i="1"/>
              <a:t>first-order predicate logic”</a:t>
            </a:r>
          </a:p>
          <a:p>
            <a:r>
              <a:rPr lang="en-US"/>
              <a:t>Matching corresponds to what is called </a:t>
            </a:r>
            <a:r>
              <a:rPr lang="en-US" i="1"/>
              <a:t>“Unification”</a:t>
            </a:r>
            <a:r>
              <a:rPr lang="en-US"/>
              <a:t>.</a:t>
            </a:r>
          </a:p>
          <a:p>
            <a:r>
              <a:rPr lang="en-US" i="1"/>
              <a:t>Prolog </a:t>
            </a:r>
            <a:r>
              <a:rPr lang="en-US"/>
              <a:t>has no data types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E3BD-6E9F-492F-AFF5-1E15F210FE91}" type="slidenum">
              <a:rPr lang="fa-IR"/>
              <a:pPr/>
              <a:t>4</a:t>
            </a:fld>
            <a:endParaRPr lang="en-US" dirty="0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How to Run</a:t>
            </a:r>
            <a:endParaRPr lang="en-US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915400" cy="40386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CA" sz="2400" dirty="0"/>
              <a:t>We will use SWI-Prolog, one of the many implementation used currently</a:t>
            </a:r>
            <a:r>
              <a:rPr lang="en-CA" sz="2400" dirty="0" smtClean="0"/>
              <a:t>.</a:t>
            </a:r>
          </a:p>
          <a:p>
            <a:pPr>
              <a:lnSpc>
                <a:spcPct val="110000"/>
              </a:lnSpc>
              <a:buNone/>
            </a:pPr>
            <a:endParaRPr lang="en-CA" sz="2400" dirty="0"/>
          </a:p>
          <a:p>
            <a:r>
              <a:rPr lang="en-CA" sz="2400" dirty="0"/>
              <a:t>Developed at “Swedish Institute of Computer Science</a:t>
            </a:r>
            <a:r>
              <a:rPr lang="en-CA" sz="2400" dirty="0" smtClean="0"/>
              <a:t>”</a:t>
            </a:r>
          </a:p>
          <a:p>
            <a:pPr>
              <a:buNone/>
            </a:pPr>
            <a:endParaRPr lang="en-CA" sz="2400" dirty="0" smtClean="0"/>
          </a:p>
          <a:p>
            <a:pPr>
              <a:lnSpc>
                <a:spcPct val="110000"/>
              </a:lnSpc>
            </a:pPr>
            <a:r>
              <a:rPr lang="en-CA" sz="2400" dirty="0" smtClean="0"/>
              <a:t>Start using SWI Prolog and you will get the Prolog </a:t>
            </a:r>
          </a:p>
          <a:p>
            <a:pPr>
              <a:lnSpc>
                <a:spcPct val="110000"/>
              </a:lnSpc>
              <a:buNone/>
            </a:pPr>
            <a:r>
              <a:rPr lang="en-CA" sz="2400" dirty="0" smtClean="0"/>
              <a:t>     prompt</a:t>
            </a:r>
            <a:endParaRPr lang="en-C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1DCD5A-3EAA-4828-948A-F495E6DFFE97}" type="slidenum">
              <a:rPr lang="fa-IR"/>
              <a:pPr/>
              <a:t>5</a:t>
            </a:fld>
            <a:endParaRPr lang="en-US" dirty="0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How to Run (Cont’d)</a:t>
            </a:r>
            <a:endParaRPr lang="en-US" dirty="0"/>
          </a:p>
        </p:txBody>
      </p:sp>
      <p:pic>
        <p:nvPicPr>
          <p:cNvPr id="9728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371600"/>
            <a:ext cx="8565254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479CE-8578-4C8E-BA21-E199E2A267CA}" type="slidenum">
              <a:rPr lang="fa-IR"/>
              <a:pPr/>
              <a:t>6</a:t>
            </a:fld>
            <a:endParaRPr lang="en-US" dirty="0"/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Prolog</a:t>
            </a:r>
            <a:endParaRPr lang="en-US" dirty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686800" cy="4191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CA" dirty="0"/>
              <a:t>Prolog has an interactive interpreter</a:t>
            </a:r>
          </a:p>
          <a:p>
            <a:pPr>
              <a:lnSpc>
                <a:spcPct val="120000"/>
              </a:lnSpc>
            </a:pPr>
            <a:r>
              <a:rPr lang="en-CA" dirty="0"/>
              <a:t>After starting SWI-Prolog, the interpreter can start reading your Prolog files and accept your queries.</a:t>
            </a:r>
          </a:p>
          <a:p>
            <a:pPr>
              <a:lnSpc>
                <a:spcPct val="120000"/>
              </a:lnSpc>
            </a:pPr>
            <a:r>
              <a:rPr lang="en-CA" dirty="0"/>
              <a:t>To exit Prolog simply type the command ‘halt.’ (Notice the full-stop)</a:t>
            </a:r>
          </a:p>
          <a:p>
            <a:pPr>
              <a:lnSpc>
                <a:spcPct val="120000"/>
              </a:lnSpc>
            </a:pPr>
            <a:r>
              <a:rPr lang="en-CA" dirty="0"/>
              <a:t>Prolog program files usually have the extension .pl or .pro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18496-0C28-4912-A6B7-E8DAA5BDF5C4}" type="slidenum">
              <a:rPr lang="fa-IR"/>
              <a:pPr/>
              <a:t>7</a:t>
            </a:fld>
            <a:endParaRPr lang="en-US" dirty="0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Statements</a:t>
            </a:r>
            <a:endParaRPr lang="en-US" dirty="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1534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CA" dirty="0"/>
              <a:t>There are three categories of statements in Prolog</a:t>
            </a:r>
            <a:r>
              <a:rPr lang="en-CA" dirty="0" smtClean="0"/>
              <a:t>:</a:t>
            </a:r>
          </a:p>
          <a:p>
            <a:pPr>
              <a:lnSpc>
                <a:spcPct val="90000"/>
              </a:lnSpc>
              <a:buNone/>
            </a:pPr>
            <a:endParaRPr lang="en-CA" dirty="0"/>
          </a:p>
          <a:p>
            <a:pPr lvl="1" algn="just">
              <a:lnSpc>
                <a:spcPct val="90000"/>
              </a:lnSpc>
            </a:pPr>
            <a:r>
              <a:rPr lang="en-US" b="1" dirty="0">
                <a:solidFill>
                  <a:srgbClr val="FF4600"/>
                </a:solidFill>
              </a:rPr>
              <a:t>Facts:</a:t>
            </a:r>
            <a:r>
              <a:rPr lang="en-US" dirty="0"/>
              <a:t> Those are true statements that form the basis for the knowledge base.</a:t>
            </a:r>
          </a:p>
          <a:p>
            <a:pPr lvl="1" algn="just">
              <a:lnSpc>
                <a:spcPct val="90000"/>
              </a:lnSpc>
            </a:pPr>
            <a:r>
              <a:rPr lang="en-US" b="1" dirty="0">
                <a:solidFill>
                  <a:srgbClr val="FF4600"/>
                </a:solidFill>
              </a:rPr>
              <a:t>Rules:</a:t>
            </a:r>
            <a:r>
              <a:rPr lang="en-US" dirty="0"/>
              <a:t> Similar to functions in procedural programming (C++, Java…) and has the form of if/then.</a:t>
            </a:r>
          </a:p>
          <a:p>
            <a:pPr lvl="1" algn="just">
              <a:lnSpc>
                <a:spcPct val="90000"/>
              </a:lnSpc>
            </a:pPr>
            <a:r>
              <a:rPr lang="en-US" b="1" dirty="0">
                <a:solidFill>
                  <a:srgbClr val="FF4600"/>
                </a:solidFill>
              </a:rPr>
              <a:t>Queries:</a:t>
            </a:r>
            <a:r>
              <a:rPr lang="en-US" dirty="0"/>
              <a:t> Questions that are passed to the interpreter to access the knowledge base and start the program.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E68E3-5283-4890-8A51-4AAD9AFD8187}" type="slidenum">
              <a:rPr lang="fa-IR"/>
              <a:pPr/>
              <a:t>8</a:t>
            </a:fld>
            <a:endParaRPr lang="en-US" dirty="0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Facts</a:t>
            </a:r>
            <a:endParaRPr lang="en-US" dirty="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r>
              <a:rPr lang="en-CA" dirty="0"/>
              <a:t>A fact is a one-line statement that ends with a full-stop. </a:t>
            </a:r>
            <a:br>
              <a:rPr lang="en-CA" dirty="0"/>
            </a:br>
            <a:endParaRPr lang="en-CA" dirty="0"/>
          </a:p>
          <a:p>
            <a:pPr lvl="1"/>
            <a:r>
              <a:rPr lang="en-US" b="1" dirty="0">
                <a:solidFill>
                  <a:schemeClr val="folHlink"/>
                </a:solidFill>
              </a:rPr>
              <a:t>parent </a:t>
            </a:r>
            <a:r>
              <a:rPr lang="en-US" b="1" dirty="0" smtClean="0">
                <a:solidFill>
                  <a:schemeClr val="folHlink"/>
                </a:solidFill>
              </a:rPr>
              <a:t>(pam, bob).     </a:t>
            </a:r>
            <a:endParaRPr lang="en-US" b="1" dirty="0">
              <a:solidFill>
                <a:schemeClr val="folHlink"/>
              </a:solidFill>
            </a:endParaRPr>
          </a:p>
          <a:p>
            <a:pPr lvl="1"/>
            <a:r>
              <a:rPr lang="en-US" b="1" dirty="0">
                <a:solidFill>
                  <a:schemeClr val="folHlink"/>
                </a:solidFill>
              </a:rPr>
              <a:t>parent </a:t>
            </a:r>
            <a:r>
              <a:rPr lang="en-US" b="1" dirty="0" smtClean="0">
                <a:solidFill>
                  <a:schemeClr val="folHlink"/>
                </a:solidFill>
              </a:rPr>
              <a:t>(tom, bob).</a:t>
            </a:r>
          </a:p>
          <a:p>
            <a:pPr lvl="1"/>
            <a:r>
              <a:rPr lang="en-US" b="1" dirty="0">
                <a:solidFill>
                  <a:schemeClr val="folHlink"/>
                </a:solidFill>
              </a:rPr>
              <a:t>p</a:t>
            </a:r>
            <a:r>
              <a:rPr lang="en-US" b="1" dirty="0" smtClean="0">
                <a:solidFill>
                  <a:schemeClr val="folHlink"/>
                </a:solidFill>
              </a:rPr>
              <a:t>arent (tom, liz). </a:t>
            </a:r>
            <a:endParaRPr lang="en-US" b="1" dirty="0">
              <a:solidFill>
                <a:schemeClr val="folHlink"/>
              </a:solidFill>
            </a:endParaRPr>
          </a:p>
          <a:p>
            <a:pPr lvl="1"/>
            <a:r>
              <a:rPr lang="en-US" b="1" dirty="0">
                <a:solidFill>
                  <a:schemeClr val="folHlink"/>
                </a:solidFill>
              </a:rPr>
              <a:t>male </a:t>
            </a:r>
            <a:r>
              <a:rPr lang="en-US" b="1" dirty="0" smtClean="0">
                <a:solidFill>
                  <a:schemeClr val="folHlink"/>
                </a:solidFill>
              </a:rPr>
              <a:t>(bob).</a:t>
            </a:r>
            <a:endParaRPr lang="en-US" b="1" dirty="0">
              <a:solidFill>
                <a:schemeClr val="folHlink"/>
              </a:solidFill>
            </a:endParaRPr>
          </a:p>
          <a:p>
            <a:pPr lvl="1"/>
            <a:r>
              <a:rPr lang="en-US" b="1" dirty="0">
                <a:solidFill>
                  <a:schemeClr val="folHlink"/>
                </a:solidFill>
              </a:rPr>
              <a:t>male </a:t>
            </a:r>
            <a:r>
              <a:rPr lang="en-US" b="1" dirty="0" smtClean="0">
                <a:solidFill>
                  <a:schemeClr val="folHlink"/>
                </a:solidFill>
              </a:rPr>
              <a:t>(tom).</a:t>
            </a:r>
            <a:endParaRPr lang="en-US" b="1" dirty="0">
              <a:solidFill>
                <a:schemeClr val="folHlink"/>
              </a:solidFill>
            </a:endParaRPr>
          </a:p>
          <a:p>
            <a:pPr lvl="1"/>
            <a:r>
              <a:rPr lang="en-US" b="1" dirty="0">
                <a:solidFill>
                  <a:schemeClr val="folHlink"/>
                </a:solidFill>
              </a:rPr>
              <a:t>female </a:t>
            </a:r>
            <a:r>
              <a:rPr lang="en-US" b="1" dirty="0" smtClean="0">
                <a:solidFill>
                  <a:schemeClr val="folHlink"/>
                </a:solidFill>
              </a:rPr>
              <a:t>(pam).</a:t>
            </a:r>
          </a:p>
          <a:p>
            <a:pPr lvl="1"/>
            <a:r>
              <a:rPr lang="en-US" b="1" dirty="0">
                <a:solidFill>
                  <a:schemeClr val="folHlink"/>
                </a:solidFill>
              </a:rPr>
              <a:t>f</a:t>
            </a:r>
            <a:r>
              <a:rPr lang="en-US" b="1" dirty="0" smtClean="0">
                <a:solidFill>
                  <a:schemeClr val="folHlink"/>
                </a:solidFill>
              </a:rPr>
              <a:t>emale (liz).</a:t>
            </a:r>
            <a:endParaRPr lang="en-CA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B5D2B-73D9-4BAE-896E-A55DB91A648C}" type="slidenum">
              <a:rPr lang="fa-IR"/>
              <a:pPr/>
              <a:t>9</a:t>
            </a:fld>
            <a:endParaRPr lang="en-US" dirty="0"/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dirty="0"/>
              <a:t>A Rule consists of </a:t>
            </a:r>
          </a:p>
          <a:p>
            <a:pPr lvl="1"/>
            <a:r>
              <a:rPr lang="en-US" dirty="0"/>
              <a:t>a condition part (right-hand side)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>
                <a:solidFill>
                  <a:srgbClr val="FF4600"/>
                </a:solidFill>
                <a:sym typeface="Wingdings" pitchFamily="2" charset="2"/>
              </a:rPr>
              <a:t>body of clause</a:t>
            </a:r>
            <a:endParaRPr lang="en-US" dirty="0">
              <a:solidFill>
                <a:srgbClr val="FF4600"/>
              </a:solidFill>
            </a:endParaRPr>
          </a:p>
          <a:p>
            <a:pPr lvl="1"/>
            <a:r>
              <a:rPr lang="en-US" dirty="0"/>
              <a:t>a conclusion part (left-hand side)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>
                <a:solidFill>
                  <a:srgbClr val="FF4600"/>
                </a:solidFill>
                <a:sym typeface="Wingdings" pitchFamily="2" charset="2"/>
              </a:rPr>
              <a:t>head of clause</a:t>
            </a:r>
            <a:endParaRPr lang="en-US" dirty="0"/>
          </a:p>
          <a:p>
            <a:pPr lvl="1"/>
            <a:r>
              <a:rPr lang="en-CA" dirty="0"/>
              <a:t>They are separated by ‘:-’ which means ‘if’</a:t>
            </a:r>
            <a:endParaRPr lang="en-US" dirty="0"/>
          </a:p>
          <a:p>
            <a:r>
              <a:rPr lang="en-US" dirty="0"/>
              <a:t>offspring relation</a:t>
            </a:r>
          </a:p>
          <a:p>
            <a:pPr lvl="1"/>
            <a:r>
              <a:rPr lang="en-US" dirty="0"/>
              <a:t>offspring (X, Y) : X is an offspring of Y</a:t>
            </a:r>
          </a:p>
          <a:p>
            <a:pPr lvl="1"/>
            <a:r>
              <a:rPr lang="en-US" b="1" dirty="0">
                <a:sym typeface="Symbol" pitchFamily="18" charset="2"/>
              </a:rPr>
              <a:t> </a:t>
            </a:r>
            <a:r>
              <a:rPr lang="en-US" dirty="0">
                <a:sym typeface="Symbol" pitchFamily="18" charset="2"/>
              </a:rPr>
              <a:t>X,Y </a:t>
            </a:r>
            <a:r>
              <a:rPr lang="en-US" dirty="0">
                <a:solidFill>
                  <a:srgbClr val="FF4600"/>
                </a:solidFill>
                <a:sym typeface="Symbol" pitchFamily="18" charset="2"/>
              </a:rPr>
              <a:t>(</a:t>
            </a:r>
            <a:r>
              <a:rPr lang="en-US" dirty="0"/>
              <a:t>offspring (X, Y)  </a:t>
            </a:r>
            <a:r>
              <a:rPr lang="en-US" dirty="0">
                <a:sym typeface="Wingdings" pitchFamily="2" charset="2"/>
              </a:rPr>
              <a:t> </a:t>
            </a:r>
            <a:r>
              <a:rPr lang="en-US" dirty="0"/>
              <a:t> parent (Y, X)</a:t>
            </a:r>
            <a:r>
              <a:rPr lang="en-US" dirty="0">
                <a:solidFill>
                  <a:srgbClr val="FF4600"/>
                </a:solidFill>
              </a:rPr>
              <a:t>)</a:t>
            </a:r>
          </a:p>
          <a:p>
            <a:pPr lvl="1"/>
            <a:r>
              <a:rPr lang="en-US" dirty="0"/>
              <a:t>offspring (X, Y) :- parent (Y, X).</a:t>
            </a:r>
            <a:endParaRPr lang="en-US" dirty="0">
              <a:solidFill>
                <a:srgbClr val="FF4600"/>
              </a:solidFill>
            </a:endParaRPr>
          </a:p>
        </p:txBody>
      </p:sp>
      <p:sp>
        <p:nvSpPr>
          <p:cNvPr id="103428" name="AutoShape 4"/>
          <p:cNvSpPr>
            <a:spLocks/>
          </p:cNvSpPr>
          <p:nvPr/>
        </p:nvSpPr>
        <p:spPr bwMode="auto">
          <a:xfrm rot="16200000">
            <a:off x="2095500" y="4838700"/>
            <a:ext cx="304800" cy="1447800"/>
          </a:xfrm>
          <a:prstGeom prst="leftBrace">
            <a:avLst>
              <a:gd name="adj1" fmla="val 39583"/>
              <a:gd name="adj2" fmla="val 50000"/>
            </a:avLst>
          </a:prstGeom>
          <a:noFill/>
          <a:ln w="38100">
            <a:solidFill>
              <a:srgbClr val="FF4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3429" name="AutoShape 5"/>
          <p:cNvSpPr>
            <a:spLocks/>
          </p:cNvSpPr>
          <p:nvPr/>
        </p:nvSpPr>
        <p:spPr bwMode="auto">
          <a:xfrm rot="16200000">
            <a:off x="4381500" y="4838700"/>
            <a:ext cx="304800" cy="1447800"/>
          </a:xfrm>
          <a:prstGeom prst="leftBrace">
            <a:avLst>
              <a:gd name="adj1" fmla="val 39583"/>
              <a:gd name="adj2" fmla="val 50000"/>
            </a:avLst>
          </a:prstGeom>
          <a:noFill/>
          <a:ln w="38100">
            <a:solidFill>
              <a:srgbClr val="FF4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3430" name="Text Box 6"/>
          <p:cNvSpPr txBox="1">
            <a:spLocks noChangeArrowheads="1"/>
          </p:cNvSpPr>
          <p:nvPr/>
        </p:nvSpPr>
        <p:spPr bwMode="auto">
          <a:xfrm>
            <a:off x="1828800" y="5738813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4600"/>
                </a:solidFill>
              </a:rPr>
              <a:t>head</a:t>
            </a:r>
          </a:p>
        </p:txBody>
      </p:sp>
      <p:sp>
        <p:nvSpPr>
          <p:cNvPr id="103431" name="Text Box 7"/>
          <p:cNvSpPr txBox="1">
            <a:spLocks noChangeArrowheads="1"/>
          </p:cNvSpPr>
          <p:nvPr/>
        </p:nvSpPr>
        <p:spPr bwMode="auto">
          <a:xfrm>
            <a:off x="4148138" y="5719763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4600"/>
                </a:solidFill>
              </a:rPr>
              <a:t>body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1264</TotalTime>
  <Words>1549</Words>
  <Application>Microsoft Office PowerPoint</Application>
  <PresentationFormat>On-screen Show (4:3)</PresentationFormat>
  <Paragraphs>307</Paragraphs>
  <Slides>32</Slides>
  <Notes>32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1_Default Design</vt:lpstr>
      <vt:lpstr>Introduction to Prolog </vt:lpstr>
      <vt:lpstr>Introduction</vt:lpstr>
      <vt:lpstr>Introduction (Cont’d)</vt:lpstr>
      <vt:lpstr>How to Run</vt:lpstr>
      <vt:lpstr>How to Run (Cont’d)</vt:lpstr>
      <vt:lpstr>Prolog</vt:lpstr>
      <vt:lpstr>Statements</vt:lpstr>
      <vt:lpstr>Facts</vt:lpstr>
      <vt:lpstr>Rules</vt:lpstr>
      <vt:lpstr>Rules (Cont’d)</vt:lpstr>
      <vt:lpstr>Queries</vt:lpstr>
      <vt:lpstr>Queries (Cont’d)</vt:lpstr>
      <vt:lpstr>Where the program is written?</vt:lpstr>
      <vt:lpstr>Reading Files</vt:lpstr>
      <vt:lpstr>Examples</vt:lpstr>
      <vt:lpstr>Comments</vt:lpstr>
      <vt:lpstr>Prolog Syntax</vt:lpstr>
      <vt:lpstr>Atoms</vt:lpstr>
      <vt:lpstr>Examples of Atoms</vt:lpstr>
      <vt:lpstr>Numbers</vt:lpstr>
      <vt:lpstr>Variables</vt:lpstr>
      <vt:lpstr>Structures</vt:lpstr>
      <vt:lpstr>Conjunction and Disjunction</vt:lpstr>
      <vt:lpstr>Recursion</vt:lpstr>
      <vt:lpstr>Recursion</vt:lpstr>
      <vt:lpstr>Recursion</vt:lpstr>
      <vt:lpstr>How Prolog Answers Questions</vt:lpstr>
      <vt:lpstr>Example</vt:lpstr>
      <vt:lpstr>Example (Cont’d)</vt:lpstr>
      <vt:lpstr>Orders of Clauses and Goals</vt:lpstr>
      <vt:lpstr>Orders of Clauses and Goals</vt:lpstr>
      <vt:lpstr>More about Prolog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Prolog Tutorial</dc:title>
  <dc:creator>SABARI</dc:creator>
  <cp:lastModifiedBy>SABARI</cp:lastModifiedBy>
  <cp:revision>54</cp:revision>
  <dcterms:created xsi:type="dcterms:W3CDTF">2006-11-26T10:16:05Z</dcterms:created>
  <dcterms:modified xsi:type="dcterms:W3CDTF">2020-04-02T10:23:08Z</dcterms:modified>
</cp:coreProperties>
</file>