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 id="2147483721" r:id="rId2"/>
  </p:sldMasterIdLst>
  <p:sldIdLst>
    <p:sldId id="319" r:id="rId3"/>
    <p:sldId id="320" r:id="rId4"/>
    <p:sldId id="333" r:id="rId5"/>
    <p:sldId id="357" r:id="rId6"/>
    <p:sldId id="269" r:id="rId7"/>
    <p:sldId id="257" r:id="rId8"/>
    <p:sldId id="318" r:id="rId9"/>
    <p:sldId id="310" r:id="rId10"/>
    <p:sldId id="344" r:id="rId11"/>
    <p:sldId id="338" r:id="rId12"/>
    <p:sldId id="346" r:id="rId13"/>
    <p:sldId id="323" r:id="rId14"/>
    <p:sldId id="354" r:id="rId15"/>
    <p:sldId id="324" r:id="rId16"/>
    <p:sldId id="337" r:id="rId17"/>
    <p:sldId id="328" r:id="rId18"/>
    <p:sldId id="350" r:id="rId19"/>
    <p:sldId id="352" r:id="rId20"/>
    <p:sldId id="351" r:id="rId21"/>
    <p:sldId id="359" r:id="rId22"/>
    <p:sldId id="361" r:id="rId23"/>
    <p:sldId id="360" r:id="rId24"/>
    <p:sldId id="36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FF33CC"/>
    <a:srgbClr val="00FF00"/>
    <a:srgbClr val="003300"/>
    <a:srgbClr val="FFFFFF"/>
    <a:srgbClr val="F8F8F8"/>
    <a:srgbClr val="4D4D4D"/>
    <a:srgbClr val="008000"/>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C8A54B-EC27-4D4D-9AEA-980CD8E0EC2F}" type="slidenum">
              <a:rPr lang="zh-CN" alt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28BDE3-931E-4CCE-932B-C8EF5AE92D61}" type="slidenum">
              <a:rPr lang="zh-CN" alt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16664A-E5BB-4604-8DF7-AAC25F4B4DD9}" type="slidenum">
              <a:rPr lang="zh-CN" alt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0CF2925-310E-44F7-837C-725A2CF1B6C2}" type="datetimeFigureOut">
              <a:rPr lang="en-US"/>
              <a:pPr>
                <a:defRPr/>
              </a:pPr>
              <a:t>4/1/2020</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D1AAB3F1-7084-4918-ACD9-270FCD4A92E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2F1C70-91B0-4155-B85C-C71DAA6BFECF}" type="datetimeFigureOut">
              <a:rPr lang="en-US"/>
              <a:pPr>
                <a:defRPr/>
              </a:pPr>
              <a:t>4/1/2020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C7391C-FB36-4F8B-AF19-D9020DACCC1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4F5A270-2C79-4396-AD4A-F2B59E8027B2}" type="datetimeFigureOut">
              <a:rPr lang="en-US"/>
              <a:pPr>
                <a:defRPr/>
              </a:pPr>
              <a:t>4/1/2020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831EB-F697-4B6C-A4C7-21B88EDEEEE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FB9825F-7E85-428D-9C4C-4106E856067A}" type="datetimeFigureOut">
              <a:rPr lang="en-US"/>
              <a:pPr>
                <a:defRPr/>
              </a:pPr>
              <a:t>4/1/2020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B2C6AAF-18E7-4DCA-8A78-DC2A1178491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C90E7D5-B7F9-402D-B689-47473C4B87B2}" type="datetimeFigureOut">
              <a:rPr lang="en-US"/>
              <a:pPr>
                <a:defRPr/>
              </a:pPr>
              <a:t>4/1/2020</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7A50B23-E81E-4E80-8FDB-2E5FF107631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F4BD0AE-A291-4FEB-BC41-971EEC5E8829}" type="datetimeFigureOut">
              <a:rPr lang="en-US"/>
              <a:pPr>
                <a:defRPr/>
              </a:pPr>
              <a:t>4/1/2020</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D5ADA08-965B-4E7C-8663-ADA700CE3CC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5DC4455-ABDB-41BF-A41D-10EAFECAE41F}" type="datetimeFigureOut">
              <a:rPr lang="en-US"/>
              <a:pPr>
                <a:defRPr/>
              </a:pPr>
              <a:t>4/1/2020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DF6E66C-4E41-4825-937C-B8B6C68F9F4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51CFEC03-354F-49CB-9897-4AF943D9C28E}" type="datetimeFigureOut">
              <a:rPr lang="en-US"/>
              <a:pPr>
                <a:defRPr/>
              </a:pPr>
              <a:t>4/1/2020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6BA6FF2-533F-48E0-8209-B554E7B31B2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D9C9E2-0523-4D23-85D9-FE047B3B5C14}" type="slidenum">
              <a:rPr lang="zh-CN" alt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A574FC4-B9CD-4F5B-9C5E-AC87138D593E}" type="datetimeFigureOut">
              <a:rPr lang="en-US"/>
              <a:pPr>
                <a:defRPr/>
              </a:pPr>
              <a:t>4/1/2020</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ABDA793-3EA8-4124-B2DF-DCFBB92F0489}"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9527E4-2DAF-4E24-BA9D-9787D51CE50A}" type="datetimeFigureOut">
              <a:rPr lang="en-US"/>
              <a:pPr>
                <a:defRPr/>
              </a:pPr>
              <a:t>4/1/2020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CBF1BC-D3EF-4B66-94A1-CBAE46E4261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34C0AF-2192-43FF-B39A-EA11D2E5A49E}" type="datetimeFigureOut">
              <a:rPr lang="en-US"/>
              <a:pPr>
                <a:defRPr/>
              </a:pPr>
              <a:t>4/1/2020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3BC905-4391-4654-AD27-D162DC47853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CDAB4C-C2E0-4436-86C1-8A590F961E4B}" type="slidenum">
              <a:rPr lang="zh-CN" alt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59C9AC-3CF4-403F-B136-6CD240885EB6}" type="slidenum">
              <a:rPr lang="zh-CN" alt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7DE045-3DB4-4DF4-9127-7DE4E0F3A401}" type="slidenum">
              <a:rPr lang="zh-CN" alt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D88065-7241-4082-BB47-029D6FD1D4DB}" type="slidenum">
              <a:rPr lang="zh-CN" alt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E17FFF-9C2A-4536-B68E-135310EB0FF5}" type="slidenum">
              <a:rPr lang="zh-CN" alt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07157A-30A3-446D-B444-323CB4B0F52C}" type="slidenum">
              <a:rPr lang="zh-CN" alt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26F911-DBEB-4D04-8F85-63C964D04347}" type="slidenum">
              <a:rPr lang="zh-CN" alt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609600"/>
            <a:ext cx="8534400" cy="403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单击此处编辑母版标题样式</a:t>
            </a:r>
          </a:p>
        </p:txBody>
      </p:sp>
      <p:sp>
        <p:nvSpPr>
          <p:cNvPr id="1027" name="Rectangle 3"/>
          <p:cNvSpPr>
            <a:spLocks noGrp="1" noChangeArrowheads="1"/>
          </p:cNvSpPr>
          <p:nvPr>
            <p:ph type="body" idx="1"/>
          </p:nvPr>
        </p:nvSpPr>
        <p:spPr bwMode="auto">
          <a:xfrm>
            <a:off x="304800" y="1143000"/>
            <a:ext cx="8534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单击此处编辑母版文本样式</a:t>
            </a:r>
          </a:p>
          <a:p>
            <a:pPr lvl="1"/>
            <a:r>
              <a:rPr lang="en-US" smtClean="0"/>
              <a:t>第二级</a:t>
            </a:r>
          </a:p>
          <a:p>
            <a:pPr lvl="2"/>
            <a:r>
              <a:rPr lang="en-US" smtClean="0"/>
              <a:t>第三级</a:t>
            </a:r>
          </a:p>
          <a:p>
            <a:pPr lvl="3"/>
            <a:r>
              <a:rPr lang="en-US" smtClean="0"/>
              <a:t>第四级</a:t>
            </a:r>
          </a:p>
          <a:p>
            <a:pPr lvl="4"/>
            <a:r>
              <a:rPr lang="en-US" smtClean="0"/>
              <a:t>第五级</a:t>
            </a:r>
          </a:p>
        </p:txBody>
      </p:sp>
      <p:sp>
        <p:nvSpPr>
          <p:cNvPr id="2052" name="Rectangle 4"/>
          <p:cNvSpPr>
            <a:spLocks noGrp="1" noChangeArrowheads="1"/>
          </p:cNvSpPr>
          <p:nvPr>
            <p:ph type="dt" sz="half" idx="2"/>
          </p:nvPr>
        </p:nvSpPr>
        <p:spPr bwMode="auto">
          <a:xfrm>
            <a:off x="0" y="6689725"/>
            <a:ext cx="2133600" cy="16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1"/>
                </a:solidFill>
                <a:latin typeface="Arial Black" pitchFamily="34" charset="0"/>
                <a:ea typeface="宋体" pitchFamily="2" charset="-122"/>
              </a:defRPr>
            </a:lvl1pPr>
          </a:lstStyle>
          <a:p>
            <a:pPr>
              <a:defRPr/>
            </a:pPr>
            <a:endParaRPr lang="en-US"/>
          </a:p>
        </p:txBody>
      </p:sp>
      <p:sp>
        <p:nvSpPr>
          <p:cNvPr id="2053"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800">
                <a:solidFill>
                  <a:schemeClr val="bg1"/>
                </a:solidFill>
                <a:latin typeface="Arial Black" pitchFamily="34" charset="0"/>
                <a:ea typeface="宋体" pitchFamily="2" charset="-122"/>
              </a:defRPr>
            </a:lvl1pPr>
          </a:lstStyle>
          <a:p>
            <a:pPr>
              <a:defRPr/>
            </a:pPr>
            <a:endParaRPr lang="en-US"/>
          </a:p>
        </p:txBody>
      </p:sp>
      <p:sp>
        <p:nvSpPr>
          <p:cNvPr id="2054" name="Rectangle 6"/>
          <p:cNvSpPr>
            <a:spLocks noGrp="1" noChangeArrowheads="1"/>
          </p:cNvSpPr>
          <p:nvPr>
            <p:ph type="sldNum" sz="quarter" idx="4"/>
          </p:nvPr>
        </p:nvSpPr>
        <p:spPr bwMode="auto">
          <a:xfrm>
            <a:off x="7010400" y="6689725"/>
            <a:ext cx="2133600" cy="16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bg1"/>
                </a:solidFill>
                <a:latin typeface="Arial Black" pitchFamily="34" charset="0"/>
                <a:ea typeface="宋体" pitchFamily="2" charset="-122"/>
              </a:defRPr>
            </a:lvl1pPr>
          </a:lstStyle>
          <a:p>
            <a:pPr>
              <a:defRPr/>
            </a:pPr>
            <a:fld id="{48950002-742F-47BB-9CD3-6F1378FB83EA}" type="slidenum">
              <a:rPr lang="zh-CN" alt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ransition/>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Impact" pitchFamily="34" charset="0"/>
        </a:defRPr>
      </a:lvl2pPr>
      <a:lvl3pPr algn="l" rtl="0" eaLnBrk="0" fontAlgn="base" hangingPunct="0">
        <a:spcBef>
          <a:spcPct val="0"/>
        </a:spcBef>
        <a:spcAft>
          <a:spcPct val="0"/>
        </a:spcAft>
        <a:defRPr sz="3600">
          <a:solidFill>
            <a:schemeClr val="bg1"/>
          </a:solidFill>
          <a:latin typeface="Impact" pitchFamily="34" charset="0"/>
        </a:defRPr>
      </a:lvl3pPr>
      <a:lvl4pPr algn="l" rtl="0" eaLnBrk="0" fontAlgn="base" hangingPunct="0">
        <a:spcBef>
          <a:spcPct val="0"/>
        </a:spcBef>
        <a:spcAft>
          <a:spcPct val="0"/>
        </a:spcAft>
        <a:defRPr sz="3600">
          <a:solidFill>
            <a:schemeClr val="bg1"/>
          </a:solidFill>
          <a:latin typeface="Impact" pitchFamily="34" charset="0"/>
        </a:defRPr>
      </a:lvl4pPr>
      <a:lvl5pPr algn="l" rtl="0" eaLnBrk="0" fontAlgn="base" hangingPunct="0">
        <a:spcBef>
          <a:spcPct val="0"/>
        </a:spcBef>
        <a:spcAft>
          <a:spcPct val="0"/>
        </a:spcAft>
        <a:defRPr sz="3600">
          <a:solidFill>
            <a:schemeClr val="bg1"/>
          </a:solidFill>
          <a:latin typeface="Impact" pitchFamily="34" charset="0"/>
        </a:defRPr>
      </a:lvl5pPr>
      <a:lvl6pPr marL="457200" algn="l" rtl="0" eaLnBrk="0" fontAlgn="base" hangingPunct="0">
        <a:spcBef>
          <a:spcPct val="0"/>
        </a:spcBef>
        <a:spcAft>
          <a:spcPct val="0"/>
        </a:spcAft>
        <a:defRPr sz="3600">
          <a:solidFill>
            <a:schemeClr val="bg1"/>
          </a:solidFill>
          <a:latin typeface="Impact" pitchFamily="34" charset="0"/>
        </a:defRPr>
      </a:lvl6pPr>
      <a:lvl7pPr marL="914400" algn="l" rtl="0" eaLnBrk="0" fontAlgn="base" hangingPunct="0">
        <a:spcBef>
          <a:spcPct val="0"/>
        </a:spcBef>
        <a:spcAft>
          <a:spcPct val="0"/>
        </a:spcAft>
        <a:defRPr sz="3600">
          <a:solidFill>
            <a:schemeClr val="bg1"/>
          </a:solidFill>
          <a:latin typeface="Impact" pitchFamily="34" charset="0"/>
        </a:defRPr>
      </a:lvl7pPr>
      <a:lvl8pPr marL="1371600" algn="l" rtl="0" eaLnBrk="0" fontAlgn="base" hangingPunct="0">
        <a:spcBef>
          <a:spcPct val="0"/>
        </a:spcBef>
        <a:spcAft>
          <a:spcPct val="0"/>
        </a:spcAft>
        <a:defRPr sz="3600">
          <a:solidFill>
            <a:schemeClr val="bg1"/>
          </a:solidFill>
          <a:latin typeface="Impact" pitchFamily="34" charset="0"/>
        </a:defRPr>
      </a:lvl8pPr>
      <a:lvl9pPr marL="1828800" algn="l" rtl="0" eaLnBrk="0" fontAlgn="base" hangingPunct="0">
        <a:spcBef>
          <a:spcPct val="0"/>
        </a:spcBef>
        <a:spcAft>
          <a:spcPct val="0"/>
        </a:spcAft>
        <a:defRPr sz="3600">
          <a:solidFill>
            <a:schemeClr val="bg1"/>
          </a:solidFill>
          <a:latin typeface="Impact" pitchFamily="34" charset="0"/>
        </a:defRPr>
      </a:lvl9pPr>
    </p:titleStyle>
    <p:bodyStyle>
      <a:lvl1pPr marL="342900" indent="-342900" algn="l" rtl="0" eaLnBrk="0" fontAlgn="base" hangingPunct="0">
        <a:spcBef>
          <a:spcPct val="20000"/>
        </a:spcBef>
        <a:spcAft>
          <a:spcPct val="0"/>
        </a:spcAft>
        <a:buSzPct val="200000"/>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SzPct val="200000"/>
        <a:buChar char="–"/>
        <a:defRPr sz="2000" b="1">
          <a:solidFill>
            <a:schemeClr val="bg1"/>
          </a:solidFill>
          <a:latin typeface="+mn-lt"/>
        </a:defRPr>
      </a:lvl2pPr>
      <a:lvl3pPr marL="1143000" indent="-228600" algn="l" rtl="0" eaLnBrk="0" fontAlgn="base" hangingPunct="0">
        <a:spcBef>
          <a:spcPct val="20000"/>
        </a:spcBef>
        <a:spcAft>
          <a:spcPct val="0"/>
        </a:spcAft>
        <a:buSzPct val="200000"/>
        <a:buChar char="•"/>
        <a:defRPr sz="2400" b="1">
          <a:solidFill>
            <a:schemeClr val="bg1"/>
          </a:solidFill>
          <a:latin typeface="+mn-lt"/>
        </a:defRPr>
      </a:lvl3pPr>
      <a:lvl4pPr marL="1600200" indent="-228600" algn="l" rtl="0" eaLnBrk="0" fontAlgn="base" hangingPunct="0">
        <a:spcBef>
          <a:spcPct val="20000"/>
        </a:spcBef>
        <a:spcAft>
          <a:spcPct val="0"/>
        </a:spcAft>
        <a:buSzPct val="200000"/>
        <a:buChar char="–"/>
        <a:defRPr sz="1600" b="1">
          <a:solidFill>
            <a:schemeClr val="bg1"/>
          </a:solidFill>
          <a:latin typeface="+mn-lt"/>
        </a:defRPr>
      </a:lvl4pPr>
      <a:lvl5pPr marL="2057400" indent="-228600" algn="l" rtl="0" eaLnBrk="0" fontAlgn="base" hangingPunct="0">
        <a:spcBef>
          <a:spcPct val="20000"/>
        </a:spcBef>
        <a:spcAft>
          <a:spcPct val="0"/>
        </a:spcAft>
        <a:buSzPct val="200000"/>
        <a:buChar char="»"/>
        <a:defRPr sz="1600" b="1">
          <a:solidFill>
            <a:schemeClr val="bg1"/>
          </a:solidFill>
          <a:latin typeface="+mn-lt"/>
        </a:defRPr>
      </a:lvl5pPr>
      <a:lvl6pPr marL="2514600" indent="-228600" algn="l" rtl="0" eaLnBrk="0" fontAlgn="base" hangingPunct="0">
        <a:spcBef>
          <a:spcPct val="20000"/>
        </a:spcBef>
        <a:spcAft>
          <a:spcPct val="0"/>
        </a:spcAft>
        <a:buSzPct val="200000"/>
        <a:defRPr sz="1600" b="1">
          <a:solidFill>
            <a:schemeClr val="bg1"/>
          </a:solidFill>
          <a:latin typeface="+mn-lt"/>
        </a:defRPr>
      </a:lvl6pPr>
      <a:lvl7pPr marL="2971800" indent="-228600" algn="l" rtl="0" eaLnBrk="0" fontAlgn="base" hangingPunct="0">
        <a:spcBef>
          <a:spcPct val="20000"/>
        </a:spcBef>
        <a:spcAft>
          <a:spcPct val="0"/>
        </a:spcAft>
        <a:buSzPct val="200000"/>
        <a:defRPr sz="1600" b="1">
          <a:solidFill>
            <a:schemeClr val="bg1"/>
          </a:solidFill>
          <a:latin typeface="+mn-lt"/>
        </a:defRPr>
      </a:lvl7pPr>
      <a:lvl8pPr marL="3429000" indent="-228600" algn="l" rtl="0" eaLnBrk="0" fontAlgn="base" hangingPunct="0">
        <a:spcBef>
          <a:spcPct val="20000"/>
        </a:spcBef>
        <a:spcAft>
          <a:spcPct val="0"/>
        </a:spcAft>
        <a:buSzPct val="200000"/>
        <a:defRPr sz="1600" b="1">
          <a:solidFill>
            <a:schemeClr val="bg1"/>
          </a:solidFill>
          <a:latin typeface="+mn-lt"/>
        </a:defRPr>
      </a:lvl8pPr>
      <a:lvl9pPr marL="3886200" indent="-228600" algn="l" rtl="0" eaLnBrk="0" fontAlgn="base" hangingPunct="0">
        <a:spcBef>
          <a:spcPct val="20000"/>
        </a:spcBef>
        <a:spcAft>
          <a:spcPct val="0"/>
        </a:spcAft>
        <a:buSzPct val="200000"/>
        <a:defRPr sz="16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pitchFamily="34" charset="0"/>
              </a:defRPr>
            </a:lvl1pPr>
          </a:lstStyle>
          <a:p>
            <a:pPr>
              <a:defRPr/>
            </a:pPr>
            <a:fld id="{25333D6E-95A9-48A5-A0A6-A47D17088CBF}" type="slidenum">
              <a:rPr lang="zh-CN" altLang="en-US"/>
              <a:pPr>
                <a:defRPr/>
              </a:pPr>
              <a:t>‹#›</a:t>
            </a:fld>
            <a:endParaRPr lang="en-US" dirty="0"/>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latin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latin typeface="Arial" pitchFamily="34" charset="0"/>
              </a:endParaRPr>
            </a:p>
          </p:txBody>
        </p:sp>
      </p:gr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dnaindia.com/topic/nano-fertiliser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www.dnaindia.com/topic/biosynthesis" TargetMode="External"/><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noChangeArrowheads="1"/>
          </p:cNvPicPr>
          <p:nvPr/>
        </p:nvPicPr>
        <p:blipFill>
          <a:blip r:embed="rId2"/>
          <a:srcRect/>
          <a:stretch>
            <a:fillRect/>
          </a:stretch>
        </p:blipFill>
        <p:spPr bwMode="auto">
          <a:xfrm>
            <a:off x="7643813" y="642938"/>
            <a:ext cx="1258887" cy="1500187"/>
          </a:xfrm>
          <a:prstGeom prst="rect">
            <a:avLst/>
          </a:prstGeom>
          <a:noFill/>
          <a:ln w="9525">
            <a:noFill/>
            <a:miter lim="800000"/>
            <a:headEnd/>
            <a:tailEnd/>
          </a:ln>
        </p:spPr>
      </p:pic>
      <p:pic>
        <p:nvPicPr>
          <p:cNvPr id="4" name="Picture 5" descr="444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4" name="Title 4"/>
          <p:cNvSpPr>
            <a:spLocks noGrp="1"/>
          </p:cNvSpPr>
          <p:nvPr>
            <p:ph type="title"/>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en-US" dirty="0" smtClean="0"/>
              <a:t>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endParaRPr lang="en-US" dirty="0" smtClean="0"/>
          </a:p>
        </p:txBody>
      </p:sp>
      <p:sp>
        <p:nvSpPr>
          <p:cNvPr id="14341" name="Content Placeholder 6"/>
          <p:cNvSpPr>
            <a:spLocks noGrp="1"/>
          </p:cNvSpPr>
          <p:nvPr>
            <p:ph idx="4294967295"/>
          </p:nvPr>
        </p:nvSpPr>
        <p:spPr>
          <a:xfrm>
            <a:off x="0" y="1143000"/>
            <a:ext cx="8534400" cy="5181600"/>
          </a:xfrm>
        </p:spPr>
        <p:txBody>
          <a:bodyPr/>
          <a:lstStyle/>
          <a:p>
            <a:pPr>
              <a:buFontTx/>
              <a:buNone/>
            </a:pPr>
            <a:r>
              <a:rPr lang="en-US" dirty="0" smtClean="0"/>
              <a:t>										</a:t>
            </a:r>
            <a:r>
              <a:rPr lang="en-US" sz="5400" dirty="0" smtClean="0"/>
              <a:t>																</a:t>
            </a:r>
            <a:r>
              <a:rPr lang="en-US" dirty="0" smtClean="0"/>
              <a:t>																																								</a:t>
            </a:r>
            <a:endParaRPr lang="en-US" sz="3200" dirty="0" smtClean="0">
              <a:solidFill>
                <a:srgbClr val="FF33CC"/>
              </a:solidFill>
            </a:endParaRPr>
          </a:p>
        </p:txBody>
      </p:sp>
      <p:sp>
        <p:nvSpPr>
          <p:cNvPr id="8" name="Rectangle 7"/>
          <p:cNvSpPr/>
          <p:nvPr/>
        </p:nvSpPr>
        <p:spPr>
          <a:xfrm>
            <a:off x="2068513" y="2967038"/>
            <a:ext cx="185737" cy="92392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endParaRPr>
          </a:p>
        </p:txBody>
      </p:sp>
      <p:sp>
        <p:nvSpPr>
          <p:cNvPr id="7" name="Rectangle 6"/>
          <p:cNvSpPr/>
          <p:nvPr/>
        </p:nvSpPr>
        <p:spPr>
          <a:xfrm>
            <a:off x="642910" y="928670"/>
            <a:ext cx="7994601" cy="2585323"/>
          </a:xfrm>
          <a:prstGeom prst="rect">
            <a:avLst/>
          </a:prstGeom>
        </p:spPr>
        <p:txBody>
          <a:bodyPr>
            <a:spAutoFit/>
          </a:bodyPr>
          <a:lstStyle/>
          <a:p>
            <a:pPr algn="ctr">
              <a:defRPr/>
            </a:pPr>
            <a:r>
              <a:rPr lang="en-IN" sz="5400" b="1" dirty="0" smtClean="0">
                <a:solidFill>
                  <a:srgbClr val="FFFF00"/>
                </a:solidFill>
              </a:rPr>
              <a:t>Application of </a:t>
            </a:r>
            <a:r>
              <a:rPr lang="en-IN" sz="5400" b="1" dirty="0" smtClean="0">
                <a:solidFill>
                  <a:srgbClr val="FFFF00"/>
                </a:solidFill>
              </a:rPr>
              <a:t>Nanotechnology as </a:t>
            </a: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NANO </a:t>
            </a: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FERTILIZERS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1588"/>
            <a:ext cx="9140825" cy="6856412"/>
          </a:xfrm>
          <a:prstGeom prst="rect">
            <a:avLst/>
          </a:prstGeom>
          <a:noFill/>
          <a:ln w="9525">
            <a:noFill/>
            <a:miter lim="800000"/>
            <a:headEnd/>
            <a:tailEnd/>
          </a:ln>
        </p:spPr>
      </p:pic>
      <p:sp>
        <p:nvSpPr>
          <p:cNvPr id="25603" name="Title 6"/>
          <p:cNvSpPr>
            <a:spLocks noGrp="1"/>
          </p:cNvSpPr>
          <p:nvPr>
            <p:ph type="title"/>
          </p:nvPr>
        </p:nvSpPr>
        <p:spPr>
          <a:xfrm>
            <a:off x="500063" y="1285875"/>
            <a:ext cx="8229600" cy="1143000"/>
          </a:xfrm>
        </p:spPr>
        <p:txBody>
          <a:bodyPr/>
          <a:lstStyle/>
          <a:p>
            <a:r>
              <a:rPr lang="en-US" smtClean="0"/>
              <a:t/>
            </a:r>
            <a:br>
              <a:rPr lang="en-US" smtClean="0"/>
            </a:br>
            <a:r>
              <a:rPr lang="en-US" smtClean="0"/>
              <a:t/>
            </a:r>
            <a:br>
              <a:rPr lang="en-US" smtClean="0"/>
            </a:br>
            <a:r>
              <a:rPr lang="en-US" smtClean="0"/>
              <a:t/>
            </a:r>
            <a:br>
              <a:rPr lang="en-US" smtClean="0"/>
            </a:br>
            <a:r>
              <a:rPr lang="en-US" smtClean="0"/>
              <a:t>COMPARISION OF NANO FERTILIZERS AND ORDINARY FERTILIZERS</a:t>
            </a:r>
          </a:p>
        </p:txBody>
      </p:sp>
      <p:sp>
        <p:nvSpPr>
          <p:cNvPr id="25604" name="Content Placeholder 5"/>
          <p:cNvSpPr>
            <a:spLocks noGrp="1"/>
          </p:cNvSpPr>
          <p:nvPr>
            <p:ph idx="1"/>
          </p:nvPr>
        </p:nvSpPr>
        <p:spPr>
          <a:xfrm>
            <a:off x="428625" y="2468563"/>
            <a:ext cx="8229600" cy="4389437"/>
          </a:xfrm>
        </p:spPr>
        <p:txBody>
          <a:bodyPr/>
          <a:lstStyle/>
          <a:p>
            <a:r>
              <a:rPr lang="en-US" sz="3200" smtClean="0">
                <a:latin typeface="Times New Roman" pitchFamily="18" charset="0"/>
                <a:cs typeface="Times New Roman" pitchFamily="18" charset="0"/>
              </a:rPr>
              <a:t>When comparing to chemical fertilizers requirement and cost, nano fertilizers are economically cheap and are required in lesser amount. </a:t>
            </a:r>
          </a:p>
          <a:p>
            <a:endParaRPr lang="en-US" smtClean="0"/>
          </a:p>
          <a:p>
            <a:endParaRPr lang="en-US" smtClean="0"/>
          </a:p>
          <a:p>
            <a:endParaRPr lang="en-US" smtClean="0"/>
          </a:p>
          <a:p>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1588"/>
            <a:ext cx="9140825" cy="6856412"/>
          </a:xfrm>
          <a:prstGeom prst="rect">
            <a:avLst/>
          </a:prstGeom>
          <a:noFill/>
          <a:ln w="9525">
            <a:noFill/>
            <a:miter lim="800000"/>
            <a:headEnd/>
            <a:tailEnd/>
          </a:ln>
        </p:spPr>
      </p:pic>
      <p:sp>
        <p:nvSpPr>
          <p:cNvPr id="26627" name="Title 6"/>
          <p:cNvSpPr>
            <a:spLocks noGrp="1"/>
          </p:cNvSpPr>
          <p:nvPr>
            <p:ph type="title"/>
          </p:nvPr>
        </p:nvSpPr>
        <p:spPr>
          <a:xfrm>
            <a:off x="500063" y="1285875"/>
            <a:ext cx="8229600" cy="1143000"/>
          </a:xfrm>
        </p:spPr>
        <p:txBody>
          <a:bodyPr/>
          <a:lstStyle/>
          <a:p>
            <a:r>
              <a:rPr lang="en-US" smtClean="0"/>
              <a:t/>
            </a:r>
            <a:br>
              <a:rPr lang="en-US" smtClean="0"/>
            </a:br>
            <a:r>
              <a:rPr lang="en-US" smtClean="0"/>
              <a:t/>
            </a:r>
            <a:br>
              <a:rPr lang="en-US" smtClean="0"/>
            </a:br>
            <a:r>
              <a:rPr lang="en-US" smtClean="0"/>
              <a:t/>
            </a:r>
            <a:br>
              <a:rPr lang="en-US" smtClean="0"/>
            </a:br>
            <a:endParaRPr lang="en-US" smtClean="0"/>
          </a:p>
        </p:txBody>
      </p:sp>
      <p:sp>
        <p:nvSpPr>
          <p:cNvPr id="26628" name="Content Placeholder 5"/>
          <p:cNvSpPr>
            <a:spLocks noGrp="1"/>
          </p:cNvSpPr>
          <p:nvPr>
            <p:ph idx="1"/>
          </p:nvPr>
        </p:nvSpPr>
        <p:spPr>
          <a:xfrm>
            <a:off x="428625" y="2468563"/>
            <a:ext cx="8229600" cy="4389437"/>
          </a:xfrm>
        </p:spPr>
        <p:txBody>
          <a:bodyPr/>
          <a:lstStyle/>
          <a:p>
            <a:endParaRPr lang="en-US" smtClean="0"/>
          </a:p>
          <a:p>
            <a:endParaRPr lang="en-US" smtClean="0"/>
          </a:p>
          <a:p>
            <a:endParaRPr lang="en-US" smtClean="0"/>
          </a:p>
          <a:p>
            <a:endParaRPr lang="en-US" smtClean="0"/>
          </a:p>
        </p:txBody>
      </p:sp>
      <p:pic>
        <p:nvPicPr>
          <p:cNvPr id="26629" name="Picture 2" descr="C:\Users\New\Desktop\NANO-FERTILIZER\srep05686-f1.jpg"/>
          <p:cNvPicPr>
            <a:picLocks noChangeAspect="1" noChangeArrowheads="1"/>
          </p:cNvPicPr>
          <p:nvPr/>
        </p:nvPicPr>
        <p:blipFill>
          <a:blip r:embed="rId3"/>
          <a:srcRect/>
          <a:stretch>
            <a:fillRect/>
          </a:stretch>
        </p:blipFill>
        <p:spPr bwMode="auto">
          <a:xfrm>
            <a:off x="214313" y="0"/>
            <a:ext cx="8572500" cy="6357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1588"/>
            <a:ext cx="9140825" cy="6856412"/>
          </a:xfrm>
          <a:prstGeom prst="rect">
            <a:avLst/>
          </a:prstGeom>
          <a:noFill/>
          <a:ln w="9525">
            <a:noFill/>
            <a:miter lim="800000"/>
            <a:headEnd/>
            <a:tailEnd/>
          </a:ln>
        </p:spPr>
      </p:pic>
      <p:sp>
        <p:nvSpPr>
          <p:cNvPr id="27651" name="Title 5"/>
          <p:cNvSpPr>
            <a:spLocks noGrp="1"/>
          </p:cNvSpPr>
          <p:nvPr>
            <p:ph type="title"/>
          </p:nvPr>
        </p:nvSpPr>
        <p:spPr/>
        <p:txBody>
          <a:bodyPr/>
          <a:lstStyle/>
          <a:p>
            <a:endParaRPr lang="en-US" smtClean="0"/>
          </a:p>
        </p:txBody>
      </p:sp>
      <p:pic>
        <p:nvPicPr>
          <p:cNvPr id="27652" name="Picture 2" descr="C:\Users\New\Desktop\NANO-FERTILIZER\image029.jpg"/>
          <p:cNvPicPr>
            <a:picLocks noGrp="1" noChangeAspect="1" noChangeArrowheads="1"/>
          </p:cNvPicPr>
          <p:nvPr>
            <p:ph idx="1"/>
          </p:nvPr>
        </p:nvPicPr>
        <p:blipFill>
          <a:blip r:embed="rId3"/>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1588"/>
            <a:ext cx="9140825" cy="6856412"/>
          </a:xfrm>
          <a:prstGeom prst="rect">
            <a:avLst/>
          </a:prstGeom>
          <a:noFill/>
          <a:ln w="9525">
            <a:noFill/>
            <a:miter lim="800000"/>
            <a:headEnd/>
            <a:tailEnd/>
          </a:ln>
        </p:spPr>
      </p:pic>
      <p:sp>
        <p:nvSpPr>
          <p:cNvPr id="28675" name="Title 5"/>
          <p:cNvSpPr>
            <a:spLocks noGrp="1"/>
          </p:cNvSpPr>
          <p:nvPr>
            <p:ph type="title"/>
          </p:nvPr>
        </p:nvSpPr>
        <p:spPr/>
        <p:txBody>
          <a:bodyPr/>
          <a:lstStyle/>
          <a:p>
            <a:endParaRPr lang="en-US" smtClean="0"/>
          </a:p>
        </p:txBody>
      </p:sp>
      <p:pic>
        <p:nvPicPr>
          <p:cNvPr id="28676" name="Picture 2" descr="C:\Users\New\Desktop\NANO-FERTILIZER\srep05686-f6.jpg"/>
          <p:cNvPicPr>
            <a:picLocks noGrp="1" noChangeAspect="1" noChangeArrowheads="1"/>
          </p:cNvPicPr>
          <p:nvPr>
            <p:ph idx="1"/>
          </p:nvPr>
        </p:nvPicPr>
        <p:blipFill>
          <a:blip r:embed="rId3"/>
          <a:srcRect/>
          <a:stretch>
            <a:fillRect/>
          </a:stretch>
        </p:blipFill>
        <p:spPr>
          <a:xfrm>
            <a:off x="0" y="0"/>
            <a:ext cx="9144000" cy="6858000"/>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1588"/>
            <a:ext cx="9140825" cy="6856412"/>
          </a:xfrm>
          <a:prstGeom prst="rect">
            <a:avLst/>
          </a:prstGeom>
          <a:noFill/>
          <a:ln w="9525">
            <a:noFill/>
            <a:miter lim="800000"/>
            <a:headEnd/>
            <a:tailEnd/>
          </a:ln>
        </p:spPr>
      </p:pic>
      <p:sp>
        <p:nvSpPr>
          <p:cNvPr id="29699" name="Title 6"/>
          <p:cNvSpPr>
            <a:spLocks noGrp="1"/>
          </p:cNvSpPr>
          <p:nvPr>
            <p:ph type="title" idx="4294967295"/>
          </p:nvPr>
        </p:nvSpPr>
        <p:spPr>
          <a:xfrm>
            <a:off x="0" y="285750"/>
            <a:ext cx="8229600" cy="1143000"/>
          </a:xfrm>
        </p:spPr>
        <p:txBody>
          <a:bodyPr/>
          <a:lstStyle/>
          <a:p>
            <a:r>
              <a:rPr lang="en-US" smtClean="0"/>
              <a:t> Growth of soybean plants under different treatments</a:t>
            </a:r>
          </a:p>
        </p:txBody>
      </p:sp>
      <p:pic>
        <p:nvPicPr>
          <p:cNvPr id="29700" name="Picture 5" descr="C:\Users\New\Desktop\NANO-FERTILIZER\srep05686-f5 (1).jpg"/>
          <p:cNvPicPr>
            <a:picLocks noGrp="1" noChangeAspect="1" noChangeArrowheads="1"/>
          </p:cNvPicPr>
          <p:nvPr>
            <p:ph idx="4294967295"/>
          </p:nvPr>
        </p:nvPicPr>
        <p:blipFill>
          <a:blip r:embed="rId3"/>
          <a:srcRect/>
          <a:stretch>
            <a:fillRect/>
          </a:stretch>
        </p:blipFill>
        <p:spPr>
          <a:xfrm>
            <a:off x="0" y="1500188"/>
            <a:ext cx="9144000" cy="5357812"/>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1588"/>
            <a:ext cx="9140825" cy="6856412"/>
          </a:xfrm>
          <a:prstGeom prst="rect">
            <a:avLst/>
          </a:prstGeom>
          <a:noFill/>
          <a:ln w="9525">
            <a:noFill/>
            <a:miter lim="800000"/>
            <a:headEnd/>
            <a:tailEnd/>
          </a:ln>
        </p:spPr>
      </p:pic>
      <p:pic>
        <p:nvPicPr>
          <p:cNvPr id="30723" name="Picture 2" descr="C:\Users\New\Desktop\NANO-FERTILIZER\srep05686-f7.jpg"/>
          <p:cNvPicPr>
            <a:picLocks noGrp="1" noChangeAspect="1" noChangeArrowheads="1"/>
          </p:cNvPicPr>
          <p:nvPr>
            <p:ph idx="4294967295"/>
          </p:nvPr>
        </p:nvPicPr>
        <p:blipFill>
          <a:blip r:embed="rId3"/>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1588"/>
            <a:ext cx="9140825" cy="6856412"/>
          </a:xfrm>
          <a:prstGeom prst="rect">
            <a:avLst/>
          </a:prstGeom>
          <a:noFill/>
          <a:ln w="9525">
            <a:noFill/>
            <a:miter lim="800000"/>
            <a:headEnd/>
            <a:tailEnd/>
          </a:ln>
        </p:spPr>
      </p:pic>
      <p:sp>
        <p:nvSpPr>
          <p:cNvPr id="31747" name="Content Placeholder 5"/>
          <p:cNvSpPr>
            <a:spLocks noGrp="1"/>
          </p:cNvSpPr>
          <p:nvPr>
            <p:ph idx="1"/>
          </p:nvPr>
        </p:nvSpPr>
        <p:spPr>
          <a:xfrm>
            <a:off x="500063" y="1428750"/>
            <a:ext cx="8229600" cy="4389438"/>
          </a:xfrm>
        </p:spPr>
        <p:txBody>
          <a:bodyPr/>
          <a:lstStyle/>
          <a:p>
            <a:r>
              <a:rPr lang="en-US" sz="3600" smtClean="0">
                <a:latin typeface="Times New Roman" pitchFamily="18" charset="0"/>
                <a:cs typeface="Times New Roman" pitchFamily="18" charset="0"/>
              </a:rPr>
              <a:t>Nano porous Zeolite </a:t>
            </a:r>
          </a:p>
          <a:p>
            <a:r>
              <a:rPr lang="en-US" sz="3600" smtClean="0">
                <a:latin typeface="Times New Roman" pitchFamily="18" charset="0"/>
                <a:cs typeface="Times New Roman" pitchFamily="18" charset="0"/>
              </a:rPr>
              <a:t>Zinc Nano Fertilizer </a:t>
            </a:r>
          </a:p>
          <a:p>
            <a:r>
              <a:rPr lang="en-US" sz="3600" smtClean="0">
                <a:latin typeface="Times New Roman" pitchFamily="18" charset="0"/>
                <a:cs typeface="Times New Roman" pitchFamily="18" charset="0"/>
              </a:rPr>
              <a:t>Nano Herbicide </a:t>
            </a:r>
          </a:p>
          <a:p>
            <a:r>
              <a:rPr lang="en-US" sz="3600" smtClean="0">
                <a:latin typeface="Times New Roman" pitchFamily="18" charset="0"/>
                <a:cs typeface="Times New Roman" pitchFamily="18" charset="0"/>
              </a:rPr>
              <a:t>Nano Pesticide </a:t>
            </a:r>
          </a:p>
          <a:p>
            <a:r>
              <a:rPr lang="en-US" sz="3600" smtClean="0">
                <a:latin typeface="Times New Roman" pitchFamily="18" charset="0"/>
                <a:cs typeface="Times New Roman" pitchFamily="18" charset="0"/>
              </a:rPr>
              <a:t>Carbon Nano tube </a:t>
            </a:r>
          </a:p>
          <a:p>
            <a:r>
              <a:rPr lang="en-US" sz="3600" smtClean="0">
                <a:latin typeface="Times New Roman" pitchFamily="18" charset="0"/>
                <a:cs typeface="Times New Roman" pitchFamily="18" charset="0"/>
              </a:rPr>
              <a:t>Nano Aptamers </a:t>
            </a:r>
          </a:p>
          <a:p>
            <a:r>
              <a:rPr lang="en-US" sz="3600" smtClean="0">
                <a:latin typeface="Times New Roman" pitchFamily="18" charset="0"/>
                <a:cs typeface="Times New Roman" pitchFamily="18" charset="0"/>
              </a:rPr>
              <a:t>Boron Nano fertilizers</a:t>
            </a:r>
          </a:p>
        </p:txBody>
      </p:sp>
      <p:sp>
        <p:nvSpPr>
          <p:cNvPr id="31748" name="Title 6"/>
          <p:cNvSpPr>
            <a:spLocks noGrp="1"/>
          </p:cNvSpPr>
          <p:nvPr>
            <p:ph type="title"/>
          </p:nvPr>
        </p:nvSpPr>
        <p:spPr>
          <a:xfrm>
            <a:off x="428625" y="214313"/>
            <a:ext cx="8229600" cy="1143000"/>
          </a:xfrm>
        </p:spPr>
        <p:txBody>
          <a:bodyPr/>
          <a:lstStyle/>
          <a:p>
            <a:r>
              <a:rPr lang="en-US" smtClean="0"/>
              <a:t>TYPES OF NANO FERTILIZERS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1588"/>
            <a:ext cx="9140825" cy="6856412"/>
          </a:xfrm>
          <a:prstGeom prst="rect">
            <a:avLst/>
          </a:prstGeom>
          <a:noFill/>
          <a:ln w="9525">
            <a:noFill/>
            <a:miter lim="800000"/>
            <a:headEnd/>
            <a:tailEnd/>
          </a:ln>
        </p:spPr>
      </p:pic>
      <p:sp>
        <p:nvSpPr>
          <p:cNvPr id="32771" name="Title 6"/>
          <p:cNvSpPr>
            <a:spLocks noGrp="1"/>
          </p:cNvSpPr>
          <p:nvPr>
            <p:ph type="title"/>
          </p:nvPr>
        </p:nvSpPr>
        <p:spPr>
          <a:xfrm>
            <a:off x="428625" y="214313"/>
            <a:ext cx="8229600" cy="1143000"/>
          </a:xfrm>
        </p:spPr>
        <p:txBody>
          <a:bodyPr/>
          <a:lstStyle/>
          <a:p>
            <a:endParaRPr lang="en-US" smtClean="0"/>
          </a:p>
        </p:txBody>
      </p:sp>
      <p:pic>
        <p:nvPicPr>
          <p:cNvPr id="32772" name="Picture 2" descr="C:\Users\New\Desktop\NANO-FERTILIZER\nano-bor-500x500.jpg"/>
          <p:cNvPicPr>
            <a:picLocks noGrp="1" noChangeAspect="1" noChangeArrowheads="1"/>
          </p:cNvPicPr>
          <p:nvPr>
            <p:ph idx="1"/>
          </p:nvPr>
        </p:nvPicPr>
        <p:blipFill>
          <a:blip r:embed="rId3"/>
          <a:srcRect/>
          <a:stretch>
            <a:fillRect/>
          </a:stretch>
        </p:blipFill>
        <p:spPr>
          <a:xfrm>
            <a:off x="0" y="0"/>
            <a:ext cx="2786063" cy="3714750"/>
          </a:xfrm>
          <a:noFill/>
        </p:spPr>
      </p:pic>
      <p:pic>
        <p:nvPicPr>
          <p:cNvPr id="32773" name="Picture 3" descr="C:\Users\New\Desktop\NANO-FERTILIZER\nano-zinc-250x250.jpg"/>
          <p:cNvPicPr>
            <a:picLocks noChangeAspect="1" noChangeArrowheads="1"/>
          </p:cNvPicPr>
          <p:nvPr/>
        </p:nvPicPr>
        <p:blipFill>
          <a:blip r:embed="rId4"/>
          <a:srcRect/>
          <a:stretch>
            <a:fillRect/>
          </a:stretch>
        </p:blipFill>
        <p:spPr bwMode="auto">
          <a:xfrm>
            <a:off x="6429375" y="0"/>
            <a:ext cx="2714625" cy="3629025"/>
          </a:xfrm>
          <a:prstGeom prst="rect">
            <a:avLst/>
          </a:prstGeom>
          <a:noFill/>
          <a:ln w="9525">
            <a:noFill/>
            <a:miter lim="800000"/>
            <a:headEnd/>
            <a:tailEnd/>
          </a:ln>
        </p:spPr>
      </p:pic>
      <p:pic>
        <p:nvPicPr>
          <p:cNvPr id="32774" name="Picture 6" descr="C:\Users\New\Desktop\NANO-FERTILIZER\flk16511.jpg"/>
          <p:cNvPicPr>
            <a:picLocks noChangeAspect="1" noChangeArrowheads="1"/>
          </p:cNvPicPr>
          <p:nvPr/>
        </p:nvPicPr>
        <p:blipFill>
          <a:blip r:embed="rId5"/>
          <a:srcRect/>
          <a:stretch>
            <a:fillRect/>
          </a:stretch>
        </p:blipFill>
        <p:spPr bwMode="auto">
          <a:xfrm>
            <a:off x="3000375" y="0"/>
            <a:ext cx="3143250" cy="3678238"/>
          </a:xfrm>
          <a:prstGeom prst="rect">
            <a:avLst/>
          </a:prstGeom>
          <a:noFill/>
          <a:ln w="9525">
            <a:noFill/>
            <a:miter lim="800000"/>
            <a:headEnd/>
            <a:tailEnd/>
          </a:ln>
        </p:spPr>
      </p:pic>
      <p:pic>
        <p:nvPicPr>
          <p:cNvPr id="32775" name="Picture 7" descr="C:\Users\New\Desktop\NANO-FERTILIZER\images.jpg"/>
          <p:cNvPicPr>
            <a:picLocks noChangeAspect="1" noChangeArrowheads="1"/>
          </p:cNvPicPr>
          <p:nvPr/>
        </p:nvPicPr>
        <p:blipFill>
          <a:blip r:embed="rId6"/>
          <a:srcRect/>
          <a:stretch>
            <a:fillRect/>
          </a:stretch>
        </p:blipFill>
        <p:spPr bwMode="auto">
          <a:xfrm>
            <a:off x="0" y="3786188"/>
            <a:ext cx="4572000" cy="3071812"/>
          </a:xfrm>
          <a:prstGeom prst="rect">
            <a:avLst/>
          </a:prstGeom>
          <a:noFill/>
          <a:ln w="9525">
            <a:noFill/>
            <a:miter lim="800000"/>
            <a:headEnd/>
            <a:tailEnd/>
          </a:ln>
        </p:spPr>
      </p:pic>
      <p:pic>
        <p:nvPicPr>
          <p:cNvPr id="32776" name="Picture 8" descr="C:\Users\New\Desktop\NANO-FERTILIZER\nano-5.jpg"/>
          <p:cNvPicPr>
            <a:picLocks noChangeAspect="1" noChangeArrowheads="1"/>
          </p:cNvPicPr>
          <p:nvPr/>
        </p:nvPicPr>
        <p:blipFill>
          <a:blip r:embed="rId7"/>
          <a:srcRect/>
          <a:stretch>
            <a:fillRect/>
          </a:stretch>
        </p:blipFill>
        <p:spPr bwMode="auto">
          <a:xfrm>
            <a:off x="4572000" y="3714750"/>
            <a:ext cx="4572000" cy="31432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1588"/>
            <a:ext cx="9140825" cy="6856412"/>
          </a:xfrm>
          <a:prstGeom prst="rect">
            <a:avLst/>
          </a:prstGeom>
          <a:noFill/>
          <a:ln w="9525">
            <a:noFill/>
            <a:miter lim="800000"/>
            <a:headEnd/>
            <a:tailEnd/>
          </a:ln>
        </p:spPr>
      </p:pic>
      <p:pic>
        <p:nvPicPr>
          <p:cNvPr id="33795" name="Picture 2" descr="C:\Users\New\Desktop\NANO-FERTILIZER\nano_fertilizer.jpeg"/>
          <p:cNvPicPr>
            <a:picLocks noGrp="1" noChangeAspect="1" noChangeArrowheads="1"/>
          </p:cNvPicPr>
          <p:nvPr>
            <p:ph idx="4294967295"/>
          </p:nvPr>
        </p:nvPicPr>
        <p:blipFill>
          <a:blip r:embed="rId3"/>
          <a:srcRect/>
          <a:stretch>
            <a:fillRect/>
          </a:stretch>
        </p:blipFill>
        <p:spPr>
          <a:xfrm>
            <a:off x="0" y="0"/>
            <a:ext cx="9144000" cy="6858000"/>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1588"/>
            <a:ext cx="9140825" cy="6856412"/>
          </a:xfrm>
          <a:prstGeom prst="rect">
            <a:avLst/>
          </a:prstGeom>
          <a:noFill/>
          <a:ln w="9525">
            <a:noFill/>
            <a:miter lim="800000"/>
            <a:headEnd/>
            <a:tailEnd/>
          </a:ln>
        </p:spPr>
      </p:pic>
      <p:sp>
        <p:nvSpPr>
          <p:cNvPr id="34819" name="Content Placeholder 5"/>
          <p:cNvSpPr>
            <a:spLocks noGrp="1"/>
          </p:cNvSpPr>
          <p:nvPr>
            <p:ph idx="1"/>
          </p:nvPr>
        </p:nvSpPr>
        <p:spPr/>
        <p:txBody>
          <a:bodyPr/>
          <a:lstStyle/>
          <a:p>
            <a:r>
              <a:rPr lang="en-US" sz="3600" smtClean="0">
                <a:latin typeface="Times New Roman" pitchFamily="18" charset="0"/>
                <a:cs typeface="Times New Roman" pitchFamily="18" charset="0"/>
              </a:rPr>
              <a:t>Nano porous Zeolite </a:t>
            </a:r>
          </a:p>
          <a:p>
            <a:r>
              <a:rPr lang="en-US" sz="3600" smtClean="0">
                <a:latin typeface="Times New Roman" pitchFamily="18" charset="0"/>
                <a:cs typeface="Times New Roman" pitchFamily="18" charset="0"/>
              </a:rPr>
              <a:t>Zinc Nano Fertilizer </a:t>
            </a:r>
          </a:p>
          <a:p>
            <a:r>
              <a:rPr lang="en-US" sz="3600" smtClean="0">
                <a:latin typeface="Times New Roman" pitchFamily="18" charset="0"/>
                <a:cs typeface="Times New Roman" pitchFamily="18" charset="0"/>
              </a:rPr>
              <a:t>Nano Herbicide </a:t>
            </a:r>
          </a:p>
          <a:p>
            <a:r>
              <a:rPr lang="en-US" sz="3600" smtClean="0">
                <a:latin typeface="Times New Roman" pitchFamily="18" charset="0"/>
                <a:cs typeface="Times New Roman" pitchFamily="18" charset="0"/>
              </a:rPr>
              <a:t>Nano Pesticide </a:t>
            </a:r>
          </a:p>
          <a:p>
            <a:r>
              <a:rPr lang="en-US" sz="3600" smtClean="0">
                <a:latin typeface="Times New Roman" pitchFamily="18" charset="0"/>
                <a:cs typeface="Times New Roman" pitchFamily="18" charset="0"/>
              </a:rPr>
              <a:t>Carbon Nano tube </a:t>
            </a:r>
          </a:p>
          <a:p>
            <a:r>
              <a:rPr lang="en-US" sz="3600" smtClean="0">
                <a:latin typeface="Times New Roman" pitchFamily="18" charset="0"/>
                <a:cs typeface="Times New Roman" pitchFamily="18" charset="0"/>
              </a:rPr>
              <a:t>Nano Aptamers </a:t>
            </a:r>
          </a:p>
        </p:txBody>
      </p:sp>
      <p:sp>
        <p:nvSpPr>
          <p:cNvPr id="34820" name="Title 6"/>
          <p:cNvSpPr>
            <a:spLocks noGrp="1"/>
          </p:cNvSpPr>
          <p:nvPr>
            <p:ph type="title"/>
          </p:nvPr>
        </p:nvSpPr>
        <p:spPr>
          <a:xfrm>
            <a:off x="428625" y="214313"/>
            <a:ext cx="8229600" cy="1143000"/>
          </a:xfrm>
        </p:spPr>
        <p:txBody>
          <a:bodyPr/>
          <a:lstStyle/>
          <a:p>
            <a:r>
              <a:rPr lang="en-US" smtClean="0"/>
              <a:t>TYPES OF NANO FERTILIZERS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p:cNvPicPr>
            <a:picLocks noChangeAspect="1" noChangeArrowheads="1"/>
          </p:cNvPicPr>
          <p:nvPr/>
        </p:nvPicPr>
        <p:blipFill>
          <a:blip r:embed="rId2"/>
          <a:srcRect/>
          <a:stretch>
            <a:fillRect/>
          </a:stretch>
        </p:blipFill>
        <p:spPr bwMode="auto">
          <a:xfrm>
            <a:off x="7643813" y="642938"/>
            <a:ext cx="1258887" cy="1500187"/>
          </a:xfrm>
          <a:prstGeom prst="rect">
            <a:avLst/>
          </a:prstGeom>
          <a:noFill/>
          <a:ln w="9525">
            <a:noFill/>
            <a:miter lim="800000"/>
            <a:headEnd/>
            <a:tailEnd/>
          </a:ln>
        </p:spPr>
      </p:pic>
      <p:pic>
        <p:nvPicPr>
          <p:cNvPr id="4" name="Picture 5" descr="444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4" name="Title 4"/>
          <p:cNvSpPr>
            <a:spLocks noGrp="1"/>
          </p:cNvSpPr>
          <p:nvPr>
            <p:ph type="title"/>
          </p:nvPr>
        </p:nvSpPr>
        <p:spPr>
          <a:xfrm>
            <a:off x="304800" y="285750"/>
            <a:ext cx="8534400" cy="727075"/>
          </a:xfrm>
        </p:spPr>
        <p:txBody>
          <a:bodyPr/>
          <a:lstStyle/>
          <a:p>
            <a:r>
              <a:rPr lang="en-US" smtClean="0"/>
              <a:t>       			CONTENTS</a:t>
            </a:r>
          </a:p>
        </p:txBody>
      </p:sp>
      <p:sp>
        <p:nvSpPr>
          <p:cNvPr id="15365" name="Content Placeholder 6"/>
          <p:cNvSpPr>
            <a:spLocks noGrp="1"/>
          </p:cNvSpPr>
          <p:nvPr>
            <p:ph idx="1"/>
          </p:nvPr>
        </p:nvSpPr>
        <p:spPr/>
        <p:txBody>
          <a:bodyPr/>
          <a:lstStyle/>
          <a:p>
            <a:r>
              <a:rPr lang="en-US" smtClean="0"/>
              <a:t>INTRODUTION</a:t>
            </a:r>
          </a:p>
          <a:p>
            <a:r>
              <a:rPr lang="en-US" smtClean="0"/>
              <a:t>WHAT IS NANO-TECHNOLOGY</a:t>
            </a:r>
          </a:p>
          <a:p>
            <a:r>
              <a:rPr lang="en-US" smtClean="0"/>
              <a:t>APPLICATIONS OF NANO-TECHNOLOGY</a:t>
            </a:r>
          </a:p>
          <a:p>
            <a:r>
              <a:rPr lang="en-US" smtClean="0"/>
              <a:t>NANO FERTILIZERS IN INDIA</a:t>
            </a:r>
          </a:p>
          <a:p>
            <a:r>
              <a:rPr lang="en-US" smtClean="0"/>
              <a:t>WHY WE WANT TO USE NANO-FERTILIZERS</a:t>
            </a:r>
          </a:p>
          <a:p>
            <a:r>
              <a:rPr lang="en-US" smtClean="0"/>
              <a:t>MANUFACTURING METHODS OF NANO-FERTILIZERS</a:t>
            </a:r>
          </a:p>
          <a:p>
            <a:r>
              <a:rPr lang="en-US" smtClean="0"/>
              <a:t>COMPARISION OF NANO FERTILIZERS AND ORDINARY FERTILIZERS</a:t>
            </a:r>
          </a:p>
          <a:p>
            <a:r>
              <a:rPr lang="en-US" smtClean="0"/>
              <a:t>TYPES OF NANO FERTILIZERS</a:t>
            </a:r>
          </a:p>
          <a:p>
            <a:r>
              <a:rPr lang="en-US" smtClean="0"/>
              <a:t>ADVANTAGE AND DISADVANTAGE OF NANO FERTILIZERS</a:t>
            </a:r>
          </a:p>
          <a:p>
            <a:r>
              <a:rPr lang="en-US" smtClean="0"/>
              <a:t>CONCLUSION</a:t>
            </a:r>
          </a:p>
          <a:p>
            <a:endParaRPr lang="en-US" smtClean="0"/>
          </a:p>
        </p:txBody>
      </p:sp>
      <p:sp>
        <p:nvSpPr>
          <p:cNvPr id="8" name="Rectangle 7"/>
          <p:cNvSpPr/>
          <p:nvPr/>
        </p:nvSpPr>
        <p:spPr>
          <a:xfrm>
            <a:off x="2068513" y="2967038"/>
            <a:ext cx="185737" cy="92392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1588"/>
            <a:ext cx="9140825" cy="6856412"/>
          </a:xfrm>
          <a:prstGeom prst="rect">
            <a:avLst/>
          </a:prstGeom>
          <a:noFill/>
          <a:ln w="9525">
            <a:noFill/>
            <a:miter lim="800000"/>
            <a:headEnd/>
            <a:tailEnd/>
          </a:ln>
        </p:spPr>
      </p:pic>
      <p:sp>
        <p:nvSpPr>
          <p:cNvPr id="35843" name="Content Placeholder 5"/>
          <p:cNvSpPr>
            <a:spLocks noGrp="1"/>
          </p:cNvSpPr>
          <p:nvPr>
            <p:ph idx="1"/>
          </p:nvPr>
        </p:nvSpPr>
        <p:spPr>
          <a:xfrm>
            <a:off x="428625" y="1928813"/>
            <a:ext cx="8229600" cy="4389437"/>
          </a:xfrm>
        </p:spPr>
        <p:txBody>
          <a:bodyPr/>
          <a:lstStyle/>
          <a:p>
            <a:r>
              <a:rPr lang="en-US" sz="3200" smtClean="0">
                <a:latin typeface="Times New Roman" pitchFamily="18" charset="0"/>
                <a:cs typeface="Times New Roman" pitchFamily="18" charset="0"/>
              </a:rPr>
              <a:t>Nano coatings and technology can help in numerous ways to reduce costs and increase productivity around the farm.</a:t>
            </a:r>
          </a:p>
          <a:p>
            <a:r>
              <a:rPr lang="en-US" sz="3200" smtClean="0">
                <a:latin typeface="Times New Roman" pitchFamily="18" charset="0"/>
                <a:cs typeface="Times New Roman" pitchFamily="18" charset="0"/>
              </a:rPr>
              <a:t>Improvement in soil aggregation, moisture retention and carbon build up.</a:t>
            </a:r>
          </a:p>
          <a:p>
            <a:r>
              <a:rPr lang="en-US" sz="3200" smtClean="0">
                <a:latin typeface="Times New Roman" pitchFamily="18" charset="0"/>
                <a:cs typeface="Times New Roman" pitchFamily="18" charset="0"/>
              </a:rPr>
              <a:t>The yield per hectare is also much higher than conventional fertilizers, thus giving higher returns to the farmers</a:t>
            </a:r>
            <a:r>
              <a:rPr lang="en-US" sz="3600" smtClean="0">
                <a:latin typeface="Times New Roman" pitchFamily="18" charset="0"/>
                <a:cs typeface="Times New Roman" pitchFamily="18" charset="0"/>
              </a:rPr>
              <a:t>.</a:t>
            </a:r>
          </a:p>
          <a:p>
            <a:endParaRPr lang="en-US" sz="3600" smtClean="0">
              <a:latin typeface="Times New Roman" pitchFamily="18" charset="0"/>
              <a:cs typeface="Times New Roman" pitchFamily="18" charset="0"/>
            </a:endParaRPr>
          </a:p>
          <a:p>
            <a:endParaRPr lang="en-US" sz="3600" smtClean="0">
              <a:latin typeface="Times New Roman" pitchFamily="18" charset="0"/>
              <a:cs typeface="Times New Roman" pitchFamily="18" charset="0"/>
            </a:endParaRPr>
          </a:p>
        </p:txBody>
      </p:sp>
      <p:sp>
        <p:nvSpPr>
          <p:cNvPr id="35844" name="Title 6"/>
          <p:cNvSpPr>
            <a:spLocks noGrp="1"/>
          </p:cNvSpPr>
          <p:nvPr>
            <p:ph type="title"/>
          </p:nvPr>
        </p:nvSpPr>
        <p:spPr>
          <a:xfrm>
            <a:off x="428625" y="571500"/>
            <a:ext cx="8229600" cy="1143000"/>
          </a:xfrm>
        </p:spPr>
        <p:txBody>
          <a:bodyPr/>
          <a:lstStyle/>
          <a:p>
            <a:r>
              <a:rPr lang="en-US" smtClean="0"/>
              <a:t>ADVANTAGES OF NANO FERTILIZERS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1588"/>
            <a:ext cx="9140825" cy="6856412"/>
          </a:xfrm>
          <a:prstGeom prst="rect">
            <a:avLst/>
          </a:prstGeom>
          <a:noFill/>
          <a:ln w="9525">
            <a:noFill/>
            <a:miter lim="800000"/>
            <a:headEnd/>
            <a:tailEnd/>
          </a:ln>
        </p:spPr>
      </p:pic>
      <p:sp>
        <p:nvSpPr>
          <p:cNvPr id="37891" name="Content Placeholder 5"/>
          <p:cNvSpPr>
            <a:spLocks noGrp="1"/>
          </p:cNvSpPr>
          <p:nvPr>
            <p:ph idx="1"/>
          </p:nvPr>
        </p:nvSpPr>
        <p:spPr>
          <a:xfrm>
            <a:off x="428625" y="1643063"/>
            <a:ext cx="8229600" cy="4389437"/>
          </a:xfrm>
        </p:spPr>
        <p:txBody>
          <a:bodyPr/>
          <a:lstStyle/>
          <a:p>
            <a:r>
              <a:rPr lang="en-US" sz="3200" smtClean="0">
                <a:latin typeface="Times New Roman" pitchFamily="18" charset="0"/>
                <a:cs typeface="Times New Roman" pitchFamily="18" charset="0"/>
              </a:rPr>
              <a:t>The Catchy term 'Nanotechnology' also pose some risks and problem towards the health and also towards environment. </a:t>
            </a:r>
          </a:p>
          <a:p>
            <a:r>
              <a:rPr lang="en-US" sz="3200" smtClean="0">
                <a:latin typeface="Times New Roman" pitchFamily="18" charset="0"/>
                <a:cs typeface="Times New Roman" pitchFamily="18" charset="0"/>
              </a:rPr>
              <a:t>When considering risk and safety interm of the same will be relevant to only certain area. </a:t>
            </a:r>
          </a:p>
          <a:p>
            <a:r>
              <a:rPr lang="en-US" sz="3200" smtClean="0">
                <a:latin typeface="Times New Roman" pitchFamily="18" charset="0"/>
                <a:cs typeface="Times New Roman" pitchFamily="18" charset="0"/>
              </a:rPr>
              <a:t>The initial studies performed for nano materials have caused serious health hazards and also showed toxic effects, also when entered into human body caused tissue damage reaching all the vital organs. </a:t>
            </a:r>
          </a:p>
        </p:txBody>
      </p:sp>
      <p:sp>
        <p:nvSpPr>
          <p:cNvPr id="37892" name="Title 6"/>
          <p:cNvSpPr>
            <a:spLocks noGrp="1"/>
          </p:cNvSpPr>
          <p:nvPr>
            <p:ph type="title"/>
          </p:nvPr>
        </p:nvSpPr>
        <p:spPr>
          <a:xfrm>
            <a:off x="428625" y="214313"/>
            <a:ext cx="8229600" cy="1143000"/>
          </a:xfrm>
        </p:spPr>
        <p:txBody>
          <a:bodyPr/>
          <a:lstStyle/>
          <a:p>
            <a:r>
              <a:rPr lang="en-US" smtClean="0"/>
              <a:t>DISADVANTAGES OF NANO FERTILIZERS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1588"/>
            <a:ext cx="9140825" cy="6856412"/>
          </a:xfrm>
          <a:prstGeom prst="rect">
            <a:avLst/>
          </a:prstGeom>
          <a:noFill/>
          <a:ln w="9525">
            <a:noFill/>
            <a:miter lim="800000"/>
            <a:headEnd/>
            <a:tailEnd/>
          </a:ln>
        </p:spPr>
      </p:pic>
      <p:pic>
        <p:nvPicPr>
          <p:cNvPr id="38915" name="Picture 2" descr="C:\Users\New\Desktop\NANO-FERTILIZER\1-thepromisean.jpg"/>
          <p:cNvPicPr>
            <a:picLocks noGrp="1" noChangeAspect="1" noChangeArrowheads="1"/>
          </p:cNvPicPr>
          <p:nvPr>
            <p:ph idx="4294967295"/>
          </p:nvPr>
        </p:nvPicPr>
        <p:blipFill>
          <a:blip r:embed="rId3"/>
          <a:srcRect/>
          <a:stretch>
            <a:fillRect/>
          </a:stretch>
        </p:blipFill>
        <p:spPr>
          <a:xfrm>
            <a:off x="0" y="0"/>
            <a:ext cx="9144000" cy="6858000"/>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1588"/>
            <a:ext cx="9140825" cy="6856412"/>
          </a:xfrm>
          <a:prstGeom prst="rect">
            <a:avLst/>
          </a:prstGeom>
          <a:noFill/>
          <a:ln w="9525">
            <a:noFill/>
            <a:miter lim="800000"/>
            <a:headEnd/>
            <a:tailEnd/>
          </a:ln>
        </p:spPr>
      </p:pic>
      <p:sp>
        <p:nvSpPr>
          <p:cNvPr id="39939" name="Title 6"/>
          <p:cNvSpPr>
            <a:spLocks noGrp="1"/>
          </p:cNvSpPr>
          <p:nvPr>
            <p:ph type="title"/>
          </p:nvPr>
        </p:nvSpPr>
        <p:spPr>
          <a:xfrm>
            <a:off x="428625" y="-357188"/>
            <a:ext cx="8229600" cy="1143001"/>
          </a:xfrm>
        </p:spPr>
        <p:txBody>
          <a:bodyPr/>
          <a:lstStyle/>
          <a:p>
            <a:r>
              <a:rPr lang="en-US" smtClean="0"/>
              <a:t>             CONCLUSION</a:t>
            </a:r>
          </a:p>
        </p:txBody>
      </p:sp>
      <p:sp>
        <p:nvSpPr>
          <p:cNvPr id="39940" name="Content Placeholder 4"/>
          <p:cNvSpPr>
            <a:spLocks noGrp="1"/>
          </p:cNvSpPr>
          <p:nvPr>
            <p:ph idx="1"/>
          </p:nvPr>
        </p:nvSpPr>
        <p:spPr>
          <a:xfrm>
            <a:off x="571500" y="1071563"/>
            <a:ext cx="8229600" cy="4389437"/>
          </a:xfrm>
        </p:spPr>
        <p:txBody>
          <a:bodyPr/>
          <a:lstStyle/>
          <a:p>
            <a:r>
              <a:rPr lang="en-US" sz="3000" smtClean="0">
                <a:latin typeface="Times New Roman" pitchFamily="18" charset="0"/>
                <a:cs typeface="Times New Roman" pitchFamily="18" charset="0"/>
              </a:rPr>
              <a:t>Nanotechnology in many fields is in its primary stage, seeing al such new innovations it clearly tells that it has a great scope and for any new technology to that matter there will be objection and rejections, overcoming all the myths and ethics this will reach heights in its own manner. </a:t>
            </a:r>
          </a:p>
          <a:p>
            <a:r>
              <a:rPr lang="en-US" sz="3000" smtClean="0">
                <a:latin typeface="Times New Roman" pitchFamily="18" charset="0"/>
                <a:cs typeface="Times New Roman" pitchFamily="18" charset="0"/>
              </a:rPr>
              <a:t>This technology will help in feeding generations and not a single one.</a:t>
            </a:r>
          </a:p>
          <a:p>
            <a:r>
              <a:rPr lang="en-US" sz="3000" smtClean="0">
                <a:latin typeface="Times New Roman" pitchFamily="18" charset="0"/>
                <a:cs typeface="Times New Roman" pitchFamily="18" charset="0"/>
              </a:rPr>
              <a:t> There is awareness created on the risks of consuming and performing few operations rather than the benefits and effectiveness of the technology.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7" name="Title 3"/>
          <p:cNvSpPr>
            <a:spLocks noGrp="1"/>
          </p:cNvSpPr>
          <p:nvPr>
            <p:ph type="title"/>
          </p:nvPr>
        </p:nvSpPr>
        <p:spPr>
          <a:xfrm>
            <a:off x="571500" y="0"/>
            <a:ext cx="8229600" cy="1143000"/>
          </a:xfrm>
        </p:spPr>
        <p:txBody>
          <a:bodyPr/>
          <a:lstStyle/>
          <a:p>
            <a:r>
              <a:rPr lang="en-US" smtClean="0"/>
              <a:t>            INTRODUCTION</a:t>
            </a:r>
          </a:p>
        </p:txBody>
      </p:sp>
      <p:sp>
        <p:nvSpPr>
          <p:cNvPr id="16388" name="Content Placeholder 4"/>
          <p:cNvSpPr>
            <a:spLocks noGrp="1"/>
          </p:cNvSpPr>
          <p:nvPr>
            <p:ph idx="1"/>
          </p:nvPr>
        </p:nvSpPr>
        <p:spPr>
          <a:xfrm>
            <a:off x="428625" y="1143000"/>
            <a:ext cx="8229600" cy="4389438"/>
          </a:xfrm>
        </p:spPr>
        <p:txBody>
          <a:bodyPr/>
          <a:lstStyle/>
          <a:p>
            <a:r>
              <a:rPr lang="en-US" sz="3200" b="0" smtClean="0">
                <a:latin typeface="Times New Roman" pitchFamily="18" charset="0"/>
                <a:cs typeface="Times New Roman" pitchFamily="18" charset="0"/>
              </a:rPr>
              <a:t>Agriculture is always the backbone of many developing countries.</a:t>
            </a:r>
          </a:p>
          <a:p>
            <a:r>
              <a:rPr lang="en-US" sz="3200" b="0" smtClean="0">
                <a:latin typeface="Times New Roman" pitchFamily="18" charset="0"/>
                <a:cs typeface="Times New Roman" pitchFamily="18" charset="0"/>
              </a:rPr>
              <a:t>In agriculture the main reason to use fertilizer is to give full-fledged macro and micro nutrients which usually soil lacks.</a:t>
            </a:r>
          </a:p>
          <a:p>
            <a:r>
              <a:rPr lang="en-US" sz="3200" b="0" smtClean="0">
                <a:latin typeface="Times New Roman" pitchFamily="18" charset="0"/>
                <a:cs typeface="Times New Roman" pitchFamily="18" charset="0"/>
              </a:rPr>
              <a:t>35-40% of the crop productivity depends upon fertilizer, but some of the fertilizer affects the plant growth directly.</a:t>
            </a:r>
          </a:p>
          <a:p>
            <a:r>
              <a:rPr lang="en-US" sz="3200" b="0" smtClean="0">
                <a:latin typeface="Times New Roman" pitchFamily="18" charset="0"/>
                <a:cs typeface="Times New Roman" pitchFamily="18" charset="0"/>
              </a:rPr>
              <a:t>To overcome all these drawbacks a smarter way i.e., nanotechnology can be one of the source. </a:t>
            </a:r>
          </a:p>
          <a:p>
            <a:endParaRPr lang="en-US" sz="2800" smtClean="0"/>
          </a:p>
          <a:p>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1" name="Content Placeholder 5"/>
          <p:cNvSpPr>
            <a:spLocks noGrp="1"/>
          </p:cNvSpPr>
          <p:nvPr>
            <p:ph idx="4294967295"/>
          </p:nvPr>
        </p:nvSpPr>
        <p:spPr>
          <a:xfrm>
            <a:off x="285750" y="571500"/>
            <a:ext cx="8229600" cy="4389438"/>
          </a:xfrm>
        </p:spPr>
        <p:txBody>
          <a:bodyPr/>
          <a:lstStyle/>
          <a:p>
            <a:r>
              <a:rPr lang="en-US" sz="3600" b="0" smtClean="0">
                <a:latin typeface="Times New Roman" pitchFamily="18" charset="0"/>
                <a:cs typeface="Times New Roman" pitchFamily="18" charset="0"/>
              </a:rPr>
              <a:t>Since fertilizers are the main concern, developing nano based fertilizer would be a new technology in this field.</a:t>
            </a:r>
          </a:p>
          <a:p>
            <a:r>
              <a:rPr lang="en-US" sz="3600" b="0" smtClean="0">
                <a:latin typeface="Times New Roman" pitchFamily="18" charset="0"/>
                <a:cs typeface="Times New Roman" pitchFamily="18" charset="0"/>
              </a:rPr>
              <a:t> Fertilizers are sprayed in many ways either to soil or through leaves, even to aquatic environments; these inorganic fertilizers are supplied in order to provide three main components, nitrogen, phosphorous and potassium in equal ratios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9" descr="222"/>
          <p:cNvPicPr>
            <a:picLocks noChangeAspect="1" noChangeArrowheads="1"/>
          </p:cNvPicPr>
          <p:nvPr/>
        </p:nvPicPr>
        <p:blipFill>
          <a:blip r:embed="rId2"/>
          <a:srcRect/>
          <a:stretch>
            <a:fillRect/>
          </a:stretch>
        </p:blipFill>
        <p:spPr bwMode="auto">
          <a:xfrm>
            <a:off x="0" y="0"/>
            <a:ext cx="9144000" cy="6853238"/>
          </a:xfrm>
          <a:prstGeom prst="rect">
            <a:avLst/>
          </a:prstGeom>
          <a:noFill/>
          <a:ln w="9525">
            <a:noFill/>
            <a:miter lim="800000"/>
            <a:headEnd/>
            <a:tailEnd/>
          </a:ln>
        </p:spPr>
      </p:pic>
      <p:sp>
        <p:nvSpPr>
          <p:cNvPr id="20483" name="Title 4"/>
          <p:cNvSpPr>
            <a:spLocks noGrp="1"/>
          </p:cNvSpPr>
          <p:nvPr>
            <p:ph type="title"/>
          </p:nvPr>
        </p:nvSpPr>
        <p:spPr>
          <a:xfrm>
            <a:off x="-214313" y="285750"/>
            <a:ext cx="8534401" cy="798513"/>
          </a:xfrm>
        </p:spPr>
        <p:txBody>
          <a:bodyPr/>
          <a:lstStyle/>
          <a:p>
            <a:r>
              <a:rPr lang="en-US" smtClean="0">
                <a:solidFill>
                  <a:srgbClr val="FF33CC"/>
                </a:solidFill>
                <a:latin typeface="Baskerville Old Face" pitchFamily="18" charset="0"/>
              </a:rPr>
              <a:t>               NANO FERTILIZER IN INDIA</a:t>
            </a:r>
          </a:p>
        </p:txBody>
      </p:sp>
      <p:sp>
        <p:nvSpPr>
          <p:cNvPr id="20484" name="Content Placeholder 5"/>
          <p:cNvSpPr>
            <a:spLocks noGrp="1"/>
          </p:cNvSpPr>
          <p:nvPr>
            <p:ph idx="1"/>
          </p:nvPr>
        </p:nvSpPr>
        <p:spPr/>
        <p:txBody>
          <a:bodyPr/>
          <a:lstStyle/>
          <a:p>
            <a:r>
              <a:rPr lang="en-US" sz="3600" b="0" smtClean="0">
                <a:latin typeface="Times New Roman" pitchFamily="18" charset="0"/>
                <a:cs typeface="Times New Roman" pitchFamily="18" charset="0"/>
              </a:rPr>
              <a:t>An Indian agro-scientist has innovated </a:t>
            </a:r>
            <a:r>
              <a:rPr lang="en-US" sz="3600" u="sng" smtClean="0">
                <a:latin typeface="Times New Roman" pitchFamily="18" charset="0"/>
                <a:cs typeface="Times New Roman" pitchFamily="18" charset="0"/>
                <a:hlinkClick r:id="rId3"/>
              </a:rPr>
              <a:t>nano-fertilisers</a:t>
            </a:r>
            <a:r>
              <a:rPr lang="en-US" sz="3600" b="0" smtClean="0">
                <a:latin typeface="Times New Roman" pitchFamily="18" charset="0"/>
                <a:cs typeface="Times New Roman" pitchFamily="18" charset="0"/>
              </a:rPr>
              <a:t> using biosynthesis, for the first time in the world.</a:t>
            </a:r>
          </a:p>
          <a:p>
            <a:r>
              <a:rPr lang="en-US" sz="3600" b="0" smtClean="0">
                <a:latin typeface="Times New Roman" pitchFamily="18" charset="0"/>
                <a:cs typeface="Times New Roman" pitchFamily="18" charset="0"/>
              </a:rPr>
              <a:t>The newly developed nano-fertiliser will bring down the use of chemical fertilizers by 80-100 times, thus saving considerable foreign exchange in import of fertilizers.</a:t>
            </a:r>
          </a:p>
          <a:p>
            <a:endParaRPr lang="en-US" sz="3200" smtClean="0">
              <a:solidFill>
                <a:srgbClr val="00B0F0"/>
              </a:solidFill>
              <a:latin typeface="Baskerville Old Face" pitchFamily="18" charset="0"/>
            </a:endParaRPr>
          </a:p>
          <a:p>
            <a:pPr>
              <a:buFontTx/>
              <a:buNone/>
            </a:pPr>
            <a:endParaRPr lang="en-US" sz="3200" smtClean="0">
              <a:latin typeface="Baskerville Old Face" pitchFamily="18" charset="0"/>
            </a:endParaRPr>
          </a:p>
          <a:p>
            <a:endParaRPr lang="en-US" sz="3200" smtClean="0">
              <a:latin typeface="Baskerville Old Fac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0"/>
            <a:ext cx="9140825" cy="6856413"/>
          </a:xfrm>
          <a:prstGeom prst="rect">
            <a:avLst/>
          </a:prstGeom>
          <a:noFill/>
          <a:ln w="9525">
            <a:noFill/>
            <a:miter lim="800000"/>
            <a:headEnd/>
            <a:tailEnd/>
          </a:ln>
        </p:spPr>
      </p:pic>
      <p:sp>
        <p:nvSpPr>
          <p:cNvPr id="21507" name="Title 2"/>
          <p:cNvSpPr>
            <a:spLocks noGrp="1"/>
          </p:cNvSpPr>
          <p:nvPr>
            <p:ph type="title"/>
          </p:nvPr>
        </p:nvSpPr>
        <p:spPr>
          <a:xfrm>
            <a:off x="357188" y="-214313"/>
            <a:ext cx="8229600" cy="1143001"/>
          </a:xfrm>
        </p:spPr>
        <p:txBody>
          <a:bodyPr/>
          <a:lstStyle/>
          <a:p>
            <a:pPr eaLnBrk="1" hangingPunct="1"/>
            <a:r>
              <a:rPr lang="en-US" smtClean="0"/>
              <a:t> </a:t>
            </a:r>
            <a:r>
              <a:rPr lang="en-US" sz="3600" smtClean="0"/>
              <a:t>WHY WE WANT TO USE NANO-FERTILIZERS   </a:t>
            </a:r>
          </a:p>
        </p:txBody>
      </p:sp>
      <p:sp>
        <p:nvSpPr>
          <p:cNvPr id="21508" name="Content Placeholder 3"/>
          <p:cNvSpPr>
            <a:spLocks noGrp="1"/>
          </p:cNvSpPr>
          <p:nvPr>
            <p:ph idx="1"/>
          </p:nvPr>
        </p:nvSpPr>
        <p:spPr>
          <a:xfrm>
            <a:off x="428625" y="1143000"/>
            <a:ext cx="8229600" cy="4389438"/>
          </a:xfrm>
        </p:spPr>
        <p:txBody>
          <a:bodyPr/>
          <a:lstStyle/>
          <a:p>
            <a:r>
              <a:rPr lang="en-US" sz="3200" smtClean="0">
                <a:latin typeface="Times New Roman" pitchFamily="18" charset="0"/>
                <a:cs typeface="Times New Roman" pitchFamily="18" charset="0"/>
              </a:rPr>
              <a:t>Nano-fertilisers are more beneficial as compared to chemical fertilizers </a:t>
            </a:r>
          </a:p>
          <a:p>
            <a:r>
              <a:rPr lang="en-US" sz="3200" smtClean="0">
                <a:latin typeface="Times New Roman" pitchFamily="18" charset="0"/>
                <a:cs typeface="Times New Roman" pitchFamily="18" charset="0"/>
              </a:rPr>
              <a:t>(i) Three-times increase in Nutrient Use                  Efficiency (NUE)</a:t>
            </a:r>
          </a:p>
          <a:p>
            <a:r>
              <a:rPr lang="en-US" sz="3200" smtClean="0">
                <a:latin typeface="Times New Roman" pitchFamily="18" charset="0"/>
                <a:cs typeface="Times New Roman" pitchFamily="18" charset="0"/>
              </a:rPr>
              <a:t>(ii) 80-100 times less requirement to chemical    fertilizers</a:t>
            </a:r>
          </a:p>
          <a:p>
            <a:r>
              <a:rPr lang="en-US" sz="3200" smtClean="0">
                <a:latin typeface="Times New Roman" pitchFamily="18" charset="0"/>
                <a:cs typeface="Times New Roman" pitchFamily="18" charset="0"/>
              </a:rPr>
              <a:t>(iii) 10 times more stress tolerant by the crops</a:t>
            </a:r>
          </a:p>
          <a:p>
            <a:r>
              <a:rPr lang="en-US" sz="3200" smtClean="0">
                <a:latin typeface="Times New Roman" pitchFamily="18" charset="0"/>
                <a:cs typeface="Times New Roman" pitchFamily="18" charset="0"/>
              </a:rPr>
              <a:t>(iv) Complete bio-source, so eco-friendly</a:t>
            </a:r>
          </a:p>
          <a:p>
            <a:pPr eaLnBrk="1" hangingPunct="1"/>
            <a:endParaRPr lang="en-US" sz="3200" smtClean="0">
              <a:latin typeface="Times New Roman" pitchFamily="18" charset="0"/>
              <a:cs typeface="Times New Roman" pitchFamily="18" charset="0"/>
            </a:endParaRPr>
          </a:p>
          <a:p>
            <a:pPr eaLnBrk="1" hangingPunct="1"/>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0" y="0"/>
            <a:ext cx="9140825" cy="6856413"/>
          </a:xfrm>
          <a:prstGeom prst="rect">
            <a:avLst/>
          </a:prstGeom>
          <a:noFill/>
          <a:ln w="9525">
            <a:noFill/>
            <a:miter lim="800000"/>
            <a:headEnd/>
            <a:tailEnd/>
          </a:ln>
        </p:spPr>
      </p:pic>
      <p:sp>
        <p:nvSpPr>
          <p:cNvPr id="22531" name="Content Placeholder 5"/>
          <p:cNvSpPr>
            <a:spLocks noGrp="1"/>
          </p:cNvSpPr>
          <p:nvPr>
            <p:ph idx="4294967295"/>
          </p:nvPr>
        </p:nvSpPr>
        <p:spPr>
          <a:xfrm>
            <a:off x="0" y="642938"/>
            <a:ext cx="8229600" cy="4389437"/>
          </a:xfrm>
        </p:spPr>
        <p:txBody>
          <a:bodyPr/>
          <a:lstStyle/>
          <a:p>
            <a:r>
              <a:rPr lang="en-US" sz="2400" smtClean="0"/>
              <a:t>(v</a:t>
            </a:r>
            <a:r>
              <a:rPr lang="en-US" sz="2800" smtClean="0"/>
              <a:t>) </a:t>
            </a:r>
            <a:r>
              <a:rPr lang="en-US" sz="3200" smtClean="0">
                <a:latin typeface="Times New Roman" pitchFamily="18" charset="0"/>
                <a:cs typeface="Times New Roman" pitchFamily="18" charset="0"/>
              </a:rPr>
              <a:t>30% more nutrient mobilization by the plants.</a:t>
            </a:r>
          </a:p>
          <a:p>
            <a:r>
              <a:rPr lang="en-US" sz="3200" smtClean="0">
                <a:latin typeface="Times New Roman" pitchFamily="18" charset="0"/>
                <a:cs typeface="Times New Roman" pitchFamily="18" charset="0"/>
              </a:rPr>
              <a:t>(vi) 17-54 % improvement in the crop yield.</a:t>
            </a:r>
          </a:p>
          <a:p>
            <a:endParaRPr lang="en-US" sz="3200" smtClean="0">
              <a:latin typeface="Times New Roman" pitchFamily="18" charset="0"/>
              <a:cs typeface="Times New Roman" pitchFamily="18" charset="0"/>
            </a:endParaRPr>
          </a:p>
          <a:p>
            <a:pPr eaLnBrk="1" hangingPunct="1"/>
            <a:endParaRPr lang="en-US" sz="3200" smtClean="0">
              <a:latin typeface="Times New Roman" pitchFamily="18" charset="0"/>
              <a:cs typeface="Times New Roman" pitchFamily="18" charset="0"/>
            </a:endParaRPr>
          </a:p>
          <a:p>
            <a:pPr eaLnBrk="1" hangingPunct="1"/>
            <a:endParaRPr lang="en-US" sz="3200" smtClean="0">
              <a:latin typeface="Times New Roman" pitchFamily="18" charset="0"/>
              <a:cs typeface="Times New Roman" pitchFamily="18" charset="0"/>
            </a:endParaRPr>
          </a:p>
          <a:p>
            <a:endParaRPr lang="en-US" smtClean="0"/>
          </a:p>
        </p:txBody>
      </p:sp>
      <p:pic>
        <p:nvPicPr>
          <p:cNvPr id="22532" name="Picture 2" descr="C:\Users\New\Desktop\NANO-FERTILIZER\nano_titleBar.jpg"/>
          <p:cNvPicPr>
            <a:picLocks noChangeAspect="1" noChangeArrowheads="1"/>
          </p:cNvPicPr>
          <p:nvPr/>
        </p:nvPicPr>
        <p:blipFill>
          <a:blip r:embed="rId3"/>
          <a:srcRect/>
          <a:stretch>
            <a:fillRect/>
          </a:stretch>
        </p:blipFill>
        <p:spPr bwMode="auto">
          <a:xfrm>
            <a:off x="0" y="2303463"/>
            <a:ext cx="9144000" cy="45545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0"/>
            <a:ext cx="9140825" cy="6856413"/>
          </a:xfrm>
          <a:prstGeom prst="rect">
            <a:avLst/>
          </a:prstGeom>
          <a:noFill/>
          <a:ln w="9525">
            <a:noFill/>
            <a:miter lim="800000"/>
            <a:headEnd/>
            <a:tailEnd/>
          </a:ln>
        </p:spPr>
      </p:pic>
      <p:sp>
        <p:nvSpPr>
          <p:cNvPr id="23555" name="Title 2"/>
          <p:cNvSpPr>
            <a:spLocks noGrp="1"/>
          </p:cNvSpPr>
          <p:nvPr>
            <p:ph type="title"/>
          </p:nvPr>
        </p:nvSpPr>
        <p:spPr>
          <a:xfrm>
            <a:off x="500063" y="500063"/>
            <a:ext cx="8229600" cy="1143000"/>
          </a:xfrm>
        </p:spPr>
        <p:txBody>
          <a:bodyPr/>
          <a:lstStyle/>
          <a:p>
            <a:pPr eaLnBrk="1" hangingPunct="1"/>
            <a:r>
              <a:rPr lang="en-US" smtClean="0"/>
              <a:t>           </a:t>
            </a:r>
            <a:br>
              <a:rPr lang="en-US" smtClean="0"/>
            </a:br>
            <a:r>
              <a:rPr lang="en-US" smtClean="0"/>
              <a:t>MANUFACTURING METHODS OF NANO-FERTILIZERS</a:t>
            </a:r>
          </a:p>
        </p:txBody>
      </p:sp>
      <p:sp>
        <p:nvSpPr>
          <p:cNvPr id="4" name="Content Placeholder 3"/>
          <p:cNvSpPr>
            <a:spLocks noGrp="1"/>
          </p:cNvSpPr>
          <p:nvPr>
            <p:ph idx="1"/>
          </p:nvPr>
        </p:nvSpPr>
        <p:spPr>
          <a:xfrm>
            <a:off x="357188" y="1500188"/>
            <a:ext cx="8229600" cy="4389437"/>
          </a:xfrm>
        </p:spPr>
        <p:txBody>
          <a:bodyPr>
            <a:normAutofit/>
          </a:bodyPr>
          <a:lstStyle/>
          <a:p>
            <a:pPr marL="274320" indent="-274320" eaLnBrk="1" fontAlgn="auto" hangingPunct="1">
              <a:spcAft>
                <a:spcPts val="0"/>
              </a:spcAft>
              <a:buClr>
                <a:schemeClr val="accent3"/>
              </a:buClr>
              <a:buFont typeface="Wingdings 2"/>
              <a:buChar char=""/>
              <a:defRPr/>
            </a:pPr>
            <a:endParaRPr lang="en-US" sz="2800" dirty="0" smtClean="0"/>
          </a:p>
          <a:p>
            <a:pPr marL="274320" indent="-274320" eaLnBrk="1" fontAlgn="auto" hangingPunct="1">
              <a:spcAft>
                <a:spcPts val="0"/>
              </a:spcAft>
              <a:buClr>
                <a:schemeClr val="accent3"/>
              </a:buClr>
              <a:buFont typeface="Wingdings 2"/>
              <a:buChar char=""/>
              <a:defRPr/>
            </a:pPr>
            <a:r>
              <a:rPr lang="en-US" sz="3200" dirty="0" smtClean="0">
                <a:latin typeface="Times New Roman" pitchFamily="18" charset="0"/>
                <a:cs typeface="Times New Roman" pitchFamily="18" charset="0"/>
              </a:rPr>
              <a:t>The fertilizer was prepared by developing a methodology to use microbial enzymes for breakdown of the respective salts into nano-form.</a:t>
            </a:r>
          </a:p>
          <a:p>
            <a:pPr marL="274320" indent="-274320" eaLnBrk="1" fontAlgn="auto" hangingPunct="1">
              <a:spcAft>
                <a:spcPts val="0"/>
              </a:spcAft>
              <a:buClr>
                <a:schemeClr val="accent3"/>
              </a:buClr>
              <a:buFont typeface="Wingdings 2"/>
              <a:buChar char=""/>
              <a:defRPr/>
            </a:pPr>
            <a:r>
              <a:rPr lang="en-US" sz="3200" dirty="0" smtClean="0">
                <a:latin typeface="Times New Roman" pitchFamily="18" charset="0"/>
                <a:cs typeface="Times New Roman" pitchFamily="18" charset="0"/>
              </a:rPr>
              <a:t>Nano-fertilisers in India and for the first time in the world developed </a:t>
            </a:r>
            <a:r>
              <a:rPr lang="en-US" sz="3200" b="1" u="sng" dirty="0" smtClean="0">
                <a:latin typeface="Times New Roman" pitchFamily="18" charset="0"/>
                <a:cs typeface="Times New Roman" pitchFamily="18" charset="0"/>
                <a:hlinkClick r:id="rId3"/>
              </a:rPr>
              <a:t>biosynthesis</a:t>
            </a:r>
            <a:r>
              <a:rPr lang="en-US" sz="3200" dirty="0" smtClean="0">
                <a:latin typeface="Times New Roman" pitchFamily="18" charset="0"/>
                <a:cs typeface="Times New Roman" pitchFamily="18" charset="0"/>
              </a:rPr>
              <a:t> process to make nano-fertilisers.</a:t>
            </a:r>
            <a:endParaRPr lang="en-US" sz="3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44"/>
          <p:cNvPicPr preferRelativeResize="0">
            <a:picLocks noChangeArrowheads="1"/>
          </p:cNvPicPr>
          <p:nvPr/>
        </p:nvPicPr>
        <p:blipFill>
          <a:blip r:embed="rId2"/>
          <a:srcRect/>
          <a:stretch>
            <a:fillRect/>
          </a:stretch>
        </p:blipFill>
        <p:spPr bwMode="auto">
          <a:xfrm>
            <a:off x="3175" y="0"/>
            <a:ext cx="9140825" cy="6856413"/>
          </a:xfrm>
          <a:prstGeom prst="rect">
            <a:avLst/>
          </a:prstGeom>
          <a:noFill/>
          <a:ln w="9525">
            <a:noFill/>
            <a:miter lim="800000"/>
            <a:headEnd/>
            <a:tailEnd/>
          </a:ln>
        </p:spPr>
      </p:pic>
      <p:sp>
        <p:nvSpPr>
          <p:cNvPr id="24579" name="Title 2"/>
          <p:cNvSpPr>
            <a:spLocks noGrp="1"/>
          </p:cNvSpPr>
          <p:nvPr>
            <p:ph type="title"/>
          </p:nvPr>
        </p:nvSpPr>
        <p:spPr>
          <a:xfrm>
            <a:off x="500063" y="500063"/>
            <a:ext cx="8229600" cy="1143000"/>
          </a:xfrm>
        </p:spPr>
        <p:txBody>
          <a:bodyPr/>
          <a:lstStyle/>
          <a:p>
            <a:pPr eaLnBrk="1" hangingPunct="1"/>
            <a:r>
              <a:rPr lang="en-US" b="1" smtClean="0"/>
              <a:t> </a:t>
            </a:r>
            <a:r>
              <a:rPr lang="en-US" sz="3200" b="1" smtClean="0">
                <a:latin typeface="Times New Roman" pitchFamily="18" charset="0"/>
                <a:cs typeface="Times New Roman" pitchFamily="18" charset="0"/>
              </a:rPr>
              <a:t>Freshly prepared apatite nano particle suspensions in the absence of CMC (left) and in the presence of CMC (right)</a:t>
            </a:r>
            <a:endParaRPr lang="en-US" sz="3200" smtClean="0">
              <a:latin typeface="Times New Roman" pitchFamily="18" charset="0"/>
              <a:cs typeface="Times New Roman" pitchFamily="18" charset="0"/>
            </a:endParaRPr>
          </a:p>
        </p:txBody>
      </p:sp>
      <p:pic>
        <p:nvPicPr>
          <p:cNvPr id="24580" name="Picture 2" descr="C:\Users\New\Desktop\NANO-FERTILIZER\srep05686-f2.jpg"/>
          <p:cNvPicPr>
            <a:picLocks noGrp="1" noChangeAspect="1" noChangeArrowheads="1"/>
          </p:cNvPicPr>
          <p:nvPr>
            <p:ph idx="1"/>
          </p:nvPr>
        </p:nvPicPr>
        <p:blipFill>
          <a:blip r:embed="rId3"/>
          <a:srcRect/>
          <a:stretch>
            <a:fillRect/>
          </a:stretch>
        </p:blipFill>
        <p:spPr>
          <a:xfrm>
            <a:off x="0" y="1714500"/>
            <a:ext cx="9144000" cy="5143500"/>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shtrax">
  <a:themeElements>
    <a:clrScheme name="1_ashtra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shtrax">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shtra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shtra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shtra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shtra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shtra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shtra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shtra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shtra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shtra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shtra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shtra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shtra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ashtrax</Template>
  <TotalTime>713</TotalTime>
  <Pages>0</Pages>
  <Words>587</Words>
  <Characters>0</Characters>
  <Application>Microsoft PowerPoint</Application>
  <DocSecurity>0</DocSecurity>
  <PresentationFormat>On-screen Show (4:3)</PresentationFormat>
  <Lines>0</Lines>
  <Paragraphs>75</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1_ashtrax</vt:lpstr>
      <vt:lpstr>Flow</vt:lpstr>
      <vt:lpstr>          </vt:lpstr>
      <vt:lpstr>          CONTENTS</vt:lpstr>
      <vt:lpstr>            INTRODUCTION</vt:lpstr>
      <vt:lpstr>Slide 4</vt:lpstr>
      <vt:lpstr>               NANO FERTILIZER IN INDIA</vt:lpstr>
      <vt:lpstr> WHY WE WANT TO USE NANO-FERTILIZERS   </vt:lpstr>
      <vt:lpstr>Slide 7</vt:lpstr>
      <vt:lpstr>            MANUFACTURING METHODS OF NANO-FERTILIZERS</vt:lpstr>
      <vt:lpstr> Freshly prepared apatite nano particle suspensions in the absence of CMC (left) and in the presence of CMC (right)</vt:lpstr>
      <vt:lpstr>   COMPARISION OF NANO FERTILIZERS AND ORDINARY FERTILIZERS</vt:lpstr>
      <vt:lpstr>   </vt:lpstr>
      <vt:lpstr>Slide 12</vt:lpstr>
      <vt:lpstr>Slide 13</vt:lpstr>
      <vt:lpstr> Growth of soybean plants under different treatments</vt:lpstr>
      <vt:lpstr>Slide 15</vt:lpstr>
      <vt:lpstr>TYPES OF NANO FERTILIZERS</vt:lpstr>
      <vt:lpstr>Slide 17</vt:lpstr>
      <vt:lpstr>Slide 18</vt:lpstr>
      <vt:lpstr>TYPES OF NANO FERTILIZERS</vt:lpstr>
      <vt:lpstr>ADVANTAGES OF NANO FERTILIZERS</vt:lpstr>
      <vt:lpstr>DISADVANTAGES OF NANO FERTILIZERS</vt:lpstr>
      <vt:lpstr>Slide 22</vt:lpstr>
      <vt:lpstr>             CONCLUSION</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dc:creator>
  <cp:lastModifiedBy>DR MAIDUL HOSSAIN</cp:lastModifiedBy>
  <cp:revision>122</cp:revision>
  <cp:lastPrinted>1899-12-30T00:00:00Z</cp:lastPrinted>
  <dcterms:created xsi:type="dcterms:W3CDTF">2010-07-23T12:56:14Z</dcterms:created>
  <dcterms:modified xsi:type="dcterms:W3CDTF">2020-04-01T14:46:57Z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