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DFF8AAA8-1771-4409-99BF-B0B58193FF2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FF8AAA8-1771-4409-99BF-B0B58193FF2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FF8AAA8-1771-4409-99BF-B0B58193FF2F}"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8BF1C0-DFF5-4527-B2C5-050A9B97AA8E}" type="datetimeFigureOut">
              <a:rPr lang="en-US" smtClean="0"/>
              <a:pPr/>
              <a:t>10/22/2019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DFF8AAA8-1771-4409-99BF-B0B58193FF2F}"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28BF1C0-DFF5-4527-B2C5-050A9B97AA8E}" type="datetimeFigureOut">
              <a:rPr lang="en-US" smtClean="0"/>
              <a:pPr/>
              <a:t>10/22/2019</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F8AAA8-1771-4409-99BF-B0B58193FF2F}"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0"/>
            <a:ext cx="7956452" cy="3200400"/>
          </a:xfrm>
        </p:spPr>
        <p:txBody>
          <a:bodyPr>
            <a:noAutofit/>
          </a:bodyPr>
          <a:lstStyle/>
          <a:p>
            <a:pPr algn="ctr"/>
            <a:r>
              <a:rPr lang="en-IN" sz="4000" dirty="0" smtClean="0">
                <a:solidFill>
                  <a:schemeClr val="tx1">
                    <a:lumMod val="75000"/>
                  </a:schemeClr>
                </a:solidFill>
              </a:rPr>
              <a:t>Sub: Service Marketing</a:t>
            </a:r>
            <a:r>
              <a:rPr lang="en-IN" sz="4000" dirty="0" smtClean="0"/>
              <a:t/>
            </a:r>
            <a:br>
              <a:rPr lang="en-IN" sz="4000" dirty="0" smtClean="0"/>
            </a:br>
            <a:r>
              <a:rPr lang="en-IN" sz="4000" dirty="0" smtClean="0"/>
              <a:t>Paper Code-MBA-302/306</a:t>
            </a:r>
            <a:br>
              <a:rPr lang="en-IN" sz="4000" dirty="0" smtClean="0"/>
            </a:br>
            <a:r>
              <a:rPr lang="en-IN" sz="4000" dirty="0" smtClean="0">
                <a:solidFill>
                  <a:srgbClr val="FF0000"/>
                </a:solidFill>
              </a:rPr>
              <a:t>Unit-6</a:t>
            </a:r>
            <a:r>
              <a:rPr lang="en-IN" sz="4000" dirty="0" smtClean="0"/>
              <a:t/>
            </a:r>
            <a:br>
              <a:rPr lang="en-IN" sz="4000" dirty="0" smtClean="0"/>
            </a:br>
            <a:r>
              <a:rPr lang="en-IN" sz="4000" dirty="0" smtClean="0">
                <a:solidFill>
                  <a:schemeClr val="accent2">
                    <a:lumMod val="20000"/>
                    <a:lumOff val="80000"/>
                  </a:schemeClr>
                </a:solidFill>
              </a:rPr>
              <a:t>Topic-Dimensions </a:t>
            </a:r>
            <a:r>
              <a:rPr lang="en-IN" sz="4000" dirty="0">
                <a:solidFill>
                  <a:schemeClr val="accent2">
                    <a:lumMod val="20000"/>
                    <a:lumOff val="80000"/>
                  </a:schemeClr>
                </a:solidFill>
              </a:rPr>
              <a:t>of Service </a:t>
            </a:r>
            <a:r>
              <a:rPr lang="en-IN" sz="4000" dirty="0" smtClean="0">
                <a:solidFill>
                  <a:schemeClr val="accent2">
                    <a:lumMod val="20000"/>
                    <a:lumOff val="80000"/>
                  </a:schemeClr>
                </a:solidFill>
              </a:rPr>
              <a:t>Quality Model</a:t>
            </a:r>
            <a:endParaRPr lang="en-IN" sz="4000" dirty="0">
              <a:solidFill>
                <a:schemeClr val="accent2">
                  <a:lumMod val="20000"/>
                  <a:lumOff val="80000"/>
                </a:schemeClr>
              </a:solidFill>
            </a:endParaRPr>
          </a:p>
        </p:txBody>
      </p:sp>
      <p:sp>
        <p:nvSpPr>
          <p:cNvPr id="3" name="Subtitle 2"/>
          <p:cNvSpPr>
            <a:spLocks noGrp="1"/>
          </p:cNvSpPr>
          <p:nvPr>
            <p:ph type="subTitle" idx="1"/>
          </p:nvPr>
        </p:nvSpPr>
        <p:spPr>
          <a:xfrm>
            <a:off x="500034" y="4214818"/>
            <a:ext cx="7854696" cy="1752600"/>
          </a:xfrm>
        </p:spPr>
        <p:txBody>
          <a:bodyPr/>
          <a:lstStyle/>
          <a:p>
            <a:pPr algn="ctr"/>
            <a:r>
              <a:rPr lang="en-US" dirty="0" smtClean="0"/>
              <a:t>Presented by</a:t>
            </a:r>
          </a:p>
          <a:p>
            <a:pPr algn="ctr"/>
            <a:r>
              <a:rPr lang="en-US" dirty="0" smtClean="0"/>
              <a:t>Dr Sudin Bag</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1143000"/>
          </a:xfrm>
        </p:spPr>
        <p:txBody>
          <a:bodyPr/>
          <a:lstStyle/>
          <a:p>
            <a:r>
              <a:rPr lang="en-US" dirty="0" smtClean="0"/>
              <a:t>Background of SERVQUAL</a:t>
            </a:r>
            <a:endParaRPr lang="en-IN" dirty="0"/>
          </a:p>
        </p:txBody>
      </p:sp>
      <p:sp>
        <p:nvSpPr>
          <p:cNvPr id="3" name="Content Placeholder 2"/>
          <p:cNvSpPr>
            <a:spLocks noGrp="1"/>
          </p:cNvSpPr>
          <p:nvPr>
            <p:ph idx="1"/>
          </p:nvPr>
        </p:nvSpPr>
        <p:spPr>
          <a:xfrm>
            <a:off x="457200" y="1357298"/>
            <a:ext cx="8229600" cy="5214974"/>
          </a:xfrm>
        </p:spPr>
        <p:txBody>
          <a:bodyPr>
            <a:normAutofit fontScale="92500"/>
          </a:bodyPr>
          <a:lstStyle/>
          <a:p>
            <a:pPr algn="just"/>
            <a:r>
              <a:rPr lang="en-IN" dirty="0" smtClean="0"/>
              <a:t>A. </a:t>
            </a:r>
            <a:r>
              <a:rPr lang="en-IN" dirty="0" err="1" smtClean="0"/>
              <a:t>Parasuraman</a:t>
            </a:r>
            <a:r>
              <a:rPr lang="en-IN" dirty="0" smtClean="0"/>
              <a:t>, V.A. </a:t>
            </a:r>
            <a:r>
              <a:rPr lang="en-IN" dirty="0" err="1" smtClean="0"/>
              <a:t>Zeithaml</a:t>
            </a:r>
            <a:r>
              <a:rPr lang="en-IN" dirty="0" smtClean="0"/>
              <a:t>, and L.L. Berry has developed a tool for measuring service quality by comparing customers perception of the service delivered with their desired expectations. The tool is known as SERVQUAL.</a:t>
            </a:r>
          </a:p>
          <a:p>
            <a:pPr algn="just"/>
            <a:r>
              <a:rPr lang="en-IN" dirty="0" smtClean="0"/>
              <a:t>When expectations are not met, the service is deemed unacceptable. When perception is in line with expectation, the service quality is satisfactory. However, the service is rated as exceptional when the perception exceeds expectation.</a:t>
            </a:r>
          </a:p>
          <a:p>
            <a:pPr algn="just"/>
            <a:r>
              <a:rPr lang="en-IN" dirty="0" smtClean="0"/>
              <a:t>The study observed that customers measure the quality of service received along five areas or dimensions: </a:t>
            </a:r>
            <a:r>
              <a:rPr lang="en-IN" dirty="0" smtClean="0">
                <a:solidFill>
                  <a:srgbClr val="FF0000"/>
                </a:solidFill>
              </a:rPr>
              <a:t>Responsiveness, Reliability, Assurance, Empathy, Tangibles.</a:t>
            </a:r>
            <a:endParaRPr lang="en-IN"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Reliability</a:t>
            </a:r>
            <a:endParaRPr lang="en-IN" dirty="0"/>
          </a:p>
        </p:txBody>
      </p:sp>
      <p:sp>
        <p:nvSpPr>
          <p:cNvPr id="3" name="Content Placeholder 2"/>
          <p:cNvSpPr>
            <a:spLocks noGrp="1"/>
          </p:cNvSpPr>
          <p:nvPr>
            <p:ph idx="1"/>
          </p:nvPr>
        </p:nvSpPr>
        <p:spPr/>
        <p:txBody>
          <a:bodyPr/>
          <a:lstStyle/>
          <a:p>
            <a:r>
              <a:rPr lang="en-IN" dirty="0" smtClean="0"/>
              <a:t>The ability to provide what was promised </a:t>
            </a:r>
            <a:r>
              <a:rPr lang="en-IN" b="1" dirty="0" smtClean="0"/>
              <a:t>dependably and accurately.</a:t>
            </a:r>
          </a:p>
          <a:p>
            <a:pPr>
              <a:buNone/>
            </a:pPr>
            <a:r>
              <a:rPr lang="en-IN" b="1" dirty="0" smtClean="0"/>
              <a:t>Specific Questions Realised by Customers</a:t>
            </a:r>
          </a:p>
          <a:p>
            <a:r>
              <a:rPr lang="en-IN" dirty="0" smtClean="0"/>
              <a:t>When a loan officer says they will call me back in 15 minutes, does she do so?</a:t>
            </a:r>
          </a:p>
          <a:p>
            <a:r>
              <a:rPr lang="en-IN" dirty="0" smtClean="0"/>
              <a:t>Does the stockbroker follow my exact instructions to buy or sell?</a:t>
            </a:r>
          </a:p>
          <a:p>
            <a:r>
              <a:rPr lang="en-IN" dirty="0" smtClean="0"/>
              <a:t>Is my credit card statement free of errors?</a:t>
            </a:r>
          </a:p>
          <a:p>
            <a:r>
              <a:rPr lang="en-IN" dirty="0" smtClean="0"/>
              <a:t>Is my washing machine repaired right the first time?</a:t>
            </a:r>
          </a:p>
          <a:p>
            <a:endParaRPr lang="en-IN" dirty="0"/>
          </a:p>
        </p:txBody>
      </p:sp>
      <p:pic>
        <p:nvPicPr>
          <p:cNvPr id="2050" name="Picture 2"/>
          <p:cNvPicPr>
            <a:picLocks noChangeAspect="1" noChangeArrowheads="1"/>
          </p:cNvPicPr>
          <p:nvPr/>
        </p:nvPicPr>
        <p:blipFill>
          <a:blip r:embed="rId2"/>
          <a:srcRect/>
          <a:stretch>
            <a:fillRect/>
          </a:stretch>
        </p:blipFill>
        <p:spPr bwMode="auto">
          <a:xfrm>
            <a:off x="4214810" y="0"/>
            <a:ext cx="4786346" cy="17145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Responsiveness</a:t>
            </a:r>
            <a:endParaRPr lang="en-IN" dirty="0"/>
          </a:p>
        </p:txBody>
      </p:sp>
      <p:sp>
        <p:nvSpPr>
          <p:cNvPr id="3" name="Content Placeholder 2"/>
          <p:cNvSpPr>
            <a:spLocks noGrp="1"/>
          </p:cNvSpPr>
          <p:nvPr>
            <p:ph idx="1"/>
          </p:nvPr>
        </p:nvSpPr>
        <p:spPr/>
        <p:txBody>
          <a:bodyPr>
            <a:normAutofit lnSpcReduction="10000"/>
          </a:bodyPr>
          <a:lstStyle/>
          <a:p>
            <a:pPr algn="just"/>
            <a:r>
              <a:rPr lang="en-IN" dirty="0" smtClean="0"/>
              <a:t>This is the willingness to help customers and provide </a:t>
            </a:r>
            <a:r>
              <a:rPr lang="en-IN" b="1" dirty="0" smtClean="0"/>
              <a:t>prompt </a:t>
            </a:r>
            <a:r>
              <a:rPr lang="en-IN" dirty="0" smtClean="0"/>
              <a:t>service.</a:t>
            </a:r>
          </a:p>
          <a:p>
            <a:pPr algn="just">
              <a:buNone/>
            </a:pPr>
            <a:r>
              <a:rPr lang="en-IN" b="1" dirty="0" smtClean="0"/>
              <a:t>Specific Questions Realised by Customers</a:t>
            </a:r>
          </a:p>
          <a:p>
            <a:pPr algn="just"/>
            <a:r>
              <a:rPr lang="en-IN" dirty="0" smtClean="0"/>
              <a:t>When there is a problem with my bank statement, does the bank resolve the problem quickly?</a:t>
            </a:r>
          </a:p>
          <a:p>
            <a:pPr algn="just"/>
            <a:r>
              <a:rPr lang="en-IN" dirty="0" smtClean="0"/>
              <a:t>Is my stockbroker willing to answer my questions? </a:t>
            </a:r>
          </a:p>
          <a:p>
            <a:pPr algn="just"/>
            <a:r>
              <a:rPr lang="en-IN" dirty="0" smtClean="0"/>
              <a:t>Are changes for returned merchandise credited  to my account promptly?</a:t>
            </a:r>
          </a:p>
          <a:p>
            <a:pPr algn="just"/>
            <a:r>
              <a:rPr lang="en-IN" dirty="0" smtClean="0"/>
              <a:t>Is the repair firm willing to give me a specific time when the repair person will show up?</a:t>
            </a:r>
          </a:p>
          <a:p>
            <a:pPr algn="just">
              <a:buNone/>
            </a:pPr>
            <a:endParaRPr lang="en-IN" dirty="0"/>
          </a:p>
        </p:txBody>
      </p:sp>
      <p:pic>
        <p:nvPicPr>
          <p:cNvPr id="1026" name="Picture 2"/>
          <p:cNvPicPr>
            <a:picLocks noChangeAspect="1" noChangeArrowheads="1"/>
          </p:cNvPicPr>
          <p:nvPr/>
        </p:nvPicPr>
        <p:blipFill>
          <a:blip r:embed="rId2"/>
          <a:srcRect/>
          <a:stretch>
            <a:fillRect/>
          </a:stretch>
        </p:blipFill>
        <p:spPr bwMode="auto">
          <a:xfrm>
            <a:off x="4571968" y="0"/>
            <a:ext cx="4572032" cy="19288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Assurance</a:t>
            </a:r>
            <a:endParaRPr lang="en-IN" dirty="0"/>
          </a:p>
        </p:txBody>
      </p:sp>
      <p:sp>
        <p:nvSpPr>
          <p:cNvPr id="3" name="Content Placeholder 2"/>
          <p:cNvSpPr>
            <a:spLocks noGrp="1"/>
          </p:cNvSpPr>
          <p:nvPr>
            <p:ph idx="1"/>
          </p:nvPr>
        </p:nvSpPr>
        <p:spPr/>
        <p:txBody>
          <a:bodyPr>
            <a:normAutofit lnSpcReduction="10000"/>
          </a:bodyPr>
          <a:lstStyle/>
          <a:p>
            <a:r>
              <a:rPr lang="en-IN" dirty="0" smtClean="0"/>
              <a:t>The ability to convey trust and confidence, and demonstrate knowledge and confidence.</a:t>
            </a:r>
          </a:p>
          <a:p>
            <a:pPr>
              <a:buNone/>
            </a:pPr>
            <a:r>
              <a:rPr lang="en-IN" b="1" dirty="0" smtClean="0"/>
              <a:t>Specific Questions Realised by Customers</a:t>
            </a:r>
          </a:p>
          <a:p>
            <a:r>
              <a:rPr lang="en-IN" dirty="0" smtClean="0"/>
              <a:t>Is it safe for me to use the bank’s automatic teller machines?</a:t>
            </a:r>
          </a:p>
          <a:p>
            <a:r>
              <a:rPr lang="en-IN" dirty="0" smtClean="0"/>
              <a:t>Does my brokerage firm know where my stock certificate is?</a:t>
            </a:r>
          </a:p>
          <a:p>
            <a:r>
              <a:rPr lang="en-IN" dirty="0" smtClean="0"/>
              <a:t>Is my credit card safe from unauthorized use?</a:t>
            </a:r>
          </a:p>
          <a:p>
            <a:r>
              <a:rPr lang="en-IN" dirty="0" smtClean="0"/>
              <a:t>Can I be confident that the repair job was done properly?</a:t>
            </a:r>
          </a:p>
          <a:p>
            <a:pPr>
              <a:buNone/>
            </a:pPr>
            <a:endParaRPr lang="en-IN" dirty="0"/>
          </a:p>
        </p:txBody>
      </p:sp>
      <p:pic>
        <p:nvPicPr>
          <p:cNvPr id="3074" name="Picture 2"/>
          <p:cNvPicPr>
            <a:picLocks noChangeAspect="1" noChangeArrowheads="1"/>
          </p:cNvPicPr>
          <p:nvPr/>
        </p:nvPicPr>
        <p:blipFill>
          <a:blip r:embed="rId2"/>
          <a:srcRect/>
          <a:stretch>
            <a:fillRect/>
          </a:stretch>
        </p:blipFill>
        <p:spPr bwMode="auto">
          <a:xfrm>
            <a:off x="3714744" y="0"/>
            <a:ext cx="5143536" cy="20002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Empathy</a:t>
            </a:r>
            <a:endParaRPr lang="en-IN" dirty="0"/>
          </a:p>
        </p:txBody>
      </p:sp>
      <p:sp>
        <p:nvSpPr>
          <p:cNvPr id="3" name="Content Placeholder 2"/>
          <p:cNvSpPr>
            <a:spLocks noGrp="1"/>
          </p:cNvSpPr>
          <p:nvPr>
            <p:ph idx="1"/>
          </p:nvPr>
        </p:nvSpPr>
        <p:spPr/>
        <p:txBody>
          <a:bodyPr/>
          <a:lstStyle/>
          <a:p>
            <a:pPr>
              <a:buNone/>
            </a:pPr>
            <a:r>
              <a:rPr lang="en-IN" dirty="0" smtClean="0"/>
              <a:t>Care and individual attention given to customers.</a:t>
            </a:r>
          </a:p>
          <a:p>
            <a:pPr>
              <a:buNone/>
            </a:pPr>
            <a:r>
              <a:rPr lang="en-IN" b="1" dirty="0" smtClean="0"/>
              <a:t> Specific Questions Realised by Customers</a:t>
            </a:r>
          </a:p>
          <a:p>
            <a:r>
              <a:rPr lang="en-IN" dirty="0" smtClean="0"/>
              <a:t>How easy it is for me to talk to senior bank officials when I have a problem?</a:t>
            </a:r>
          </a:p>
          <a:p>
            <a:r>
              <a:rPr lang="en-IN" dirty="0" smtClean="0"/>
              <a:t>Is it easy to get through to my broker over the telephone?</a:t>
            </a:r>
          </a:p>
          <a:p>
            <a:r>
              <a:rPr lang="en-IN" dirty="0" smtClean="0"/>
              <a:t>Does the credit card company have a 24-hour, toll-free telephone number?</a:t>
            </a:r>
          </a:p>
          <a:p>
            <a:r>
              <a:rPr lang="en-IN" dirty="0" smtClean="0"/>
              <a:t>Is the repair service facility conveniently located?</a:t>
            </a:r>
            <a:endParaRPr lang="en-IN" smtClean="0"/>
          </a:p>
          <a:p>
            <a:pPr>
              <a:buNone/>
            </a:pPr>
            <a:endParaRPr lang="en-IN" dirty="0" smtClean="0"/>
          </a:p>
          <a:p>
            <a:pPr>
              <a:buNone/>
            </a:pPr>
            <a:endParaRPr lang="en-IN" dirty="0"/>
          </a:p>
        </p:txBody>
      </p:sp>
      <p:pic>
        <p:nvPicPr>
          <p:cNvPr id="4098" name="Picture 2"/>
          <p:cNvPicPr>
            <a:picLocks noChangeAspect="1" noChangeArrowheads="1"/>
          </p:cNvPicPr>
          <p:nvPr/>
        </p:nvPicPr>
        <p:blipFill>
          <a:blip r:embed="rId2"/>
          <a:srcRect/>
          <a:stretch>
            <a:fillRect/>
          </a:stretch>
        </p:blipFill>
        <p:spPr bwMode="auto">
          <a:xfrm>
            <a:off x="3857588" y="0"/>
            <a:ext cx="5286412" cy="18573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Tangibles</a:t>
            </a:r>
            <a:endParaRPr lang="en-IN" dirty="0"/>
          </a:p>
        </p:txBody>
      </p:sp>
      <p:sp>
        <p:nvSpPr>
          <p:cNvPr id="3" name="Content Placeholder 2"/>
          <p:cNvSpPr>
            <a:spLocks noGrp="1"/>
          </p:cNvSpPr>
          <p:nvPr>
            <p:ph idx="1"/>
          </p:nvPr>
        </p:nvSpPr>
        <p:spPr>
          <a:xfrm>
            <a:off x="214282" y="1935480"/>
            <a:ext cx="8643998" cy="4389120"/>
          </a:xfrm>
        </p:spPr>
        <p:txBody>
          <a:bodyPr/>
          <a:lstStyle/>
          <a:p>
            <a:pPr>
              <a:buNone/>
            </a:pPr>
            <a:r>
              <a:rPr lang="en-IN" dirty="0" smtClean="0"/>
              <a:t>Physical appearance of personnel, facilities and equipment.</a:t>
            </a:r>
          </a:p>
          <a:p>
            <a:r>
              <a:rPr lang="en-IN" dirty="0" smtClean="0"/>
              <a:t>Are the bank’s facilities attractive?</a:t>
            </a:r>
          </a:p>
          <a:p>
            <a:r>
              <a:rPr lang="en-IN" dirty="0" smtClean="0"/>
              <a:t>Is my stockbroker dressed appropriately?</a:t>
            </a:r>
          </a:p>
          <a:p>
            <a:r>
              <a:rPr lang="en-IN" dirty="0" smtClean="0"/>
              <a:t>Is my credit card statement easy to understand?</a:t>
            </a:r>
          </a:p>
          <a:p>
            <a:r>
              <a:rPr lang="en-IN" dirty="0" smtClean="0"/>
              <a:t>So the tools used by the repair person look modern?</a:t>
            </a:r>
            <a:endParaRPr lang="en-IN" smtClean="0"/>
          </a:p>
          <a:p>
            <a:pPr>
              <a:buNone/>
            </a:pP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ctr">
              <a:buNone/>
            </a:pPr>
            <a:r>
              <a:rPr lang="en-IN" sz="6000" dirty="0" smtClean="0"/>
              <a:t>Thank You!</a:t>
            </a:r>
            <a:endParaRPr lang="en-IN" sz="6000" dirty="0"/>
          </a:p>
        </p:txBody>
      </p:sp>
      <p:pic>
        <p:nvPicPr>
          <p:cNvPr id="6146" name="Picture 2"/>
          <p:cNvPicPr>
            <a:picLocks noChangeAspect="1" noChangeArrowheads="1"/>
          </p:cNvPicPr>
          <p:nvPr/>
        </p:nvPicPr>
        <p:blipFill>
          <a:blip r:embed="rId2"/>
          <a:srcRect/>
          <a:stretch>
            <a:fillRect/>
          </a:stretch>
        </p:blipFill>
        <p:spPr bwMode="auto">
          <a:xfrm>
            <a:off x="3286116" y="3143248"/>
            <a:ext cx="2786082" cy="24288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TotalTime>
  <Words>356</Words>
  <Application>Microsoft Office PowerPoint</Application>
  <PresentationFormat>On-screen Show (4:3)</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Sub: Service Marketing Paper Code-MBA-302/306 Unit-6 Topic-Dimensions of Service Quality Model</vt:lpstr>
      <vt:lpstr>Background of SERVQUAL</vt:lpstr>
      <vt:lpstr>Reliability</vt:lpstr>
      <vt:lpstr>Responsiveness</vt:lpstr>
      <vt:lpstr>Assurance</vt:lpstr>
      <vt:lpstr>Empathy</vt:lpstr>
      <vt:lpstr>Tangibles</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Dimensions of Service Quality</dc:title>
  <dc:creator>PC</dc:creator>
  <cp:lastModifiedBy>Windows User</cp:lastModifiedBy>
  <cp:revision>8</cp:revision>
  <dcterms:created xsi:type="dcterms:W3CDTF">2018-08-02T16:07:37Z</dcterms:created>
  <dcterms:modified xsi:type="dcterms:W3CDTF">2019-10-22T04:08:43Z</dcterms:modified>
</cp:coreProperties>
</file>