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75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CA7EA-E860-4742-B0DA-59E82B234D4A}" type="datetimeFigureOut">
              <a:rPr lang="en-US" smtClean="0"/>
              <a:pPr/>
              <a:t>2/17/2019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1FFDE-A93E-45FB-8EA6-2246C09B5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Menarche: The 1</a:t>
            </a:r>
            <a:r>
              <a:rPr lang="en-IN" baseline="30000" dirty="0" smtClean="0"/>
              <a:t>st</a:t>
            </a:r>
            <a:r>
              <a:rPr lang="en-IN" dirty="0" smtClean="0"/>
              <a:t> menstrual cycle, or 1</a:t>
            </a:r>
            <a:r>
              <a:rPr lang="en-IN" baseline="30000" dirty="0" smtClean="0"/>
              <a:t>st</a:t>
            </a:r>
            <a:r>
              <a:rPr lang="en-IN" dirty="0" smtClean="0"/>
              <a:t> menstrual bleeding in female humans.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1FFDE-A93E-45FB-8EA6-2246C09B5C32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1FFDE-A93E-45FB-8EA6-2246C09B5C32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sym typeface="Symbol" pitchFamily="18" charset="2"/>
              </a:rPr>
              <a:t>P</a:t>
            </a:r>
            <a:r>
              <a:rPr lang="en-US" sz="1200" dirty="0" err="1" smtClean="0"/>
              <a:t>ulsatile</a:t>
            </a:r>
            <a:r>
              <a:rPr lang="en-US" sz="1200" dirty="0" smtClean="0"/>
              <a:t>: Beating rhythmically.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1FFDE-A93E-45FB-8EA6-2246C09B5C32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 </a:t>
            </a:r>
            <a:r>
              <a:rPr lang="en-IN" dirty="0" err="1" smtClean="0"/>
              <a:t>ureto</a:t>
            </a:r>
            <a:r>
              <a:rPr lang="en-IN" dirty="0" smtClean="0"/>
              <a:t>: in the womb/in the </a:t>
            </a:r>
            <a:r>
              <a:rPr lang="en-IN" dirty="0" err="1" smtClean="0"/>
              <a:t>uretus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1FFDE-A93E-45FB-8EA6-2246C09B5C32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Androgen: Any steroid hormone that has </a:t>
            </a:r>
            <a:r>
              <a:rPr lang="en-IN" dirty="0" err="1" smtClean="0"/>
              <a:t>masculinizing</a:t>
            </a:r>
            <a:r>
              <a:rPr lang="en-IN" dirty="0" smtClean="0"/>
              <a:t> effects, including testosterone &amp; </a:t>
            </a:r>
            <a:r>
              <a:rPr lang="en-IN" dirty="0" err="1" smtClean="0"/>
              <a:t>dihydrotestosterone</a:t>
            </a:r>
            <a:r>
              <a:rPr lang="en-IN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1FFDE-A93E-45FB-8EA6-2246C09B5C32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ICSI- </a:t>
            </a:r>
            <a:r>
              <a:rPr lang="en-IN" dirty="0" err="1" smtClean="0"/>
              <a:t>Intracytoplasmic</a:t>
            </a:r>
            <a:r>
              <a:rPr lang="en-IN" dirty="0" smtClean="0"/>
              <a:t> sperm injection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1FFDE-A93E-45FB-8EA6-2246C09B5C32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76707B-D09D-4C0E-BCB4-AD3EDE76585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m.wikipedia.org/wiki/Genitals" TargetMode="External"/><Relationship Id="rId13" Type="http://schemas.openxmlformats.org/officeDocument/2006/relationships/hyperlink" Target="https://en.m.wikipedia.org/wiki/HIV" TargetMode="External"/><Relationship Id="rId3" Type="http://schemas.openxmlformats.org/officeDocument/2006/relationships/hyperlink" Target="https://en.m.wikipedia.org/wiki/Adolescent" TargetMode="External"/><Relationship Id="rId7" Type="http://schemas.openxmlformats.org/officeDocument/2006/relationships/hyperlink" Target="https://en.m.wikipedia.org/wiki/Breast" TargetMode="External"/><Relationship Id="rId12" Type="http://schemas.openxmlformats.org/officeDocument/2006/relationships/hyperlink" Target="https://en.m.wikipedia.org/wiki/Puberty" TargetMode="External"/><Relationship Id="rId2" Type="http://schemas.openxmlformats.org/officeDocument/2006/relationships/hyperlink" Target="https://en.m.wikipedia.org/wiki/Child_developm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m.wikipedia.org/wiki/Secondary_sex_characteristic" TargetMode="External"/><Relationship Id="rId11" Type="http://schemas.openxmlformats.org/officeDocument/2006/relationships/hyperlink" Target="https://en.m.wikipedia.org/wiki/Human_variability" TargetMode="External"/><Relationship Id="rId5" Type="http://schemas.openxmlformats.org/officeDocument/2006/relationships/hyperlink" Target="https://en.m.wikipedia.org/wiki/Primary_sex_characteristic" TargetMode="External"/><Relationship Id="rId10" Type="http://schemas.openxmlformats.org/officeDocument/2006/relationships/hyperlink" Target="https://en.m.wikipedia.org/wiki/James_Mourilyan_Tanner" TargetMode="External"/><Relationship Id="rId4" Type="http://schemas.openxmlformats.org/officeDocument/2006/relationships/hyperlink" Target="https://en.m.wikipedia.org/wiki/Adult" TargetMode="External"/><Relationship Id="rId9" Type="http://schemas.openxmlformats.org/officeDocument/2006/relationships/hyperlink" Target="https://en.m.wikipedia.org/wiki/Pubic_hai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78668"/>
            <a:ext cx="794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Disorders of the Testes &amp; Male Reproductive System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9729" y="4876800"/>
            <a:ext cx="2246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/>
              <a:t>Dr Surojit Das, PhD</a:t>
            </a:r>
          </a:p>
          <a:p>
            <a:pPr algn="ctr"/>
            <a:r>
              <a:rPr lang="en-IN" b="1" dirty="0" smtClean="0"/>
              <a:t>Assistant Professor</a:t>
            </a:r>
          </a:p>
          <a:p>
            <a:pPr algn="ctr"/>
            <a:r>
              <a:rPr lang="en-IN" b="1" dirty="0" err="1" smtClean="0"/>
              <a:t>Vidyasagar</a:t>
            </a:r>
            <a:r>
              <a:rPr lang="en-IN" b="1" dirty="0" smtClean="0"/>
              <a:t> University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4748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The </a:t>
            </a:r>
            <a:r>
              <a:rPr lang="en-IN" sz="2400" b="1" dirty="0" err="1" smtClean="0"/>
              <a:t>Leydig</a:t>
            </a:r>
            <a:r>
              <a:rPr lang="en-IN" sz="2400" b="1" dirty="0" smtClean="0"/>
              <a:t> Cell: Androgen Synthesis</a:t>
            </a:r>
            <a:endParaRPr lang="en-IN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5775"/>
            <a:ext cx="44196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648075"/>
            <a:ext cx="3933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4951274"/>
            <a:ext cx="8763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dirty="0" smtClean="0"/>
              <a:t>Circulating testosterone is bound to </a:t>
            </a:r>
            <a:r>
              <a:rPr lang="en-IN" b="1" dirty="0" smtClean="0"/>
              <a:t>two plasma proteins</a:t>
            </a:r>
            <a:r>
              <a:rPr lang="en-IN" dirty="0" smtClean="0"/>
              <a:t>: </a:t>
            </a:r>
            <a:r>
              <a:rPr lang="en-IN" dirty="0" smtClean="0"/>
              <a:t>albumin &amp; sex </a:t>
            </a:r>
            <a:r>
              <a:rPr lang="en-IN" dirty="0" smtClean="0"/>
              <a:t>hormone-binding globulin (SHBG).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/>
              <a:t>Acc. to the </a:t>
            </a:r>
            <a:r>
              <a:rPr lang="en-IN" b="1" dirty="0" smtClean="0"/>
              <a:t>“free hormone”</a:t>
            </a:r>
            <a:r>
              <a:rPr lang="en-IN" dirty="0" smtClean="0"/>
              <a:t> hypothesis, only the unbound fraction is biologically active.</a:t>
            </a:r>
          </a:p>
          <a:p>
            <a:pPr algn="just">
              <a:buFont typeface="Arial" pitchFamily="34" charset="0"/>
              <a:buChar char="•"/>
            </a:pPr>
            <a:r>
              <a:rPr lang="en-IN" b="1" dirty="0" smtClean="0"/>
              <a:t>Albumin-bound hormone</a:t>
            </a:r>
            <a:r>
              <a:rPr lang="en-IN" dirty="0" smtClean="0"/>
              <a:t> dissociates readily in the capillaries &amp; may be </a:t>
            </a:r>
            <a:r>
              <a:rPr lang="en-IN" dirty="0" smtClean="0"/>
              <a:t>bio-available</a:t>
            </a:r>
            <a:r>
              <a:rPr lang="en-IN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IN" b="1" dirty="0" smtClean="0"/>
              <a:t>Testosterone is metabolized predominantly in the liver</a:t>
            </a:r>
            <a:r>
              <a:rPr lang="en-IN" dirty="0" smtClean="0"/>
              <a:t>, although some degradation occurs in the peripheral tissues, particularly the prostate &amp; skin.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967335"/>
            <a:ext cx="8248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Clinical &amp; Laboratory Evaluation of Male Reproductive Function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1735"/>
            <a:ext cx="747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err="1" smtClean="0"/>
              <a:t>Gonadotropin</a:t>
            </a:r>
            <a:r>
              <a:rPr lang="en-IN" sz="2800" b="1" dirty="0" smtClean="0"/>
              <a:t> (LH, FSH) &amp; </a:t>
            </a:r>
            <a:r>
              <a:rPr lang="en-IN" sz="2800" b="1" dirty="0" err="1" smtClean="0"/>
              <a:t>Inhibin</a:t>
            </a:r>
            <a:r>
              <a:rPr lang="en-IN" sz="2800" b="1" dirty="0" smtClean="0"/>
              <a:t> Measurements</a:t>
            </a:r>
            <a:endParaRPr lang="en-IN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8229600" cy="4724400"/>
            <a:chOff x="2547938" y="1219200"/>
            <a:chExt cx="4048125" cy="33528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47938" y="1219200"/>
              <a:ext cx="4048125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6988" y="2571750"/>
              <a:ext cx="4010025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316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Testosterone Assays</a:t>
            </a:r>
            <a:endParaRPr lang="en-IN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152525"/>
            <a:ext cx="40290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685800"/>
            <a:ext cx="40100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4648200" y="3352800"/>
            <a:ext cx="4000500" cy="3076575"/>
            <a:chOff x="4572000" y="3457575"/>
            <a:chExt cx="4000500" cy="307657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3457575"/>
              <a:ext cx="398145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4343400"/>
              <a:ext cx="4000500" cy="219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16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295400" y="3028950"/>
            <a:ext cx="6707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N" sz="2800" b="1">
                <a:solidFill>
                  <a:srgbClr val="FF0000"/>
                </a:solidFill>
              </a:rPr>
              <a:t>Abnormal Spermatogenesis &amp; Male Fertility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BF9C11-11B6-4509-98BB-80BA56C3FEB3}" type="slidenum">
              <a:rPr lang="en-US"/>
              <a:pPr/>
              <a:t>18</a:t>
            </a:fld>
            <a:endParaRPr lang="en-US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57200" y="1041737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000" b="1" dirty="0"/>
              <a:t>Effect of temperature on spermatogenesis</a:t>
            </a:r>
          </a:p>
          <a:p>
            <a:r>
              <a:rPr lang="en-IN" sz="2000" dirty="0"/>
              <a:t>Increasing the temp. of the testes can prevent spermatogenesis by causing degeneration of most of the cells of </a:t>
            </a:r>
            <a:r>
              <a:rPr lang="en-IN" sz="2000" dirty="0" err="1"/>
              <a:t>seminiferous</a:t>
            </a:r>
            <a:r>
              <a:rPr lang="en-IN" sz="2000" dirty="0"/>
              <a:t> tubules.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57200" y="2718137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000" b="1" dirty="0" err="1"/>
              <a:t>Cryptorchidism</a:t>
            </a:r>
            <a:endParaRPr lang="en-IN" sz="2000" b="1" dirty="0"/>
          </a:p>
          <a:p>
            <a:r>
              <a:rPr lang="en-IN" sz="2000" dirty="0"/>
              <a:t>Failure of testes to descend from the abdomen into the scrotum at or near the time of birth of a </a:t>
            </a:r>
            <a:r>
              <a:rPr lang="en-IN" sz="2000" dirty="0" err="1"/>
              <a:t>fetus</a:t>
            </a:r>
            <a:endParaRPr lang="en-IN" sz="2000" dirty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33400" y="4237037"/>
            <a:ext cx="523925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000" b="1" dirty="0"/>
              <a:t>Effect of sperm count on fertility</a:t>
            </a:r>
          </a:p>
          <a:p>
            <a:r>
              <a:rPr lang="en-IN" sz="2000" dirty="0"/>
              <a:t>Semen ejaculate: 3.5 ml</a:t>
            </a:r>
          </a:p>
          <a:p>
            <a:r>
              <a:rPr lang="en-IN" sz="2000" dirty="0"/>
              <a:t>Sperm count: 120 million/ml (35-200 million/ml)</a:t>
            </a:r>
          </a:p>
          <a:p>
            <a:r>
              <a:rPr lang="en-IN" sz="2000" dirty="0"/>
              <a:t>Ave. total sperm per ejaculate: 400 million</a:t>
            </a:r>
          </a:p>
          <a:p>
            <a:r>
              <a:rPr lang="en-IN" sz="2000" dirty="0"/>
              <a:t>Infertility: &lt;35 million/ml sperm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959380-C7D3-4CD0-A2A5-395AC2398C3C}" type="slidenum">
              <a:rPr lang="en-US"/>
              <a:pPr/>
              <a:t>19</a:t>
            </a:fld>
            <a:endParaRPr lang="en-US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600200" y="685800"/>
            <a:ext cx="6500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400" b="1"/>
              <a:t>Effect of sperm morphology &amp; motility on fertility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1895475"/>
            <a:ext cx="45624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2400300" y="5029200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/>
              <a:t>&lt;&lt;&lt;&lt;&lt;&lt;&lt;&lt;&lt;&lt;&lt;Abnormal&gt;&gt;&gt;&gt;&gt;&gt;&gt;&gt;&gt;&gt;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6386513" y="5035550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/>
              <a:t>Normal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4815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Normal Male Pubertal Development</a:t>
            </a:r>
            <a:endParaRPr lang="en-IN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990600"/>
            <a:ext cx="7772400" cy="990600"/>
            <a:chOff x="838200" y="1143000"/>
            <a:chExt cx="7391400" cy="990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1143000"/>
              <a:ext cx="739140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6096000" y="1918156"/>
              <a:ext cx="2057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6975" y="2667000"/>
            <a:ext cx="4010025" cy="3429000"/>
            <a:chOff x="2438400" y="2743200"/>
            <a:chExt cx="4010025" cy="3429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599" y="2743200"/>
              <a:ext cx="3886201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8400" y="5334000"/>
              <a:ext cx="40100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A5BF01-D25D-4BB1-A0DC-D2B313731065}" type="slidenum">
              <a:rPr lang="en-US"/>
              <a:pPr/>
              <a:t>20</a:t>
            </a:fld>
            <a:endParaRPr lang="en-US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828800" y="152400"/>
            <a:ext cx="5949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800" b="1" dirty="0"/>
              <a:t>Abnormalities of Male Sexual Function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04800" y="906463"/>
            <a:ext cx="86868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b="1"/>
              <a:t>Prostate gland &amp; its abnormalities</a:t>
            </a:r>
          </a:p>
          <a:p>
            <a:r>
              <a:rPr lang="en-IN" b="1"/>
              <a:t>Benign prostatic fibroadenoma</a:t>
            </a:r>
            <a:r>
              <a:rPr lang="en-IN"/>
              <a:t>: This hypertrophy is caused by abnormal overgrowth of prostate tissue but not by testosterone in many older men &amp; cause urinary obstruction.</a:t>
            </a:r>
          </a:p>
          <a:p>
            <a:endParaRPr lang="en-IN"/>
          </a:p>
          <a:p>
            <a:r>
              <a:rPr lang="en-IN" b="1"/>
              <a:t>Prostatic cancer</a:t>
            </a:r>
            <a:r>
              <a:rPr lang="en-IN"/>
              <a:t>: Stimulates by testosterone &amp; are inhibited by removal of both testes or by administration of estrogens.</a:t>
            </a:r>
          </a:p>
          <a:p>
            <a:endParaRPr lang="en-IN"/>
          </a:p>
          <a:p>
            <a:r>
              <a:rPr lang="en-IN" b="1"/>
              <a:t>Hypogonadism</a:t>
            </a:r>
            <a:r>
              <a:rPr lang="en-IN"/>
              <a:t>: Primary testicular failure originates form a problem in the testicles or in the hypothalamus or the pituitary gland (parts of the brain that signal the testicles to produce testosterone) [Fig. 80.11].</a:t>
            </a:r>
          </a:p>
          <a:p>
            <a:endParaRPr lang="en-IN"/>
          </a:p>
          <a:p>
            <a:r>
              <a:rPr lang="en-IN" b="1"/>
              <a:t>Hypergonadism</a:t>
            </a:r>
            <a:r>
              <a:rPr lang="en-IN"/>
              <a:t>: Interstitial Leydig cell tumors develop in the testes producing higher amounts of testosterone.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805363"/>
            <a:ext cx="19812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721" y="152400"/>
            <a:ext cx="268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Tanner stages/scale</a:t>
            </a:r>
            <a:endParaRPr lang="en-I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66885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IN" sz="2400" dirty="0" smtClean="0"/>
              <a:t>The Tanner scale (also known as the Tanner stages) is a scale of </a:t>
            </a:r>
            <a:r>
              <a:rPr lang="en-IN" sz="2400" dirty="0" smtClean="0">
                <a:hlinkClick r:id="rId2" tooltip="Child development"/>
              </a:rPr>
              <a:t>physical development in children</a:t>
            </a:r>
            <a:r>
              <a:rPr lang="en-IN" sz="2400" dirty="0" smtClean="0"/>
              <a:t>, </a:t>
            </a:r>
            <a:r>
              <a:rPr lang="en-IN" sz="2400" dirty="0" smtClean="0">
                <a:hlinkClick r:id="rId3" tooltip="Adolescent"/>
              </a:rPr>
              <a:t>adolescents</a:t>
            </a:r>
            <a:r>
              <a:rPr lang="en-IN" sz="2400" dirty="0" smtClean="0"/>
              <a:t> and </a:t>
            </a:r>
            <a:r>
              <a:rPr lang="en-IN" sz="2400" dirty="0" smtClean="0">
                <a:hlinkClick r:id="rId4" tooltip="Adult"/>
              </a:rPr>
              <a:t>adults</a:t>
            </a:r>
            <a:r>
              <a:rPr lang="en-IN" sz="2400" dirty="0" smtClean="0"/>
              <a:t>. The scale defines physical measurements of development based on external </a:t>
            </a:r>
            <a:r>
              <a:rPr lang="en-IN" sz="2400" dirty="0" smtClean="0">
                <a:hlinkClick r:id="rId5" tooltip="Primary sex characteristic"/>
              </a:rPr>
              <a:t>primary</a:t>
            </a:r>
            <a:r>
              <a:rPr lang="en-IN" sz="2400" dirty="0" smtClean="0"/>
              <a:t> and </a:t>
            </a:r>
            <a:r>
              <a:rPr lang="en-IN" sz="2400" dirty="0" smtClean="0">
                <a:hlinkClick r:id="rId6" tooltip="Secondary sex characteristic"/>
              </a:rPr>
              <a:t>secondary sex characteristics</a:t>
            </a:r>
            <a:r>
              <a:rPr lang="en-IN" sz="2400" dirty="0" smtClean="0"/>
              <a:t>, such as the size of the </a:t>
            </a:r>
            <a:r>
              <a:rPr lang="en-IN" sz="2400" dirty="0" smtClean="0">
                <a:hlinkClick r:id="rId7" tooltip="Breast"/>
              </a:rPr>
              <a:t>breasts</a:t>
            </a:r>
            <a:r>
              <a:rPr lang="en-IN" sz="2400" dirty="0" smtClean="0"/>
              <a:t>, </a:t>
            </a:r>
            <a:r>
              <a:rPr lang="en-IN" sz="2400" dirty="0" smtClean="0">
                <a:hlinkClick r:id="rId8" tooltip="Genitals"/>
              </a:rPr>
              <a:t>genitals</a:t>
            </a:r>
            <a:r>
              <a:rPr lang="en-IN" sz="2400" dirty="0" smtClean="0"/>
              <a:t>, testicular volume and development of </a:t>
            </a:r>
            <a:r>
              <a:rPr lang="en-IN" sz="2400" dirty="0" smtClean="0">
                <a:hlinkClick r:id="rId9" tooltip="Pubic hair"/>
              </a:rPr>
              <a:t>pubic</a:t>
            </a:r>
            <a:r>
              <a:rPr lang="en-IN" sz="2400" dirty="0" smtClean="0"/>
              <a:t> hair. This scale was first identified by </a:t>
            </a:r>
            <a:r>
              <a:rPr lang="en-IN" sz="2400" dirty="0" smtClean="0">
                <a:hlinkClick r:id="rId10" tooltip="James Mourilyan Tanner"/>
              </a:rPr>
              <a:t>James Tanner</a:t>
            </a:r>
            <a:r>
              <a:rPr lang="en-IN" sz="2400" dirty="0" smtClean="0"/>
              <a:t>, a British </a:t>
            </a:r>
            <a:r>
              <a:rPr lang="en-IN" sz="2400" dirty="0" err="1" smtClean="0"/>
              <a:t>pediatrician</a:t>
            </a:r>
            <a:r>
              <a:rPr lang="en-IN" sz="2400" dirty="0" smtClean="0"/>
              <a:t>, and thus bears his name</a:t>
            </a:r>
            <a:r>
              <a:rPr lang="en-IN" sz="2400" dirty="0" smtClean="0"/>
              <a:t>.</a:t>
            </a:r>
          </a:p>
          <a:p>
            <a:pPr algn="just" fontAlgn="base"/>
            <a:endParaRPr lang="en-IN" sz="2400" dirty="0" smtClean="0"/>
          </a:p>
          <a:p>
            <a:pPr algn="just" fontAlgn="base"/>
            <a:r>
              <a:rPr lang="en-IN" sz="2400" dirty="0" smtClean="0"/>
              <a:t>Due to </a:t>
            </a:r>
            <a:r>
              <a:rPr lang="en-IN" sz="2400" dirty="0" smtClean="0">
                <a:hlinkClick r:id="rId11" tooltip="Human variability"/>
              </a:rPr>
              <a:t>natural variation</a:t>
            </a:r>
            <a:r>
              <a:rPr lang="en-IN" sz="2400" dirty="0" smtClean="0"/>
              <a:t>, individuals pass through the Tanner stages at different rates, depending in particular on the timing of </a:t>
            </a:r>
            <a:r>
              <a:rPr lang="en-IN" sz="2400" dirty="0" smtClean="0">
                <a:hlinkClick r:id="rId12" tooltip="Puberty"/>
              </a:rPr>
              <a:t>puberty</a:t>
            </a:r>
            <a:r>
              <a:rPr lang="en-IN" sz="2400" dirty="0" smtClean="0"/>
              <a:t>. In </a:t>
            </a:r>
            <a:r>
              <a:rPr lang="en-IN" sz="2400" dirty="0" smtClean="0">
                <a:hlinkClick r:id="rId13" tooltip="HIV"/>
              </a:rPr>
              <a:t>HIV</a:t>
            </a:r>
            <a:r>
              <a:rPr lang="en-IN" sz="2400" dirty="0" smtClean="0"/>
              <a:t> treatment</a:t>
            </a:r>
            <a:r>
              <a:rPr lang="en-IN" sz="2400" dirty="0" smtClean="0"/>
              <a:t>, the Tanner scale is used to determine which treatment regimen to follow (adult, adolescent or </a:t>
            </a:r>
            <a:r>
              <a:rPr lang="en-IN" sz="2400" dirty="0" smtClean="0"/>
              <a:t>paediatric).</a:t>
            </a:r>
            <a:endParaRPr lang="en-IN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0"/>
            <a:ext cx="5960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Sexual maturity Rating (Tanner staging) in Adolescents</a:t>
            </a:r>
            <a:endParaRPr lang="en-IN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304800"/>
            <a:ext cx="8963025" cy="6553200"/>
            <a:chOff x="409575" y="304800"/>
            <a:chExt cx="8324850" cy="66294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338" y="304800"/>
              <a:ext cx="8315325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575" y="4038600"/>
              <a:ext cx="832485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754868"/>
            <a:ext cx="505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Regulation of Testicular Function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24400" y="304800"/>
            <a:ext cx="3962400" cy="6553200"/>
            <a:chOff x="5105400" y="304800"/>
            <a:chExt cx="3962400" cy="6553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304800"/>
              <a:ext cx="3962400" cy="61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6448425"/>
              <a:ext cx="39624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533400" y="0"/>
            <a:ext cx="778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Feedback Regulation of the Hypothalamic-Pituitary-Testicular Axis in Adult Man</a:t>
            </a:r>
            <a:endParaRPr lang="en-IN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304800"/>
            <a:ext cx="4171950" cy="6553200"/>
            <a:chOff x="609600" y="304800"/>
            <a:chExt cx="4171950" cy="65532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" y="304800"/>
              <a:ext cx="417195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600" y="6086475"/>
              <a:ext cx="409575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0FE517-5C69-425D-9608-FE90517643A2}" type="slidenum">
              <a:rPr lang="en-US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858000" cy="563563"/>
          </a:xfrm>
          <a:noFill/>
        </p:spPr>
        <p:txBody>
          <a:bodyPr/>
          <a:lstStyle/>
          <a:p>
            <a:pPr eaLnBrk="1" hangingPunct="1"/>
            <a:r>
              <a:rPr lang="en-US" sz="2400" b="1" dirty="0" err="1" smtClean="0"/>
              <a:t>GnRH</a:t>
            </a:r>
            <a:r>
              <a:rPr lang="en-US" sz="2400" b="1" dirty="0" smtClean="0"/>
              <a:t>, LH, FSH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09600" y="2286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Helvetica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8229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>
              <a:spcBef>
                <a:spcPct val="50000"/>
              </a:spcBef>
            </a:pPr>
            <a:endParaRPr lang="en-US" sz="2000"/>
          </a:p>
          <a:p>
            <a:pPr marL="463550" indent="-463550">
              <a:spcBef>
                <a:spcPct val="50000"/>
              </a:spcBef>
            </a:pPr>
            <a:endParaRPr lang="en-US" sz="2000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304800" y="914400"/>
            <a:ext cx="86868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38138" indent="-338138">
              <a:spcBef>
                <a:spcPct val="50000"/>
              </a:spcBef>
            </a:pPr>
            <a:r>
              <a:rPr lang="en-US" sz="2000" b="1" dirty="0" err="1"/>
              <a:t>Gonadotropin</a:t>
            </a:r>
            <a:r>
              <a:rPr lang="en-US" sz="2000" b="1" dirty="0"/>
              <a:t> releasing hormone (</a:t>
            </a:r>
            <a:r>
              <a:rPr lang="en-US" sz="2000" b="1" dirty="0" err="1"/>
              <a:t>GnRH</a:t>
            </a:r>
            <a:r>
              <a:rPr lang="en-US" sz="2000" b="1" dirty="0"/>
              <a:t>)</a:t>
            </a:r>
          </a:p>
          <a:p>
            <a:pPr marL="338138" indent="-338138">
              <a:spcBef>
                <a:spcPct val="5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Secreted </a:t>
            </a:r>
            <a:r>
              <a:rPr lang="en-US" sz="2000" dirty="0"/>
              <a:t>by hypothalamus into </a:t>
            </a:r>
            <a:r>
              <a:rPr lang="en-US" sz="2000" dirty="0" err="1"/>
              <a:t>hypothalamo-hypophyseal</a:t>
            </a:r>
            <a:r>
              <a:rPr lang="en-US" sz="2000" dirty="0"/>
              <a:t> portal system</a:t>
            </a:r>
          </a:p>
          <a:p>
            <a:pPr marL="338138" indent="-338138"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Increases </a:t>
            </a:r>
            <a:r>
              <a:rPr lang="en-US" sz="2000" dirty="0"/>
              <a:t>at puberty, less sensitivity to testosterone feedback</a:t>
            </a:r>
            <a:endParaRPr lang="en-US" sz="2000" dirty="0">
              <a:sym typeface="Symbol" pitchFamily="18" charset="2"/>
            </a:endParaRPr>
          </a:p>
          <a:p>
            <a:pPr marL="338138" indent="-338138">
              <a:spcBef>
                <a:spcPct val="20000"/>
              </a:spcBef>
            </a:pPr>
            <a:r>
              <a:rPr lang="en-US" sz="2000" dirty="0">
                <a:sym typeface="Symbol" pitchFamily="18" charset="2"/>
              </a:rPr>
              <a:t>	</a:t>
            </a:r>
            <a:r>
              <a:rPr lang="en-US" sz="2000" dirty="0" err="1">
                <a:sym typeface="Symbol" pitchFamily="18" charset="2"/>
              </a:rPr>
              <a:t>P</a:t>
            </a:r>
            <a:r>
              <a:rPr lang="en-US" sz="2000" dirty="0" err="1" smtClean="0"/>
              <a:t>ulsatile</a:t>
            </a:r>
            <a:r>
              <a:rPr lang="en-US" sz="2000" dirty="0" smtClean="0"/>
              <a:t> </a:t>
            </a:r>
            <a:r>
              <a:rPr lang="en-US" sz="2000" dirty="0"/>
              <a:t>release ~90 min </a:t>
            </a:r>
            <a:r>
              <a:rPr lang="en-US" sz="2000" dirty="0">
                <a:sym typeface="Symbol" pitchFamily="18" charset="2"/>
              </a:rPr>
              <a:t> </a:t>
            </a:r>
            <a:r>
              <a:rPr lang="en-US" sz="2000" dirty="0" err="1">
                <a:sym typeface="Symbol" pitchFamily="18" charset="2"/>
              </a:rPr>
              <a:t>pulsatile</a:t>
            </a:r>
            <a:r>
              <a:rPr lang="en-US" sz="2000" dirty="0">
                <a:sym typeface="Symbol" pitchFamily="18" charset="2"/>
              </a:rPr>
              <a:t> LH &amp; FSH release</a:t>
            </a:r>
          </a:p>
          <a:p>
            <a:pPr marL="338138" indent="-338138">
              <a:spcBef>
                <a:spcPct val="50000"/>
              </a:spcBef>
            </a:pPr>
            <a:r>
              <a:rPr lang="en-US" sz="2000" b="1" dirty="0">
                <a:sym typeface="Symbol" pitchFamily="18" charset="2"/>
              </a:rPr>
              <a:t>Luteinizing hormone (LH)</a:t>
            </a:r>
          </a:p>
          <a:p>
            <a:pPr marL="338138" indent="-338138">
              <a:spcBef>
                <a:spcPct val="50000"/>
              </a:spcBef>
            </a:pPr>
            <a:r>
              <a:rPr lang="en-US" sz="2000" dirty="0">
                <a:sym typeface="Symbol" pitchFamily="18" charset="2"/>
              </a:rPr>
              <a:t>	</a:t>
            </a:r>
            <a:r>
              <a:rPr lang="en-US" sz="2000" dirty="0" smtClean="0">
                <a:sym typeface="Symbol" pitchFamily="18" charset="2"/>
              </a:rPr>
              <a:t>From </a:t>
            </a:r>
            <a:r>
              <a:rPr lang="en-US" sz="2000" dirty="0">
                <a:sym typeface="Symbol" pitchFamily="18" charset="2"/>
              </a:rPr>
              <a:t>anterior pituitary, stimulated by </a:t>
            </a:r>
            <a:r>
              <a:rPr lang="en-US" sz="2000" dirty="0" err="1">
                <a:sym typeface="Symbol" pitchFamily="18" charset="2"/>
              </a:rPr>
              <a:t>GnRH</a:t>
            </a:r>
            <a:r>
              <a:rPr lang="en-US" sz="2000" dirty="0">
                <a:sym typeface="Symbol" pitchFamily="18" charset="2"/>
              </a:rPr>
              <a:t>, inhibited by testosterone</a:t>
            </a:r>
          </a:p>
          <a:p>
            <a:pPr marL="338138" indent="-338138">
              <a:spcBef>
                <a:spcPct val="20000"/>
              </a:spcBef>
            </a:pPr>
            <a:r>
              <a:rPr lang="en-US" sz="2000" dirty="0">
                <a:sym typeface="Symbol" pitchFamily="18" charset="2"/>
              </a:rPr>
              <a:t>	</a:t>
            </a:r>
            <a:r>
              <a:rPr lang="en-US" sz="2000" dirty="0" smtClean="0">
                <a:sym typeface="Symbol" pitchFamily="18" charset="2"/>
              </a:rPr>
              <a:t>Acts </a:t>
            </a:r>
            <a:r>
              <a:rPr lang="en-US" sz="2000" dirty="0">
                <a:sym typeface="Symbol" pitchFamily="18" charset="2"/>
              </a:rPr>
              <a:t>on </a:t>
            </a:r>
            <a:r>
              <a:rPr lang="en-US" sz="2000" dirty="0" err="1">
                <a:sym typeface="Symbol" pitchFamily="18" charset="2"/>
              </a:rPr>
              <a:t>Leydig</a:t>
            </a:r>
            <a:r>
              <a:rPr lang="en-US" sz="2000" dirty="0">
                <a:sym typeface="Symbol" pitchFamily="18" charset="2"/>
              </a:rPr>
              <a:t> cells of testis  testosterone release</a:t>
            </a:r>
          </a:p>
          <a:p>
            <a:pPr marL="338138" indent="-338138">
              <a:spcBef>
                <a:spcPct val="50000"/>
              </a:spcBef>
            </a:pPr>
            <a:r>
              <a:rPr lang="en-US" sz="2000" b="1" dirty="0">
                <a:sym typeface="Symbol" pitchFamily="18" charset="2"/>
              </a:rPr>
              <a:t>Follicle stimulating hormone (FSH)</a:t>
            </a:r>
          </a:p>
          <a:p>
            <a:pPr marL="338138" indent="-338138">
              <a:spcBef>
                <a:spcPct val="50000"/>
              </a:spcBef>
            </a:pPr>
            <a:r>
              <a:rPr lang="en-US" sz="2000" dirty="0">
                <a:sym typeface="Symbol" pitchFamily="18" charset="2"/>
              </a:rPr>
              <a:t>	</a:t>
            </a:r>
            <a:r>
              <a:rPr lang="en-US" sz="2000" dirty="0" smtClean="0">
                <a:sym typeface="Symbol" pitchFamily="18" charset="2"/>
              </a:rPr>
              <a:t>From </a:t>
            </a:r>
            <a:r>
              <a:rPr lang="en-US" sz="2000" dirty="0">
                <a:sym typeface="Symbol" pitchFamily="18" charset="2"/>
              </a:rPr>
              <a:t>anterior pituitary, stimulated by </a:t>
            </a:r>
            <a:r>
              <a:rPr lang="en-US" sz="2000" dirty="0" err="1">
                <a:sym typeface="Symbol" pitchFamily="18" charset="2"/>
              </a:rPr>
              <a:t>GnRH</a:t>
            </a:r>
            <a:r>
              <a:rPr lang="en-US" sz="2000" dirty="0">
                <a:sym typeface="Symbol" pitchFamily="18" charset="2"/>
              </a:rPr>
              <a:t>, inhibited by </a:t>
            </a:r>
            <a:r>
              <a:rPr lang="en-US" sz="2000" dirty="0" err="1">
                <a:sym typeface="Symbol" pitchFamily="18" charset="2"/>
              </a:rPr>
              <a:t>inhibin</a:t>
            </a:r>
            <a:endParaRPr lang="en-US" sz="2000" dirty="0">
              <a:sym typeface="Symbol" pitchFamily="18" charset="2"/>
            </a:endParaRPr>
          </a:p>
          <a:p>
            <a:pPr marL="338138" indent="-338138">
              <a:spcBef>
                <a:spcPct val="50000"/>
              </a:spcBef>
            </a:pPr>
            <a:r>
              <a:rPr lang="en-US" sz="2000" dirty="0">
                <a:sym typeface="Symbol" pitchFamily="18" charset="2"/>
              </a:rPr>
              <a:t>	</a:t>
            </a:r>
            <a:r>
              <a:rPr lang="en-US" sz="2000" dirty="0" smtClean="0">
                <a:sym typeface="Symbol" pitchFamily="18" charset="2"/>
              </a:rPr>
              <a:t>Acts </a:t>
            </a:r>
            <a:r>
              <a:rPr lang="en-US" sz="2000" dirty="0">
                <a:sym typeface="Symbol" pitchFamily="18" charset="2"/>
              </a:rPr>
              <a:t>with testosterone on </a:t>
            </a:r>
            <a:r>
              <a:rPr lang="en-US" sz="2000" dirty="0" err="1">
                <a:sym typeface="Symbol" pitchFamily="18" charset="2"/>
              </a:rPr>
              <a:t>Sertoli</a:t>
            </a:r>
            <a:r>
              <a:rPr lang="en-US" sz="2000" dirty="0">
                <a:sym typeface="Symbol" pitchFamily="18" charset="2"/>
              </a:rPr>
              <a:t> cells to promote spermatogenesis</a:t>
            </a:r>
          </a:p>
          <a:p>
            <a:pPr marL="338138" indent="-338138">
              <a:spcBef>
                <a:spcPct val="50000"/>
              </a:spcBef>
            </a:pPr>
            <a:endParaRPr lang="en-US" sz="2000" dirty="0">
              <a:sym typeface="Symbol" pitchFamily="18" charset="2"/>
            </a:endParaRPr>
          </a:p>
          <a:p>
            <a:pPr marL="338138" indent="-338138">
              <a:spcBef>
                <a:spcPct val="50000"/>
              </a:spcBef>
            </a:pPr>
            <a:r>
              <a:rPr lang="en-US" sz="1600" dirty="0">
                <a:sym typeface="Symbol" pitchFamily="18" charset="2"/>
              </a:rPr>
              <a:t>Note: LH &amp; FSH are produced by the same anterior pituitary </a:t>
            </a:r>
            <a:r>
              <a:rPr lang="en-US" sz="1600" dirty="0" smtClean="0">
                <a:sym typeface="Symbol" pitchFamily="18" charset="2"/>
              </a:rPr>
              <a:t>cell.</a:t>
            </a:r>
            <a:endParaRPr lang="en-US" sz="20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193B50-BF4D-4AFA-8A13-85DB1B89DF6D}" type="slidenum">
              <a:rPr lang="en-US"/>
              <a:pPr/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858000" cy="563563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/>
              <a:t>Testosterone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09600" y="2286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Helvetica" charset="0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8229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>
              <a:spcBef>
                <a:spcPct val="50000"/>
              </a:spcBef>
            </a:pPr>
            <a:endParaRPr lang="en-US" sz="2000"/>
          </a:p>
          <a:p>
            <a:pPr marL="463550" indent="-463550">
              <a:spcBef>
                <a:spcPct val="50000"/>
              </a:spcBef>
            </a:pPr>
            <a:endParaRPr lang="en-US" sz="200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686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38138" indent="-338138">
              <a:spcBef>
                <a:spcPct val="50000"/>
              </a:spcBef>
              <a:tabLst>
                <a:tab pos="688975" algn="l"/>
              </a:tabLst>
            </a:pPr>
            <a:r>
              <a:rPr lang="en-US" sz="2000" b="1" dirty="0"/>
              <a:t>Source</a:t>
            </a:r>
          </a:p>
          <a:p>
            <a:pPr marL="338138" indent="-338138">
              <a:spcBef>
                <a:spcPct val="20000"/>
              </a:spcBef>
              <a:tabLst>
                <a:tab pos="688975" algn="l"/>
              </a:tabLst>
            </a:pPr>
            <a:r>
              <a:rPr lang="en-US" sz="2000" dirty="0"/>
              <a:t>	synthesized &amp; released by </a:t>
            </a:r>
            <a:r>
              <a:rPr lang="en-US" sz="2000" dirty="0" err="1"/>
              <a:t>Leydig</a:t>
            </a:r>
            <a:r>
              <a:rPr lang="en-US" sz="2000" dirty="0"/>
              <a:t> (interstitial) cells of testis</a:t>
            </a:r>
          </a:p>
          <a:p>
            <a:pPr marL="338138" indent="-338138">
              <a:spcBef>
                <a:spcPct val="20000"/>
              </a:spcBef>
              <a:tabLst>
                <a:tab pos="688975" algn="l"/>
              </a:tabLst>
            </a:pPr>
            <a:r>
              <a:rPr lang="en-US" sz="2000" dirty="0"/>
              <a:t>	release stimulated by LH</a:t>
            </a:r>
          </a:p>
          <a:p>
            <a:pPr marL="338138" indent="-338138">
              <a:spcBef>
                <a:spcPct val="50000"/>
              </a:spcBef>
              <a:tabLst>
                <a:tab pos="688975" algn="l"/>
              </a:tabLst>
            </a:pPr>
            <a:r>
              <a:rPr lang="en-US" sz="2000" b="1" dirty="0"/>
              <a:t>Actions</a:t>
            </a:r>
          </a:p>
          <a:p>
            <a:pPr marL="338138" indent="-338138">
              <a:spcBef>
                <a:spcPct val="20000"/>
              </a:spcBef>
              <a:tabLst>
                <a:tab pos="688975" algn="l"/>
              </a:tabLst>
            </a:pPr>
            <a:r>
              <a:rPr lang="en-US" sz="2000" dirty="0"/>
              <a:t>	inhibits release of </a:t>
            </a:r>
            <a:r>
              <a:rPr lang="en-US" sz="2000" dirty="0" err="1"/>
              <a:t>GnRH</a:t>
            </a:r>
            <a:r>
              <a:rPr lang="en-US" sz="2000" dirty="0"/>
              <a:t> &amp; LH (not FSH)</a:t>
            </a:r>
          </a:p>
          <a:p>
            <a:pPr marL="338138" indent="-338138">
              <a:spcBef>
                <a:spcPct val="20000"/>
              </a:spcBef>
              <a:tabLst>
                <a:tab pos="688975" algn="l"/>
              </a:tabLst>
            </a:pPr>
            <a:r>
              <a:rPr lang="en-US" sz="2000" dirty="0"/>
              <a:t>	stimulates spermatogenesis (in conjunction with FSH)</a:t>
            </a:r>
          </a:p>
          <a:p>
            <a:pPr marL="338138" indent="-338138">
              <a:spcBef>
                <a:spcPct val="20000"/>
              </a:spcBef>
              <a:tabLst>
                <a:tab pos="688975" algn="l"/>
              </a:tabLst>
            </a:pPr>
            <a:r>
              <a:rPr lang="en-US" sz="2000" dirty="0"/>
              <a:t>	stimulates differentiation of male genitalia (</a:t>
            </a:r>
            <a:r>
              <a:rPr lang="en-US" sz="2000" i="1" dirty="0"/>
              <a:t>in </a:t>
            </a:r>
            <a:r>
              <a:rPr lang="en-US" sz="2000" i="1" dirty="0" err="1"/>
              <a:t>utero</a:t>
            </a:r>
            <a:r>
              <a:rPr lang="en-US" sz="2000" dirty="0"/>
              <a:t>)</a:t>
            </a:r>
          </a:p>
          <a:p>
            <a:pPr marL="338138" indent="-338138">
              <a:spcBef>
                <a:spcPct val="20000"/>
              </a:spcBef>
              <a:tabLst>
                <a:tab pos="688975" algn="l"/>
              </a:tabLst>
            </a:pPr>
            <a:r>
              <a:rPr lang="en-US" sz="2000" dirty="0"/>
              <a:t>	stimulates development of male 2</a:t>
            </a:r>
            <a:r>
              <a:rPr lang="en-US" sz="2000" dirty="0">
                <a:sym typeface="Symbol" pitchFamily="18" charset="2"/>
              </a:rPr>
              <a:t></a:t>
            </a:r>
            <a:r>
              <a:rPr lang="en-US" sz="2000" dirty="0"/>
              <a:t> sexual characteristics at puberty</a:t>
            </a:r>
          </a:p>
          <a:p>
            <a:pPr marL="338138" indent="-338138">
              <a:tabLst>
                <a:tab pos="688975" algn="l"/>
              </a:tabLst>
            </a:pPr>
            <a:r>
              <a:rPr lang="en-US" sz="2000" dirty="0"/>
              <a:t>		growth &amp; development of internal/external genitalia</a:t>
            </a:r>
          </a:p>
          <a:p>
            <a:pPr marL="338138" indent="-338138">
              <a:tabLst>
                <a:tab pos="688975" algn="l"/>
              </a:tabLst>
            </a:pPr>
            <a:r>
              <a:rPr lang="en-US" sz="2000" dirty="0"/>
              <a:t>		bone growth and </a:t>
            </a:r>
            <a:r>
              <a:rPr lang="en-US" sz="2000" dirty="0" err="1"/>
              <a:t>epiphyseal</a:t>
            </a:r>
            <a:r>
              <a:rPr lang="en-US" sz="2000" dirty="0"/>
              <a:t> plate closure, muscle development</a:t>
            </a:r>
          </a:p>
          <a:p>
            <a:pPr marL="338138" indent="-338138">
              <a:tabLst>
                <a:tab pos="688975" algn="l"/>
              </a:tabLst>
            </a:pPr>
            <a:r>
              <a:rPr lang="en-US" sz="2000" dirty="0"/>
              <a:t>		</a:t>
            </a:r>
            <a:r>
              <a:rPr lang="en-US" sz="2000" dirty="0" err="1"/>
              <a:t>axillary</a:t>
            </a:r>
            <a:r>
              <a:rPr lang="en-US" sz="2000" dirty="0"/>
              <a:t>, pubic, body hair, male pattern baldness</a:t>
            </a:r>
          </a:p>
          <a:p>
            <a:pPr marL="338138" indent="-338138">
              <a:tabLst>
                <a:tab pos="688975" algn="l"/>
              </a:tabLst>
            </a:pPr>
            <a:r>
              <a:rPr lang="en-US" sz="2000" dirty="0"/>
              <a:t>		fat distribution, laryngeal growth, sebaceous glands</a:t>
            </a:r>
          </a:p>
          <a:p>
            <a:pPr marL="338138" indent="-338138">
              <a:tabLst>
                <a:tab pos="688975" algn="l"/>
              </a:tabLst>
            </a:pPr>
            <a:r>
              <a:rPr lang="en-US" sz="2000" dirty="0"/>
              <a:t>		behavioral effects, libido, aggression</a:t>
            </a:r>
          </a:p>
          <a:p>
            <a:pPr marL="338138" indent="-338138">
              <a:spcBef>
                <a:spcPct val="50000"/>
              </a:spcBef>
              <a:tabLst>
                <a:tab pos="688975" algn="l"/>
              </a:tabLst>
            </a:pPr>
            <a:r>
              <a:rPr lang="en-US" sz="2000" b="1" dirty="0">
                <a:sym typeface="Symbol" pitchFamily="18" charset="2"/>
              </a:rPr>
              <a:t>Mechanism:</a:t>
            </a:r>
            <a:r>
              <a:rPr lang="en-US" sz="2000" dirty="0">
                <a:sym typeface="Symbol" pitchFamily="18" charset="2"/>
              </a:rPr>
              <a:t> steroid, androgen binding protein,  transcription, 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01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648200"/>
            <a:ext cx="617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425</Words>
  <Application>Microsoft Office PowerPoint</Application>
  <PresentationFormat>On-screen Show (4:3)</PresentationFormat>
  <Paragraphs>87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GnRH, LH, FSH</vt:lpstr>
      <vt:lpstr>Testosterone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Surojit</dc:creator>
  <cp:lastModifiedBy>Surojit</cp:lastModifiedBy>
  <cp:revision>22</cp:revision>
  <dcterms:created xsi:type="dcterms:W3CDTF">2006-08-16T00:00:00Z</dcterms:created>
  <dcterms:modified xsi:type="dcterms:W3CDTF">2019-02-17T15:42:03Z</dcterms:modified>
</cp:coreProperties>
</file>