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7" r:id="rId4"/>
    <p:sldId id="258"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840" y="11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A3C0B8-C32A-4E8E-A863-CC49FA3A22B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99821FE-59EA-4794-8F74-B540DEEAEF22}">
      <dgm:prSet phldrT="[Text]" custT="1"/>
      <dgm:spPr/>
      <dgm:t>
        <a:bodyPr/>
        <a:lstStyle/>
        <a:p>
          <a:r>
            <a:rPr lang="en-US" sz="1600" dirty="0" err="1"/>
            <a:t>Z</a:t>
          </a:r>
          <a:r>
            <a:rPr lang="en-US" sz="1600" baseline="-25000" dirty="0" err="1"/>
            <a:t>A</a:t>
          </a:r>
          <a:r>
            <a:rPr lang="en-US" sz="1600" baseline="0" dirty="0" err="1"/>
            <a:t>e</a:t>
          </a:r>
          <a:endParaRPr lang="en-US" sz="1600" dirty="0"/>
        </a:p>
      </dgm:t>
    </dgm:pt>
    <dgm:pt modelId="{A3BA742E-2889-4B72-96D0-BC3B0DABC3D8}" type="parTrans" cxnId="{1EF6CAC2-010A-4979-8BF5-F3221C9791A7}">
      <dgm:prSet/>
      <dgm:spPr/>
      <dgm:t>
        <a:bodyPr/>
        <a:lstStyle/>
        <a:p>
          <a:endParaRPr lang="en-US" sz="1600"/>
        </a:p>
      </dgm:t>
    </dgm:pt>
    <dgm:pt modelId="{ECCE53D9-3C0C-437B-BB4D-42A5DBF45874}" type="sibTrans" cxnId="{1EF6CAC2-010A-4979-8BF5-F3221C9791A7}">
      <dgm:prSet/>
      <dgm:spPr/>
      <dgm:t>
        <a:bodyPr/>
        <a:lstStyle/>
        <a:p>
          <a:endParaRPr lang="en-US" sz="1600"/>
        </a:p>
      </dgm:t>
    </dgm:pt>
    <dgm:pt modelId="{C6236176-6585-4F73-BAFA-51F964240377}">
      <dgm:prSet phldrT="[Text]" custT="1"/>
      <dgm:spPr/>
      <dgm:t>
        <a:bodyPr/>
        <a:lstStyle/>
        <a:p>
          <a:r>
            <a:rPr lang="en-US" sz="1600" dirty="0" err="1"/>
            <a:t>Z</a:t>
          </a:r>
          <a:r>
            <a:rPr lang="en-US" sz="1600" baseline="-25000" dirty="0" err="1"/>
            <a:t>A</a:t>
          </a:r>
          <a:r>
            <a:rPr lang="en-US" sz="1600" baseline="0" dirty="0" err="1"/>
            <a:t>e</a:t>
          </a:r>
          <a:r>
            <a:rPr lang="en-US" sz="1600" baseline="0" dirty="0"/>
            <a:t>     </a:t>
          </a:r>
          <a:endParaRPr lang="en-US" sz="1600" dirty="0"/>
        </a:p>
      </dgm:t>
    </dgm:pt>
    <dgm:pt modelId="{6E8A548E-7E64-4CD2-9B4A-E86DDAA426E6}" type="parTrans" cxnId="{03F74DD2-792B-4739-9FD0-A11BBC02AA07}">
      <dgm:prSet/>
      <dgm:spPr/>
      <dgm:t>
        <a:bodyPr/>
        <a:lstStyle/>
        <a:p>
          <a:endParaRPr lang="en-US" sz="1600"/>
        </a:p>
      </dgm:t>
    </dgm:pt>
    <dgm:pt modelId="{E3EB30F5-56BF-486E-A739-E16BAABD166C}" type="sibTrans" cxnId="{03F74DD2-792B-4739-9FD0-A11BBC02AA07}">
      <dgm:prSet/>
      <dgm:spPr/>
      <dgm:t>
        <a:bodyPr/>
        <a:lstStyle/>
        <a:p>
          <a:endParaRPr lang="en-US" sz="1600"/>
        </a:p>
      </dgm:t>
    </dgm:pt>
    <dgm:pt modelId="{4A138DEE-07E1-41F7-BAB6-94ECC7E375CF}">
      <dgm:prSet phldrT="[Text]" custT="1"/>
      <dgm:spPr/>
      <dgm:t>
        <a:bodyPr/>
        <a:lstStyle/>
        <a:p>
          <a:pPr algn="ctr"/>
          <a:r>
            <a:rPr lang="en-US" sz="1600" dirty="0"/>
            <a:t>     </a:t>
          </a:r>
        </a:p>
        <a:p>
          <a:pPr algn="r"/>
          <a:r>
            <a:rPr lang="en-US" sz="1600" dirty="0" err="1"/>
            <a:t>Z</a:t>
          </a:r>
          <a:r>
            <a:rPr lang="en-US" sz="1600" baseline="-25000" dirty="0" err="1"/>
            <a:t>B</a:t>
          </a:r>
          <a:r>
            <a:rPr lang="en-US" sz="1600" baseline="0" dirty="0" err="1"/>
            <a:t>e</a:t>
          </a:r>
          <a:r>
            <a:rPr lang="en-US" sz="1600" dirty="0"/>
            <a:t>	 </a:t>
          </a:r>
        </a:p>
      </dgm:t>
    </dgm:pt>
    <dgm:pt modelId="{07541F14-83D4-424C-AF2E-61832785B5A1}" type="parTrans" cxnId="{E750A9E2-FE84-4551-B560-AA46A6B7EAB0}">
      <dgm:prSet/>
      <dgm:spPr/>
      <dgm:t>
        <a:bodyPr/>
        <a:lstStyle/>
        <a:p>
          <a:endParaRPr lang="en-US" sz="1600"/>
        </a:p>
      </dgm:t>
    </dgm:pt>
    <dgm:pt modelId="{837B443B-C10C-47E0-89CB-A4E122558748}" type="sibTrans" cxnId="{E750A9E2-FE84-4551-B560-AA46A6B7EAB0}">
      <dgm:prSet/>
      <dgm:spPr/>
      <dgm:t>
        <a:bodyPr/>
        <a:lstStyle/>
        <a:p>
          <a:endParaRPr lang="en-US" sz="1600"/>
        </a:p>
      </dgm:t>
    </dgm:pt>
    <dgm:pt modelId="{9A924020-2FF4-4700-B01D-43C0707AE3AF}">
      <dgm:prSet phldrT="[Text]" custT="1"/>
      <dgm:spPr/>
      <dgm:t>
        <a:bodyPr/>
        <a:lstStyle/>
        <a:p>
          <a:r>
            <a:rPr lang="en-US" sz="1600" dirty="0" err="1"/>
            <a:t>Z</a:t>
          </a:r>
          <a:r>
            <a:rPr lang="en-US" sz="1600" baseline="-25000" dirty="0" err="1"/>
            <a:t>B</a:t>
          </a:r>
          <a:r>
            <a:rPr lang="en-US" sz="1600" baseline="0" dirty="0" err="1"/>
            <a:t>e</a:t>
          </a:r>
          <a:r>
            <a:rPr lang="en-US" sz="1600" baseline="0" dirty="0"/>
            <a:t>     </a:t>
          </a:r>
          <a:endParaRPr lang="en-US" sz="1600" dirty="0"/>
        </a:p>
      </dgm:t>
    </dgm:pt>
    <dgm:pt modelId="{6D423179-F1E4-4CA3-9FD2-E9061E03E41C}" type="parTrans" cxnId="{A6D38C01-A4DA-48DE-BBE5-C24DB17A1345}">
      <dgm:prSet/>
      <dgm:spPr/>
      <dgm:t>
        <a:bodyPr/>
        <a:lstStyle/>
        <a:p>
          <a:endParaRPr lang="en-US" sz="1600"/>
        </a:p>
      </dgm:t>
    </dgm:pt>
    <dgm:pt modelId="{F9AC5BC8-0C61-437E-8107-A1CD4A2E57E1}" type="sibTrans" cxnId="{A6D38C01-A4DA-48DE-BBE5-C24DB17A1345}">
      <dgm:prSet/>
      <dgm:spPr/>
      <dgm:t>
        <a:bodyPr/>
        <a:lstStyle/>
        <a:p>
          <a:endParaRPr lang="en-US" sz="1600"/>
        </a:p>
      </dgm:t>
    </dgm:pt>
    <dgm:pt modelId="{9CC43DD1-2B54-4FA3-A9E8-A292AE17E7BF}" type="pres">
      <dgm:prSet presAssocID="{18A3C0B8-C32A-4E8E-A863-CC49FA3A22B7}" presName="diagram" presStyleCnt="0">
        <dgm:presLayoutVars>
          <dgm:dir/>
          <dgm:resizeHandles val="exact"/>
        </dgm:presLayoutVars>
      </dgm:prSet>
      <dgm:spPr/>
      <dgm:t>
        <a:bodyPr/>
        <a:lstStyle/>
        <a:p>
          <a:endParaRPr lang="en-US"/>
        </a:p>
      </dgm:t>
    </dgm:pt>
    <dgm:pt modelId="{08597F32-A235-40BF-8486-6D22C2610407}" type="pres">
      <dgm:prSet presAssocID="{F99821FE-59EA-4794-8F74-B540DEEAEF22}" presName="node" presStyleLbl="node1" presStyleIdx="0" presStyleCnt="4" custScaleX="17234" custScaleY="23920" custLinFactNeighborX="9512" custLinFactNeighborY="-26191">
        <dgm:presLayoutVars>
          <dgm:bulletEnabled val="1"/>
        </dgm:presLayoutVars>
      </dgm:prSet>
      <dgm:spPr>
        <a:prstGeom prst="ellipse">
          <a:avLst/>
        </a:prstGeom>
      </dgm:spPr>
      <dgm:t>
        <a:bodyPr/>
        <a:lstStyle/>
        <a:p>
          <a:endParaRPr lang="en-US"/>
        </a:p>
      </dgm:t>
    </dgm:pt>
    <dgm:pt modelId="{76658A9E-79CF-4116-A4D6-322605D5C87C}" type="pres">
      <dgm:prSet presAssocID="{ECCE53D9-3C0C-437B-BB4D-42A5DBF45874}" presName="sibTrans" presStyleCnt="0"/>
      <dgm:spPr/>
    </dgm:pt>
    <dgm:pt modelId="{7A022294-EE4E-49F4-A628-3A7820B63A5A}" type="pres">
      <dgm:prSet presAssocID="{4A138DEE-07E1-41F7-BAB6-94ECC7E375CF}" presName="node" presStyleLbl="node1" presStyleIdx="1" presStyleCnt="4" custScaleX="19594" custScaleY="26992" custLinFactNeighborX="-19252" custLinFactNeighborY="21686">
        <dgm:presLayoutVars>
          <dgm:bulletEnabled val="1"/>
        </dgm:presLayoutVars>
      </dgm:prSet>
      <dgm:spPr>
        <a:prstGeom prst="ellipse">
          <a:avLst/>
        </a:prstGeom>
      </dgm:spPr>
      <dgm:t>
        <a:bodyPr/>
        <a:lstStyle/>
        <a:p>
          <a:endParaRPr lang="en-US"/>
        </a:p>
      </dgm:t>
    </dgm:pt>
    <dgm:pt modelId="{40B4EDF5-96FF-43B0-9C7F-7D34257D8642}" type="pres">
      <dgm:prSet presAssocID="{837B443B-C10C-47E0-89CB-A4E122558748}" presName="sibTrans" presStyleCnt="0"/>
      <dgm:spPr/>
    </dgm:pt>
    <dgm:pt modelId="{9A8C3904-BDC9-4B24-99E4-982CC111352B}" type="pres">
      <dgm:prSet presAssocID="{C6236176-6585-4F73-BAFA-51F964240377}" presName="node" presStyleLbl="node1" presStyleIdx="2" presStyleCnt="4" custScaleX="15489" custScaleY="25856" custLinFactNeighborX="16645" custLinFactNeighborY="14939">
        <dgm:presLayoutVars>
          <dgm:bulletEnabled val="1"/>
        </dgm:presLayoutVars>
      </dgm:prSet>
      <dgm:spPr>
        <a:prstGeom prst="flowChartConnector">
          <a:avLst/>
        </a:prstGeom>
      </dgm:spPr>
      <dgm:t>
        <a:bodyPr/>
        <a:lstStyle/>
        <a:p>
          <a:endParaRPr lang="en-US"/>
        </a:p>
      </dgm:t>
    </dgm:pt>
    <dgm:pt modelId="{BA2A761E-09D1-44B1-8624-9FD95074FBAC}" type="pres">
      <dgm:prSet presAssocID="{E3EB30F5-56BF-486E-A739-E16BAABD166C}" presName="sibTrans" presStyleCnt="0"/>
      <dgm:spPr/>
    </dgm:pt>
    <dgm:pt modelId="{DCA51F35-32E7-49EA-9C66-6D7F903CAD5C}" type="pres">
      <dgm:prSet presAssocID="{9A924020-2FF4-4700-B01D-43C0707AE3AF}" presName="node" presStyleLbl="node1" presStyleIdx="3" presStyleCnt="4" custScaleX="15488" custScaleY="24246" custLinFactNeighborX="-9111" custLinFactNeighborY="-8567">
        <dgm:presLayoutVars>
          <dgm:bulletEnabled val="1"/>
        </dgm:presLayoutVars>
      </dgm:prSet>
      <dgm:spPr>
        <a:prstGeom prst="flowChartConnector">
          <a:avLst/>
        </a:prstGeom>
      </dgm:spPr>
      <dgm:t>
        <a:bodyPr/>
        <a:lstStyle/>
        <a:p>
          <a:endParaRPr lang="en-US"/>
        </a:p>
      </dgm:t>
    </dgm:pt>
  </dgm:ptLst>
  <dgm:cxnLst>
    <dgm:cxn modelId="{45551D8A-0D16-452B-A503-5A4BB10C360D}" type="presOf" srcId="{C6236176-6585-4F73-BAFA-51F964240377}" destId="{9A8C3904-BDC9-4B24-99E4-982CC111352B}" srcOrd="0" destOrd="0" presId="urn:microsoft.com/office/officeart/2005/8/layout/default"/>
    <dgm:cxn modelId="{A769FA65-C2EE-4F70-8428-284A95AE2291}" type="presOf" srcId="{18A3C0B8-C32A-4E8E-A863-CC49FA3A22B7}" destId="{9CC43DD1-2B54-4FA3-A9E8-A292AE17E7BF}" srcOrd="0" destOrd="0" presId="urn:microsoft.com/office/officeart/2005/8/layout/default"/>
    <dgm:cxn modelId="{1EF6CAC2-010A-4979-8BF5-F3221C9791A7}" srcId="{18A3C0B8-C32A-4E8E-A863-CC49FA3A22B7}" destId="{F99821FE-59EA-4794-8F74-B540DEEAEF22}" srcOrd="0" destOrd="0" parTransId="{A3BA742E-2889-4B72-96D0-BC3B0DABC3D8}" sibTransId="{ECCE53D9-3C0C-437B-BB4D-42A5DBF45874}"/>
    <dgm:cxn modelId="{03F74DD2-792B-4739-9FD0-A11BBC02AA07}" srcId="{18A3C0B8-C32A-4E8E-A863-CC49FA3A22B7}" destId="{C6236176-6585-4F73-BAFA-51F964240377}" srcOrd="2" destOrd="0" parTransId="{6E8A548E-7E64-4CD2-9B4A-E86DDAA426E6}" sibTransId="{E3EB30F5-56BF-486E-A739-E16BAABD166C}"/>
    <dgm:cxn modelId="{0254C030-DCD6-4753-AAB3-75E07184CFCA}" type="presOf" srcId="{9A924020-2FF4-4700-B01D-43C0707AE3AF}" destId="{DCA51F35-32E7-49EA-9C66-6D7F903CAD5C}" srcOrd="0" destOrd="0" presId="urn:microsoft.com/office/officeart/2005/8/layout/default"/>
    <dgm:cxn modelId="{E750A9E2-FE84-4551-B560-AA46A6B7EAB0}" srcId="{18A3C0B8-C32A-4E8E-A863-CC49FA3A22B7}" destId="{4A138DEE-07E1-41F7-BAB6-94ECC7E375CF}" srcOrd="1" destOrd="0" parTransId="{07541F14-83D4-424C-AF2E-61832785B5A1}" sibTransId="{837B443B-C10C-47E0-89CB-A4E122558748}"/>
    <dgm:cxn modelId="{CEE2316F-975E-4686-9187-53E05C503889}" type="presOf" srcId="{4A138DEE-07E1-41F7-BAB6-94ECC7E375CF}" destId="{7A022294-EE4E-49F4-A628-3A7820B63A5A}" srcOrd="0" destOrd="0" presId="urn:microsoft.com/office/officeart/2005/8/layout/default"/>
    <dgm:cxn modelId="{595B8309-C245-45E8-984E-A21587C41C27}" type="presOf" srcId="{F99821FE-59EA-4794-8F74-B540DEEAEF22}" destId="{08597F32-A235-40BF-8486-6D22C2610407}" srcOrd="0" destOrd="0" presId="urn:microsoft.com/office/officeart/2005/8/layout/default"/>
    <dgm:cxn modelId="{A6D38C01-A4DA-48DE-BBE5-C24DB17A1345}" srcId="{18A3C0B8-C32A-4E8E-A863-CC49FA3A22B7}" destId="{9A924020-2FF4-4700-B01D-43C0707AE3AF}" srcOrd="3" destOrd="0" parTransId="{6D423179-F1E4-4CA3-9FD2-E9061E03E41C}" sibTransId="{F9AC5BC8-0C61-437E-8107-A1CD4A2E57E1}"/>
    <dgm:cxn modelId="{8BBB89DF-D014-4F3D-8957-E879159AF34F}" type="presParOf" srcId="{9CC43DD1-2B54-4FA3-A9E8-A292AE17E7BF}" destId="{08597F32-A235-40BF-8486-6D22C2610407}" srcOrd="0" destOrd="0" presId="urn:microsoft.com/office/officeart/2005/8/layout/default"/>
    <dgm:cxn modelId="{59EA547D-D46E-4A0F-91D6-77FAF5B91975}" type="presParOf" srcId="{9CC43DD1-2B54-4FA3-A9E8-A292AE17E7BF}" destId="{76658A9E-79CF-4116-A4D6-322605D5C87C}" srcOrd="1" destOrd="0" presId="urn:microsoft.com/office/officeart/2005/8/layout/default"/>
    <dgm:cxn modelId="{8EBF42DF-F838-4834-AE19-A9C5047B72E4}" type="presParOf" srcId="{9CC43DD1-2B54-4FA3-A9E8-A292AE17E7BF}" destId="{7A022294-EE4E-49F4-A628-3A7820B63A5A}" srcOrd="2" destOrd="0" presId="urn:microsoft.com/office/officeart/2005/8/layout/default"/>
    <dgm:cxn modelId="{F0BAE1B2-2548-4C01-923B-F648143EB30A}" type="presParOf" srcId="{9CC43DD1-2B54-4FA3-A9E8-A292AE17E7BF}" destId="{40B4EDF5-96FF-43B0-9C7F-7D34257D8642}" srcOrd="3" destOrd="0" presId="urn:microsoft.com/office/officeart/2005/8/layout/default"/>
    <dgm:cxn modelId="{73A86AFB-003B-4983-83BD-1B6C7B263E95}" type="presParOf" srcId="{9CC43DD1-2B54-4FA3-A9E8-A292AE17E7BF}" destId="{9A8C3904-BDC9-4B24-99E4-982CC111352B}" srcOrd="4" destOrd="0" presId="urn:microsoft.com/office/officeart/2005/8/layout/default"/>
    <dgm:cxn modelId="{3968C06A-555E-460D-A84A-F68E0B21FC98}" type="presParOf" srcId="{9CC43DD1-2B54-4FA3-A9E8-A292AE17E7BF}" destId="{BA2A761E-09D1-44B1-8624-9FD95074FBAC}" srcOrd="5" destOrd="0" presId="urn:microsoft.com/office/officeart/2005/8/layout/default"/>
    <dgm:cxn modelId="{18C4F03F-6A18-4042-ACED-F3610DF3E5DA}" type="presParOf" srcId="{9CC43DD1-2B54-4FA3-A9E8-A292AE17E7BF}" destId="{DCA51F35-32E7-49EA-9C66-6D7F903CAD5C}" srcOrd="6"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48DAA6-87C2-455E-A71C-94A1BB210BA1}" type="datetimeFigureOut">
              <a:rPr lang="en-US" smtClean="0"/>
              <a:pPr/>
              <a:t>7/9/2020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E102B-84D3-42B2-A19F-BF666E16FE8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E102B-84D3-42B2-A19F-BF666E16FE8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2E102B-84D3-42B2-A19F-BF666E16FE8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D9BE66-E437-463C-9779-4A89EED00F8C}"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9BE66-E437-463C-9779-4A89EED00F8C}"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9BE66-E437-463C-9779-4A89EED00F8C}"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D9BE66-E437-463C-9779-4A89EED00F8C}"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BE66-E437-463C-9779-4A89EED00F8C}" type="datetimeFigureOut">
              <a:rPr lang="en-US" smtClean="0"/>
              <a:pPr/>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D9BE66-E437-463C-9779-4A89EED00F8C}"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D9BE66-E437-463C-9779-4A89EED00F8C}" type="datetimeFigureOut">
              <a:rPr lang="en-US" smtClean="0"/>
              <a:pPr/>
              <a:t>7/9/2020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D9BE66-E437-463C-9779-4A89EED00F8C}" type="datetimeFigureOut">
              <a:rPr lang="en-US" smtClean="0"/>
              <a:pPr/>
              <a:t>7/9/2020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9BE66-E437-463C-9779-4A89EED00F8C}" type="datetimeFigureOut">
              <a:rPr lang="en-US" smtClean="0"/>
              <a:pPr/>
              <a:t>7/9/2020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9BE66-E437-463C-9779-4A89EED00F8C}"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9BE66-E437-463C-9779-4A89EED00F8C}" type="datetimeFigureOut">
              <a:rPr lang="en-US" smtClean="0"/>
              <a:pPr/>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D938B-1DE8-4BF1-9719-B0A031DFA5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BE66-E437-463C-9779-4A89EED00F8C}" type="datetimeFigureOut">
              <a:rPr lang="en-US" smtClean="0"/>
              <a:pPr/>
              <a:t>7/9/2020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D938B-1DE8-4BF1-9719-B0A031DFA5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8915400" cy="1470025"/>
          </a:xfrm>
        </p:spPr>
        <p:txBody>
          <a:bodyPr>
            <a:normAutofit/>
          </a:bodyPr>
          <a:lstStyle/>
          <a:p>
            <a:r>
              <a:rPr lang="en-US" sz="2800" b="1" dirty="0" smtClean="0">
                <a:latin typeface="Arial Black" pitchFamily="34" charset="0"/>
              </a:rPr>
              <a:t>KINETICS OF REACTION BETWEEN INOS</a:t>
            </a:r>
            <a:br>
              <a:rPr lang="en-US" sz="2800" b="1" dirty="0" smtClean="0">
                <a:latin typeface="Arial Black" pitchFamily="34" charset="0"/>
              </a:rPr>
            </a:br>
            <a:endParaRPr lang="en-US" sz="2800" b="1" dirty="0">
              <a:latin typeface="Arial Black" pitchFamily="34" charset="0"/>
            </a:endParaRPr>
          </a:p>
        </p:txBody>
      </p:sp>
      <p:sp>
        <p:nvSpPr>
          <p:cNvPr id="3" name="Subtitle 2"/>
          <p:cNvSpPr>
            <a:spLocks noGrp="1"/>
          </p:cNvSpPr>
          <p:nvPr>
            <p:ph type="subTitle" idx="1"/>
          </p:nvPr>
        </p:nvSpPr>
        <p:spPr>
          <a:xfrm>
            <a:off x="838200" y="2590800"/>
            <a:ext cx="7772400" cy="2743200"/>
          </a:xfrm>
          <a:blipFill>
            <a:blip r:embed="rId3"/>
            <a:tile tx="0" ty="0" sx="100000" sy="100000" flip="none" algn="tl"/>
          </a:blipFill>
        </p:spPr>
        <p:txBody>
          <a:bodyPr>
            <a:normAutofit/>
          </a:bodyPr>
          <a:lstStyle/>
          <a:p>
            <a:endParaRPr lang="en-US" sz="2300" dirty="0" smtClean="0">
              <a:solidFill>
                <a:srgbClr val="002060"/>
              </a:solidFill>
              <a:latin typeface="Arial Black" pitchFamily="34" charset="0"/>
            </a:endParaRPr>
          </a:p>
          <a:p>
            <a:r>
              <a:rPr lang="en-US" sz="2300" dirty="0" smtClean="0">
                <a:solidFill>
                  <a:srgbClr val="002060"/>
                </a:solidFill>
                <a:latin typeface="Arial Black" pitchFamily="34" charset="0"/>
              </a:rPr>
              <a:t>Dr. Soma Das</a:t>
            </a:r>
          </a:p>
          <a:p>
            <a:r>
              <a:rPr lang="en-US" sz="2300" dirty="0" smtClean="0">
                <a:solidFill>
                  <a:srgbClr val="002060"/>
                </a:solidFill>
                <a:latin typeface="Arial Black" pitchFamily="34" charset="0"/>
              </a:rPr>
              <a:t>Assistant Professor (Chemistry)</a:t>
            </a:r>
          </a:p>
          <a:p>
            <a:r>
              <a:rPr lang="en-US" sz="2300" dirty="0" smtClean="0">
                <a:solidFill>
                  <a:srgbClr val="002060"/>
                </a:solidFill>
                <a:latin typeface="Arial Black" pitchFamily="34" charset="0"/>
              </a:rPr>
              <a:t>Directorate of Distance Education</a:t>
            </a:r>
          </a:p>
          <a:p>
            <a:r>
              <a:rPr lang="en-US" sz="2300" dirty="0" err="1" smtClean="0">
                <a:solidFill>
                  <a:srgbClr val="002060"/>
                </a:solidFill>
                <a:latin typeface="Arial Black" pitchFamily="34" charset="0"/>
              </a:rPr>
              <a:t>Vidyasagar</a:t>
            </a:r>
            <a:r>
              <a:rPr lang="en-US" sz="2300" dirty="0" smtClean="0">
                <a:solidFill>
                  <a:srgbClr val="002060"/>
                </a:solidFill>
                <a:latin typeface="Arial Black" pitchFamily="34" charset="0"/>
              </a:rPr>
              <a:t> University</a:t>
            </a:r>
            <a:endParaRPr lang="en-US" sz="23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686800" cy="6705600"/>
          </a:xfrm>
        </p:spPr>
        <p:txBody>
          <a:bodyPr>
            <a:normAutofit lnSpcReduction="10000"/>
          </a:bodyPr>
          <a:lstStyle/>
          <a:p>
            <a:pPr algn="ctr">
              <a:buNone/>
            </a:pPr>
            <a:r>
              <a:rPr lang="en-US" sz="2600" dirty="0" smtClean="0">
                <a:solidFill>
                  <a:srgbClr val="002060"/>
                </a:solidFill>
                <a:latin typeface="Arial Black" pitchFamily="34" charset="0"/>
              </a:rPr>
              <a:t>DOUBLE SPHERE ACTOVATED COMPLEX MODEL THEORY</a:t>
            </a:r>
          </a:p>
          <a:p>
            <a:pPr algn="just"/>
            <a:endParaRPr lang="en-US" sz="2600" dirty="0" smtClean="0">
              <a:solidFill>
                <a:srgbClr val="002060"/>
              </a:solidFill>
              <a:latin typeface="Arial Black" pitchFamily="34" charset="0"/>
            </a:endParaRPr>
          </a:p>
          <a:p>
            <a:pPr algn="just">
              <a:buNone/>
            </a:pPr>
            <a:r>
              <a:rPr lang="en-US" sz="2200" dirty="0" smtClean="0">
                <a:latin typeface="Arial Black" pitchFamily="34" charset="0"/>
              </a:rPr>
              <a:t>    The influence of the solvent dielectric constant on the rate of the reaction </a:t>
            </a:r>
            <a:r>
              <a:rPr lang="en-US" sz="2200" dirty="0">
                <a:latin typeface="Arial Black" pitchFamily="34" charset="0"/>
              </a:rPr>
              <a:t>between two ions can be </a:t>
            </a:r>
            <a:r>
              <a:rPr lang="en-US" sz="2200" dirty="0" smtClean="0">
                <a:latin typeface="Arial Black" pitchFamily="34" charset="0"/>
              </a:rPr>
              <a:t>explained </a:t>
            </a:r>
            <a:r>
              <a:rPr lang="en-US" sz="2200" dirty="0">
                <a:latin typeface="Arial Black" pitchFamily="34" charset="0"/>
              </a:rPr>
              <a:t>on the basis of the electrostatic theory. There are two different types of activated complex model by which we can study the influence of solvent dielectric constant </a:t>
            </a:r>
            <a:r>
              <a:rPr lang="en-US" sz="2200" dirty="0" smtClean="0">
                <a:latin typeface="Arial Black" pitchFamily="34" charset="0"/>
              </a:rPr>
              <a:t>–</a:t>
            </a:r>
          </a:p>
          <a:p>
            <a:pPr algn="just">
              <a:buNone/>
            </a:pPr>
            <a:r>
              <a:rPr lang="en-US" sz="2200" dirty="0" smtClean="0">
                <a:latin typeface="Arial Black" pitchFamily="34" charset="0"/>
              </a:rPr>
              <a:t>    </a:t>
            </a:r>
            <a:r>
              <a:rPr lang="en-US" sz="2200" dirty="0" smtClean="0">
                <a:latin typeface="MS UI Gothic"/>
                <a:ea typeface="MS UI Gothic"/>
              </a:rPr>
              <a:t>✦</a:t>
            </a:r>
            <a:r>
              <a:rPr lang="en-US" sz="2200" dirty="0" smtClean="0">
                <a:latin typeface="Arial Black" pitchFamily="34" charset="0"/>
              </a:rPr>
              <a:t>Double </a:t>
            </a:r>
            <a:r>
              <a:rPr lang="en-US" sz="2200" dirty="0">
                <a:latin typeface="Arial Black" pitchFamily="34" charset="0"/>
              </a:rPr>
              <a:t>sphere activated complex </a:t>
            </a:r>
            <a:r>
              <a:rPr lang="en-US" sz="2200" dirty="0" smtClean="0">
                <a:latin typeface="Arial Black" pitchFamily="34" charset="0"/>
              </a:rPr>
              <a:t>model </a:t>
            </a:r>
          </a:p>
          <a:p>
            <a:pPr algn="just">
              <a:buNone/>
            </a:pPr>
            <a:r>
              <a:rPr lang="en-US" sz="2200" dirty="0" smtClean="0">
                <a:latin typeface="Arial Black" pitchFamily="34" charset="0"/>
              </a:rPr>
              <a:t>    </a:t>
            </a:r>
            <a:r>
              <a:rPr lang="en-US" sz="2200" dirty="0" smtClean="0">
                <a:latin typeface="MS UI Gothic"/>
                <a:ea typeface="MS UI Gothic"/>
              </a:rPr>
              <a:t>✦ </a:t>
            </a:r>
            <a:r>
              <a:rPr lang="en-US" sz="2200" dirty="0" smtClean="0">
                <a:latin typeface="Arial Black" pitchFamily="34" charset="0"/>
              </a:rPr>
              <a:t>Single </a:t>
            </a:r>
            <a:r>
              <a:rPr lang="en-US" sz="2200" dirty="0">
                <a:latin typeface="Arial Black" pitchFamily="34" charset="0"/>
              </a:rPr>
              <a:t>sphere activated  complex model</a:t>
            </a:r>
          </a:p>
          <a:p>
            <a:pPr algn="just">
              <a:buNone/>
            </a:pPr>
            <a:r>
              <a:rPr lang="en-US" sz="2000" dirty="0" smtClean="0">
                <a:solidFill>
                  <a:schemeClr val="accent6">
                    <a:lumMod val="50000"/>
                  </a:schemeClr>
                </a:solidFill>
                <a:latin typeface="Arial Black" pitchFamily="34" charset="0"/>
              </a:rPr>
              <a:t>The electrostatic forces between ions are much stronger than non electrostatic forces. The theory of reaction between ions is particularly applicable to reactions between ions in which covalent chemical bonds are broken and formed. As a result, they have a significant activation energy and are not too rapid. But the simple ion combination reactions are much more rapid and hence they are diffusion controlled.</a:t>
            </a:r>
          </a:p>
          <a:p>
            <a:pPr algn="just">
              <a:buNone/>
            </a:pPr>
            <a:endParaRPr lang="en-US" sz="2600" dirty="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000" b="1" dirty="0">
                <a:latin typeface="Arial Black" pitchFamily="34" charset="0"/>
              </a:rPr>
              <a:t>DOUBLE SPHERE ACTIVATED COMPLEX MODEL FOR A REACTION BETWEEN TWO IONS OF CHARGES </a:t>
            </a:r>
            <a:r>
              <a:rPr lang="en-US" sz="2000" b="1" dirty="0" err="1">
                <a:latin typeface="Arial Black" pitchFamily="34" charset="0"/>
              </a:rPr>
              <a:t>Z</a:t>
            </a:r>
            <a:r>
              <a:rPr lang="en-US" sz="2000" b="1" baseline="-25000" dirty="0" err="1">
                <a:latin typeface="Arial Black" pitchFamily="34" charset="0"/>
              </a:rPr>
              <a:t>A</a:t>
            </a:r>
            <a:r>
              <a:rPr lang="en-US" sz="2000" b="1" dirty="0" err="1">
                <a:latin typeface="Arial Black" pitchFamily="34" charset="0"/>
              </a:rPr>
              <a:t>e</a:t>
            </a:r>
            <a:r>
              <a:rPr lang="en-US" sz="2000" b="1" dirty="0">
                <a:latin typeface="Arial Black" pitchFamily="34" charset="0"/>
              </a:rPr>
              <a:t> AND </a:t>
            </a:r>
            <a:r>
              <a:rPr lang="en-US" sz="2000" b="1" dirty="0" err="1">
                <a:latin typeface="Arial Black" pitchFamily="34" charset="0"/>
              </a:rPr>
              <a:t>Z</a:t>
            </a:r>
            <a:r>
              <a:rPr lang="en-US" sz="2000" b="1" baseline="-25000" dirty="0" err="1">
                <a:latin typeface="Arial Black" pitchFamily="34" charset="0"/>
              </a:rPr>
              <a:t>B</a:t>
            </a:r>
            <a:r>
              <a:rPr lang="en-US" sz="2000" b="1" dirty="0" err="1">
                <a:latin typeface="Arial Black" pitchFamily="34" charset="0"/>
              </a:rPr>
              <a:t>e</a:t>
            </a:r>
            <a:r>
              <a:rPr lang="en-US" sz="2000" b="1" dirty="0">
                <a:latin typeface="Arial Black" pitchFamily="34" charset="0"/>
              </a:rPr>
              <a:t> IN A MEDIUM OF DIELECTRIC CONSTANT i.e. </a:t>
            </a:r>
            <a:r>
              <a:rPr lang="en-US" sz="2000" b="1" dirty="0">
                <a:latin typeface="Arial Black" pitchFamily="34" charset="0"/>
                <a:sym typeface="Symbol"/>
              </a:rPr>
              <a:t></a:t>
            </a:r>
            <a:endParaRPr lang="en-US" sz="2000" dirty="0">
              <a:latin typeface="Arial Black" pitchFamily="34"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rot="5400000" flipH="1" flipV="1">
            <a:off x="-1005840" y="3825240"/>
            <a:ext cx="384048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3886200"/>
            <a:ext cx="762000" cy="381000"/>
          </a:xfrm>
          <a:prstGeom prst="rect">
            <a:avLst/>
          </a:prstGeom>
          <a:noFill/>
        </p:spPr>
        <p:txBody>
          <a:bodyPr wrap="square" rtlCol="0">
            <a:spAutoFit/>
          </a:bodyPr>
          <a:lstStyle/>
          <a:p>
            <a:pPr algn="ctr"/>
            <a:r>
              <a:rPr lang="en-US" dirty="0" err="1" smtClean="0"/>
              <a:t>dAB</a:t>
            </a:r>
            <a:endParaRPr lang="en-US" dirty="0"/>
          </a:p>
        </p:txBody>
      </p:sp>
      <p:cxnSp>
        <p:nvCxnSpPr>
          <p:cNvPr id="12" name="Straight Arrow Connector 11"/>
          <p:cNvCxnSpPr>
            <a:stCxn id="10" idx="0"/>
          </p:cNvCxnSpPr>
          <p:nvPr/>
        </p:nvCxnSpPr>
        <p:spPr>
          <a:xfrm rot="5400000" flipH="1" flipV="1">
            <a:off x="6172994" y="3733800"/>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6172994" y="3733006"/>
            <a:ext cx="3048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2"/>
          </p:cNvCxnSpPr>
          <p:nvPr/>
        </p:nvCxnSpPr>
        <p:spPr>
          <a:xfrm rot="5400000">
            <a:off x="6172200" y="4419600"/>
            <a:ext cx="3048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066800" y="5726668"/>
            <a:ext cx="1676400" cy="369332"/>
          </a:xfrm>
          <a:prstGeom prst="rect">
            <a:avLst/>
          </a:prstGeom>
          <a:noFill/>
        </p:spPr>
        <p:txBody>
          <a:bodyPr wrap="square" rtlCol="0">
            <a:spAutoFit/>
          </a:bodyPr>
          <a:lstStyle/>
          <a:p>
            <a:pPr algn="ctr"/>
            <a:r>
              <a:rPr lang="en-US" b="1" dirty="0" smtClean="0"/>
              <a:t>Reactant  ions</a:t>
            </a:r>
            <a:endParaRPr lang="en-US" b="1" dirty="0"/>
          </a:p>
        </p:txBody>
      </p:sp>
      <p:sp>
        <p:nvSpPr>
          <p:cNvPr id="25" name="TextBox 24"/>
          <p:cNvSpPr txBox="1"/>
          <p:nvPr/>
        </p:nvSpPr>
        <p:spPr>
          <a:xfrm>
            <a:off x="6248400" y="5269468"/>
            <a:ext cx="1981200" cy="369332"/>
          </a:xfrm>
          <a:prstGeom prst="rect">
            <a:avLst/>
          </a:prstGeom>
          <a:noFill/>
        </p:spPr>
        <p:txBody>
          <a:bodyPr wrap="square" rtlCol="0">
            <a:spAutoFit/>
          </a:bodyPr>
          <a:lstStyle/>
          <a:p>
            <a:r>
              <a:rPr lang="en-US" b="1" dirty="0" smtClean="0"/>
              <a:t>Activated Complex</a:t>
            </a:r>
            <a:endParaRPr lang="en-US" b="1" dirty="0"/>
          </a:p>
        </p:txBody>
      </p:sp>
      <p:cxnSp>
        <p:nvCxnSpPr>
          <p:cNvPr id="27" name="Straight Arrow Connector 26"/>
          <p:cNvCxnSpPr/>
          <p:nvPr/>
        </p:nvCxnSpPr>
        <p:spPr>
          <a:xfrm>
            <a:off x="2971800" y="3886200"/>
            <a:ext cx="283464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685800"/>
            <a:ext cx="7924800" cy="59606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lang="en-US" sz="1400" dirty="0" smtClean="0">
                <a:latin typeface="Arial Black" pitchFamily="34" charset="0"/>
                <a:ea typeface="Times New Roman" pitchFamily="18" charset="0"/>
                <a:cs typeface="Times New Roman" pitchFamily="18" charset="0"/>
              </a:rPr>
              <a:t>Tw</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o ions of charges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Z</a:t>
            </a:r>
            <a:r>
              <a:rPr kumimoji="0" lang="en-US" sz="1400" b="0" i="0" u="none" strike="noStrike" cap="none" normalizeH="0" baseline="-30000" dirty="0" err="1" smtClean="0">
                <a:ln>
                  <a:noFill/>
                </a:ln>
                <a:solidFill>
                  <a:schemeClr val="tx1"/>
                </a:solidFill>
                <a:effectLst/>
                <a:latin typeface="Arial Black" pitchFamily="34" charset="0"/>
                <a:ea typeface="Times New Roman" pitchFamily="18" charset="0"/>
                <a:cs typeface="Times New Roman" pitchFamily="18" charset="0"/>
              </a:rPr>
              <a:t>A</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e</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and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Z</a:t>
            </a:r>
            <a:r>
              <a:rPr kumimoji="0" lang="en-US" sz="1400" b="0" i="0" u="none" strike="noStrike" cap="none" normalizeH="0" baseline="-30000" dirty="0" err="1" smtClean="0">
                <a:ln>
                  <a:noFill/>
                </a:ln>
                <a:solidFill>
                  <a:schemeClr val="tx1"/>
                </a:solidFill>
                <a:effectLst/>
                <a:latin typeface="Arial Black" pitchFamily="34" charset="0"/>
                <a:ea typeface="Times New Roman" pitchFamily="18" charset="0"/>
                <a:cs typeface="Times New Roman" pitchFamily="18" charset="0"/>
              </a:rPr>
              <a:t>B</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e</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are se[</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arated</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by a distance x,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rPr>
              <a:t>accrding</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to Coulomb’s Law the force of interaction is </a:t>
            </a:r>
          </a:p>
          <a:p>
            <a:pPr marL="0" marR="0" lvl="0" indent="457200" algn="l" defTabSz="914400" rtl="0" eaLnBrk="1" fontAlgn="base" latinLnBrk="0" hangingPunct="1">
              <a:lnSpc>
                <a:spcPct val="100000"/>
              </a:lnSpc>
              <a:spcBef>
                <a:spcPct val="0"/>
              </a:spcBef>
              <a:spcAft>
                <a:spcPct val="0"/>
              </a:spcAft>
              <a:buClrTx/>
              <a:buSzTx/>
              <a:buFontTx/>
              <a:buNone/>
              <a:tabLst/>
            </a:pPr>
            <a:endParaRPr lang="en-US" sz="1400" dirty="0">
              <a:latin typeface="Times New Roman" pitchFamily="18"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F  =   </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Z</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A</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Z</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B</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e</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2</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  (1)</a:t>
            </a:r>
            <a:endParaRPr kumimoji="0" lang="en-US" sz="1100" b="0" i="0" u="none" strike="noStrike" cap="none" normalizeH="0" baseline="0" dirty="0" smtClean="0">
              <a:ln>
                <a:noFill/>
              </a:ln>
              <a:solidFill>
                <a:schemeClr val="tx1"/>
              </a:solidFill>
              <a:effectLst/>
              <a:latin typeface="Arial Black"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4 </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0</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2</a:t>
            </a:r>
          </a:p>
          <a:p>
            <a:pPr marL="0" marR="0" lvl="0" indent="457200" algn="l" defTabSz="914400" rtl="0" eaLnBrk="0" fontAlgn="base" latinLnBrk="0" hangingPunct="0">
              <a:lnSpc>
                <a:spcPct val="100000"/>
              </a:lnSpc>
              <a:spcBef>
                <a:spcPct val="0"/>
              </a:spcBef>
              <a:spcAft>
                <a:spcPct val="0"/>
              </a:spcAft>
              <a:buClrTx/>
              <a:buSzTx/>
              <a:buFontTx/>
              <a:buNone/>
              <a:tabLst/>
            </a:pPr>
            <a:endParaRPr lang="en-US" sz="1400" baseline="30000" dirty="0">
              <a:latin typeface="Arial Black" pitchFamily="34" charset="0"/>
              <a:ea typeface="Times New Roman" pitchFamily="18" charset="0"/>
              <a:cs typeface="Times New Roman" pitchFamily="18"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Where </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0</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is the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premitivity</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of the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vaccum</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(8.854 x10</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-12</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C</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2</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N</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-1</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m</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-2</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and </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is the Dielectric Constant of the solvent.</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Black" pitchFamily="34" charset="0"/>
              <a:cs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The work done on the system in moving them together at a distance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dx</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is</a:t>
            </a:r>
            <a:endParaRPr kumimoji="0" lang="en-US" sz="1100" b="0" i="0" u="none" strike="noStrike" cap="none" normalizeH="0" baseline="0" dirty="0" smtClean="0">
              <a:ln>
                <a:noFill/>
              </a:ln>
              <a:solidFill>
                <a:schemeClr val="tx1"/>
              </a:solidFill>
              <a:effectLst/>
              <a:latin typeface="Arial Black" pitchFamily="34" charset="0"/>
              <a:cs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a:t>
            </a:r>
          </a:p>
          <a:p>
            <a:pPr marL="0" marR="0" lvl="0" indent="457200" algn="l" defTabSz="914400" rtl="0" eaLnBrk="0" fontAlgn="base" latinLnBrk="0" hangingPunct="0">
              <a:lnSpc>
                <a:spcPct val="100000"/>
              </a:lnSpc>
              <a:spcBef>
                <a:spcPct val="0"/>
              </a:spcBef>
              <a:spcAft>
                <a:spcPct val="0"/>
              </a:spcAft>
              <a:buClrTx/>
              <a:buSzTx/>
              <a:buFontTx/>
              <a:buNone/>
              <a:tabLst/>
            </a:pPr>
            <a:r>
              <a:rPr lang="en-US" sz="1400" dirty="0">
                <a:latin typeface="Times New Roman" pitchFamily="18" charset="0"/>
                <a:ea typeface="Times New Roman" pitchFamily="18" charset="0"/>
                <a:cs typeface="Times New Roman" pitchFamily="18" charset="0"/>
                <a:sym typeface="Symbol" pitchFamily="18" charset="2"/>
              </a:rPr>
              <a:t>	</a:t>
            </a:r>
            <a:r>
              <a:rPr lang="en-US" sz="1400" dirty="0" smtClean="0">
                <a:latin typeface="Times New Roman" pitchFamily="18" charset="0"/>
                <a:ea typeface="Times New Roman" pitchFamily="18" charset="0"/>
                <a:cs typeface="Times New Roman" pitchFamily="18" charset="0"/>
                <a:sym typeface="Symbol" pitchFamily="18" charset="2"/>
              </a:rPr>
              <a:t>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dw</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   </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Z</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A</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Z</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B</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e</a:t>
            </a:r>
            <a:r>
              <a:rPr kumimoji="0" lang="en-US" sz="1400" b="0" i="0" u="sng"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2</a:t>
            </a:r>
            <a:r>
              <a:rPr kumimoji="0" lang="en-US" sz="1400" b="0" i="0" u="sng"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dx</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 (2)</a:t>
            </a:r>
            <a:endParaRPr kumimoji="0" lang="en-US" sz="1100" b="0" i="0" u="none" strike="noStrike" cap="none" normalizeH="0" baseline="0" dirty="0" smtClean="0">
              <a:ln>
                <a:noFill/>
              </a:ln>
              <a:solidFill>
                <a:schemeClr val="tx1"/>
              </a:solidFill>
              <a:effectLst/>
              <a:latin typeface="Arial Black" pitchFamily="34" charset="0"/>
              <a:cs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4 </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0</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a:t>
            </a:r>
            <a:r>
              <a:rPr kumimoji="0" lang="en-US" sz="1400" b="0" i="0" u="none" strike="noStrike" cap="none" normalizeH="0" baseline="30000" dirty="0" smtClean="0">
                <a:ln>
                  <a:noFill/>
                </a:ln>
                <a:solidFill>
                  <a:schemeClr val="tx1"/>
                </a:solidFill>
                <a:effectLst/>
                <a:latin typeface="Arial Black" pitchFamily="34" charset="0"/>
                <a:ea typeface="Times New Roman" pitchFamily="18" charset="0"/>
                <a:cs typeface="Times New Roman" pitchFamily="18" charset="0"/>
              </a:rPr>
              <a:t>2</a:t>
            </a:r>
            <a:endParaRPr lang="en-US" sz="1400" dirty="0">
              <a:latin typeface="Arial Black" pitchFamily="34" charset="0"/>
              <a:ea typeface="Times New Roman" pitchFamily="18" charset="0"/>
              <a:cs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Arial" pitchFamily="34" charset="0"/>
              <a:sym typeface="Symbol" pitchFamily="18" charset="2"/>
            </a:endParaRPr>
          </a:p>
          <a:p>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The negative sign appears because ‘x’ decreases by </a:t>
            </a:r>
            <a:r>
              <a:rPr kumimoji="0" lang="en-US" sz="1400" b="0" i="0" u="none" strike="noStrike" cap="none" normalizeH="0" baseline="0" dirty="0" err="1"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dx</a:t>
            </a:r>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a:t>
            </a:r>
          </a:p>
          <a:p>
            <a:r>
              <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rPr>
              <a:t> </a:t>
            </a:r>
          </a:p>
          <a:p>
            <a:r>
              <a:rPr lang="en-US" sz="1400" dirty="0">
                <a:latin typeface="Arial Black" pitchFamily="34" charset="0"/>
              </a:rPr>
              <a:t>T</a:t>
            </a:r>
            <a:r>
              <a:rPr lang="en-US" sz="1400" dirty="0" smtClean="0">
                <a:latin typeface="Arial Black" pitchFamily="34" charset="0"/>
              </a:rPr>
              <a:t>herefore </a:t>
            </a:r>
            <a:r>
              <a:rPr lang="en-US" sz="1400" dirty="0">
                <a:latin typeface="Arial Black" pitchFamily="34" charset="0"/>
              </a:rPr>
              <a:t>the work done on the system in moving the ions from x = </a:t>
            </a:r>
            <a:r>
              <a:rPr lang="en-US" sz="1400" dirty="0">
                <a:latin typeface="Arial Black" pitchFamily="34" charset="0"/>
                <a:sym typeface="Symbol"/>
              </a:rPr>
              <a:t></a:t>
            </a:r>
            <a:r>
              <a:rPr lang="en-US" sz="1400" dirty="0">
                <a:latin typeface="Arial Black" pitchFamily="34" charset="0"/>
              </a:rPr>
              <a:t> to x = </a:t>
            </a:r>
            <a:r>
              <a:rPr lang="en-US" sz="1400" dirty="0" err="1">
                <a:latin typeface="Arial Black" pitchFamily="34" charset="0"/>
              </a:rPr>
              <a:t>d</a:t>
            </a:r>
            <a:r>
              <a:rPr lang="en-US" sz="1400" baseline="-25000" dirty="0" err="1">
                <a:latin typeface="Arial Black" pitchFamily="34" charset="0"/>
              </a:rPr>
              <a:t>AB</a:t>
            </a:r>
            <a:r>
              <a:rPr lang="en-US" sz="1400" dirty="0">
                <a:latin typeface="Arial Black" pitchFamily="34" charset="0"/>
              </a:rPr>
              <a:t> is </a:t>
            </a:r>
          </a:p>
          <a:p>
            <a:r>
              <a:rPr lang="en-US" sz="1400" dirty="0">
                <a:latin typeface="Arial Black" pitchFamily="34" charset="0"/>
              </a:rPr>
              <a:t> </a:t>
            </a:r>
          </a:p>
          <a:p>
            <a:r>
              <a:rPr lang="en-US" sz="1400" dirty="0" smtClean="0">
                <a:latin typeface="Arial Black" pitchFamily="34" charset="0"/>
              </a:rPr>
              <a:t>			W </a:t>
            </a:r>
            <a:r>
              <a:rPr lang="en-US" sz="1400" dirty="0">
                <a:latin typeface="Arial Black" pitchFamily="34" charset="0"/>
              </a:rPr>
              <a:t>= </a:t>
            </a:r>
            <a:r>
              <a:rPr lang="en-US" sz="1400" dirty="0" smtClean="0">
                <a:latin typeface="Arial Black" pitchFamily="34" charset="0"/>
              </a:rPr>
              <a:t>-f</a:t>
            </a:r>
            <a:r>
              <a:rPr lang="en-US" sz="1400" u="sng" dirty="0" smtClean="0">
                <a:latin typeface="Arial Black" pitchFamily="34" charset="0"/>
              </a:rPr>
              <a:t> Z</a:t>
            </a:r>
            <a:r>
              <a:rPr lang="en-US" sz="1400" u="sng" baseline="-25000" dirty="0" smtClean="0">
                <a:latin typeface="Arial Black" pitchFamily="34" charset="0"/>
              </a:rPr>
              <a:t>A</a:t>
            </a:r>
            <a:r>
              <a:rPr lang="en-US" sz="1400" u="sng" dirty="0" smtClean="0">
                <a:latin typeface="Arial Black" pitchFamily="34" charset="0"/>
              </a:rPr>
              <a:t>Z</a:t>
            </a:r>
            <a:r>
              <a:rPr lang="en-US" sz="1400" u="sng" baseline="-25000" dirty="0" smtClean="0">
                <a:latin typeface="Arial Black" pitchFamily="34" charset="0"/>
              </a:rPr>
              <a:t>B</a:t>
            </a:r>
            <a:r>
              <a:rPr lang="en-US" sz="1400" u="sng" dirty="0" smtClean="0">
                <a:latin typeface="Arial Black" pitchFamily="34" charset="0"/>
              </a:rPr>
              <a:t>e</a:t>
            </a:r>
            <a:r>
              <a:rPr lang="en-US" sz="1400" u="sng" baseline="30000" dirty="0" smtClean="0">
                <a:latin typeface="Arial Black" pitchFamily="34" charset="0"/>
              </a:rPr>
              <a:t>2</a:t>
            </a:r>
            <a:r>
              <a:rPr lang="en-US" sz="1400" dirty="0" smtClean="0">
                <a:latin typeface="Arial Black" pitchFamily="34" charset="0"/>
              </a:rPr>
              <a:t> /4 </a:t>
            </a:r>
            <a:r>
              <a:rPr lang="en-US" sz="1400" dirty="0">
                <a:latin typeface="Arial Black" pitchFamily="34" charset="0"/>
                <a:sym typeface="Symbol"/>
              </a:rPr>
              <a:t></a:t>
            </a:r>
            <a:r>
              <a:rPr lang="en-US" sz="1400" baseline="-25000" dirty="0">
                <a:latin typeface="Arial Black" pitchFamily="34" charset="0"/>
              </a:rPr>
              <a:t>0</a:t>
            </a:r>
            <a:r>
              <a:rPr lang="en-US" sz="1400" dirty="0">
                <a:latin typeface="Arial Black" pitchFamily="34" charset="0"/>
                <a:sym typeface="Symbol"/>
              </a:rPr>
              <a:t></a:t>
            </a:r>
            <a:r>
              <a:rPr lang="en-US" sz="1400" baseline="30000" dirty="0">
                <a:latin typeface="Arial Black" pitchFamily="34" charset="0"/>
              </a:rPr>
              <a:t>2</a:t>
            </a:r>
            <a:r>
              <a:rPr lang="en-US" sz="1400" dirty="0">
                <a:latin typeface="Arial Black" pitchFamily="34" charset="0"/>
              </a:rPr>
              <a:t> </a:t>
            </a:r>
            <a:r>
              <a:rPr lang="en-US" sz="1400" dirty="0" err="1">
                <a:latin typeface="Arial Black" pitchFamily="34" charset="0"/>
              </a:rPr>
              <a:t>dx</a:t>
            </a:r>
            <a:endParaRPr lang="en-US" sz="1400" dirty="0">
              <a:latin typeface="Arial Black" pitchFamily="34" charset="0"/>
            </a:endParaRPr>
          </a:p>
          <a:p>
            <a:r>
              <a:rPr lang="en-US" sz="1400" dirty="0">
                <a:latin typeface="Arial Black" pitchFamily="34" charset="0"/>
              </a:rPr>
              <a:t> </a:t>
            </a:r>
          </a:p>
          <a:p>
            <a:r>
              <a:rPr lang="en-US" sz="1400" dirty="0">
                <a:latin typeface="Arial Black" pitchFamily="34" charset="0"/>
              </a:rPr>
              <a:t>                                    Or, W   =   </a:t>
            </a:r>
            <a:r>
              <a:rPr lang="en-US" sz="1400" u="sng" dirty="0">
                <a:latin typeface="Arial Black" pitchFamily="34" charset="0"/>
              </a:rPr>
              <a:t>Z</a:t>
            </a:r>
            <a:r>
              <a:rPr lang="en-US" sz="1400" u="sng" baseline="-25000" dirty="0">
                <a:latin typeface="Arial Black" pitchFamily="34" charset="0"/>
              </a:rPr>
              <a:t>A</a:t>
            </a:r>
            <a:r>
              <a:rPr lang="en-US" sz="1400" u="sng" dirty="0">
                <a:latin typeface="Arial Black" pitchFamily="34" charset="0"/>
              </a:rPr>
              <a:t>Z</a:t>
            </a:r>
            <a:r>
              <a:rPr lang="en-US" sz="1400" u="sng" baseline="-25000" dirty="0">
                <a:latin typeface="Arial Black" pitchFamily="34" charset="0"/>
              </a:rPr>
              <a:t>B</a:t>
            </a:r>
            <a:r>
              <a:rPr lang="en-US" sz="1400" u="sng" dirty="0">
                <a:latin typeface="Arial Black" pitchFamily="34" charset="0"/>
              </a:rPr>
              <a:t>e</a:t>
            </a:r>
            <a:r>
              <a:rPr lang="en-US" sz="1400" u="sng" baseline="30000" dirty="0">
                <a:latin typeface="Arial Black" pitchFamily="34" charset="0"/>
              </a:rPr>
              <a:t>2</a:t>
            </a:r>
            <a:r>
              <a:rPr lang="en-US" sz="1400" u="sng" dirty="0">
                <a:latin typeface="Arial Black" pitchFamily="34" charset="0"/>
              </a:rPr>
              <a:t>  </a:t>
            </a:r>
            <a:r>
              <a:rPr lang="en-US" sz="1400" dirty="0">
                <a:latin typeface="Arial Black" pitchFamily="34" charset="0"/>
              </a:rPr>
              <a:t>   </a:t>
            </a:r>
            <a:r>
              <a:rPr lang="en-US" sz="1400" dirty="0" smtClean="0">
                <a:latin typeface="Arial Black" pitchFamily="34" charset="0"/>
              </a:rPr>
              <a:t>…………… (3)</a:t>
            </a:r>
            <a:endParaRPr lang="en-US" sz="1400" dirty="0">
              <a:latin typeface="Arial Black" pitchFamily="34" charset="0"/>
            </a:endParaRPr>
          </a:p>
          <a:p>
            <a:r>
              <a:rPr lang="en-US" sz="1400" dirty="0">
                <a:latin typeface="Arial Black" pitchFamily="34" charset="0"/>
              </a:rPr>
              <a:t>                                                    4 </a:t>
            </a:r>
            <a:r>
              <a:rPr lang="en-US" sz="1400" dirty="0">
                <a:latin typeface="Arial Black" pitchFamily="34" charset="0"/>
                <a:sym typeface="Symbol"/>
              </a:rPr>
              <a:t></a:t>
            </a:r>
            <a:r>
              <a:rPr lang="en-US" sz="1400" baseline="-25000" dirty="0">
                <a:latin typeface="Arial Black" pitchFamily="34" charset="0"/>
              </a:rPr>
              <a:t>0</a:t>
            </a:r>
            <a:r>
              <a:rPr lang="en-US" sz="1400" dirty="0">
                <a:latin typeface="Arial Black" pitchFamily="34" charset="0"/>
                <a:sym typeface="Symbol"/>
              </a:rPr>
              <a:t></a:t>
            </a:r>
            <a:r>
              <a:rPr lang="en-US" sz="1400" dirty="0">
                <a:latin typeface="Arial Black" pitchFamily="34" charset="0"/>
              </a:rPr>
              <a:t>d</a:t>
            </a:r>
            <a:r>
              <a:rPr lang="en-US" sz="1400" baseline="-25000" dirty="0">
                <a:latin typeface="Arial Black" pitchFamily="34" charset="0"/>
              </a:rPr>
              <a:t>AB</a:t>
            </a:r>
            <a:endParaRPr lang="en-US" sz="1400" dirty="0">
              <a:latin typeface="Arial Black"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400" dirty="0">
              <a:latin typeface="Arial Black" pitchFamily="34" charset="0"/>
              <a:ea typeface="Times New Roman" pitchFamily="18" charset="0"/>
              <a:cs typeface="Times New Roman" pitchFamily="18"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609600"/>
            <a:ext cx="7543800" cy="4800600"/>
          </a:xfrm>
        </p:spPr>
        <p:txBody>
          <a:bodyPr>
            <a:normAutofit/>
          </a:bodyPr>
          <a:lstStyle/>
          <a:p>
            <a:pPr algn="just">
              <a:lnSpc>
                <a:spcPct val="150000"/>
              </a:lnSpc>
            </a:pPr>
            <a:r>
              <a:rPr lang="en-US" sz="1800" dirty="0">
                <a:solidFill>
                  <a:schemeClr val="accent4">
                    <a:lumMod val="75000"/>
                  </a:schemeClr>
                </a:solidFill>
                <a:latin typeface="Arial Black" pitchFamily="34" charset="0"/>
              </a:rPr>
              <a:t>The work is positive if the ionic changes are of the same sign and is negative if they are opposite sign. This work is the electrostatic contribution to the Gibbs energy of activation when two ions form an activated complex</a:t>
            </a:r>
            <a:r>
              <a:rPr lang="en-US" sz="1800" dirty="0" smtClean="0">
                <a:solidFill>
                  <a:schemeClr val="accent4">
                    <a:lumMod val="75000"/>
                  </a:schemeClr>
                </a:solidFill>
                <a:latin typeface="Arial Black" pitchFamily="34" charset="0"/>
              </a:rPr>
              <a:t>.</a:t>
            </a:r>
          </a:p>
          <a:p>
            <a:pPr algn="just"/>
            <a:endParaRPr lang="en-US" sz="1800" dirty="0" smtClean="0">
              <a:latin typeface="Arial Black" pitchFamily="34" charset="0"/>
            </a:endParaRPr>
          </a:p>
          <a:p>
            <a:pPr algn="just"/>
            <a:r>
              <a:rPr lang="en-US" sz="1600" dirty="0" smtClean="0">
                <a:solidFill>
                  <a:schemeClr val="tx2"/>
                </a:solidFill>
                <a:latin typeface="Arial Black" pitchFamily="34" charset="0"/>
              </a:rPr>
              <a:t>The Molar </a:t>
            </a:r>
            <a:r>
              <a:rPr lang="en-US" sz="1600" dirty="0">
                <a:solidFill>
                  <a:schemeClr val="tx2"/>
                </a:solidFill>
                <a:latin typeface="Arial Black" pitchFamily="34" charset="0"/>
              </a:rPr>
              <a:t>Gibbs energy of activation due to electrostatic contribution is</a:t>
            </a:r>
          </a:p>
          <a:p>
            <a:r>
              <a:rPr lang="en-US" sz="1800" dirty="0"/>
              <a:t> </a:t>
            </a:r>
          </a:p>
          <a:p>
            <a:r>
              <a:rPr lang="en-US" sz="1800" dirty="0" smtClean="0">
                <a:solidFill>
                  <a:schemeClr val="tx2"/>
                </a:solidFill>
                <a:latin typeface="Arial Black" pitchFamily="34" charset="0"/>
                <a:sym typeface="Symbol"/>
              </a:rPr>
              <a:t>             </a:t>
            </a:r>
            <a:r>
              <a:rPr lang="en-US" sz="1800" baseline="30000" dirty="0" smtClean="0">
                <a:solidFill>
                  <a:schemeClr val="tx2"/>
                </a:solidFill>
                <a:latin typeface="Arial Black" pitchFamily="34" charset="0"/>
              </a:rPr>
              <a:t>≠</a:t>
            </a:r>
            <a:r>
              <a:rPr lang="en-US" sz="1800" dirty="0">
                <a:solidFill>
                  <a:schemeClr val="tx2"/>
                </a:solidFill>
                <a:latin typeface="Arial Black" pitchFamily="34" charset="0"/>
              </a:rPr>
              <a:t>G</a:t>
            </a:r>
            <a:r>
              <a:rPr lang="en-US" sz="1800" baseline="30000" dirty="0">
                <a:solidFill>
                  <a:schemeClr val="tx2"/>
                </a:solidFill>
                <a:latin typeface="Arial Black" pitchFamily="34" charset="0"/>
              </a:rPr>
              <a:t>0</a:t>
            </a:r>
            <a:r>
              <a:rPr lang="en-US" sz="1800" baseline="-25000" dirty="0">
                <a:solidFill>
                  <a:schemeClr val="tx2"/>
                </a:solidFill>
                <a:latin typeface="Arial Black" pitchFamily="34" charset="0"/>
              </a:rPr>
              <a:t>es</a:t>
            </a:r>
            <a:r>
              <a:rPr lang="en-US" sz="1800" dirty="0">
                <a:solidFill>
                  <a:schemeClr val="tx2"/>
                </a:solidFill>
                <a:latin typeface="Arial Black" pitchFamily="34" charset="0"/>
              </a:rPr>
              <a:t> =   N</a:t>
            </a:r>
            <a:r>
              <a:rPr lang="en-US" sz="1800" baseline="-25000" dirty="0">
                <a:solidFill>
                  <a:schemeClr val="tx2"/>
                </a:solidFill>
                <a:latin typeface="Arial Black" pitchFamily="34" charset="0"/>
              </a:rPr>
              <a:t>A</a:t>
            </a:r>
            <a:r>
              <a:rPr lang="en-US" sz="1800" dirty="0">
                <a:solidFill>
                  <a:schemeClr val="tx2"/>
                </a:solidFill>
                <a:latin typeface="Arial Black" pitchFamily="34" charset="0"/>
              </a:rPr>
              <a:t>Z</a:t>
            </a:r>
            <a:r>
              <a:rPr lang="en-US" sz="1800" baseline="-25000" dirty="0">
                <a:solidFill>
                  <a:schemeClr val="tx2"/>
                </a:solidFill>
                <a:latin typeface="Arial Black" pitchFamily="34" charset="0"/>
              </a:rPr>
              <a:t>A</a:t>
            </a:r>
            <a:r>
              <a:rPr lang="en-US" sz="1800" dirty="0">
                <a:solidFill>
                  <a:schemeClr val="tx2"/>
                </a:solidFill>
                <a:latin typeface="Arial Black" pitchFamily="34" charset="0"/>
              </a:rPr>
              <a:t>Z</a:t>
            </a:r>
            <a:r>
              <a:rPr lang="en-US" sz="1800" baseline="-25000" dirty="0">
                <a:solidFill>
                  <a:schemeClr val="tx2"/>
                </a:solidFill>
                <a:latin typeface="Arial Black" pitchFamily="34" charset="0"/>
              </a:rPr>
              <a:t>B</a:t>
            </a:r>
            <a:r>
              <a:rPr lang="en-US" sz="1800" dirty="0">
                <a:solidFill>
                  <a:schemeClr val="tx2"/>
                </a:solidFill>
                <a:latin typeface="Arial Black" pitchFamily="34" charset="0"/>
              </a:rPr>
              <a:t>e</a:t>
            </a:r>
            <a:r>
              <a:rPr lang="en-US" sz="1800" baseline="30000" dirty="0">
                <a:solidFill>
                  <a:schemeClr val="tx2"/>
                </a:solidFill>
                <a:latin typeface="Arial Black" pitchFamily="34" charset="0"/>
              </a:rPr>
              <a:t>2</a:t>
            </a:r>
            <a:r>
              <a:rPr lang="en-US" sz="1800" dirty="0">
                <a:solidFill>
                  <a:schemeClr val="tx2"/>
                </a:solidFill>
                <a:latin typeface="Arial Black" pitchFamily="34" charset="0"/>
              </a:rPr>
              <a:t>    …………… (</a:t>
            </a:r>
            <a:r>
              <a:rPr lang="en-US" sz="1800" dirty="0" smtClean="0">
                <a:solidFill>
                  <a:schemeClr val="tx2"/>
                </a:solidFill>
                <a:latin typeface="Arial Black" pitchFamily="34" charset="0"/>
              </a:rPr>
              <a:t>4)</a:t>
            </a:r>
          </a:p>
          <a:p>
            <a:r>
              <a:rPr lang="en-US" sz="1800" dirty="0" smtClean="0">
                <a:solidFill>
                  <a:schemeClr val="tx2"/>
                </a:solidFill>
                <a:latin typeface="Arial Black" pitchFamily="34" charset="0"/>
              </a:rPr>
              <a:t> </a:t>
            </a:r>
            <a:r>
              <a:rPr lang="en-US" sz="1800" dirty="0">
                <a:solidFill>
                  <a:schemeClr val="tx2"/>
                </a:solidFill>
                <a:latin typeface="Arial Black" pitchFamily="34" charset="0"/>
              </a:rPr>
              <a:t>4</a:t>
            </a:r>
            <a:r>
              <a:rPr lang="en-US" sz="1800" dirty="0">
                <a:solidFill>
                  <a:schemeClr val="tx2"/>
                </a:solidFill>
                <a:latin typeface="Arial Black" pitchFamily="34" charset="0"/>
                <a:sym typeface="Symbol"/>
              </a:rPr>
              <a:t></a:t>
            </a:r>
            <a:r>
              <a:rPr lang="en-US" sz="1800" baseline="-25000" dirty="0">
                <a:solidFill>
                  <a:schemeClr val="tx2"/>
                </a:solidFill>
                <a:latin typeface="Arial Black" pitchFamily="34" charset="0"/>
              </a:rPr>
              <a:t>0</a:t>
            </a:r>
            <a:r>
              <a:rPr lang="en-US" sz="1800" dirty="0">
                <a:solidFill>
                  <a:schemeClr val="tx2"/>
                </a:solidFill>
                <a:latin typeface="Arial Black" pitchFamily="34" charset="0"/>
                <a:sym typeface="Symbol"/>
              </a:rPr>
              <a:t></a:t>
            </a:r>
            <a:r>
              <a:rPr lang="en-US" sz="1800" dirty="0" smtClean="0">
                <a:solidFill>
                  <a:schemeClr val="tx2"/>
                </a:solidFill>
                <a:latin typeface="Arial Black" pitchFamily="34" charset="0"/>
              </a:rPr>
              <a:t>d</a:t>
            </a:r>
            <a:r>
              <a:rPr lang="en-US" sz="1800" baseline="-25000" dirty="0" smtClean="0">
                <a:solidFill>
                  <a:schemeClr val="tx2"/>
                </a:solidFill>
                <a:latin typeface="Arial Black" pitchFamily="34" charset="0"/>
              </a:rPr>
              <a:t>AB</a:t>
            </a:r>
          </a:p>
          <a:p>
            <a:pPr algn="just"/>
            <a:endParaRPr lang="en-US" sz="1800" dirty="0" smtClean="0">
              <a:solidFill>
                <a:schemeClr val="tx2"/>
              </a:solidFill>
              <a:latin typeface="Arial Black" pitchFamily="34" charset="0"/>
            </a:endParaRPr>
          </a:p>
          <a:p>
            <a:pPr algn="just"/>
            <a:r>
              <a:rPr lang="en-US" sz="1800" dirty="0" smtClean="0">
                <a:solidFill>
                  <a:schemeClr val="tx2"/>
                </a:solidFill>
                <a:latin typeface="Arial Black" pitchFamily="34" charset="0"/>
              </a:rPr>
              <a:t>Where  </a:t>
            </a:r>
            <a:r>
              <a:rPr lang="en-US" sz="1800" dirty="0">
                <a:solidFill>
                  <a:schemeClr val="tx2"/>
                </a:solidFill>
                <a:latin typeface="Arial Black" pitchFamily="34" charset="0"/>
              </a:rPr>
              <a:t>N</a:t>
            </a:r>
            <a:r>
              <a:rPr lang="en-US" sz="1800" baseline="-25000" dirty="0">
                <a:solidFill>
                  <a:schemeClr val="tx2"/>
                </a:solidFill>
                <a:latin typeface="Arial Black" pitchFamily="34" charset="0"/>
              </a:rPr>
              <a:t>A</a:t>
            </a:r>
            <a:r>
              <a:rPr lang="en-US" sz="1800" dirty="0">
                <a:solidFill>
                  <a:schemeClr val="tx2"/>
                </a:solidFill>
                <a:latin typeface="Arial Black" pitchFamily="34" charset="0"/>
              </a:rPr>
              <a:t> = Avogadro Number</a:t>
            </a:r>
          </a:p>
          <a:p>
            <a:endParaRPr lang="en-US" sz="1800" dirty="0">
              <a:latin typeface="Arial Black" pitchFamily="34" charset="0"/>
            </a:endParaRPr>
          </a:p>
        </p:txBody>
      </p:sp>
      <p:cxnSp>
        <p:nvCxnSpPr>
          <p:cNvPr id="5" name="Straight Connector 4"/>
          <p:cNvCxnSpPr/>
          <p:nvPr/>
        </p:nvCxnSpPr>
        <p:spPr>
          <a:xfrm>
            <a:off x="4267200" y="3810000"/>
            <a:ext cx="1295400" cy="1588"/>
          </a:xfrm>
          <a:prstGeom prst="line">
            <a:avLst/>
          </a:prstGeom>
          <a:ln w="412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162800" cy="6400800"/>
          </a:xfrm>
        </p:spPr>
        <p:txBody>
          <a:bodyPr>
            <a:normAutofit fontScale="77500" lnSpcReduction="20000"/>
          </a:bodyPr>
          <a:lstStyle/>
          <a:p>
            <a:pPr algn="just"/>
            <a:endParaRPr lang="en-US" sz="2000" dirty="0" smtClean="0"/>
          </a:p>
          <a:p>
            <a:pPr algn="just"/>
            <a:r>
              <a:rPr lang="en-US" sz="2000" dirty="0" smtClean="0">
                <a:solidFill>
                  <a:schemeClr val="accent1">
                    <a:lumMod val="75000"/>
                  </a:schemeClr>
                </a:solidFill>
                <a:latin typeface="Arial Black" pitchFamily="34" charset="0"/>
              </a:rPr>
              <a:t>Let </a:t>
            </a:r>
            <a:r>
              <a:rPr lang="en-US" sz="2000" dirty="0">
                <a:solidFill>
                  <a:schemeClr val="accent1">
                    <a:lumMod val="75000"/>
                  </a:schemeClr>
                </a:solidFill>
                <a:latin typeface="Arial Black" pitchFamily="34" charset="0"/>
              </a:rPr>
              <a:t>the non-electrostatic contribution is </a:t>
            </a:r>
            <a:r>
              <a:rPr lang="en-US" sz="2000" dirty="0">
                <a:solidFill>
                  <a:schemeClr val="accent1">
                    <a:lumMod val="75000"/>
                  </a:schemeClr>
                </a:solidFill>
                <a:latin typeface="Arial Black" pitchFamily="34" charset="0"/>
                <a:sym typeface="Symbol"/>
              </a:rPr>
              <a:t></a:t>
            </a:r>
            <a:r>
              <a:rPr lang="en-US" sz="2000" baseline="30000" dirty="0">
                <a:solidFill>
                  <a:schemeClr val="accent1">
                    <a:lumMod val="75000"/>
                  </a:schemeClr>
                </a:solidFill>
                <a:latin typeface="Arial Black" pitchFamily="34" charset="0"/>
              </a:rPr>
              <a:t>≠</a:t>
            </a:r>
            <a:r>
              <a:rPr lang="en-US" sz="2000" dirty="0">
                <a:solidFill>
                  <a:schemeClr val="accent1">
                    <a:lumMod val="75000"/>
                  </a:schemeClr>
                </a:solidFill>
                <a:latin typeface="Arial Black" pitchFamily="34" charset="0"/>
              </a:rPr>
              <a:t>G</a:t>
            </a:r>
            <a:r>
              <a:rPr lang="en-US" sz="2000" baseline="30000" dirty="0">
                <a:solidFill>
                  <a:schemeClr val="accent1">
                    <a:lumMod val="75000"/>
                  </a:schemeClr>
                </a:solidFill>
                <a:latin typeface="Arial Black" pitchFamily="34" charset="0"/>
              </a:rPr>
              <a:t>0</a:t>
            </a:r>
            <a:r>
              <a:rPr lang="en-US" sz="2000" baseline="-25000" dirty="0">
                <a:solidFill>
                  <a:schemeClr val="accent1">
                    <a:lumMod val="75000"/>
                  </a:schemeClr>
                </a:solidFill>
                <a:latin typeface="Arial Black" pitchFamily="34" charset="0"/>
              </a:rPr>
              <a:t>nes</a:t>
            </a:r>
            <a:r>
              <a:rPr lang="en-US" sz="2000" dirty="0">
                <a:solidFill>
                  <a:schemeClr val="accent1">
                    <a:lumMod val="75000"/>
                  </a:schemeClr>
                </a:solidFill>
                <a:latin typeface="Arial Black" pitchFamily="34" charset="0"/>
              </a:rPr>
              <a:t> , therefore the total molar Gibbs Energy of activation is </a:t>
            </a:r>
          </a:p>
          <a:p>
            <a:endParaRPr lang="en-US" sz="2000" dirty="0" smtClean="0">
              <a:sym typeface="Symbol"/>
            </a:endParaRPr>
          </a:p>
          <a:p>
            <a:r>
              <a:rPr lang="en-US" sz="1600" dirty="0" smtClean="0">
                <a:solidFill>
                  <a:srgbClr val="C00000"/>
                </a:solidFill>
                <a:latin typeface="Arial Black" pitchFamily="34" charset="0"/>
                <a:sym typeface="Symbol"/>
              </a:rPr>
              <a:t></a:t>
            </a:r>
            <a:r>
              <a:rPr lang="en-US" sz="1600" baseline="30000" dirty="0" smtClean="0">
                <a:solidFill>
                  <a:srgbClr val="C00000"/>
                </a:solidFill>
                <a:latin typeface="Arial Black" pitchFamily="34" charset="0"/>
              </a:rPr>
              <a:t>≠</a:t>
            </a:r>
            <a:r>
              <a:rPr lang="en-US" sz="1600" dirty="0">
                <a:solidFill>
                  <a:srgbClr val="C00000"/>
                </a:solidFill>
                <a:latin typeface="Arial Black" pitchFamily="34" charset="0"/>
              </a:rPr>
              <a:t>G   =  </a:t>
            </a:r>
            <a:r>
              <a:rPr lang="en-US" sz="1600" dirty="0">
                <a:solidFill>
                  <a:srgbClr val="C00000"/>
                </a:solidFill>
                <a:latin typeface="Arial Black" pitchFamily="34" charset="0"/>
                <a:sym typeface="Symbol"/>
              </a:rPr>
              <a:t></a:t>
            </a:r>
            <a:r>
              <a:rPr lang="en-US" sz="1600" baseline="30000" dirty="0">
                <a:solidFill>
                  <a:srgbClr val="C00000"/>
                </a:solidFill>
                <a:latin typeface="Arial Black" pitchFamily="34" charset="0"/>
              </a:rPr>
              <a:t>≠</a:t>
            </a:r>
            <a:r>
              <a:rPr lang="en-US" sz="1600" dirty="0">
                <a:solidFill>
                  <a:srgbClr val="C00000"/>
                </a:solidFill>
                <a:latin typeface="Arial Black" pitchFamily="34" charset="0"/>
              </a:rPr>
              <a:t>G</a:t>
            </a:r>
            <a:r>
              <a:rPr lang="en-US" sz="1600" baseline="30000" dirty="0">
                <a:solidFill>
                  <a:srgbClr val="C00000"/>
                </a:solidFill>
                <a:latin typeface="Arial Black" pitchFamily="34" charset="0"/>
              </a:rPr>
              <a:t>0</a:t>
            </a:r>
            <a:r>
              <a:rPr lang="en-US" sz="1600" baseline="-25000" dirty="0">
                <a:solidFill>
                  <a:srgbClr val="C00000"/>
                </a:solidFill>
                <a:latin typeface="Arial Black" pitchFamily="34" charset="0"/>
              </a:rPr>
              <a:t>nes</a:t>
            </a:r>
            <a:r>
              <a:rPr lang="en-US" sz="1600" dirty="0">
                <a:solidFill>
                  <a:srgbClr val="C00000"/>
                </a:solidFill>
                <a:latin typeface="Arial Black" pitchFamily="34" charset="0"/>
              </a:rPr>
              <a:t>    +      N</a:t>
            </a:r>
            <a:r>
              <a:rPr lang="en-US" sz="1600" baseline="-25000" dirty="0">
                <a:solidFill>
                  <a:srgbClr val="C00000"/>
                </a:solidFill>
                <a:latin typeface="Arial Black" pitchFamily="34" charset="0"/>
              </a:rPr>
              <a:t>A</a:t>
            </a:r>
            <a:r>
              <a:rPr lang="en-US" sz="1600" dirty="0">
                <a:solidFill>
                  <a:srgbClr val="C00000"/>
                </a:solidFill>
                <a:latin typeface="Arial Black" pitchFamily="34" charset="0"/>
              </a:rPr>
              <a:t>Z</a:t>
            </a:r>
            <a:r>
              <a:rPr lang="en-US" sz="1600" baseline="-25000" dirty="0">
                <a:solidFill>
                  <a:srgbClr val="C00000"/>
                </a:solidFill>
                <a:latin typeface="Arial Black" pitchFamily="34" charset="0"/>
              </a:rPr>
              <a:t>A</a:t>
            </a:r>
            <a:r>
              <a:rPr lang="en-US" sz="1600" dirty="0">
                <a:solidFill>
                  <a:srgbClr val="C00000"/>
                </a:solidFill>
                <a:latin typeface="Arial Black" pitchFamily="34" charset="0"/>
              </a:rPr>
              <a:t>Z</a:t>
            </a:r>
            <a:r>
              <a:rPr lang="en-US" sz="1600" baseline="-25000" dirty="0">
                <a:solidFill>
                  <a:srgbClr val="C00000"/>
                </a:solidFill>
                <a:latin typeface="Arial Black" pitchFamily="34" charset="0"/>
              </a:rPr>
              <a:t>B</a:t>
            </a:r>
            <a:r>
              <a:rPr lang="en-US" sz="1600" dirty="0">
                <a:solidFill>
                  <a:srgbClr val="C00000"/>
                </a:solidFill>
                <a:latin typeface="Arial Black" pitchFamily="34" charset="0"/>
              </a:rPr>
              <a:t>e</a:t>
            </a:r>
            <a:r>
              <a:rPr lang="en-US" sz="1600" baseline="30000" dirty="0">
                <a:solidFill>
                  <a:srgbClr val="C00000"/>
                </a:solidFill>
                <a:latin typeface="Arial Black" pitchFamily="34" charset="0"/>
              </a:rPr>
              <a:t>2</a:t>
            </a:r>
            <a:r>
              <a:rPr lang="en-US" sz="1600" dirty="0">
                <a:solidFill>
                  <a:srgbClr val="C00000"/>
                </a:solidFill>
                <a:latin typeface="Arial Black" pitchFamily="34" charset="0"/>
              </a:rPr>
              <a:t>    …………… (5)</a:t>
            </a:r>
          </a:p>
          <a:p>
            <a:r>
              <a:rPr lang="en-US" sz="1600" dirty="0">
                <a:solidFill>
                  <a:srgbClr val="C00000"/>
                </a:solidFill>
                <a:latin typeface="Arial Black" pitchFamily="34" charset="0"/>
              </a:rPr>
              <a:t>            </a:t>
            </a:r>
            <a:r>
              <a:rPr lang="en-US" sz="1600" dirty="0" smtClean="0">
                <a:solidFill>
                  <a:srgbClr val="C00000"/>
                </a:solidFill>
                <a:latin typeface="Arial Black" pitchFamily="34" charset="0"/>
              </a:rPr>
              <a:t>  </a:t>
            </a:r>
            <a:r>
              <a:rPr lang="en-US" sz="1600" dirty="0">
                <a:solidFill>
                  <a:srgbClr val="C00000"/>
                </a:solidFill>
                <a:latin typeface="Arial Black" pitchFamily="34" charset="0"/>
              </a:rPr>
              <a:t>4</a:t>
            </a:r>
            <a:r>
              <a:rPr lang="en-US" sz="1600" dirty="0">
                <a:solidFill>
                  <a:srgbClr val="C00000"/>
                </a:solidFill>
                <a:latin typeface="Arial Black" pitchFamily="34" charset="0"/>
                <a:sym typeface="Symbol"/>
              </a:rPr>
              <a:t></a:t>
            </a:r>
            <a:r>
              <a:rPr lang="en-US" sz="1600" baseline="-25000" dirty="0">
                <a:solidFill>
                  <a:srgbClr val="C00000"/>
                </a:solidFill>
                <a:latin typeface="Arial Black" pitchFamily="34" charset="0"/>
              </a:rPr>
              <a:t>0</a:t>
            </a:r>
            <a:r>
              <a:rPr lang="en-US" sz="1600" dirty="0">
                <a:solidFill>
                  <a:srgbClr val="C00000"/>
                </a:solidFill>
                <a:latin typeface="Arial Black" pitchFamily="34" charset="0"/>
                <a:sym typeface="Symbol"/>
              </a:rPr>
              <a:t></a:t>
            </a:r>
            <a:r>
              <a:rPr lang="en-US" sz="1600" dirty="0">
                <a:solidFill>
                  <a:srgbClr val="C00000"/>
                </a:solidFill>
                <a:latin typeface="Arial Black" pitchFamily="34" charset="0"/>
              </a:rPr>
              <a:t>d</a:t>
            </a:r>
            <a:r>
              <a:rPr lang="en-US" sz="1600" baseline="-25000" dirty="0">
                <a:solidFill>
                  <a:srgbClr val="C00000"/>
                </a:solidFill>
                <a:latin typeface="Arial Black" pitchFamily="34" charset="0"/>
              </a:rPr>
              <a:t>AB</a:t>
            </a:r>
            <a:endParaRPr lang="en-US" sz="1600" dirty="0">
              <a:solidFill>
                <a:srgbClr val="C00000"/>
              </a:solidFill>
              <a:latin typeface="Arial Black" pitchFamily="34" charset="0"/>
            </a:endParaRPr>
          </a:p>
          <a:p>
            <a:pPr algn="just"/>
            <a:r>
              <a:rPr lang="en-US" sz="2000" dirty="0" smtClean="0">
                <a:solidFill>
                  <a:schemeClr val="accent1">
                    <a:lumMod val="75000"/>
                  </a:schemeClr>
                </a:solidFill>
                <a:latin typeface="Arial Black" pitchFamily="34" charset="0"/>
              </a:rPr>
              <a:t>According </a:t>
            </a:r>
            <a:r>
              <a:rPr lang="en-US" sz="2000" dirty="0">
                <a:solidFill>
                  <a:schemeClr val="accent1">
                    <a:lumMod val="75000"/>
                  </a:schemeClr>
                </a:solidFill>
                <a:latin typeface="Arial Black" pitchFamily="34" charset="0"/>
              </a:rPr>
              <a:t>to  Transition State Theory, expression of rate constant of a </a:t>
            </a:r>
            <a:r>
              <a:rPr lang="en-US" sz="2000" dirty="0" smtClean="0">
                <a:solidFill>
                  <a:schemeClr val="accent1">
                    <a:lumMod val="75000"/>
                  </a:schemeClr>
                </a:solidFill>
                <a:latin typeface="Arial Black" pitchFamily="34" charset="0"/>
              </a:rPr>
              <a:t>bimolecular reaction </a:t>
            </a:r>
            <a:r>
              <a:rPr lang="en-US" sz="2000" dirty="0">
                <a:solidFill>
                  <a:schemeClr val="accent1">
                    <a:lumMod val="75000"/>
                  </a:schemeClr>
                </a:solidFill>
                <a:latin typeface="Arial Black" pitchFamily="34" charset="0"/>
              </a:rPr>
              <a:t>is </a:t>
            </a:r>
          </a:p>
          <a:p>
            <a:r>
              <a:rPr lang="en-US" sz="2000" dirty="0"/>
              <a:t> </a:t>
            </a:r>
          </a:p>
          <a:p>
            <a:r>
              <a:rPr lang="en-US" sz="1600" dirty="0" smtClean="0">
                <a:solidFill>
                  <a:srgbClr val="C00000"/>
                </a:solidFill>
                <a:latin typeface="Arial Black" pitchFamily="34" charset="0"/>
              </a:rPr>
              <a:t>                  K  </a:t>
            </a:r>
            <a:r>
              <a:rPr lang="en-US" sz="1600" dirty="0">
                <a:solidFill>
                  <a:srgbClr val="C00000"/>
                </a:solidFill>
                <a:latin typeface="Arial Black" pitchFamily="34" charset="0"/>
              </a:rPr>
              <a:t>=  K</a:t>
            </a:r>
            <a:r>
              <a:rPr lang="en-US" sz="1600" baseline="-25000" dirty="0">
                <a:solidFill>
                  <a:srgbClr val="C00000"/>
                </a:solidFill>
                <a:latin typeface="Arial Black" pitchFamily="34" charset="0"/>
              </a:rPr>
              <a:t>B </a:t>
            </a:r>
            <a:r>
              <a:rPr lang="en-US" sz="1600" dirty="0">
                <a:solidFill>
                  <a:srgbClr val="C00000"/>
                </a:solidFill>
                <a:latin typeface="Arial Black" pitchFamily="34" charset="0"/>
              </a:rPr>
              <a:t>T      e </a:t>
            </a:r>
            <a:r>
              <a:rPr lang="en-US" sz="1600" baseline="30000" dirty="0" smtClean="0">
                <a:solidFill>
                  <a:srgbClr val="C00000"/>
                </a:solidFill>
                <a:latin typeface="Arial Black" pitchFamily="34" charset="0"/>
              </a:rPr>
              <a:t>- </a:t>
            </a:r>
            <a:r>
              <a:rPr lang="en-US" sz="1600" baseline="30000" dirty="0" smtClean="0">
                <a:solidFill>
                  <a:srgbClr val="C00000"/>
                </a:solidFill>
                <a:latin typeface="Arial Black" pitchFamily="34" charset="0"/>
                <a:sym typeface="Symbol"/>
              </a:rPr>
              <a:t></a:t>
            </a:r>
            <a:r>
              <a:rPr lang="en-US" sz="1600" baseline="30000" dirty="0" smtClean="0">
                <a:solidFill>
                  <a:srgbClr val="C00000"/>
                </a:solidFill>
                <a:latin typeface="Arial Black" pitchFamily="34" charset="0"/>
              </a:rPr>
              <a:t>≠G /RT</a:t>
            </a:r>
            <a:endParaRPr lang="en-US" sz="1600" baseline="30000" dirty="0">
              <a:solidFill>
                <a:srgbClr val="C00000"/>
              </a:solidFill>
              <a:latin typeface="Arial Black" pitchFamily="34" charset="0"/>
            </a:endParaRPr>
          </a:p>
          <a:p>
            <a:r>
              <a:rPr lang="en-US" sz="1600" dirty="0" smtClean="0">
                <a:solidFill>
                  <a:srgbClr val="C00000"/>
                </a:solidFill>
                <a:latin typeface="Arial Black" pitchFamily="34" charset="0"/>
              </a:rPr>
              <a:t>    </a:t>
            </a:r>
          </a:p>
          <a:p>
            <a:r>
              <a:rPr lang="en-US" sz="1600" dirty="0" smtClean="0">
                <a:solidFill>
                  <a:srgbClr val="C00000"/>
                </a:solidFill>
                <a:latin typeface="Arial Black" pitchFamily="34" charset="0"/>
              </a:rPr>
              <a:t>h</a:t>
            </a:r>
          </a:p>
          <a:p>
            <a:pPr algn="just"/>
            <a:r>
              <a:rPr lang="en-US" sz="1800" dirty="0" smtClean="0">
                <a:solidFill>
                  <a:schemeClr val="accent1">
                    <a:lumMod val="75000"/>
                  </a:schemeClr>
                </a:solidFill>
                <a:latin typeface="Arial Black" pitchFamily="34" charset="0"/>
              </a:rPr>
              <a:t>Where </a:t>
            </a:r>
            <a:r>
              <a:rPr lang="en-US" sz="1800" dirty="0">
                <a:solidFill>
                  <a:schemeClr val="accent1">
                    <a:lumMod val="75000"/>
                  </a:schemeClr>
                </a:solidFill>
                <a:latin typeface="Arial Black" pitchFamily="34" charset="0"/>
              </a:rPr>
              <a:t>K</a:t>
            </a:r>
            <a:r>
              <a:rPr lang="en-US" sz="1800" baseline="-25000" dirty="0">
                <a:solidFill>
                  <a:schemeClr val="accent1">
                    <a:lumMod val="75000"/>
                  </a:schemeClr>
                </a:solidFill>
                <a:latin typeface="Arial Black" pitchFamily="34" charset="0"/>
              </a:rPr>
              <a:t>B</a:t>
            </a:r>
            <a:r>
              <a:rPr lang="en-US" sz="1800" dirty="0">
                <a:solidFill>
                  <a:schemeClr val="accent1">
                    <a:lumMod val="75000"/>
                  </a:schemeClr>
                </a:solidFill>
                <a:latin typeface="Arial Black" pitchFamily="34" charset="0"/>
              </a:rPr>
              <a:t> = </a:t>
            </a:r>
            <a:r>
              <a:rPr lang="en-US" sz="1800" dirty="0" err="1">
                <a:solidFill>
                  <a:schemeClr val="accent1">
                    <a:lumMod val="75000"/>
                  </a:schemeClr>
                </a:solidFill>
                <a:latin typeface="Arial Black" pitchFamily="34" charset="0"/>
              </a:rPr>
              <a:t>Boltzman</a:t>
            </a:r>
            <a:r>
              <a:rPr lang="en-US" sz="1800" dirty="0">
                <a:solidFill>
                  <a:schemeClr val="accent1">
                    <a:lumMod val="75000"/>
                  </a:schemeClr>
                </a:solidFill>
                <a:latin typeface="Arial Black" pitchFamily="34" charset="0"/>
              </a:rPr>
              <a:t> Constant,  h = Plank Constant</a:t>
            </a:r>
          </a:p>
          <a:p>
            <a:r>
              <a:rPr lang="en-US" sz="1800" dirty="0">
                <a:latin typeface="Arial Black" pitchFamily="34" charset="0"/>
              </a:rPr>
              <a:t> </a:t>
            </a:r>
          </a:p>
          <a:p>
            <a:r>
              <a:rPr lang="en-US" sz="1800" dirty="0">
                <a:solidFill>
                  <a:srgbClr val="C00000"/>
                </a:solidFill>
                <a:latin typeface="Arial Black" pitchFamily="34" charset="0"/>
              </a:rPr>
              <a:t>             K  =  K</a:t>
            </a:r>
            <a:r>
              <a:rPr lang="en-US" sz="1800" baseline="-25000" dirty="0">
                <a:solidFill>
                  <a:srgbClr val="C00000"/>
                </a:solidFill>
                <a:latin typeface="Arial Black" pitchFamily="34" charset="0"/>
              </a:rPr>
              <a:t>B </a:t>
            </a:r>
            <a:r>
              <a:rPr lang="en-US" sz="1800" dirty="0">
                <a:solidFill>
                  <a:srgbClr val="C00000"/>
                </a:solidFill>
                <a:latin typeface="Arial Black" pitchFamily="34" charset="0"/>
              </a:rPr>
              <a:t>T   e</a:t>
            </a:r>
            <a:r>
              <a:rPr lang="en-US" sz="1800" baseline="30000" dirty="0">
                <a:solidFill>
                  <a:srgbClr val="C00000"/>
                </a:solidFill>
                <a:latin typeface="Arial Black" pitchFamily="34" charset="0"/>
              </a:rPr>
              <a:t>-</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≠G0nes/RT</a:t>
            </a:r>
            <a:r>
              <a:rPr lang="en-US" sz="1800" dirty="0">
                <a:solidFill>
                  <a:srgbClr val="C00000"/>
                </a:solidFill>
                <a:latin typeface="Arial Black" pitchFamily="34" charset="0"/>
              </a:rPr>
              <a:t>    x   e</a:t>
            </a:r>
            <a:r>
              <a:rPr lang="en-US" sz="1800" baseline="30000" dirty="0">
                <a:solidFill>
                  <a:srgbClr val="C00000"/>
                </a:solidFill>
                <a:latin typeface="Arial Black" pitchFamily="34" charset="0"/>
              </a:rPr>
              <a:t>-</a:t>
            </a:r>
            <a:r>
              <a:rPr lang="en-US" sz="1800" dirty="0">
                <a:solidFill>
                  <a:srgbClr val="C00000"/>
                </a:solidFill>
                <a:latin typeface="Arial Black" pitchFamily="34" charset="0"/>
              </a:rPr>
              <a:t> </a:t>
            </a:r>
            <a:r>
              <a:rPr lang="en-US" sz="1800" baseline="30000" dirty="0">
                <a:solidFill>
                  <a:srgbClr val="C00000"/>
                </a:solidFill>
                <a:latin typeface="Arial Black" pitchFamily="34" charset="0"/>
              </a:rPr>
              <a:t>N</a:t>
            </a:r>
            <a:r>
              <a:rPr lang="en-US" sz="1800" baseline="-25000" dirty="0">
                <a:solidFill>
                  <a:srgbClr val="C00000"/>
                </a:solidFill>
                <a:latin typeface="Arial Black" pitchFamily="34" charset="0"/>
              </a:rPr>
              <a:t>A</a:t>
            </a:r>
            <a:r>
              <a:rPr lang="en-US" sz="1800" baseline="30000" dirty="0">
                <a:solidFill>
                  <a:srgbClr val="C00000"/>
                </a:solidFill>
                <a:latin typeface="Arial Black" pitchFamily="34" charset="0"/>
              </a:rPr>
              <a:t>Z</a:t>
            </a:r>
            <a:r>
              <a:rPr lang="en-US" sz="1800" baseline="-25000" dirty="0">
                <a:solidFill>
                  <a:srgbClr val="C00000"/>
                </a:solidFill>
                <a:latin typeface="Arial Black" pitchFamily="34" charset="0"/>
              </a:rPr>
              <a:t>A</a:t>
            </a:r>
            <a:r>
              <a:rPr lang="en-US" sz="1800" baseline="30000" dirty="0">
                <a:solidFill>
                  <a:srgbClr val="C00000"/>
                </a:solidFill>
                <a:latin typeface="Arial Black" pitchFamily="34" charset="0"/>
              </a:rPr>
              <a:t>Z</a:t>
            </a:r>
            <a:r>
              <a:rPr lang="en-US" sz="1800" baseline="-25000" dirty="0">
                <a:solidFill>
                  <a:srgbClr val="C00000"/>
                </a:solidFill>
                <a:latin typeface="Arial Black" pitchFamily="34" charset="0"/>
              </a:rPr>
              <a:t>B</a:t>
            </a:r>
            <a:r>
              <a:rPr lang="en-US" sz="1800" baseline="30000" dirty="0">
                <a:solidFill>
                  <a:srgbClr val="C00000"/>
                </a:solidFill>
                <a:latin typeface="Arial Black" pitchFamily="34" charset="0"/>
              </a:rPr>
              <a:t>e2/4</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0</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d</a:t>
            </a:r>
            <a:r>
              <a:rPr lang="en-US" sz="1800" baseline="-25000" dirty="0">
                <a:solidFill>
                  <a:srgbClr val="C00000"/>
                </a:solidFill>
                <a:latin typeface="Arial Black" pitchFamily="34" charset="0"/>
              </a:rPr>
              <a:t>AB</a:t>
            </a:r>
            <a:r>
              <a:rPr lang="en-US" sz="1800" baseline="30000" dirty="0">
                <a:solidFill>
                  <a:srgbClr val="C00000"/>
                </a:solidFill>
                <a:latin typeface="Arial Black" pitchFamily="34" charset="0"/>
              </a:rPr>
              <a:t>RT</a:t>
            </a:r>
            <a:r>
              <a:rPr lang="en-US" sz="1800" dirty="0">
                <a:solidFill>
                  <a:srgbClr val="C00000"/>
                </a:solidFill>
                <a:latin typeface="Arial Black" pitchFamily="34" charset="0"/>
              </a:rPr>
              <a:t> </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r>
              <a:rPr lang="en-US" sz="1800" dirty="0">
                <a:solidFill>
                  <a:srgbClr val="C00000"/>
                </a:solidFill>
                <a:latin typeface="Arial Black" pitchFamily="34" charset="0"/>
              </a:rPr>
              <a:t>h</a:t>
            </a:r>
          </a:p>
          <a:p>
            <a:r>
              <a:rPr lang="en-US" sz="1800" dirty="0">
                <a:solidFill>
                  <a:srgbClr val="C00000"/>
                </a:solidFill>
                <a:latin typeface="Arial Black" pitchFamily="34" charset="0"/>
              </a:rPr>
              <a:t>or,      K  =  K</a:t>
            </a:r>
            <a:r>
              <a:rPr lang="en-US" sz="1800" baseline="-25000" dirty="0">
                <a:solidFill>
                  <a:srgbClr val="C00000"/>
                </a:solidFill>
                <a:latin typeface="Arial Black" pitchFamily="34" charset="0"/>
              </a:rPr>
              <a:t>B </a:t>
            </a:r>
            <a:r>
              <a:rPr lang="en-US" sz="1800" dirty="0">
                <a:solidFill>
                  <a:srgbClr val="C00000"/>
                </a:solidFill>
                <a:latin typeface="Arial Black" pitchFamily="34" charset="0"/>
              </a:rPr>
              <a:t>T   e</a:t>
            </a:r>
            <a:r>
              <a:rPr lang="en-US" sz="1800" baseline="30000" dirty="0">
                <a:solidFill>
                  <a:srgbClr val="C00000"/>
                </a:solidFill>
                <a:latin typeface="Arial Black" pitchFamily="34" charset="0"/>
              </a:rPr>
              <a:t>-</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≠G0nes/RT</a:t>
            </a:r>
            <a:r>
              <a:rPr lang="en-US" sz="1800" dirty="0">
                <a:solidFill>
                  <a:srgbClr val="C00000"/>
                </a:solidFill>
                <a:latin typeface="Arial Black" pitchFamily="34" charset="0"/>
              </a:rPr>
              <a:t>    x   e</a:t>
            </a:r>
            <a:r>
              <a:rPr lang="en-US" sz="1800" baseline="30000" dirty="0">
                <a:solidFill>
                  <a:srgbClr val="C00000"/>
                </a:solidFill>
                <a:latin typeface="Arial Black" pitchFamily="34" charset="0"/>
              </a:rPr>
              <a:t>-</a:t>
            </a:r>
            <a:r>
              <a:rPr lang="en-US" sz="1800" dirty="0">
                <a:solidFill>
                  <a:srgbClr val="C00000"/>
                </a:solidFill>
                <a:latin typeface="Arial Black" pitchFamily="34" charset="0"/>
              </a:rPr>
              <a:t> </a:t>
            </a:r>
            <a:r>
              <a:rPr lang="en-US" sz="1800" baseline="30000" dirty="0">
                <a:solidFill>
                  <a:srgbClr val="C00000"/>
                </a:solidFill>
                <a:latin typeface="Arial Black" pitchFamily="34" charset="0"/>
              </a:rPr>
              <a:t>Z</a:t>
            </a:r>
            <a:r>
              <a:rPr lang="en-US" sz="1800" baseline="-25000" dirty="0">
                <a:solidFill>
                  <a:srgbClr val="C00000"/>
                </a:solidFill>
                <a:latin typeface="Arial Black" pitchFamily="34" charset="0"/>
              </a:rPr>
              <a:t>A</a:t>
            </a:r>
            <a:r>
              <a:rPr lang="en-US" sz="1800" baseline="30000" dirty="0">
                <a:solidFill>
                  <a:srgbClr val="C00000"/>
                </a:solidFill>
                <a:latin typeface="Arial Black" pitchFamily="34" charset="0"/>
              </a:rPr>
              <a:t>Z</a:t>
            </a:r>
            <a:r>
              <a:rPr lang="en-US" sz="1800" baseline="-25000" dirty="0">
                <a:solidFill>
                  <a:srgbClr val="C00000"/>
                </a:solidFill>
                <a:latin typeface="Arial Black" pitchFamily="34" charset="0"/>
              </a:rPr>
              <a:t>B</a:t>
            </a:r>
            <a:r>
              <a:rPr lang="en-US" sz="1800" baseline="30000" dirty="0">
                <a:solidFill>
                  <a:srgbClr val="C00000"/>
                </a:solidFill>
                <a:latin typeface="Arial Black" pitchFamily="34" charset="0"/>
              </a:rPr>
              <a:t>e2/4</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0</a:t>
            </a:r>
            <a:r>
              <a:rPr lang="en-US" sz="1800" baseline="30000" dirty="0">
                <a:solidFill>
                  <a:srgbClr val="C00000"/>
                </a:solidFill>
                <a:latin typeface="Arial Black" pitchFamily="34" charset="0"/>
                <a:sym typeface="Symbol"/>
              </a:rPr>
              <a:t></a:t>
            </a:r>
            <a:r>
              <a:rPr lang="en-US" sz="1800" baseline="30000" dirty="0">
                <a:solidFill>
                  <a:srgbClr val="C00000"/>
                </a:solidFill>
                <a:latin typeface="Arial Black" pitchFamily="34" charset="0"/>
              </a:rPr>
              <a:t>d</a:t>
            </a:r>
            <a:r>
              <a:rPr lang="en-US" sz="1800" baseline="-25000" dirty="0">
                <a:solidFill>
                  <a:srgbClr val="C00000"/>
                </a:solidFill>
                <a:latin typeface="Arial Black" pitchFamily="34" charset="0"/>
              </a:rPr>
              <a:t>AB</a:t>
            </a:r>
            <a:r>
              <a:rPr lang="en-US" sz="1800" dirty="0">
                <a:solidFill>
                  <a:srgbClr val="C00000"/>
                </a:solidFill>
                <a:latin typeface="Arial Black" pitchFamily="34" charset="0"/>
              </a:rPr>
              <a:t> </a:t>
            </a:r>
            <a:r>
              <a:rPr lang="en-US" sz="1800" baseline="30000" dirty="0">
                <a:solidFill>
                  <a:srgbClr val="C00000"/>
                </a:solidFill>
                <a:latin typeface="Arial Black" pitchFamily="34" charset="0"/>
              </a:rPr>
              <a:t>K</a:t>
            </a:r>
            <a:r>
              <a:rPr lang="en-US" sz="1800" baseline="-25000" dirty="0">
                <a:solidFill>
                  <a:srgbClr val="C00000"/>
                </a:solidFill>
                <a:latin typeface="Arial Black" pitchFamily="34" charset="0"/>
              </a:rPr>
              <a:t>B</a:t>
            </a:r>
            <a:r>
              <a:rPr lang="en-US" sz="1800" baseline="30000" dirty="0">
                <a:solidFill>
                  <a:srgbClr val="C00000"/>
                </a:solidFill>
                <a:latin typeface="Arial Black" pitchFamily="34" charset="0"/>
              </a:rPr>
              <a:t> T</a:t>
            </a:r>
            <a:r>
              <a:rPr lang="en-US" sz="1800" dirty="0">
                <a:solidFill>
                  <a:srgbClr val="C00000"/>
                </a:solidFill>
                <a:latin typeface="Arial Black" pitchFamily="34" charset="0"/>
              </a:rPr>
              <a:t> ……… (6)</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p>
          <a:p>
            <a:pPr algn="just"/>
            <a:r>
              <a:rPr lang="en-US" sz="1800" dirty="0" smtClean="0">
                <a:solidFill>
                  <a:srgbClr val="C00000"/>
                </a:solidFill>
                <a:latin typeface="Arial Black" pitchFamily="34" charset="0"/>
              </a:rPr>
              <a:t>                              </a:t>
            </a:r>
            <a:r>
              <a:rPr lang="en-US" sz="1800" dirty="0">
                <a:solidFill>
                  <a:srgbClr val="C00000"/>
                </a:solidFill>
                <a:latin typeface="Arial Black" pitchFamily="34" charset="0"/>
              </a:rPr>
              <a:t>h</a:t>
            </a:r>
          </a:p>
          <a:p>
            <a:pPr algn="just"/>
            <a:r>
              <a:rPr lang="en-US" sz="1800" dirty="0">
                <a:solidFill>
                  <a:schemeClr val="accent1">
                    <a:lumMod val="75000"/>
                  </a:schemeClr>
                </a:solidFill>
                <a:latin typeface="Arial Black" pitchFamily="34" charset="0"/>
              </a:rPr>
              <a:t>taking natural logarithm on both side, we get</a:t>
            </a:r>
          </a:p>
          <a:p>
            <a:r>
              <a:rPr lang="en-US" sz="2000" dirty="0"/>
              <a:t> </a:t>
            </a:r>
          </a:p>
          <a:p>
            <a:r>
              <a:rPr lang="en-US" sz="1800" dirty="0">
                <a:solidFill>
                  <a:srgbClr val="C00000"/>
                </a:solidFill>
                <a:latin typeface="Arial Black" pitchFamily="34" charset="0"/>
              </a:rPr>
              <a:t>       </a:t>
            </a:r>
            <a:r>
              <a:rPr lang="en-US" sz="1800" dirty="0" err="1">
                <a:solidFill>
                  <a:srgbClr val="C00000"/>
                </a:solidFill>
                <a:latin typeface="Arial Black" pitchFamily="34" charset="0"/>
              </a:rPr>
              <a:t>ln</a:t>
            </a:r>
            <a:r>
              <a:rPr lang="en-US" sz="1800" dirty="0">
                <a:solidFill>
                  <a:srgbClr val="C00000"/>
                </a:solidFill>
                <a:latin typeface="Arial Black" pitchFamily="34" charset="0"/>
              </a:rPr>
              <a:t> K  =  </a:t>
            </a:r>
            <a:r>
              <a:rPr lang="en-US" sz="1800" dirty="0" err="1">
                <a:solidFill>
                  <a:srgbClr val="C00000"/>
                </a:solidFill>
                <a:latin typeface="Arial Black" pitchFamily="34" charset="0"/>
              </a:rPr>
              <a:t>ln</a:t>
            </a:r>
            <a:r>
              <a:rPr lang="en-US" sz="1800" dirty="0">
                <a:solidFill>
                  <a:srgbClr val="C00000"/>
                </a:solidFill>
                <a:latin typeface="Arial Black" pitchFamily="34" charset="0"/>
              </a:rPr>
              <a:t> K</a:t>
            </a:r>
            <a:r>
              <a:rPr lang="en-US" sz="1800" baseline="-25000" dirty="0">
                <a:solidFill>
                  <a:srgbClr val="C00000"/>
                </a:solidFill>
                <a:latin typeface="Arial Black" pitchFamily="34" charset="0"/>
              </a:rPr>
              <a:t>B </a:t>
            </a:r>
            <a:r>
              <a:rPr lang="en-US" sz="1800" dirty="0">
                <a:solidFill>
                  <a:srgbClr val="C00000"/>
                </a:solidFill>
                <a:latin typeface="Arial Black" pitchFamily="34" charset="0"/>
              </a:rPr>
              <a:t>T     -  </a:t>
            </a:r>
            <a:r>
              <a:rPr lang="en-US" sz="1800" dirty="0">
                <a:solidFill>
                  <a:srgbClr val="C00000"/>
                </a:solidFill>
                <a:latin typeface="Arial Black" pitchFamily="34" charset="0"/>
                <a:sym typeface="Symbol"/>
              </a:rPr>
              <a:t></a:t>
            </a:r>
            <a:r>
              <a:rPr lang="en-US" sz="1800" baseline="30000" dirty="0">
                <a:solidFill>
                  <a:srgbClr val="C00000"/>
                </a:solidFill>
                <a:latin typeface="Arial Black" pitchFamily="34" charset="0"/>
              </a:rPr>
              <a:t>≠</a:t>
            </a:r>
            <a:r>
              <a:rPr lang="en-US" sz="1800" dirty="0">
                <a:solidFill>
                  <a:srgbClr val="C00000"/>
                </a:solidFill>
                <a:latin typeface="Arial Black" pitchFamily="34" charset="0"/>
              </a:rPr>
              <a:t>G</a:t>
            </a:r>
            <a:r>
              <a:rPr lang="en-US" sz="1800" baseline="30000" dirty="0">
                <a:solidFill>
                  <a:srgbClr val="C00000"/>
                </a:solidFill>
                <a:latin typeface="Arial Black" pitchFamily="34" charset="0"/>
              </a:rPr>
              <a:t>0</a:t>
            </a:r>
            <a:r>
              <a:rPr lang="en-US" sz="1800" baseline="-25000" dirty="0">
                <a:solidFill>
                  <a:srgbClr val="C00000"/>
                </a:solidFill>
                <a:latin typeface="Arial Black" pitchFamily="34" charset="0"/>
              </a:rPr>
              <a:t>nes</a:t>
            </a:r>
            <a:r>
              <a:rPr lang="en-US" sz="1800" dirty="0">
                <a:solidFill>
                  <a:srgbClr val="C00000"/>
                </a:solidFill>
                <a:latin typeface="Arial Black" pitchFamily="34" charset="0"/>
              </a:rPr>
              <a:t>  -       Z</a:t>
            </a:r>
            <a:r>
              <a:rPr lang="en-US" sz="1800" baseline="-25000" dirty="0">
                <a:solidFill>
                  <a:srgbClr val="C00000"/>
                </a:solidFill>
                <a:latin typeface="Arial Black" pitchFamily="34" charset="0"/>
              </a:rPr>
              <a:t>A</a:t>
            </a:r>
            <a:r>
              <a:rPr lang="en-US" sz="1800" dirty="0">
                <a:solidFill>
                  <a:srgbClr val="C00000"/>
                </a:solidFill>
                <a:latin typeface="Arial Black" pitchFamily="34" charset="0"/>
              </a:rPr>
              <a:t>Z</a:t>
            </a:r>
            <a:r>
              <a:rPr lang="en-US" sz="1800" baseline="-25000" dirty="0">
                <a:solidFill>
                  <a:srgbClr val="C00000"/>
                </a:solidFill>
                <a:latin typeface="Arial Black" pitchFamily="34" charset="0"/>
              </a:rPr>
              <a:t>B</a:t>
            </a:r>
            <a:r>
              <a:rPr lang="en-US" sz="1800" dirty="0">
                <a:solidFill>
                  <a:srgbClr val="C00000"/>
                </a:solidFill>
                <a:latin typeface="Arial Black" pitchFamily="34" charset="0"/>
              </a:rPr>
              <a:t>e</a:t>
            </a:r>
            <a:r>
              <a:rPr lang="en-US" sz="1800" baseline="30000" dirty="0">
                <a:solidFill>
                  <a:srgbClr val="C00000"/>
                </a:solidFill>
                <a:latin typeface="Arial Black" pitchFamily="34" charset="0"/>
              </a:rPr>
              <a:t>2 </a:t>
            </a:r>
            <a:r>
              <a:rPr lang="en-US" sz="1800" dirty="0">
                <a:solidFill>
                  <a:srgbClr val="C00000"/>
                </a:solidFill>
                <a:latin typeface="Arial Black" pitchFamily="34" charset="0"/>
              </a:rPr>
              <a:t>               …………. (7)</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r>
              <a:rPr lang="en-US" sz="1800" dirty="0">
                <a:solidFill>
                  <a:srgbClr val="C00000"/>
                </a:solidFill>
                <a:latin typeface="Arial Black" pitchFamily="34" charset="0"/>
              </a:rPr>
              <a:t>h              RT          4</a:t>
            </a:r>
            <a:r>
              <a:rPr lang="en-US" sz="1800" dirty="0">
                <a:solidFill>
                  <a:srgbClr val="C00000"/>
                </a:solidFill>
                <a:latin typeface="Arial Black" pitchFamily="34" charset="0"/>
                <a:sym typeface="Symbol"/>
              </a:rPr>
              <a:t></a:t>
            </a:r>
            <a:r>
              <a:rPr lang="en-US" sz="1800" baseline="-25000" dirty="0">
                <a:solidFill>
                  <a:srgbClr val="C00000"/>
                </a:solidFill>
                <a:latin typeface="Arial Black" pitchFamily="34" charset="0"/>
              </a:rPr>
              <a:t>0</a:t>
            </a:r>
            <a:r>
              <a:rPr lang="en-US" sz="1800" dirty="0">
                <a:solidFill>
                  <a:srgbClr val="C00000"/>
                </a:solidFill>
                <a:latin typeface="Arial Black" pitchFamily="34" charset="0"/>
                <a:sym typeface="Symbol"/>
              </a:rPr>
              <a:t></a:t>
            </a:r>
            <a:r>
              <a:rPr lang="en-US" sz="1800" dirty="0">
                <a:solidFill>
                  <a:srgbClr val="C00000"/>
                </a:solidFill>
                <a:latin typeface="Arial Black" pitchFamily="34" charset="0"/>
              </a:rPr>
              <a:t>d</a:t>
            </a:r>
            <a:r>
              <a:rPr lang="en-US" sz="1800" baseline="-25000" dirty="0">
                <a:solidFill>
                  <a:srgbClr val="C00000"/>
                </a:solidFill>
                <a:latin typeface="Arial Black" pitchFamily="34" charset="0"/>
              </a:rPr>
              <a:t>AB</a:t>
            </a:r>
            <a:r>
              <a:rPr lang="en-US" sz="1800" dirty="0">
                <a:solidFill>
                  <a:srgbClr val="C00000"/>
                </a:solidFill>
                <a:latin typeface="Arial Black" pitchFamily="34" charset="0"/>
              </a:rPr>
              <a:t> K</a:t>
            </a:r>
            <a:r>
              <a:rPr lang="en-US" sz="1800" baseline="-25000" dirty="0">
                <a:solidFill>
                  <a:srgbClr val="C00000"/>
                </a:solidFill>
                <a:latin typeface="Arial Black" pitchFamily="34" charset="0"/>
              </a:rPr>
              <a:t>B</a:t>
            </a:r>
            <a:r>
              <a:rPr lang="en-US" sz="1800" dirty="0">
                <a:solidFill>
                  <a:srgbClr val="C00000"/>
                </a:solidFill>
                <a:latin typeface="Arial Black" pitchFamily="34" charset="0"/>
              </a:rPr>
              <a:t> T</a:t>
            </a:r>
          </a:p>
          <a:p>
            <a:r>
              <a:rPr lang="en-US" sz="1800" dirty="0">
                <a:solidFill>
                  <a:srgbClr val="C00000"/>
                </a:solidFill>
                <a:latin typeface="Arial Black" pitchFamily="34" charset="0"/>
              </a:rPr>
              <a:t> </a:t>
            </a:r>
          </a:p>
          <a:p>
            <a:r>
              <a:rPr lang="en-US" sz="1800" dirty="0">
                <a:solidFill>
                  <a:srgbClr val="C00000"/>
                </a:solidFill>
                <a:latin typeface="Arial Black" pitchFamily="34" charset="0"/>
              </a:rPr>
              <a:t>or,   </a:t>
            </a:r>
            <a:r>
              <a:rPr lang="en-US" sz="1800" dirty="0" err="1">
                <a:solidFill>
                  <a:srgbClr val="C00000"/>
                </a:solidFill>
                <a:latin typeface="Arial Black" pitchFamily="34" charset="0"/>
              </a:rPr>
              <a:t>ln</a:t>
            </a:r>
            <a:r>
              <a:rPr lang="en-US" sz="1800" dirty="0">
                <a:solidFill>
                  <a:srgbClr val="C00000"/>
                </a:solidFill>
                <a:latin typeface="Arial Black" pitchFamily="34" charset="0"/>
              </a:rPr>
              <a:t> K  =  </a:t>
            </a:r>
            <a:r>
              <a:rPr lang="en-US" sz="1800" dirty="0" err="1">
                <a:solidFill>
                  <a:srgbClr val="C00000"/>
                </a:solidFill>
                <a:latin typeface="Arial Black" pitchFamily="34" charset="0"/>
              </a:rPr>
              <a:t>ln</a:t>
            </a:r>
            <a:r>
              <a:rPr lang="en-US" sz="1800" dirty="0">
                <a:solidFill>
                  <a:srgbClr val="C00000"/>
                </a:solidFill>
                <a:latin typeface="Arial Black" pitchFamily="34" charset="0"/>
              </a:rPr>
              <a:t> K</a:t>
            </a:r>
            <a:r>
              <a:rPr lang="en-US" sz="1800" baseline="-25000" dirty="0">
                <a:solidFill>
                  <a:srgbClr val="C00000"/>
                </a:solidFill>
                <a:latin typeface="Arial Black" pitchFamily="34" charset="0"/>
              </a:rPr>
              <a:t>0</a:t>
            </a:r>
            <a:r>
              <a:rPr lang="en-US" sz="1800" dirty="0">
                <a:solidFill>
                  <a:srgbClr val="C00000"/>
                </a:solidFill>
                <a:latin typeface="Arial Black" pitchFamily="34" charset="0"/>
              </a:rPr>
              <a:t>    -            Z</a:t>
            </a:r>
            <a:r>
              <a:rPr lang="en-US" sz="1800" baseline="-25000" dirty="0">
                <a:solidFill>
                  <a:srgbClr val="C00000"/>
                </a:solidFill>
                <a:latin typeface="Arial Black" pitchFamily="34" charset="0"/>
              </a:rPr>
              <a:t>A</a:t>
            </a:r>
            <a:r>
              <a:rPr lang="en-US" sz="1800" dirty="0">
                <a:solidFill>
                  <a:srgbClr val="C00000"/>
                </a:solidFill>
                <a:latin typeface="Arial Black" pitchFamily="34" charset="0"/>
              </a:rPr>
              <a:t>Z</a:t>
            </a:r>
            <a:r>
              <a:rPr lang="en-US" sz="1800" baseline="-25000" dirty="0">
                <a:solidFill>
                  <a:srgbClr val="C00000"/>
                </a:solidFill>
                <a:latin typeface="Arial Black" pitchFamily="34" charset="0"/>
              </a:rPr>
              <a:t>B</a:t>
            </a:r>
            <a:r>
              <a:rPr lang="en-US" sz="1800" dirty="0">
                <a:solidFill>
                  <a:srgbClr val="C00000"/>
                </a:solidFill>
                <a:latin typeface="Arial Black" pitchFamily="34" charset="0"/>
              </a:rPr>
              <a:t>e</a:t>
            </a:r>
            <a:r>
              <a:rPr lang="en-US" sz="1800" baseline="30000" dirty="0">
                <a:solidFill>
                  <a:srgbClr val="C00000"/>
                </a:solidFill>
                <a:latin typeface="Arial Black" pitchFamily="34" charset="0"/>
              </a:rPr>
              <a:t>2 </a:t>
            </a:r>
            <a:r>
              <a:rPr lang="en-US" sz="1800" dirty="0">
                <a:solidFill>
                  <a:srgbClr val="C00000"/>
                </a:solidFill>
                <a:latin typeface="Arial Black" pitchFamily="34" charset="0"/>
              </a:rPr>
              <a:t>               ……………………. (8)</a:t>
            </a:r>
          </a:p>
          <a:p>
            <a:pPr algn="just"/>
            <a:r>
              <a:rPr lang="en-US" sz="1800" dirty="0">
                <a:solidFill>
                  <a:srgbClr val="C00000"/>
                </a:solidFill>
                <a:latin typeface="Arial Black" pitchFamily="34" charset="0"/>
              </a:rPr>
              <a:t>                                    </a:t>
            </a:r>
            <a:r>
              <a:rPr lang="en-US" sz="1800" dirty="0" smtClean="0">
                <a:solidFill>
                  <a:srgbClr val="C00000"/>
                </a:solidFill>
                <a:latin typeface="Arial Black" pitchFamily="34" charset="0"/>
              </a:rPr>
              <a:t>                            </a:t>
            </a:r>
          </a:p>
          <a:p>
            <a:pPr algn="just"/>
            <a:r>
              <a:rPr lang="en-US" sz="1800" dirty="0" smtClean="0">
                <a:solidFill>
                  <a:srgbClr val="C00000"/>
                </a:solidFill>
                <a:latin typeface="Arial Black" pitchFamily="34" charset="0"/>
              </a:rPr>
              <a:t>                                                  4</a:t>
            </a:r>
            <a:r>
              <a:rPr lang="en-US" sz="1800" dirty="0">
                <a:solidFill>
                  <a:srgbClr val="C00000"/>
                </a:solidFill>
                <a:latin typeface="Arial Black" pitchFamily="34" charset="0"/>
                <a:sym typeface="Symbol"/>
              </a:rPr>
              <a:t></a:t>
            </a:r>
            <a:r>
              <a:rPr lang="en-US" sz="1800" baseline="-25000" dirty="0">
                <a:solidFill>
                  <a:srgbClr val="C00000"/>
                </a:solidFill>
                <a:latin typeface="Arial Black" pitchFamily="34" charset="0"/>
              </a:rPr>
              <a:t>0</a:t>
            </a:r>
            <a:r>
              <a:rPr lang="en-US" sz="1800" dirty="0">
                <a:solidFill>
                  <a:srgbClr val="C00000"/>
                </a:solidFill>
                <a:latin typeface="Arial Black" pitchFamily="34" charset="0"/>
                <a:sym typeface="Symbol"/>
              </a:rPr>
              <a:t></a:t>
            </a:r>
            <a:r>
              <a:rPr lang="en-US" sz="1800" dirty="0">
                <a:solidFill>
                  <a:srgbClr val="C00000"/>
                </a:solidFill>
                <a:latin typeface="Arial Black" pitchFamily="34" charset="0"/>
              </a:rPr>
              <a:t>d</a:t>
            </a:r>
            <a:r>
              <a:rPr lang="en-US" sz="1800" baseline="-25000" dirty="0">
                <a:solidFill>
                  <a:srgbClr val="C00000"/>
                </a:solidFill>
                <a:latin typeface="Arial Black" pitchFamily="34" charset="0"/>
              </a:rPr>
              <a:t>AB</a:t>
            </a:r>
            <a:r>
              <a:rPr lang="en-US" sz="1800" dirty="0">
                <a:solidFill>
                  <a:srgbClr val="C00000"/>
                </a:solidFill>
                <a:latin typeface="Arial Black" pitchFamily="34" charset="0"/>
              </a:rPr>
              <a:t> K</a:t>
            </a:r>
            <a:r>
              <a:rPr lang="en-US" sz="1800" baseline="-25000" dirty="0">
                <a:solidFill>
                  <a:srgbClr val="C00000"/>
                </a:solidFill>
                <a:latin typeface="Arial Black" pitchFamily="34" charset="0"/>
              </a:rPr>
              <a:t>B</a:t>
            </a:r>
            <a:r>
              <a:rPr lang="en-US" sz="1800" dirty="0">
                <a:solidFill>
                  <a:srgbClr val="C00000"/>
                </a:solidFill>
                <a:latin typeface="Arial Black" pitchFamily="34" charset="0"/>
              </a:rPr>
              <a:t> T</a:t>
            </a:r>
          </a:p>
        </p:txBody>
      </p:sp>
      <p:cxnSp>
        <p:nvCxnSpPr>
          <p:cNvPr id="5" name="Straight Connector 4"/>
          <p:cNvCxnSpPr/>
          <p:nvPr/>
        </p:nvCxnSpPr>
        <p:spPr>
          <a:xfrm>
            <a:off x="4495800" y="1371600"/>
            <a:ext cx="76200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95800" y="2436812"/>
            <a:ext cx="3810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76600" y="3503612"/>
            <a:ext cx="457200" cy="1588"/>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43200" y="4113212"/>
            <a:ext cx="3810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71800" y="5256212"/>
            <a:ext cx="3048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810000" y="5257800"/>
            <a:ext cx="6096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24400" y="5256212"/>
            <a:ext cx="12954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038600" y="6018212"/>
            <a:ext cx="1295400"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52400"/>
            <a:ext cx="7239000" cy="5867400"/>
          </a:xfrm>
        </p:spPr>
        <p:txBody>
          <a:bodyPr>
            <a:normAutofit/>
          </a:bodyPr>
          <a:lstStyle/>
          <a:p>
            <a:pPr algn="just"/>
            <a:endParaRPr lang="en-US" sz="1600" dirty="0" smtClean="0">
              <a:latin typeface="Arial Black" pitchFamily="34" charset="0"/>
            </a:endParaRPr>
          </a:p>
          <a:p>
            <a:pPr algn="just">
              <a:lnSpc>
                <a:spcPct val="150000"/>
              </a:lnSpc>
            </a:pPr>
            <a:r>
              <a:rPr lang="en-US" sz="1600" dirty="0">
                <a:solidFill>
                  <a:schemeClr val="accent1">
                    <a:lumMod val="75000"/>
                  </a:schemeClr>
                </a:solidFill>
                <a:latin typeface="Arial Black" pitchFamily="34" charset="0"/>
              </a:rPr>
              <a:t>Where K</a:t>
            </a:r>
            <a:r>
              <a:rPr lang="en-US" sz="1600" baseline="-25000" dirty="0">
                <a:solidFill>
                  <a:schemeClr val="accent1">
                    <a:lumMod val="75000"/>
                  </a:schemeClr>
                </a:solidFill>
                <a:latin typeface="Arial Black" pitchFamily="34" charset="0"/>
              </a:rPr>
              <a:t>0</a:t>
            </a:r>
            <a:r>
              <a:rPr lang="en-US" sz="1600" dirty="0">
                <a:solidFill>
                  <a:schemeClr val="accent1">
                    <a:lumMod val="75000"/>
                  </a:schemeClr>
                </a:solidFill>
                <a:latin typeface="Arial Black" pitchFamily="34" charset="0"/>
              </a:rPr>
              <a:t> is the rate constant in a medium of infinite low Dielectric constant in which there is no </a:t>
            </a:r>
            <a:r>
              <a:rPr lang="en-US" sz="1600" dirty="0" smtClean="0">
                <a:solidFill>
                  <a:schemeClr val="accent1">
                    <a:lumMod val="75000"/>
                  </a:schemeClr>
                </a:solidFill>
                <a:latin typeface="Arial Black" pitchFamily="34" charset="0"/>
              </a:rPr>
              <a:t>electrostatic </a:t>
            </a:r>
            <a:r>
              <a:rPr lang="en-US" sz="1600" dirty="0">
                <a:solidFill>
                  <a:schemeClr val="accent1">
                    <a:lumMod val="75000"/>
                  </a:schemeClr>
                </a:solidFill>
                <a:latin typeface="Arial Black" pitchFamily="34" charset="0"/>
              </a:rPr>
              <a:t>force</a:t>
            </a:r>
            <a:r>
              <a:rPr lang="en-US" sz="1600" dirty="0" smtClean="0">
                <a:solidFill>
                  <a:schemeClr val="accent1">
                    <a:lumMod val="75000"/>
                  </a:schemeClr>
                </a:solidFill>
                <a:latin typeface="Arial Black" pitchFamily="34" charset="0"/>
              </a:rPr>
              <a:t>.</a:t>
            </a:r>
          </a:p>
          <a:p>
            <a:pPr algn="just">
              <a:lnSpc>
                <a:spcPct val="150000"/>
              </a:lnSpc>
            </a:pPr>
            <a:r>
              <a:rPr lang="en-US" sz="1600" dirty="0" smtClean="0"/>
              <a:t>         </a:t>
            </a:r>
          </a:p>
          <a:p>
            <a:pPr algn="just">
              <a:lnSpc>
                <a:spcPct val="150000"/>
              </a:lnSpc>
            </a:pPr>
            <a:r>
              <a:rPr lang="en-US" sz="1600" dirty="0">
                <a:solidFill>
                  <a:schemeClr val="accent1">
                    <a:lumMod val="75000"/>
                  </a:schemeClr>
                </a:solidFill>
              </a:rPr>
              <a:t> </a:t>
            </a:r>
            <a:r>
              <a:rPr lang="en-US" sz="1600" dirty="0" smtClean="0">
                <a:solidFill>
                  <a:schemeClr val="accent1">
                    <a:lumMod val="75000"/>
                  </a:schemeClr>
                </a:solidFill>
              </a:rPr>
              <a:t>                 </a:t>
            </a:r>
            <a:r>
              <a:rPr lang="en-US" sz="1600" dirty="0" smtClean="0">
                <a:solidFill>
                  <a:schemeClr val="accent1">
                    <a:lumMod val="75000"/>
                  </a:schemeClr>
                </a:solidFill>
                <a:latin typeface="Arial Black" pitchFamily="34" charset="0"/>
              </a:rPr>
              <a:t>From </a:t>
            </a:r>
            <a:r>
              <a:rPr lang="en-US" sz="1600" dirty="0">
                <a:solidFill>
                  <a:schemeClr val="accent1">
                    <a:lumMod val="75000"/>
                  </a:schemeClr>
                </a:solidFill>
                <a:latin typeface="Arial Black" pitchFamily="34" charset="0"/>
              </a:rPr>
              <a:t>equation (8), the plot of </a:t>
            </a:r>
            <a:r>
              <a:rPr lang="en-US" sz="1600" dirty="0" err="1">
                <a:solidFill>
                  <a:schemeClr val="accent1">
                    <a:lumMod val="75000"/>
                  </a:schemeClr>
                </a:solidFill>
                <a:latin typeface="Arial Black" pitchFamily="34" charset="0"/>
              </a:rPr>
              <a:t>ln</a:t>
            </a:r>
            <a:r>
              <a:rPr lang="en-US" sz="1600" dirty="0">
                <a:solidFill>
                  <a:schemeClr val="accent1">
                    <a:lumMod val="75000"/>
                  </a:schemeClr>
                </a:solidFill>
                <a:latin typeface="Arial Black" pitchFamily="34" charset="0"/>
              </a:rPr>
              <a:t> K as a function of  I/</a:t>
            </a:r>
            <a:r>
              <a:rPr lang="en-US" sz="1600" dirty="0">
                <a:solidFill>
                  <a:schemeClr val="accent1">
                    <a:lumMod val="75000"/>
                  </a:schemeClr>
                </a:solidFill>
                <a:latin typeface="Arial Black" pitchFamily="34" charset="0"/>
                <a:sym typeface="Symbol"/>
              </a:rPr>
              <a:t></a:t>
            </a:r>
            <a:r>
              <a:rPr lang="en-US" sz="1600" dirty="0">
                <a:solidFill>
                  <a:schemeClr val="accent1">
                    <a:lumMod val="75000"/>
                  </a:schemeClr>
                </a:solidFill>
                <a:latin typeface="Arial Black" pitchFamily="34" charset="0"/>
              </a:rPr>
              <a:t> is a straight line with negative slop </a:t>
            </a:r>
            <a:r>
              <a:rPr lang="en-US" sz="1600" dirty="0" err="1">
                <a:solidFill>
                  <a:schemeClr val="accent1">
                    <a:lumMod val="75000"/>
                  </a:schemeClr>
                </a:solidFill>
                <a:latin typeface="Arial Black" pitchFamily="34" charset="0"/>
              </a:rPr>
              <a:t>i.e</a:t>
            </a:r>
            <a:r>
              <a:rPr lang="en-US" sz="1600" dirty="0">
                <a:solidFill>
                  <a:schemeClr val="accent1">
                    <a:lumMod val="75000"/>
                  </a:schemeClr>
                </a:solidFill>
                <a:latin typeface="Arial Black" pitchFamily="34" charset="0"/>
              </a:rPr>
              <a:t>  </a:t>
            </a:r>
            <a:r>
              <a:rPr lang="en-US" sz="1600" dirty="0" err="1">
                <a:solidFill>
                  <a:schemeClr val="accent1">
                    <a:lumMod val="75000"/>
                  </a:schemeClr>
                </a:solidFill>
                <a:latin typeface="Arial Black" pitchFamily="34" charset="0"/>
              </a:rPr>
              <a:t>ln</a:t>
            </a:r>
            <a:r>
              <a:rPr lang="en-US" sz="1600" dirty="0">
                <a:solidFill>
                  <a:schemeClr val="accent1">
                    <a:lumMod val="75000"/>
                  </a:schemeClr>
                </a:solidFill>
                <a:latin typeface="Arial Black" pitchFamily="34" charset="0"/>
              </a:rPr>
              <a:t> K vary linearly with  (I/</a:t>
            </a:r>
            <a:r>
              <a:rPr lang="en-US" sz="1600" dirty="0">
                <a:solidFill>
                  <a:schemeClr val="accent1">
                    <a:lumMod val="75000"/>
                  </a:schemeClr>
                </a:solidFill>
                <a:latin typeface="Arial Black" pitchFamily="34" charset="0"/>
                <a:sym typeface="Symbol"/>
              </a:rPr>
              <a:t></a:t>
            </a:r>
            <a:r>
              <a:rPr lang="en-US" sz="1600" dirty="0">
                <a:solidFill>
                  <a:schemeClr val="accent1">
                    <a:lumMod val="75000"/>
                  </a:schemeClr>
                </a:solidFill>
                <a:latin typeface="Arial Black" pitchFamily="34" charset="0"/>
              </a:rPr>
              <a:t>) although there are deviations at low Dielectric constants. From the slop of the graphical presentation we can calculate </a:t>
            </a:r>
            <a:r>
              <a:rPr lang="en-US" sz="1600" dirty="0" err="1">
                <a:solidFill>
                  <a:schemeClr val="accent1">
                    <a:lumMod val="75000"/>
                  </a:schemeClr>
                </a:solidFill>
                <a:latin typeface="Arial Black" pitchFamily="34" charset="0"/>
              </a:rPr>
              <a:t>d</a:t>
            </a:r>
            <a:r>
              <a:rPr lang="en-US" sz="1600" baseline="-25000" dirty="0" err="1">
                <a:solidFill>
                  <a:schemeClr val="accent1">
                    <a:lumMod val="75000"/>
                  </a:schemeClr>
                </a:solidFill>
                <a:latin typeface="Arial Black" pitchFamily="34" charset="0"/>
              </a:rPr>
              <a:t>AB</a:t>
            </a:r>
            <a:r>
              <a:rPr lang="en-US" sz="1600" dirty="0">
                <a:solidFill>
                  <a:schemeClr val="accent1">
                    <a:lumMod val="75000"/>
                  </a:schemeClr>
                </a:solidFill>
                <a:latin typeface="Arial Black" pitchFamily="34" charset="0"/>
              </a:rPr>
              <a:t> ( as slop =  Z</a:t>
            </a:r>
            <a:r>
              <a:rPr lang="en-US" sz="1600" baseline="-25000" dirty="0">
                <a:solidFill>
                  <a:schemeClr val="accent1">
                    <a:lumMod val="75000"/>
                  </a:schemeClr>
                </a:solidFill>
                <a:latin typeface="Arial Black" pitchFamily="34" charset="0"/>
              </a:rPr>
              <a:t>A</a:t>
            </a:r>
            <a:r>
              <a:rPr lang="en-US" sz="1600" dirty="0">
                <a:solidFill>
                  <a:schemeClr val="accent1">
                    <a:lumMod val="75000"/>
                  </a:schemeClr>
                </a:solidFill>
                <a:latin typeface="Arial Black" pitchFamily="34" charset="0"/>
              </a:rPr>
              <a:t>Z</a:t>
            </a:r>
            <a:r>
              <a:rPr lang="en-US" sz="1600" baseline="-25000" dirty="0">
                <a:solidFill>
                  <a:schemeClr val="accent1">
                    <a:lumMod val="75000"/>
                  </a:schemeClr>
                </a:solidFill>
                <a:latin typeface="Arial Black" pitchFamily="34" charset="0"/>
              </a:rPr>
              <a:t>B</a:t>
            </a:r>
            <a:r>
              <a:rPr lang="en-US" sz="1600" dirty="0">
                <a:solidFill>
                  <a:schemeClr val="accent1">
                    <a:lumMod val="75000"/>
                  </a:schemeClr>
                </a:solidFill>
                <a:latin typeface="Arial Black" pitchFamily="34" charset="0"/>
              </a:rPr>
              <a:t>e</a:t>
            </a:r>
            <a:r>
              <a:rPr lang="en-US" sz="1600" baseline="30000" dirty="0">
                <a:solidFill>
                  <a:schemeClr val="accent1">
                    <a:lumMod val="75000"/>
                  </a:schemeClr>
                </a:solidFill>
                <a:latin typeface="Arial Black" pitchFamily="34" charset="0"/>
              </a:rPr>
              <a:t>2 </a:t>
            </a:r>
            <a:r>
              <a:rPr lang="en-US" sz="1600" dirty="0">
                <a:solidFill>
                  <a:schemeClr val="accent1">
                    <a:lumMod val="75000"/>
                  </a:schemeClr>
                </a:solidFill>
                <a:latin typeface="Arial Black" pitchFamily="34" charset="0"/>
              </a:rPr>
              <a:t>/ 4</a:t>
            </a:r>
            <a:r>
              <a:rPr lang="en-US" sz="1600" dirty="0">
                <a:solidFill>
                  <a:schemeClr val="accent1">
                    <a:lumMod val="75000"/>
                  </a:schemeClr>
                </a:solidFill>
                <a:latin typeface="Arial Black" pitchFamily="34" charset="0"/>
                <a:sym typeface="Symbol"/>
              </a:rPr>
              <a:t></a:t>
            </a:r>
            <a:r>
              <a:rPr lang="en-US" sz="1600" baseline="-25000" dirty="0">
                <a:solidFill>
                  <a:schemeClr val="accent1">
                    <a:lumMod val="75000"/>
                  </a:schemeClr>
                </a:solidFill>
                <a:latin typeface="Arial Black" pitchFamily="34" charset="0"/>
              </a:rPr>
              <a:t>0</a:t>
            </a:r>
            <a:r>
              <a:rPr lang="en-US" sz="1600" dirty="0">
                <a:solidFill>
                  <a:schemeClr val="accent1">
                    <a:lumMod val="75000"/>
                  </a:schemeClr>
                </a:solidFill>
                <a:latin typeface="Arial Black" pitchFamily="34" charset="0"/>
                <a:sym typeface="Symbol"/>
              </a:rPr>
              <a:t></a:t>
            </a:r>
            <a:r>
              <a:rPr lang="en-US" sz="1600" dirty="0">
                <a:solidFill>
                  <a:schemeClr val="accent1">
                    <a:lumMod val="75000"/>
                  </a:schemeClr>
                </a:solidFill>
                <a:latin typeface="Arial Black" pitchFamily="34" charset="0"/>
              </a:rPr>
              <a:t>d</a:t>
            </a:r>
            <a:r>
              <a:rPr lang="en-US" sz="1600" baseline="-25000" dirty="0">
                <a:solidFill>
                  <a:schemeClr val="accent1">
                    <a:lumMod val="75000"/>
                  </a:schemeClr>
                </a:solidFill>
                <a:latin typeface="Arial Black" pitchFamily="34" charset="0"/>
              </a:rPr>
              <a:t>AB</a:t>
            </a:r>
            <a:r>
              <a:rPr lang="en-US" sz="1600" dirty="0">
                <a:solidFill>
                  <a:schemeClr val="accent1">
                    <a:lumMod val="75000"/>
                  </a:schemeClr>
                </a:solidFill>
                <a:latin typeface="Arial Black" pitchFamily="34" charset="0"/>
              </a:rPr>
              <a:t> K</a:t>
            </a:r>
            <a:r>
              <a:rPr lang="en-US" sz="1600" baseline="-25000" dirty="0">
                <a:solidFill>
                  <a:schemeClr val="accent1">
                    <a:lumMod val="75000"/>
                  </a:schemeClr>
                </a:solidFill>
                <a:latin typeface="Arial Black" pitchFamily="34" charset="0"/>
              </a:rPr>
              <a:t>B</a:t>
            </a:r>
            <a:r>
              <a:rPr lang="en-US" sz="1600" dirty="0">
                <a:solidFill>
                  <a:schemeClr val="accent1">
                    <a:lumMod val="75000"/>
                  </a:schemeClr>
                </a:solidFill>
                <a:latin typeface="Arial Black" pitchFamily="34" charset="0"/>
              </a:rPr>
              <a:t> T) as all the parameters except </a:t>
            </a:r>
            <a:r>
              <a:rPr lang="en-US" sz="1600" dirty="0" err="1">
                <a:solidFill>
                  <a:schemeClr val="accent1">
                    <a:lumMod val="75000"/>
                  </a:schemeClr>
                </a:solidFill>
                <a:latin typeface="Arial Black" pitchFamily="34" charset="0"/>
              </a:rPr>
              <a:t>d</a:t>
            </a:r>
            <a:r>
              <a:rPr lang="en-US" sz="1600" baseline="-25000" dirty="0" err="1">
                <a:solidFill>
                  <a:schemeClr val="accent1">
                    <a:lumMod val="75000"/>
                  </a:schemeClr>
                </a:solidFill>
                <a:latin typeface="Arial Black" pitchFamily="34" charset="0"/>
              </a:rPr>
              <a:t>AB</a:t>
            </a:r>
            <a:r>
              <a:rPr lang="en-US" sz="1600" dirty="0">
                <a:solidFill>
                  <a:schemeClr val="accent1">
                    <a:lumMod val="75000"/>
                  </a:schemeClr>
                </a:solidFill>
                <a:latin typeface="Arial Black" pitchFamily="34" charset="0"/>
              </a:rPr>
              <a:t> is </a:t>
            </a:r>
            <a:r>
              <a:rPr lang="en-US" sz="1600" dirty="0" smtClean="0">
                <a:solidFill>
                  <a:schemeClr val="accent1">
                    <a:lumMod val="75000"/>
                  </a:schemeClr>
                </a:solidFill>
                <a:latin typeface="Arial Black" pitchFamily="34" charset="0"/>
              </a:rPr>
              <a:t>known.</a:t>
            </a:r>
            <a:endParaRPr lang="en-US" sz="1600" dirty="0">
              <a:solidFill>
                <a:schemeClr val="accent1">
                  <a:lumMod val="75000"/>
                </a:schemeClr>
              </a:solidFill>
              <a:latin typeface="Arial Black" pitchFamily="34" charset="0"/>
            </a:endParaRPr>
          </a:p>
          <a:p>
            <a:pPr algn="just"/>
            <a:endParaRPr lang="en-US" sz="1600" dirty="0">
              <a:solidFill>
                <a:schemeClr val="accent1">
                  <a:lumMod val="75000"/>
                </a:schemeClr>
              </a:solidFill>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52243" y="2967335"/>
            <a:ext cx="383951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Black" pitchFamily="34" charset="0"/>
              </a:rPr>
              <a:t>THE  END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424</Words>
  <Application>Microsoft Office PowerPoint</Application>
  <PresentationFormat>On-screen Show (4:3)</PresentationFormat>
  <Paragraphs>85</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KINETICS OF REACTION BETWEEN INOS </vt:lpstr>
      <vt:lpstr>Slide 2</vt:lpstr>
      <vt:lpstr>DOUBLE SPHERE ACTIVATED COMPLEX MODEL FOR A REACTION BETWEEN TWO IONS OF CHARGES ZAe AND ZBe IN A MEDIUM OF DIELECTRIC CONSTANT i.e. </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KINETICS OF REACTIONS BETWEEN INOS</dc:title>
  <dc:creator>DDE</dc:creator>
  <cp:lastModifiedBy>DDE</cp:lastModifiedBy>
  <cp:revision>44</cp:revision>
  <dcterms:created xsi:type="dcterms:W3CDTF">2020-07-08T23:39:01Z</dcterms:created>
  <dcterms:modified xsi:type="dcterms:W3CDTF">2020-07-09T21:02:23Z</dcterms:modified>
</cp:coreProperties>
</file>