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CC00FF"/>
                </a:solidFill>
              </a:rPr>
              <a:t>HYPERTENSION</a:t>
            </a:r>
            <a:endParaRPr lang="en-US" dirty="0">
              <a:solidFill>
                <a:srgbClr val="CC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7772400" cy="5257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rgbClr val="3366FF"/>
                </a:solidFill>
              </a:rPr>
              <a:t>WHO  </a:t>
            </a:r>
            <a:r>
              <a:rPr lang="en-US" dirty="0" smtClean="0">
                <a:solidFill>
                  <a:srgbClr val="3366FF"/>
                </a:solidFill>
              </a:rPr>
              <a:t>Expert Committee 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</a:t>
            </a:r>
            <a:r>
              <a:rPr lang="en-US" dirty="0" smtClean="0">
                <a:solidFill>
                  <a:schemeClr val="tx1"/>
                </a:solidFill>
              </a:rPr>
              <a:t> defined  Hypertension as –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Systolic B.P.   ≥  160 mm Hg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Diastolic B.P. ≥    95 mm Hg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                </a:t>
            </a:r>
            <a:r>
              <a:rPr lang="en-US" dirty="0" smtClean="0">
                <a:solidFill>
                  <a:schemeClr val="tx1"/>
                </a:solidFill>
              </a:rPr>
              <a:t>(Phase V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b="1" dirty="0" smtClean="0">
                <a:solidFill>
                  <a:srgbClr val="3366FF"/>
                </a:solidFill>
              </a:rPr>
              <a:t>Mild hypertension 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		</a:t>
            </a:r>
            <a:r>
              <a:rPr lang="en-US" dirty="0" smtClean="0">
                <a:solidFill>
                  <a:schemeClr val="tx1"/>
                </a:solidFill>
              </a:rPr>
              <a:t>Diastolic B.P. (Phase V) persistently between 90 to 105 mm Hg.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3366FF"/>
                </a:solidFill>
              </a:rPr>
              <a:t>Modifiable risk factors :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a) Obesity </a:t>
            </a:r>
            <a:r>
              <a:rPr lang="en-US" b="1" dirty="0" smtClean="0"/>
              <a:t>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* Greater weight gain 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</a:t>
            </a:r>
            <a:r>
              <a:rPr lang="en-US" dirty="0" smtClean="0"/>
              <a:t>greater risk of B.P.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b="1" dirty="0" smtClean="0"/>
              <a:t>b)Salt </a:t>
            </a:r>
            <a:r>
              <a:rPr lang="en-US" b="1" dirty="0" smtClean="0"/>
              <a:t>intake :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* High salt intake (7-8 gm per day) </a:t>
            </a:r>
            <a:r>
              <a:rPr lang="en-US" dirty="0" smtClean="0"/>
              <a:t>       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Increases </a:t>
            </a:r>
            <a:r>
              <a:rPr lang="en-US" dirty="0" smtClean="0"/>
              <a:t>B.P. proportionately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* Higher incidence of hypertension in Japan 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Na </a:t>
            </a:r>
            <a:r>
              <a:rPr lang="en-US" dirty="0" smtClean="0"/>
              <a:t>intake is about 400 m mol /day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267200" y="21336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391400" y="4114800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772400" y="54864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382000" cy="6096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c) </a:t>
            </a:r>
            <a:r>
              <a:rPr lang="en-US" b="1" dirty="0" smtClean="0">
                <a:solidFill>
                  <a:srgbClr val="3366FF"/>
                </a:solidFill>
              </a:rPr>
              <a:t>Saturated Fat : </a:t>
            </a:r>
          </a:p>
          <a:p>
            <a:pPr>
              <a:buNone/>
            </a:pPr>
            <a:r>
              <a:rPr lang="en-US" dirty="0" smtClean="0"/>
              <a:t>   Saturated </a:t>
            </a:r>
            <a:r>
              <a:rPr lang="en-US" dirty="0" smtClean="0"/>
              <a:t>fat            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</a:t>
            </a:r>
            <a:r>
              <a:rPr lang="en-US" dirty="0" smtClean="0"/>
              <a:t> serum cholesterol         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</a:t>
            </a:r>
            <a:r>
              <a:rPr lang="en-US" dirty="0" smtClean="0"/>
              <a:t> B. P.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d</a:t>
            </a:r>
            <a:r>
              <a:rPr lang="en-US" b="1" dirty="0" smtClean="0"/>
              <a:t>) </a:t>
            </a:r>
            <a:r>
              <a:rPr lang="en-US" b="1" dirty="0" smtClean="0">
                <a:solidFill>
                  <a:srgbClr val="3366FF"/>
                </a:solidFill>
              </a:rPr>
              <a:t>Alcohol :</a:t>
            </a:r>
            <a:endParaRPr lang="en-US" dirty="0" smtClean="0">
              <a:solidFill>
                <a:srgbClr val="3366FF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High intake of alcohol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</a:t>
            </a:r>
            <a:r>
              <a:rPr lang="en-US" dirty="0" smtClean="0"/>
              <a:t> rise of hypertension </a:t>
            </a:r>
          </a:p>
          <a:p>
            <a:pPr lvl="0"/>
            <a:r>
              <a:rPr lang="en-US" dirty="0" smtClean="0"/>
              <a:t>Alcohol consumption raises S.B.P. more than D.B.P.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e</a:t>
            </a:r>
            <a:r>
              <a:rPr lang="en-US" b="1" dirty="0" smtClean="0">
                <a:solidFill>
                  <a:srgbClr val="3366FF"/>
                </a:solidFill>
              </a:rPr>
              <a:t>) Physical activity 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* </a:t>
            </a:r>
            <a:r>
              <a:rPr lang="en-US" dirty="0" smtClean="0"/>
              <a:t>Physical activity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</a:t>
            </a:r>
            <a:r>
              <a:rPr lang="en-US" dirty="0" smtClean="0"/>
              <a:t> body weight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</a:t>
            </a:r>
            <a:r>
              <a:rPr lang="en-US" dirty="0" smtClean="0"/>
              <a:t> B. P.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3366FF"/>
                </a:solidFill>
              </a:rPr>
              <a:t>f) Environmental stress </a:t>
            </a:r>
            <a:r>
              <a:rPr lang="en-US" b="1" dirty="0" smtClean="0"/>
              <a:t>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smtClean="0"/>
              <a:t>Over activity of sympathetic N.S.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Hypertension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3366FF"/>
                </a:solidFill>
              </a:rPr>
              <a:t>g) Other factors : </a:t>
            </a:r>
            <a:endParaRPr lang="en-US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 dirty="0" smtClean="0"/>
              <a:t>Oral </a:t>
            </a:r>
            <a:r>
              <a:rPr lang="en-US" dirty="0" smtClean="0"/>
              <a:t>contraception, noise, vibration, temp. and humidity.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895600" y="1066800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172200" y="9906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C00FF"/>
                </a:solidFill>
              </a:rPr>
              <a:t>Prevention of Hypertension </a:t>
            </a:r>
            <a:endParaRPr lang="en-US" dirty="0">
              <a:solidFill>
                <a:srgbClr val="CC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3366FF"/>
                </a:solidFill>
              </a:rPr>
              <a:t>a</a:t>
            </a:r>
            <a:r>
              <a:rPr lang="en-US" b="1" dirty="0" smtClean="0">
                <a:solidFill>
                  <a:srgbClr val="3366FF"/>
                </a:solidFill>
              </a:rPr>
              <a:t>) Nutrition </a:t>
            </a:r>
            <a:r>
              <a:rPr lang="en-US" b="1" dirty="0" smtClean="0"/>
              <a:t>:</a:t>
            </a:r>
            <a:endParaRPr lang="en-US" dirty="0" smtClean="0"/>
          </a:p>
          <a:p>
            <a:pPr lvl="0"/>
            <a:r>
              <a:rPr lang="en-US" dirty="0" smtClean="0"/>
              <a:t>Reduction of salt intake (&lt; 5 gm/day)</a:t>
            </a:r>
          </a:p>
          <a:p>
            <a:pPr lvl="0"/>
            <a:r>
              <a:rPr lang="en-US" dirty="0" smtClean="0"/>
              <a:t>Moderate fat intake </a:t>
            </a:r>
          </a:p>
          <a:p>
            <a:pPr lvl="0"/>
            <a:r>
              <a:rPr lang="en-US" dirty="0" smtClean="0"/>
              <a:t>Avoidance of high alcohol intake </a:t>
            </a:r>
          </a:p>
          <a:p>
            <a:pPr lvl="0"/>
            <a:r>
              <a:rPr lang="en-US" dirty="0" smtClean="0"/>
              <a:t>Restriction of energy intake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3366FF"/>
                </a:solidFill>
              </a:rPr>
              <a:t>b)Weight reduction :</a:t>
            </a:r>
            <a:endParaRPr lang="en-US" dirty="0" smtClean="0">
              <a:solidFill>
                <a:srgbClr val="3366FF"/>
              </a:solidFill>
            </a:endParaRPr>
          </a:p>
          <a:p>
            <a:pPr lvl="0"/>
            <a:r>
              <a:rPr lang="en-US" dirty="0" smtClean="0"/>
              <a:t>Prevention and correction of obesity (BMI &gt; 25)</a:t>
            </a:r>
          </a:p>
          <a:p>
            <a:pPr>
              <a:buNone/>
            </a:pPr>
            <a:r>
              <a:rPr lang="en-US" dirty="0" smtClean="0"/>
              <a:t>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b="1" dirty="0" smtClean="0"/>
              <a:t>c) </a:t>
            </a:r>
            <a:r>
              <a:rPr lang="en-US" b="1" dirty="0" smtClean="0">
                <a:solidFill>
                  <a:srgbClr val="3366FF"/>
                </a:solidFill>
              </a:rPr>
              <a:t>Exercise </a:t>
            </a:r>
            <a:r>
              <a:rPr lang="en-US" b="1" dirty="0" smtClean="0">
                <a:solidFill>
                  <a:srgbClr val="3366FF"/>
                </a:solidFill>
              </a:rPr>
              <a:t>promotion :</a:t>
            </a:r>
            <a:endParaRPr lang="en-US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 dirty="0" smtClean="0"/>
              <a:t>* Regular exercise               </a:t>
            </a:r>
            <a:r>
              <a:rPr lang="en-US" dirty="0" smtClean="0">
                <a:sym typeface="Symbol"/>
              </a:rPr>
              <a:t></a:t>
            </a:r>
            <a:r>
              <a:rPr lang="en-US" dirty="0" smtClean="0"/>
              <a:t> body weight, blood lipid and </a:t>
            </a:r>
            <a:r>
              <a:rPr lang="en-US" b="1" dirty="0" smtClean="0"/>
              <a:t>B.P.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3366FF"/>
                </a:solidFill>
              </a:rPr>
              <a:t>d) Behavioral changes :</a:t>
            </a:r>
            <a:endParaRPr lang="en-US" dirty="0" smtClean="0">
              <a:solidFill>
                <a:srgbClr val="3366FF"/>
              </a:solidFill>
            </a:endParaRPr>
          </a:p>
          <a:p>
            <a:pPr lvl="0"/>
            <a:r>
              <a:rPr lang="en-US" dirty="0" smtClean="0"/>
              <a:t>Reduction stress </a:t>
            </a:r>
            <a:r>
              <a:rPr lang="en-US" b="1" dirty="0" smtClean="0"/>
              <a:t> </a:t>
            </a:r>
            <a:endParaRPr lang="en-US" dirty="0" smtClean="0"/>
          </a:p>
          <a:p>
            <a:pPr lvl="0"/>
            <a:r>
              <a:rPr lang="en-US" dirty="0" smtClean="0"/>
              <a:t>Reduction of smoking </a:t>
            </a:r>
          </a:p>
          <a:p>
            <a:pPr lvl="0"/>
            <a:r>
              <a:rPr lang="en-US" dirty="0" smtClean="0"/>
              <a:t>Modification personal life style</a:t>
            </a:r>
          </a:p>
          <a:p>
            <a:pPr lvl="0"/>
            <a:r>
              <a:rPr lang="en-US" dirty="0" smtClean="0"/>
              <a:t>Meditation and yoga 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lvl="0">
              <a:buNone/>
            </a:pPr>
            <a:r>
              <a:rPr lang="en-US" b="1" dirty="0" smtClean="0">
                <a:solidFill>
                  <a:srgbClr val="3366FF"/>
                </a:solidFill>
              </a:rPr>
              <a:t>e) Health  </a:t>
            </a:r>
            <a:r>
              <a:rPr lang="en-US" b="1" dirty="0" smtClean="0">
                <a:solidFill>
                  <a:srgbClr val="3366FF"/>
                </a:solidFill>
              </a:rPr>
              <a:t>education </a:t>
            </a:r>
            <a:endParaRPr lang="en-US" b="1" dirty="0" smtClean="0">
              <a:solidFill>
                <a:srgbClr val="3366FF"/>
              </a:solidFill>
            </a:endParaRP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b="1" dirty="0" smtClean="0">
                <a:solidFill>
                  <a:srgbClr val="3366FF"/>
                </a:solidFill>
              </a:rPr>
              <a:t>f)Self </a:t>
            </a:r>
            <a:r>
              <a:rPr lang="en-US" b="1" dirty="0" smtClean="0">
                <a:solidFill>
                  <a:srgbClr val="3366FF"/>
                </a:solidFill>
              </a:rPr>
              <a:t>care :</a:t>
            </a:r>
            <a:endParaRPr lang="en-US" dirty="0" smtClean="0">
              <a:solidFill>
                <a:srgbClr val="3366FF"/>
              </a:solidFill>
            </a:endParaRPr>
          </a:p>
          <a:p>
            <a:pPr lvl="0"/>
            <a:r>
              <a:rPr lang="en-US" dirty="0" smtClean="0"/>
              <a:t>To take own B.P.</a:t>
            </a:r>
          </a:p>
          <a:p>
            <a:pPr lvl="0"/>
            <a:r>
              <a:rPr lang="en-US" dirty="0" smtClean="0"/>
              <a:t>Keeping log book of reading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124200" y="990600"/>
            <a:ext cx="5334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3366FF"/>
                </a:solidFill>
              </a:rPr>
              <a:t>Effects of Severe prolonged  hypertension 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dirty="0" smtClean="0"/>
              <a:t>1.  </a:t>
            </a:r>
            <a:r>
              <a:rPr lang="en-US" b="1" dirty="0" smtClean="0"/>
              <a:t>Excess work load</a:t>
            </a:r>
            <a:r>
              <a:rPr lang="en-US" dirty="0" smtClean="0"/>
              <a:t> on </a:t>
            </a:r>
            <a:r>
              <a:rPr lang="en-US" dirty="0" smtClean="0"/>
              <a:t>hearts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Congestive and coronary heart disease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/>
              <a:t>Death </a:t>
            </a:r>
            <a:r>
              <a:rPr lang="en-US" dirty="0" smtClean="0"/>
              <a:t>as a result of heart attack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.  </a:t>
            </a:r>
            <a:r>
              <a:rPr lang="en-US" b="1" dirty="0" smtClean="0"/>
              <a:t>Ruptures major blood vessels in brain 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Clotting of blood 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Death of major portion of brain (cerebral infarct)   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 Stroke 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   Paralysis, dementia, blindness, serious brain disorders.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	3. </a:t>
            </a:r>
            <a:r>
              <a:rPr lang="en-US" b="1" dirty="0" smtClean="0"/>
              <a:t>Multiple hemorrhages  in  kidney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Renal  destruction 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  Kidney failure 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Uremia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Death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3366FF"/>
                </a:solidFill>
              </a:rPr>
              <a:t>Classification of hypertension 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 Primary     2. Secondary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1. Primary (essential)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90% cases are essential hypertension </a:t>
            </a:r>
          </a:p>
          <a:p>
            <a:pPr lvl="0"/>
            <a:r>
              <a:rPr lang="en-US" dirty="0" smtClean="0"/>
              <a:t>Unknown origin </a:t>
            </a:r>
          </a:p>
          <a:p>
            <a:pPr lvl="0"/>
            <a:r>
              <a:rPr lang="en-US" dirty="0" smtClean="0"/>
              <a:t>Strong hereditary tendency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3366FF"/>
                </a:solidFill>
              </a:rPr>
              <a:t>Characteristics of essential hypertension </a:t>
            </a:r>
            <a:r>
              <a:rPr lang="en-US" b="1" dirty="0" smtClean="0"/>
              <a:t>:</a:t>
            </a:r>
            <a:endParaRPr lang="en-US" dirty="0" smtClean="0"/>
          </a:p>
          <a:p>
            <a:pPr lvl="0"/>
            <a:r>
              <a:rPr lang="en-US" dirty="0" smtClean="0"/>
              <a:t>Mean art. pressure increased to 40 % to 60 % </a:t>
            </a:r>
          </a:p>
          <a:p>
            <a:pPr lvl="0"/>
            <a:r>
              <a:rPr lang="en-US" dirty="0" smtClean="0"/>
              <a:t>Renal blood flow decreased to half of normal </a:t>
            </a:r>
          </a:p>
          <a:p>
            <a:pPr lvl="0"/>
            <a:r>
              <a:rPr lang="en-US" dirty="0" smtClean="0"/>
              <a:t>Resistance to blood flow through kidney increased to 2 to 4 folds</a:t>
            </a:r>
          </a:p>
          <a:p>
            <a:pPr lvl="0"/>
            <a:r>
              <a:rPr lang="en-US" dirty="0" smtClean="0"/>
              <a:t>GFR remains near normal </a:t>
            </a:r>
          </a:p>
          <a:p>
            <a:pPr lvl="0"/>
            <a:r>
              <a:rPr lang="en-US" dirty="0" smtClean="0"/>
              <a:t>C.O. remains near normal </a:t>
            </a:r>
          </a:p>
          <a:p>
            <a:pPr lvl="0"/>
            <a:r>
              <a:rPr lang="en-US" dirty="0" smtClean="0"/>
              <a:t>Peripheral resistance </a:t>
            </a:r>
            <a:r>
              <a:rPr lang="en-US" dirty="0" smtClean="0">
                <a:sym typeface="Symbol"/>
              </a:rPr>
              <a:t></a:t>
            </a:r>
            <a:r>
              <a:rPr lang="en-US" dirty="0" smtClean="0"/>
              <a:t> by 40% to 60% </a:t>
            </a:r>
          </a:p>
          <a:p>
            <a:pPr lvl="0"/>
            <a:r>
              <a:rPr lang="en-US" dirty="0" smtClean="0"/>
              <a:t>Kidneys will not excrete adequate amount of salt and water unless mean arterial pressure is high (150 mm Hg)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1"/>
            <a:ext cx="8229600" cy="3429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3366FF"/>
                </a:solidFill>
              </a:rPr>
              <a:t>Secondary Hypertension :</a:t>
            </a:r>
            <a:endParaRPr lang="en-US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smtClean="0"/>
              <a:t>When hypertension caused by other diseases is called secondary hypertension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1</a:t>
            </a:r>
            <a:r>
              <a:rPr lang="en-US" sz="4400" b="1" dirty="0" smtClean="0">
                <a:solidFill>
                  <a:srgbClr val="3366FF"/>
                </a:solidFill>
              </a:rPr>
              <a:t>. Primary </a:t>
            </a:r>
            <a:r>
              <a:rPr lang="en-US" sz="4400" b="1" dirty="0" err="1" smtClean="0">
                <a:solidFill>
                  <a:srgbClr val="3366FF"/>
                </a:solidFill>
              </a:rPr>
              <a:t>Aldosteronism</a:t>
            </a:r>
            <a:r>
              <a:rPr lang="en-US" sz="4400" b="1" dirty="0" smtClean="0">
                <a:solidFill>
                  <a:srgbClr val="3366FF"/>
                </a:solidFill>
              </a:rPr>
              <a:t> 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sz="3600" b="1" dirty="0" err="1" smtClean="0"/>
              <a:t>Tumer</a:t>
            </a:r>
            <a:r>
              <a:rPr lang="en-US" sz="3600" b="1" dirty="0" smtClean="0"/>
              <a:t>  </a:t>
            </a:r>
            <a:r>
              <a:rPr lang="en-US" sz="3600" b="1" dirty="0" smtClean="0"/>
              <a:t>in Adrenal </a:t>
            </a:r>
            <a:r>
              <a:rPr lang="en-US" sz="3600" b="1" dirty="0" smtClean="0"/>
              <a:t>gland                  secrete </a:t>
            </a:r>
            <a:r>
              <a:rPr lang="en-US" sz="3600" b="1" dirty="0" smtClean="0"/>
              <a:t>large quantities of </a:t>
            </a:r>
            <a:r>
              <a:rPr lang="en-US" sz="3600" b="1" dirty="0" err="1" smtClean="0"/>
              <a:t>aldosterone</a:t>
            </a:r>
            <a:r>
              <a:rPr lang="en-US" sz="3600" b="1" dirty="0" smtClean="0"/>
              <a:t>  </a:t>
            </a:r>
          </a:p>
          <a:p>
            <a:pPr>
              <a:buNone/>
            </a:pPr>
            <a:r>
              <a:rPr lang="en-US" sz="3600" b="1" dirty="0" smtClean="0"/>
              <a:t>		</a:t>
            </a:r>
            <a:endParaRPr lang="en-US" sz="3600" dirty="0" smtClean="0"/>
          </a:p>
          <a:p>
            <a:pPr>
              <a:buNone/>
            </a:pPr>
            <a:r>
              <a:rPr lang="en-US" sz="3600" b="1" dirty="0" smtClean="0"/>
              <a:t>        	</a:t>
            </a:r>
            <a:r>
              <a:rPr lang="en-US" sz="4400" b="1" dirty="0" smtClean="0"/>
              <a:t>          </a:t>
            </a:r>
            <a:r>
              <a:rPr lang="en-US" sz="4400" dirty="0" smtClean="0">
                <a:sym typeface="Symbol"/>
              </a:rPr>
              <a:t></a:t>
            </a:r>
            <a:r>
              <a:rPr lang="en-US" sz="4400" dirty="0" smtClean="0"/>
              <a:t> </a:t>
            </a:r>
            <a:r>
              <a:rPr lang="en-US" sz="4400" dirty="0" err="1" smtClean="0"/>
              <a:t>Reabsorption</a:t>
            </a:r>
            <a:r>
              <a:rPr lang="en-US" sz="4400" dirty="0" smtClean="0"/>
              <a:t> of salt and water from renal tubules</a:t>
            </a:r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r>
              <a:rPr lang="en-US" sz="3600" dirty="0" smtClean="0"/>
              <a:t> 				</a:t>
            </a:r>
            <a:r>
              <a:rPr lang="en-US" sz="4400" dirty="0" smtClean="0"/>
              <a:t>   </a:t>
            </a:r>
            <a:r>
              <a:rPr lang="en-US" sz="4400" dirty="0" smtClean="0">
                <a:sym typeface="Symbol"/>
              </a:rPr>
              <a:t></a:t>
            </a:r>
            <a:r>
              <a:rPr lang="en-US" sz="4400" dirty="0" smtClean="0"/>
              <a:t> extracellular fluid volume  </a:t>
            </a:r>
          </a:p>
          <a:p>
            <a:pPr>
              <a:buNone/>
            </a:pPr>
            <a:r>
              <a:rPr lang="en-US" sz="4400" dirty="0" smtClean="0"/>
              <a:t> </a:t>
            </a:r>
          </a:p>
          <a:p>
            <a:pPr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400" dirty="0" smtClean="0"/>
              <a:t>                </a:t>
            </a:r>
            <a:r>
              <a:rPr lang="en-US" sz="4400" dirty="0" smtClean="0">
                <a:sym typeface="Symbol"/>
              </a:rPr>
              <a:t></a:t>
            </a:r>
            <a:r>
              <a:rPr lang="en-US" sz="4400" dirty="0" smtClean="0"/>
              <a:t> Salt intake </a:t>
            </a:r>
            <a:r>
              <a:rPr lang="en-US" sz="3600" dirty="0" smtClean="0"/>
              <a:t>	       </a:t>
            </a:r>
            <a:r>
              <a:rPr lang="en-US" sz="3600" dirty="0" smtClean="0"/>
              <a:t>      </a:t>
            </a:r>
            <a:r>
              <a:rPr lang="en-US" sz="4400" dirty="0" smtClean="0">
                <a:sym typeface="Symbol"/>
              </a:rPr>
              <a:t></a:t>
            </a:r>
            <a:r>
              <a:rPr lang="en-US" sz="4400" dirty="0" smtClean="0"/>
              <a:t> </a:t>
            </a:r>
            <a:r>
              <a:rPr lang="en-US" sz="4400" dirty="0" smtClean="0"/>
              <a:t>Hyper tension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400" dirty="0" smtClean="0"/>
              <a:t>If </a:t>
            </a:r>
            <a:r>
              <a:rPr lang="en-US" sz="4400" dirty="0" smtClean="0"/>
              <a:t>the condition persists </a:t>
            </a:r>
            <a:r>
              <a:rPr lang="en-US" sz="3600" dirty="0" smtClean="0"/>
              <a:t>             </a:t>
            </a:r>
            <a:r>
              <a:rPr lang="en-US" sz="4400" dirty="0" smtClean="0"/>
              <a:t>Pathological changes in kidneys </a:t>
            </a:r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r>
              <a:rPr lang="en-US" sz="3600" dirty="0" smtClean="0"/>
              <a:t>                                                                              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</a:t>
            </a:r>
            <a:r>
              <a:rPr lang="en-US" sz="3600" dirty="0" smtClean="0"/>
              <a:t>                                                                          </a:t>
            </a:r>
            <a:r>
              <a:rPr lang="en-US" sz="4400" dirty="0" smtClean="0"/>
              <a:t>Retain more salt and water </a:t>
            </a:r>
          </a:p>
          <a:p>
            <a:pPr>
              <a:buNone/>
            </a:pPr>
            <a:r>
              <a:rPr lang="en-US" sz="3600" dirty="0" smtClean="0"/>
              <a:t>                                                  </a:t>
            </a:r>
            <a:r>
              <a:rPr lang="en-US" sz="3600" dirty="0" smtClean="0"/>
              <a:t>                                    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                 </a:t>
            </a:r>
            <a:r>
              <a:rPr lang="en-US" sz="3600" dirty="0" smtClean="0"/>
              <a:t>								</a:t>
            </a:r>
            <a:r>
              <a:rPr lang="en-US" sz="4400" dirty="0" smtClean="0">
                <a:solidFill>
                  <a:srgbClr val="FF0000"/>
                </a:solidFill>
              </a:rPr>
              <a:t>    </a:t>
            </a:r>
            <a:r>
              <a:rPr lang="en-US" sz="4400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en-US" sz="4400" dirty="0" smtClean="0">
                <a:solidFill>
                  <a:srgbClr val="FF0000"/>
                </a:solidFill>
              </a:rPr>
              <a:t>Hypertension become severe</a:t>
            </a:r>
          </a:p>
          <a:p>
            <a:pPr>
              <a:buNone/>
            </a:pPr>
            <a:endParaRPr lang="en-US" sz="4400" dirty="0"/>
          </a:p>
        </p:txBody>
      </p:sp>
      <p:sp>
        <p:nvSpPr>
          <p:cNvPr id="4" name="Right Arrow 3"/>
          <p:cNvSpPr/>
          <p:nvPr/>
        </p:nvSpPr>
        <p:spPr>
          <a:xfrm>
            <a:off x="3505200" y="6858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334000" y="9144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410200" y="16002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410200" y="23622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962400" y="3048000"/>
            <a:ext cx="685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3352800" y="3276600"/>
            <a:ext cx="1905000" cy="38100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3962400" y="38862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096000" y="42672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172200" y="52578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049000" y="1447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500" b="1" dirty="0" smtClean="0"/>
              <a:t>2. In Toxemia of Pregnancy </a:t>
            </a:r>
            <a:r>
              <a:rPr lang="en-US" b="1" dirty="0" smtClean="0"/>
              <a:t>: 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sz="4000" dirty="0" smtClean="0"/>
              <a:t>Thickening of </a:t>
            </a:r>
            <a:r>
              <a:rPr lang="en-US" sz="4000" dirty="0" err="1" smtClean="0"/>
              <a:t>glomerular</a:t>
            </a:r>
            <a:r>
              <a:rPr lang="en-US" sz="4000" dirty="0" smtClean="0"/>
              <a:t> membrane </a:t>
            </a:r>
          </a:p>
          <a:p>
            <a:pPr>
              <a:buNone/>
            </a:pPr>
            <a:r>
              <a:rPr lang="en-US" sz="4000" dirty="0" smtClean="0"/>
              <a:t>(probably due to autoimmune process)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</a:t>
            </a:r>
            <a:r>
              <a:rPr lang="en-US" sz="4000" dirty="0" smtClean="0">
                <a:sym typeface="Symbol"/>
              </a:rPr>
              <a:t></a:t>
            </a:r>
            <a:r>
              <a:rPr lang="en-US" sz="4000" dirty="0" smtClean="0"/>
              <a:t> </a:t>
            </a:r>
            <a:r>
              <a:rPr lang="en-US" sz="4000" dirty="0" smtClean="0"/>
              <a:t>rate of GFR 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4000" dirty="0" smtClean="0">
                <a:sym typeface="Symbol"/>
              </a:rPr>
              <a:t>        </a:t>
            </a:r>
            <a:r>
              <a:rPr lang="en-US" sz="4000" dirty="0" smtClean="0"/>
              <a:t> </a:t>
            </a:r>
            <a:r>
              <a:rPr lang="en-US" sz="4000" dirty="0" smtClean="0"/>
              <a:t>fluid volume </a:t>
            </a:r>
          </a:p>
          <a:p>
            <a:pPr>
              <a:buNone/>
            </a:pPr>
            <a:endParaRPr lang="en-US" sz="4000" dirty="0" smtClean="0"/>
          </a:p>
          <a:p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>
                <a:sym typeface="Symbol"/>
              </a:rPr>
              <a:t></a:t>
            </a:r>
            <a:r>
              <a:rPr lang="en-US" sz="4000" b="1" dirty="0" smtClean="0"/>
              <a:t> </a:t>
            </a:r>
            <a:r>
              <a:rPr lang="en-US" sz="4000" b="1" dirty="0" smtClean="0"/>
              <a:t>arterial pressure </a:t>
            </a:r>
            <a:endParaRPr lang="en-US" sz="4000" dirty="0" smtClean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2133600" y="2057400"/>
            <a:ext cx="45719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2133600" y="3505200"/>
            <a:ext cx="45719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133600" y="4648200"/>
            <a:ext cx="45719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3366FF"/>
                </a:solidFill>
              </a:rPr>
              <a:t>3 </a:t>
            </a:r>
            <a:r>
              <a:rPr lang="en-US" sz="9600" b="1" dirty="0" err="1" smtClean="0">
                <a:solidFill>
                  <a:srgbClr val="3366FF"/>
                </a:solidFill>
              </a:rPr>
              <a:t>Neurogenic</a:t>
            </a:r>
            <a:r>
              <a:rPr lang="en-US" sz="9600" b="1" dirty="0" smtClean="0">
                <a:solidFill>
                  <a:srgbClr val="3366FF"/>
                </a:solidFill>
              </a:rPr>
              <a:t> </a:t>
            </a:r>
            <a:r>
              <a:rPr lang="en-US" sz="9600" b="1" dirty="0" smtClean="0">
                <a:solidFill>
                  <a:srgbClr val="3366FF"/>
                </a:solidFill>
              </a:rPr>
              <a:t>Hypertension </a:t>
            </a:r>
            <a:endParaRPr lang="en-US" sz="9600" dirty="0" smtClean="0">
              <a:solidFill>
                <a:srgbClr val="3366FF"/>
              </a:solidFill>
            </a:endParaRPr>
          </a:p>
          <a:p>
            <a:pPr>
              <a:buNone/>
            </a:pPr>
            <a:endParaRPr lang="en-US" sz="6200" dirty="0" smtClean="0"/>
          </a:p>
          <a:p>
            <a:pPr>
              <a:buNone/>
            </a:pPr>
            <a:r>
              <a:rPr lang="en-US" sz="6200" dirty="0" smtClean="0"/>
              <a:t>	</a:t>
            </a:r>
            <a:r>
              <a:rPr lang="en-US" sz="6200" b="1" dirty="0" smtClean="0"/>
              <a:t>a</a:t>
            </a:r>
            <a:r>
              <a:rPr lang="en-US" sz="8000" b="1" dirty="0" smtClean="0"/>
              <a:t>) </a:t>
            </a:r>
            <a:r>
              <a:rPr lang="en-US" sz="8000" dirty="0" smtClean="0"/>
              <a:t>        Excitation      anxiety       other reasons</a:t>
            </a:r>
          </a:p>
          <a:p>
            <a:pPr>
              <a:buNone/>
            </a:pPr>
            <a:r>
              <a:rPr lang="en-US" sz="8000" dirty="0" smtClean="0"/>
              <a:t> </a:t>
            </a:r>
          </a:p>
          <a:p>
            <a:pPr>
              <a:buNone/>
            </a:pPr>
            <a:r>
              <a:rPr lang="en-US" sz="6200" dirty="0" smtClean="0"/>
              <a:t> </a:t>
            </a:r>
            <a:r>
              <a:rPr lang="en-US" sz="6200" dirty="0" smtClean="0"/>
              <a:t>                    </a:t>
            </a:r>
            <a:r>
              <a:rPr lang="en-US" sz="8000" dirty="0" smtClean="0"/>
              <a:t>Excessive sympathetic stimulation</a:t>
            </a:r>
          </a:p>
          <a:p>
            <a:pPr>
              <a:buNone/>
            </a:pPr>
            <a:r>
              <a:rPr lang="en-US" sz="8000" dirty="0" smtClean="0"/>
              <a:t> </a:t>
            </a:r>
          </a:p>
          <a:p>
            <a:pPr>
              <a:buNone/>
            </a:pPr>
            <a:r>
              <a:rPr lang="en-US" sz="8000" dirty="0" smtClean="0"/>
              <a:t>	  </a:t>
            </a:r>
            <a:r>
              <a:rPr lang="en-US" sz="8000" dirty="0" smtClean="0"/>
              <a:t>           </a:t>
            </a:r>
            <a:r>
              <a:rPr lang="en-US" sz="8000" dirty="0" smtClean="0"/>
              <a:t>Peripheral vasoconstriction </a:t>
            </a:r>
          </a:p>
          <a:p>
            <a:pPr>
              <a:buNone/>
            </a:pPr>
            <a:r>
              <a:rPr lang="en-US" sz="8000" dirty="0" smtClean="0"/>
              <a:t>  </a:t>
            </a:r>
          </a:p>
          <a:p>
            <a:pPr>
              <a:buNone/>
            </a:pPr>
            <a:r>
              <a:rPr lang="en-US" sz="8000" dirty="0" smtClean="0"/>
              <a:t>   </a:t>
            </a:r>
            <a:r>
              <a:rPr lang="en-US" sz="8000" dirty="0" smtClean="0"/>
              <a:t>	         </a:t>
            </a:r>
            <a:r>
              <a:rPr lang="en-US" sz="8000" dirty="0" smtClean="0"/>
              <a:t>       </a:t>
            </a:r>
            <a:r>
              <a:rPr lang="en-US" sz="8000" b="1" dirty="0" smtClean="0"/>
              <a:t>Acute hypertension </a:t>
            </a:r>
            <a:endParaRPr lang="en-US" sz="8000" dirty="0" smtClean="0"/>
          </a:p>
          <a:p>
            <a:pPr>
              <a:buNone/>
            </a:pPr>
            <a:r>
              <a:rPr lang="en-US" sz="8000" dirty="0" smtClean="0"/>
              <a:t> </a:t>
            </a:r>
          </a:p>
          <a:p>
            <a:pPr>
              <a:buNone/>
            </a:pPr>
            <a:r>
              <a:rPr lang="en-US" sz="6200" dirty="0" smtClean="0"/>
              <a:t>	</a:t>
            </a:r>
          </a:p>
          <a:p>
            <a:pPr lvl="0">
              <a:buNone/>
            </a:pPr>
            <a:r>
              <a:rPr lang="en-US" sz="6200" dirty="0" smtClean="0"/>
              <a:t>     b</a:t>
            </a:r>
            <a:r>
              <a:rPr lang="en-US" sz="8000" b="1" dirty="0" smtClean="0"/>
              <a:t>)   Sympathetic N.S. stimulation </a:t>
            </a:r>
          </a:p>
          <a:p>
            <a:pPr>
              <a:buNone/>
            </a:pPr>
            <a:r>
              <a:rPr lang="en-US" sz="6200" b="1" dirty="0" smtClean="0"/>
              <a:t> </a:t>
            </a:r>
          </a:p>
          <a:p>
            <a:pPr>
              <a:buNone/>
            </a:pPr>
            <a:r>
              <a:rPr lang="en-US" sz="6200" dirty="0" smtClean="0"/>
              <a:t/>
            </a:r>
            <a:br>
              <a:rPr lang="en-US" sz="6200" dirty="0" smtClean="0"/>
            </a:br>
            <a:r>
              <a:rPr lang="en-US" sz="6200" dirty="0" smtClean="0"/>
              <a:t>	</a:t>
            </a:r>
            <a:r>
              <a:rPr lang="en-US" sz="8000" dirty="0" smtClean="0">
                <a:sym typeface="Symbol"/>
              </a:rPr>
              <a:t></a:t>
            </a:r>
            <a:r>
              <a:rPr lang="en-US" sz="8000" dirty="0" smtClean="0"/>
              <a:t> renal blood flow (very low)</a:t>
            </a:r>
          </a:p>
          <a:p>
            <a:pPr>
              <a:buNone/>
            </a:pPr>
            <a:r>
              <a:rPr lang="en-US" sz="8000" dirty="0" smtClean="0"/>
              <a:t> </a:t>
            </a:r>
          </a:p>
          <a:p>
            <a:pPr>
              <a:buNone/>
            </a:pPr>
            <a:r>
              <a:rPr lang="en-US" sz="6200" dirty="0" smtClean="0"/>
              <a:t>	</a:t>
            </a:r>
            <a:r>
              <a:rPr lang="en-US" sz="8000" dirty="0" smtClean="0"/>
              <a:t>Severe renal vasoconstriction </a:t>
            </a:r>
          </a:p>
          <a:p>
            <a:pPr>
              <a:buNone/>
            </a:pPr>
            <a:r>
              <a:rPr lang="en-US" sz="6200" dirty="0" smtClean="0"/>
              <a:t> </a:t>
            </a:r>
          </a:p>
          <a:p>
            <a:pPr>
              <a:buNone/>
            </a:pPr>
            <a:r>
              <a:rPr lang="en-US" sz="6200" dirty="0" smtClean="0"/>
              <a:t/>
            </a:r>
            <a:br>
              <a:rPr lang="en-US" sz="6200" dirty="0" smtClean="0"/>
            </a:br>
            <a:r>
              <a:rPr lang="en-US" sz="6200" dirty="0" smtClean="0"/>
              <a:t>M</a:t>
            </a:r>
            <a:r>
              <a:rPr lang="en-US" sz="8000" dirty="0" smtClean="0"/>
              <a:t>ay cause permanent damage of kidney </a:t>
            </a:r>
          </a:p>
          <a:p>
            <a:pPr>
              <a:buNone/>
            </a:pPr>
            <a:endParaRPr lang="en-US" sz="6200" dirty="0" smtClean="0"/>
          </a:p>
          <a:p>
            <a:pPr>
              <a:buNone/>
            </a:pPr>
            <a:r>
              <a:rPr lang="en-US" sz="6200" dirty="0" smtClean="0"/>
              <a:t/>
            </a:r>
            <a:br>
              <a:rPr lang="en-US" sz="6200" dirty="0" smtClean="0"/>
            </a:br>
            <a:r>
              <a:rPr lang="en-US" sz="6200" dirty="0" smtClean="0"/>
              <a:t>	</a:t>
            </a:r>
            <a:r>
              <a:rPr lang="en-US" sz="8000" b="1" dirty="0" smtClean="0"/>
              <a:t>Chronic renal type hypertension </a:t>
            </a:r>
            <a:endParaRPr lang="en-US" sz="8000" dirty="0" smtClean="0"/>
          </a:p>
          <a:p>
            <a:pPr>
              <a:buNone/>
            </a:pPr>
            <a:endParaRPr lang="en-US" sz="6200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1828800" y="9906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705100" y="1104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3810000" y="9906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wn Arrow 9"/>
          <p:cNvSpPr/>
          <p:nvPr/>
        </p:nvSpPr>
        <p:spPr>
          <a:xfrm>
            <a:off x="2895600" y="16002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2819400" y="22860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743200" y="37338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2743200" y="44958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2819400" y="51816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2895600" y="58674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3366FF"/>
                </a:solidFill>
              </a:rPr>
              <a:t>Risk Factors of Hypertension </a:t>
            </a:r>
            <a:endParaRPr lang="en-US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Non-modifiable risk factors :</a:t>
            </a:r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Age : B.P. rises with age</a:t>
            </a:r>
          </a:p>
          <a:p>
            <a:pPr lvl="0"/>
            <a:r>
              <a:rPr lang="en-US" dirty="0" smtClean="0"/>
              <a:t>Genetic factor :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285</Words>
  <Application>Microsoft Office PowerPoint</Application>
  <PresentationFormat>On-screen Show (4:3)</PresentationFormat>
  <Paragraphs>140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HYPERTENSION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Prevention of Hypertension 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HYPERTENSION</dc:title>
  <dc:creator>PRAKASH</dc:creator>
  <cp:lastModifiedBy>PRAKASH</cp:lastModifiedBy>
  <cp:revision>4</cp:revision>
  <dcterms:created xsi:type="dcterms:W3CDTF">2006-08-16T00:00:00Z</dcterms:created>
  <dcterms:modified xsi:type="dcterms:W3CDTF">2015-07-05T04:35:53Z</dcterms:modified>
</cp:coreProperties>
</file>