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12"/>
  </p:notesMasterIdLst>
  <p:handoutMasterIdLst>
    <p:handoutMasterId r:id="rId13"/>
  </p:handoutMasterIdLst>
  <p:sldIdLst>
    <p:sldId id="256" r:id="rId2"/>
    <p:sldId id="591" r:id="rId3"/>
    <p:sldId id="592" r:id="rId4"/>
    <p:sldId id="593" r:id="rId5"/>
    <p:sldId id="594" r:id="rId6"/>
    <p:sldId id="595" r:id="rId7"/>
    <p:sldId id="616" r:id="rId8"/>
    <p:sldId id="596" r:id="rId9"/>
    <p:sldId id="615" r:id="rId10"/>
    <p:sldId id="614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BEAC1"/>
    <a:srgbClr val="9933FF"/>
    <a:srgbClr val="943F38"/>
    <a:srgbClr val="CC7C76"/>
    <a:srgbClr val="00C894"/>
    <a:srgbClr val="FFB13F"/>
    <a:srgbClr val="27FFC6"/>
    <a:srgbClr val="CCCC00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1" autoAdjust="0"/>
    <p:restoredTop sz="94638" autoAdjust="0"/>
  </p:normalViewPr>
  <p:slideViewPr>
    <p:cSldViewPr>
      <p:cViewPr>
        <p:scale>
          <a:sx n="69" d="100"/>
          <a:sy n="69" d="100"/>
        </p:scale>
        <p:origin x="-195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30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1">
              <a:defRPr sz="1200"/>
            </a:lvl1pPr>
          </a:lstStyle>
          <a:p>
            <a:pPr>
              <a:defRPr/>
            </a:pPr>
            <a:fld id="{450C32CE-E72B-4A2F-A296-4E28DDB46063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1">
              <a:defRPr sz="1200"/>
            </a:lvl1pPr>
          </a:lstStyle>
          <a:p>
            <a:pPr>
              <a:defRPr/>
            </a:pPr>
            <a:fld id="{9989C6BC-E68D-4B16-82EC-A4288ABF7CEC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BAB659-ADE0-400C-9CF1-3B6AA2EDA304}" type="slidenum">
              <a:rPr lang="ar-EG" smtClean="0"/>
              <a:pPr/>
              <a:t>1</a:t>
            </a:fld>
            <a:endParaRPr lang="en-US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B5DA4CCE-F37C-4A4A-9D5B-305B275FCE92}" type="slidenum">
              <a:rPr lang="en-US" sz="1200"/>
              <a:pPr algn="r" eaLnBrk="0" hangingPunct="0"/>
              <a:t>2</a:t>
            </a:fld>
            <a:endParaRPr lang="en-US" sz="12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-9"/>
              <a:ext cx="816" cy="3984"/>
              <a:chOff x="4944" y="-9"/>
              <a:chExt cx="816" cy="3984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-9"/>
                <a:ext cx="480" cy="1440"/>
                <a:chOff x="5280" y="-9"/>
                <a:chExt cx="480" cy="1440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93" y="-10"/>
                  <a:ext cx="174" cy="176"/>
                  <a:chOff x="1747" y="323"/>
                  <a:chExt cx="1690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747" y="323"/>
                    <a:ext cx="1690" cy="2560"/>
                    <a:chOff x="1747" y="323"/>
                    <a:chExt cx="1690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203" y="323"/>
                      <a:ext cx="1234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algn="r" rtl="1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747" y="381"/>
                      <a:ext cx="864" cy="2065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algn="r" rtl="1"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7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r" rtl="1">
                      <a:defRPr/>
                    </a:pPr>
                    <a:endParaRPr lang="en-US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689" y="745"/>
                    <a:ext cx="262" cy="524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algn="r" rtl="1">
                      <a:defRPr/>
                    </a:pPr>
                    <a:endParaRPr lang="en-US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757" y="1588"/>
                    <a:ext cx="398" cy="349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algn="r" rtl="1">
                      <a:defRPr/>
                    </a:pPr>
                    <a:endParaRPr lang="en-US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504" y="1923"/>
                    <a:ext cx="146" cy="567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algn="r" rtl="1">
                      <a:defRPr/>
                    </a:pPr>
                    <a:endParaRPr lang="en-US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12" y="1588"/>
                    <a:ext cx="389" cy="247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algn="r" rtl="1">
                      <a:defRPr/>
                    </a:pPr>
                    <a:endParaRPr lang="en-US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6" y="934"/>
                    <a:ext cx="233" cy="378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algn="r" rtl="1">
                      <a:defRPr/>
                    </a:pPr>
                    <a:endParaRPr lang="en-US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r" rtl="1">
                <a:defRPr/>
              </a:pPr>
              <a:endParaRPr lang="en-US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r" rtl="1">
                <a:defRPr/>
              </a:pPr>
              <a:endParaRPr lang="en-US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r" rtl="1">
                <a:defRPr/>
              </a:pPr>
              <a:endParaRPr lang="en-US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r" rtl="1">
                <a:defRPr/>
              </a:pPr>
              <a:endParaRPr lang="en-US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r" rtl="1">
                <a:defRPr/>
              </a:pPr>
              <a:endParaRPr lang="en-US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r" rtl="1">
                <a:defRPr/>
              </a:pPr>
              <a:endParaRPr lang="en-US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r" rtl="1">
                <a:defRPr/>
              </a:pPr>
              <a:endParaRPr lang="en-US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r" rtl="1">
                <a:defRPr/>
              </a:pPr>
              <a:endParaRPr lang="en-US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/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r" rtl="1">
                <a:defRPr/>
              </a:pPr>
              <a:endParaRPr lang="en-US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en-US"/>
            </a:p>
          </p:txBody>
        </p:sp>
      </p:grpSp>
      <p:sp>
        <p:nvSpPr>
          <p:cNvPr id="261177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1178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83446-E89B-488D-BACF-8AD1CD00DB0C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B6D85-6171-4702-A1E3-446CA99B362B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96D6C-E058-44A2-845D-A34785E071E7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075" y="227013"/>
            <a:ext cx="747712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032250" y="1598613"/>
            <a:ext cx="3617913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032250" y="3922713"/>
            <a:ext cx="3617913" cy="2173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1C834-8D6E-4CFA-AD27-15308C60E291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19075" y="227013"/>
            <a:ext cx="7477125" cy="58689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92C4B-0668-4C60-B9C0-B477CF011D01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075" y="227013"/>
            <a:ext cx="747712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2CA59-180F-4272-8CA4-AEB1BEF16DA9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19075" y="227013"/>
            <a:ext cx="747712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63525" y="1598613"/>
            <a:ext cx="3616325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032250" y="1598613"/>
            <a:ext cx="3617913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63525" y="3922713"/>
            <a:ext cx="3616325" cy="2173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32250" y="3922713"/>
            <a:ext cx="3617913" cy="2173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A1E84-8F06-4FF9-B1E4-D84743EE2A28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5B41B-8580-4028-8071-E3C75D36F7B9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2D0AD-35F9-4B65-A1FA-6BD5DE4749B5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1C339-407B-4413-81B7-C8A1A3E8FF9B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83758-8802-47E9-A8D7-1B6A8EA77596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7A2A9-1F35-4279-9056-4BCFF4155EA5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1D188-C363-4079-8C59-13924AA67917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E1A73-AC9D-402D-9449-8E0D3A2427FB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39A9E-AC84-4BAC-8DE6-AD3CF79C4B86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5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chemeClr val="bg2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260099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/>
            </a:p>
          </p:txBody>
        </p:sp>
        <p:sp>
          <p:nvSpPr>
            <p:cNvPr id="260100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/>
            </a:p>
          </p:txBody>
        </p:sp>
        <p:sp>
          <p:nvSpPr>
            <p:cNvPr id="260101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/>
            </a:p>
          </p:txBody>
        </p:sp>
        <p:grpSp>
          <p:nvGrpSpPr>
            <p:cNvPr id="37899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37911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37932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37941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260106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201" y="323"/>
                      <a:ext cx="1234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algn="r" rtl="1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260107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744" y="381"/>
                      <a:ext cx="865" cy="2065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algn="r" rtl="1"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26010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r" rtl="1">
                      <a:defRPr/>
                    </a:pPr>
                    <a:endParaRPr lang="en-US"/>
                  </a:p>
                </p:txBody>
              </p:sp>
              <p:sp>
                <p:nvSpPr>
                  <p:cNvPr id="260109" name="Freeform 13"/>
                  <p:cNvSpPr>
                    <a:spLocks/>
                  </p:cNvSpPr>
                  <p:nvPr/>
                </p:nvSpPr>
                <p:spPr bwMode="auto">
                  <a:xfrm>
                    <a:off x="2687" y="745"/>
                    <a:ext cx="262" cy="524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algn="r" rtl="1">
                      <a:defRPr/>
                    </a:pPr>
                    <a:endParaRPr lang="en-US"/>
                  </a:p>
                </p:txBody>
              </p:sp>
              <p:sp>
                <p:nvSpPr>
                  <p:cNvPr id="260110" name="Freeform 14"/>
                  <p:cNvSpPr>
                    <a:spLocks/>
                  </p:cNvSpPr>
                  <p:nvPr/>
                </p:nvSpPr>
                <p:spPr bwMode="auto">
                  <a:xfrm>
                    <a:off x="2755" y="1588"/>
                    <a:ext cx="398" cy="349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algn="r" rtl="1">
                      <a:defRPr/>
                    </a:pPr>
                    <a:endParaRPr lang="en-US"/>
                  </a:p>
                </p:txBody>
              </p:sp>
              <p:sp>
                <p:nvSpPr>
                  <p:cNvPr id="260111" name="Freeform 15"/>
                  <p:cNvSpPr>
                    <a:spLocks/>
                  </p:cNvSpPr>
                  <p:nvPr/>
                </p:nvSpPr>
                <p:spPr bwMode="auto">
                  <a:xfrm>
                    <a:off x="2503" y="1923"/>
                    <a:ext cx="146" cy="567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algn="r" rtl="1">
                      <a:defRPr/>
                    </a:pPr>
                    <a:endParaRPr lang="en-US"/>
                  </a:p>
                </p:txBody>
              </p:sp>
              <p:sp>
                <p:nvSpPr>
                  <p:cNvPr id="260112" name="Freeform 16"/>
                  <p:cNvSpPr>
                    <a:spLocks/>
                  </p:cNvSpPr>
                  <p:nvPr/>
                </p:nvSpPr>
                <p:spPr bwMode="auto">
                  <a:xfrm>
                    <a:off x="1910" y="1588"/>
                    <a:ext cx="389" cy="247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algn="r" rtl="1">
                      <a:defRPr/>
                    </a:pPr>
                    <a:endParaRPr lang="en-US"/>
                  </a:p>
                </p:txBody>
              </p:sp>
              <p:sp>
                <p:nvSpPr>
                  <p:cNvPr id="26011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4"/>
                    <a:ext cx="233" cy="378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algn="r" rtl="1">
                      <a:defRPr/>
                    </a:pPr>
                    <a:endParaRPr lang="en-US"/>
                  </a:p>
                </p:txBody>
              </p:sp>
            </p:grpSp>
            <p:pic>
              <p:nvPicPr>
                <p:cNvPr id="37933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7" cstate="print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7934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7" cstate="print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7935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7" cstate="print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7936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7" cstate="print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7937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7" cstate="print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7938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7" cstate="print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7939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7" cstate="print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7940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7" cstate="print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37912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37913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7" cstate="print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7914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7" cstate="print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7915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7" cstate="print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7916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7" cstate="print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7917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7" cstate="print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7918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7" cstate="print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7919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7" cstate="print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7920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7" cstate="print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7921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7" cstate="print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7922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7" cstate="print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7923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7" cstate="print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7924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7" cstate="print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7925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7" cstate="print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7926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7" cstate="print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7927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7" cstate="print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7928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7" cstate="print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7929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7" cstate="print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7930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7" cstate="print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7931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7" cstate="print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260142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r" rtl="1">
                <a:defRPr/>
              </a:pPr>
              <a:endParaRPr lang="en-US"/>
            </a:p>
          </p:txBody>
        </p:sp>
        <p:sp>
          <p:nvSpPr>
            <p:cNvPr id="260143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r" rtl="1">
                <a:defRPr/>
              </a:pPr>
              <a:endParaRPr lang="en-US"/>
            </a:p>
          </p:txBody>
        </p:sp>
        <p:sp>
          <p:nvSpPr>
            <p:cNvPr id="260144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r" rtl="1">
                <a:defRPr/>
              </a:pPr>
              <a:endParaRPr lang="en-US"/>
            </a:p>
          </p:txBody>
        </p:sp>
        <p:sp>
          <p:nvSpPr>
            <p:cNvPr id="260145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8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r" rtl="1">
                <a:defRPr/>
              </a:pPr>
              <a:endParaRPr lang="en-US"/>
            </a:p>
          </p:txBody>
        </p:sp>
        <p:sp>
          <p:nvSpPr>
            <p:cNvPr id="260146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8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r" rtl="1">
                <a:defRPr/>
              </a:pPr>
              <a:endParaRPr lang="en-US"/>
            </a:p>
          </p:txBody>
        </p:sp>
        <p:sp>
          <p:nvSpPr>
            <p:cNvPr id="260147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r" rtl="1">
                <a:defRPr/>
              </a:pPr>
              <a:endParaRPr lang="en-US"/>
            </a:p>
          </p:txBody>
        </p:sp>
        <p:sp>
          <p:nvSpPr>
            <p:cNvPr id="260148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r" rtl="1">
                <a:defRPr/>
              </a:pPr>
              <a:endParaRPr lang="en-US"/>
            </a:p>
          </p:txBody>
        </p:sp>
        <p:sp>
          <p:nvSpPr>
            <p:cNvPr id="260149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r" rtl="1">
                <a:defRPr/>
              </a:pPr>
              <a:endParaRPr lang="en-US"/>
            </a:p>
          </p:txBody>
        </p:sp>
        <p:sp>
          <p:nvSpPr>
            <p:cNvPr id="260150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/>
            </a:p>
          </p:txBody>
        </p:sp>
        <p:sp>
          <p:nvSpPr>
            <p:cNvPr id="260151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r" rtl="1">
                <a:defRPr/>
              </a:pPr>
              <a:endParaRPr lang="en-US"/>
            </a:p>
          </p:txBody>
        </p:sp>
        <p:sp>
          <p:nvSpPr>
            <p:cNvPr id="260152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en-US"/>
            </a:p>
          </p:txBody>
        </p:sp>
      </p:grpSp>
      <p:sp>
        <p:nvSpPr>
          <p:cNvPr id="37891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7892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0155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0156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0157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/>
            </a:lvl1pPr>
          </a:lstStyle>
          <a:p>
            <a:pPr>
              <a:defRPr/>
            </a:pPr>
            <a:fld id="{18445ABE-187A-42B1-846B-A383081CDE58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2" r:id="rId1"/>
    <p:sldLayoutId id="2147483983" r:id="rId2"/>
    <p:sldLayoutId id="2147483984" r:id="rId3"/>
    <p:sldLayoutId id="2147483985" r:id="rId4"/>
    <p:sldLayoutId id="2147483986" r:id="rId5"/>
    <p:sldLayoutId id="2147483987" r:id="rId6"/>
    <p:sldLayoutId id="2147483988" r:id="rId7"/>
    <p:sldLayoutId id="2147483989" r:id="rId8"/>
    <p:sldLayoutId id="2147483990" r:id="rId9"/>
    <p:sldLayoutId id="2147483991" r:id="rId10"/>
    <p:sldLayoutId id="2147483992" r:id="rId11"/>
    <p:sldLayoutId id="2147483993" r:id="rId12"/>
    <p:sldLayoutId id="2147483994" r:id="rId13"/>
    <p:sldLayoutId id="2147483995" r:id="rId14"/>
    <p:sldLayoutId id="2147483996" r:id="rId15"/>
  </p:sldLayoutIdLst>
  <p:transition/>
  <p:timing>
    <p:tnLst>
      <p:par>
        <p:cTn id="1" dur="indefinite" restart="never" nodeType="tmRoot"/>
      </p:par>
    </p:tnLst>
  </p:timing>
  <p:txStyles>
    <p:titleStyle>
      <a:lvl1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Blip>
          <a:blip r:embed="rId19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SzPct val="80000"/>
        <a:buBlip>
          <a:blip r:embed="rId20"/>
        </a:buBlip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SzPct val="70000"/>
        <a:buBlip>
          <a:blip r:embed="rId21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85786" y="2786058"/>
            <a:ext cx="755687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i="1" dirty="0" smtClean="0">
                <a:solidFill>
                  <a:srgbClr val="27FFC6"/>
                </a:solidFill>
              </a:rPr>
              <a:t>Optoelectronic Logic Gates</a:t>
            </a:r>
            <a:endParaRPr lang="en-US" sz="4400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Rectangle 263"/>
          <p:cNvSpPr/>
          <p:nvPr/>
        </p:nvSpPr>
        <p:spPr>
          <a:xfrm>
            <a:off x="3571868" y="-24"/>
            <a:ext cx="557216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9933FF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</a:rPr>
              <a:t>Optoelectronic Full Adder</a:t>
            </a:r>
            <a:endParaRPr lang="en-US" sz="32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9933FF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6927" name="TextBox 145"/>
          <p:cNvSpPr txBox="1">
            <a:spLocks noChangeArrowheads="1"/>
          </p:cNvSpPr>
          <p:nvPr/>
        </p:nvSpPr>
        <p:spPr bwMode="auto">
          <a:xfrm>
            <a:off x="622101" y="114123"/>
            <a:ext cx="766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/>
              <a:t>A    B   </a:t>
            </a:r>
          </a:p>
        </p:txBody>
      </p:sp>
      <p:sp>
        <p:nvSpPr>
          <p:cNvPr id="36930" name="TextBox 149"/>
          <p:cNvSpPr txBox="1">
            <a:spLocks noChangeArrowheads="1"/>
          </p:cNvSpPr>
          <p:nvPr/>
        </p:nvSpPr>
        <p:spPr bwMode="auto">
          <a:xfrm>
            <a:off x="7695133" y="1275626"/>
            <a:ext cx="549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/>
              <a:t>Sum</a:t>
            </a:r>
          </a:p>
        </p:txBody>
      </p:sp>
      <p:sp>
        <p:nvSpPr>
          <p:cNvPr id="23" name="Cube 6"/>
          <p:cNvSpPr/>
          <p:nvPr/>
        </p:nvSpPr>
        <p:spPr bwMode="auto">
          <a:xfrm>
            <a:off x="1283652" y="1423052"/>
            <a:ext cx="439738" cy="306388"/>
          </a:xfrm>
          <a:prstGeom prst="cub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Cube 23"/>
          <p:cNvSpPr/>
          <p:nvPr/>
        </p:nvSpPr>
        <p:spPr bwMode="auto">
          <a:xfrm>
            <a:off x="1283652" y="1951690"/>
            <a:ext cx="439738" cy="307975"/>
          </a:xfrm>
          <a:prstGeom prst="cub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Cube 12"/>
          <p:cNvSpPr/>
          <p:nvPr/>
        </p:nvSpPr>
        <p:spPr bwMode="auto">
          <a:xfrm>
            <a:off x="2169477" y="2261252"/>
            <a:ext cx="1009650" cy="352425"/>
          </a:xfrm>
          <a:prstGeom prst="cub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Cube 27"/>
          <p:cNvSpPr/>
          <p:nvPr/>
        </p:nvSpPr>
        <p:spPr bwMode="auto">
          <a:xfrm>
            <a:off x="2105977" y="937277"/>
            <a:ext cx="1011238" cy="352425"/>
          </a:xfrm>
          <a:prstGeom prst="cub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6918" name="Rectangle 86"/>
          <p:cNvSpPr>
            <a:spLocks noChangeArrowheads="1"/>
          </p:cNvSpPr>
          <p:nvPr/>
        </p:nvSpPr>
        <p:spPr bwMode="auto">
          <a:xfrm>
            <a:off x="650239" y="124684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6919" name="TextBox 91"/>
          <p:cNvSpPr txBox="1">
            <a:spLocks noChangeArrowheads="1"/>
          </p:cNvSpPr>
          <p:nvPr/>
        </p:nvSpPr>
        <p:spPr bwMode="auto">
          <a:xfrm>
            <a:off x="2193289" y="986490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-</a:t>
            </a:r>
            <a:r>
              <a:rPr lang="en-US" sz="1400" dirty="0" err="1" smtClean="0">
                <a:latin typeface="Calibri" pitchFamily="34" charset="0"/>
              </a:rPr>
              <a:t>ve</a:t>
            </a:r>
            <a:r>
              <a:rPr lang="en-US" sz="1400" dirty="0" smtClean="0">
                <a:latin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</a:rPr>
              <a:t>SLM</a:t>
            </a:r>
          </a:p>
        </p:txBody>
      </p:sp>
      <p:sp>
        <p:nvSpPr>
          <p:cNvPr id="36920" name="TextBox 95"/>
          <p:cNvSpPr txBox="1">
            <a:spLocks noChangeArrowheads="1"/>
          </p:cNvSpPr>
          <p:nvPr/>
        </p:nvSpPr>
        <p:spPr bwMode="auto">
          <a:xfrm>
            <a:off x="1267777" y="1484965"/>
            <a:ext cx="758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Calibri" pitchFamily="34" charset="0"/>
              </a:rPr>
              <a:t>O/E</a:t>
            </a:r>
          </a:p>
        </p:txBody>
      </p:sp>
      <p:sp>
        <p:nvSpPr>
          <p:cNvPr id="36921" name="TextBox 95"/>
          <p:cNvSpPr txBox="1">
            <a:spLocks noChangeArrowheads="1"/>
          </p:cNvSpPr>
          <p:nvPr/>
        </p:nvSpPr>
        <p:spPr bwMode="auto">
          <a:xfrm>
            <a:off x="1259839" y="2004077"/>
            <a:ext cx="758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Calibri" pitchFamily="34" charset="0"/>
              </a:rPr>
              <a:t>O/E</a:t>
            </a:r>
          </a:p>
        </p:txBody>
      </p:sp>
      <p:sp>
        <p:nvSpPr>
          <p:cNvPr id="36922" name="TextBox 91"/>
          <p:cNvSpPr txBox="1">
            <a:spLocks noChangeArrowheads="1"/>
          </p:cNvSpPr>
          <p:nvPr/>
        </p:nvSpPr>
        <p:spPr bwMode="auto">
          <a:xfrm>
            <a:off x="2228214" y="2308877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-</a:t>
            </a:r>
            <a:r>
              <a:rPr lang="en-US" sz="1400" dirty="0" err="1" smtClean="0">
                <a:latin typeface="Calibri" pitchFamily="34" charset="0"/>
              </a:rPr>
              <a:t>ve</a:t>
            </a:r>
            <a:r>
              <a:rPr lang="en-US" sz="1400" dirty="0" smtClean="0">
                <a:latin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</a:rPr>
              <a:t>SLM</a:t>
            </a:r>
          </a:p>
        </p:txBody>
      </p:sp>
      <p:pic>
        <p:nvPicPr>
          <p:cNvPr id="36928" name="Picture 2" descr="C:\Documents and Settings\Soura Roy\Desktop\babuada\untitl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314" y="153052"/>
            <a:ext cx="187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929" name="Picture 2" descr="C:\Documents and Settings\Soura Roy\Desktop\babuada\untitl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052" y="140352"/>
            <a:ext cx="187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931" name="Line 134"/>
          <p:cNvSpPr>
            <a:spLocks noChangeShapeType="1"/>
          </p:cNvSpPr>
          <p:nvPr/>
        </p:nvSpPr>
        <p:spPr bwMode="auto">
          <a:xfrm flipV="1">
            <a:off x="726439" y="562626"/>
            <a:ext cx="0" cy="3636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32" name="Line 135"/>
          <p:cNvSpPr>
            <a:spLocks noChangeShapeType="1"/>
          </p:cNvSpPr>
          <p:nvPr/>
        </p:nvSpPr>
        <p:spPr bwMode="auto">
          <a:xfrm flipV="1">
            <a:off x="1031239" y="553101"/>
            <a:ext cx="0" cy="493776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35" name="Line 138"/>
          <p:cNvSpPr>
            <a:spLocks noChangeShapeType="1"/>
          </p:cNvSpPr>
          <p:nvPr/>
        </p:nvSpPr>
        <p:spPr bwMode="auto">
          <a:xfrm flipV="1">
            <a:off x="1488439" y="2239027"/>
            <a:ext cx="0" cy="2746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37" name="Line 141"/>
          <p:cNvSpPr>
            <a:spLocks noChangeShapeType="1"/>
          </p:cNvSpPr>
          <p:nvPr/>
        </p:nvSpPr>
        <p:spPr bwMode="auto">
          <a:xfrm>
            <a:off x="726439" y="1162702"/>
            <a:ext cx="1389063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39" name="Line 143"/>
          <p:cNvSpPr>
            <a:spLocks noChangeShapeType="1"/>
          </p:cNvSpPr>
          <p:nvPr/>
        </p:nvSpPr>
        <p:spPr bwMode="auto">
          <a:xfrm>
            <a:off x="1036002" y="2499377"/>
            <a:ext cx="1143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43" name="Line 147"/>
          <p:cNvSpPr>
            <a:spLocks noChangeShapeType="1"/>
          </p:cNvSpPr>
          <p:nvPr/>
        </p:nvSpPr>
        <p:spPr bwMode="auto">
          <a:xfrm>
            <a:off x="3164839" y="2458102"/>
            <a:ext cx="685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44" name="Line 148"/>
          <p:cNvSpPr>
            <a:spLocks noChangeShapeType="1"/>
          </p:cNvSpPr>
          <p:nvPr/>
        </p:nvSpPr>
        <p:spPr bwMode="auto">
          <a:xfrm flipV="1">
            <a:off x="3850639" y="1162702"/>
            <a:ext cx="0" cy="1295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47" name="Line 151"/>
          <p:cNvSpPr>
            <a:spLocks noChangeShapeType="1"/>
          </p:cNvSpPr>
          <p:nvPr/>
        </p:nvSpPr>
        <p:spPr bwMode="auto">
          <a:xfrm flipV="1">
            <a:off x="2394747" y="1297640"/>
            <a:ext cx="0" cy="804863"/>
          </a:xfrm>
          <a:prstGeom prst="line">
            <a:avLst/>
          </a:prstGeom>
          <a:noFill/>
          <a:ln w="28575">
            <a:solidFill>
              <a:srgbClr val="99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48" name="Line 152"/>
          <p:cNvSpPr>
            <a:spLocks noChangeShapeType="1"/>
          </p:cNvSpPr>
          <p:nvPr/>
        </p:nvSpPr>
        <p:spPr bwMode="auto">
          <a:xfrm flipV="1">
            <a:off x="2626368" y="1529260"/>
            <a:ext cx="0" cy="776288"/>
          </a:xfrm>
          <a:prstGeom prst="line">
            <a:avLst/>
          </a:prstGeom>
          <a:noFill/>
          <a:ln w="28575">
            <a:solidFill>
              <a:srgbClr val="99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49" name="Line 153"/>
          <p:cNvSpPr>
            <a:spLocks noChangeShapeType="1"/>
          </p:cNvSpPr>
          <p:nvPr/>
        </p:nvSpPr>
        <p:spPr bwMode="auto">
          <a:xfrm>
            <a:off x="1720060" y="1543702"/>
            <a:ext cx="914400" cy="0"/>
          </a:xfrm>
          <a:prstGeom prst="line">
            <a:avLst/>
          </a:prstGeom>
          <a:noFill/>
          <a:ln w="28575">
            <a:solidFill>
              <a:srgbClr val="99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50" name="Line 154"/>
          <p:cNvSpPr>
            <a:spLocks noChangeShapeType="1"/>
          </p:cNvSpPr>
          <p:nvPr/>
        </p:nvSpPr>
        <p:spPr bwMode="auto">
          <a:xfrm>
            <a:off x="1662910" y="2094565"/>
            <a:ext cx="731838" cy="0"/>
          </a:xfrm>
          <a:prstGeom prst="line">
            <a:avLst/>
          </a:prstGeom>
          <a:noFill/>
          <a:ln w="28575">
            <a:solidFill>
              <a:srgbClr val="99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24" name="Group 423"/>
          <p:cNvGrpSpPr/>
          <p:nvPr/>
        </p:nvGrpSpPr>
        <p:grpSpPr>
          <a:xfrm>
            <a:off x="1348757" y="911022"/>
            <a:ext cx="394848" cy="589818"/>
            <a:chOff x="1348757" y="911022"/>
            <a:chExt cx="394848" cy="589818"/>
          </a:xfrm>
        </p:grpSpPr>
        <p:sp>
          <p:nvSpPr>
            <p:cNvPr id="36933" name="Line 136"/>
            <p:cNvSpPr>
              <a:spLocks noChangeShapeType="1"/>
            </p:cNvSpPr>
            <p:nvPr/>
          </p:nvSpPr>
          <p:spPr bwMode="auto">
            <a:xfrm>
              <a:off x="1488439" y="1162702"/>
              <a:ext cx="0" cy="33813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6" name="Straight Connector 95"/>
            <p:cNvCxnSpPr/>
            <p:nvPr/>
          </p:nvCxnSpPr>
          <p:spPr bwMode="auto">
            <a:xfrm rot="21462981" flipH="1" flipV="1">
              <a:off x="1352244" y="958332"/>
              <a:ext cx="308356" cy="386316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97" name="Straight Connector 96"/>
            <p:cNvCxnSpPr/>
            <p:nvPr/>
          </p:nvCxnSpPr>
          <p:spPr bwMode="auto">
            <a:xfrm rot="10662981" flipH="1">
              <a:off x="1672555" y="1295111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98" name="Straight Connector 97"/>
            <p:cNvCxnSpPr/>
            <p:nvPr/>
          </p:nvCxnSpPr>
          <p:spPr bwMode="auto">
            <a:xfrm rot="10662981" flipH="1">
              <a:off x="1628602" y="1233144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99" name="Straight Connector 98"/>
            <p:cNvCxnSpPr/>
            <p:nvPr/>
          </p:nvCxnSpPr>
          <p:spPr bwMode="auto">
            <a:xfrm rot="10662981" flipH="1">
              <a:off x="1580284" y="1177833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00" name="Straight Connector 99"/>
            <p:cNvCxnSpPr/>
            <p:nvPr/>
          </p:nvCxnSpPr>
          <p:spPr bwMode="auto">
            <a:xfrm rot="10662981" flipH="1">
              <a:off x="1539655" y="1132297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01" name="Straight Connector 100"/>
            <p:cNvCxnSpPr/>
            <p:nvPr/>
          </p:nvCxnSpPr>
          <p:spPr bwMode="auto">
            <a:xfrm rot="10662981" flipH="1">
              <a:off x="1495702" y="1070330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02" name="Straight Connector 101"/>
            <p:cNvCxnSpPr/>
            <p:nvPr/>
          </p:nvCxnSpPr>
          <p:spPr bwMode="auto">
            <a:xfrm rot="10662981" flipH="1">
              <a:off x="1452892" y="1028123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03" name="Straight Connector 102"/>
            <p:cNvCxnSpPr/>
            <p:nvPr/>
          </p:nvCxnSpPr>
          <p:spPr bwMode="auto">
            <a:xfrm rot="10662981" flipH="1">
              <a:off x="1401820" y="966262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04" name="Straight Connector 103"/>
            <p:cNvCxnSpPr/>
            <p:nvPr/>
          </p:nvCxnSpPr>
          <p:spPr bwMode="auto">
            <a:xfrm rot="10662981" flipH="1">
              <a:off x="1348757" y="911022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</p:grpSp>
      <p:grpSp>
        <p:nvGrpSpPr>
          <p:cNvPr id="432" name="Group 431"/>
          <p:cNvGrpSpPr/>
          <p:nvPr/>
        </p:nvGrpSpPr>
        <p:grpSpPr>
          <a:xfrm>
            <a:off x="3690954" y="2293429"/>
            <a:ext cx="430257" cy="405079"/>
            <a:chOff x="3690954" y="2293429"/>
            <a:chExt cx="430257" cy="405079"/>
          </a:xfrm>
        </p:grpSpPr>
        <p:cxnSp>
          <p:nvCxnSpPr>
            <p:cNvPr id="127" name="Straight Connector 126"/>
            <p:cNvCxnSpPr/>
            <p:nvPr/>
          </p:nvCxnSpPr>
          <p:spPr bwMode="auto">
            <a:xfrm rot="5170348" flipH="1" flipV="1">
              <a:off x="3729934" y="2263791"/>
              <a:ext cx="308356" cy="386316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28" name="Straight Connector 127"/>
            <p:cNvCxnSpPr/>
            <p:nvPr/>
          </p:nvCxnSpPr>
          <p:spPr bwMode="auto">
            <a:xfrm rot="15970348" flipH="1">
              <a:off x="3688998" y="2641521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29" name="Straight Connector 128"/>
            <p:cNvCxnSpPr/>
            <p:nvPr/>
          </p:nvCxnSpPr>
          <p:spPr bwMode="auto">
            <a:xfrm rot="15970348" flipH="1">
              <a:off x="3749758" y="2595914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30" name="Straight Connector 129"/>
            <p:cNvCxnSpPr/>
            <p:nvPr/>
          </p:nvCxnSpPr>
          <p:spPr bwMode="auto">
            <a:xfrm rot="15970348" flipH="1">
              <a:off x="3803748" y="2546124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31" name="Straight Connector 130"/>
            <p:cNvCxnSpPr/>
            <p:nvPr/>
          </p:nvCxnSpPr>
          <p:spPr bwMode="auto">
            <a:xfrm rot="15970348" flipH="1">
              <a:off x="3848172" y="2504282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32" name="Straight Connector 131"/>
            <p:cNvCxnSpPr/>
            <p:nvPr/>
          </p:nvCxnSpPr>
          <p:spPr bwMode="auto">
            <a:xfrm rot="15970348" flipH="1">
              <a:off x="3908933" y="2458676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33" name="Straight Connector 132"/>
            <p:cNvCxnSpPr/>
            <p:nvPr/>
          </p:nvCxnSpPr>
          <p:spPr bwMode="auto">
            <a:xfrm rot="15970348" flipH="1">
              <a:off x="3949971" y="2414743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34" name="Straight Connector 133"/>
            <p:cNvCxnSpPr/>
            <p:nvPr/>
          </p:nvCxnSpPr>
          <p:spPr bwMode="auto">
            <a:xfrm rot="15970348" flipH="1">
              <a:off x="4010434" y="2362023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35" name="Straight Connector 134"/>
            <p:cNvCxnSpPr/>
            <p:nvPr/>
          </p:nvCxnSpPr>
          <p:spPr bwMode="auto">
            <a:xfrm rot="15970348" flipH="1">
              <a:off x="4064224" y="2307492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</p:grpSp>
      <p:grpSp>
        <p:nvGrpSpPr>
          <p:cNvPr id="427" name="Group 426"/>
          <p:cNvGrpSpPr/>
          <p:nvPr/>
        </p:nvGrpSpPr>
        <p:grpSpPr>
          <a:xfrm rot="1631587">
            <a:off x="1307530" y="2320109"/>
            <a:ext cx="422454" cy="426318"/>
            <a:chOff x="1326449" y="2342723"/>
            <a:chExt cx="422454" cy="426318"/>
          </a:xfrm>
        </p:grpSpPr>
        <p:cxnSp>
          <p:nvCxnSpPr>
            <p:cNvPr id="137" name="Straight Connector 136"/>
            <p:cNvCxnSpPr/>
            <p:nvPr/>
          </p:nvCxnSpPr>
          <p:spPr bwMode="auto">
            <a:xfrm rot="4970478" flipH="1" flipV="1">
              <a:off x="1365429" y="2325399"/>
              <a:ext cx="308356" cy="386316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40" name="Straight Connector 139"/>
            <p:cNvCxnSpPr/>
            <p:nvPr/>
          </p:nvCxnSpPr>
          <p:spPr bwMode="auto">
            <a:xfrm rot="15770478" flipH="1">
              <a:off x="1336734" y="2712054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41" name="Straight Connector 140"/>
            <p:cNvCxnSpPr/>
            <p:nvPr/>
          </p:nvCxnSpPr>
          <p:spPr bwMode="auto">
            <a:xfrm rot="15770478" flipH="1">
              <a:off x="1394742" y="2662994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44" name="Straight Connector 143"/>
            <p:cNvCxnSpPr/>
            <p:nvPr/>
          </p:nvCxnSpPr>
          <p:spPr bwMode="auto">
            <a:xfrm rot="15770478" flipH="1">
              <a:off x="1445747" y="2610150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45" name="Straight Connector 144"/>
            <p:cNvCxnSpPr/>
            <p:nvPr/>
          </p:nvCxnSpPr>
          <p:spPr bwMode="auto">
            <a:xfrm rot="15770478" flipH="1">
              <a:off x="1487665" y="2565798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46" name="Straight Connector 145"/>
            <p:cNvCxnSpPr/>
            <p:nvPr/>
          </p:nvCxnSpPr>
          <p:spPr bwMode="auto">
            <a:xfrm rot="15770478" flipH="1">
              <a:off x="1545672" y="2516738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47" name="Straight Connector 146"/>
            <p:cNvCxnSpPr/>
            <p:nvPr/>
          </p:nvCxnSpPr>
          <p:spPr bwMode="auto">
            <a:xfrm rot="15770478" flipH="1">
              <a:off x="1584089" y="2470495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48" name="Straight Connector 147"/>
            <p:cNvCxnSpPr/>
            <p:nvPr/>
          </p:nvCxnSpPr>
          <p:spPr bwMode="auto">
            <a:xfrm rot="15770478" flipH="1">
              <a:off x="1641386" y="2414351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49" name="Straight Connector 148"/>
            <p:cNvCxnSpPr/>
            <p:nvPr/>
          </p:nvCxnSpPr>
          <p:spPr bwMode="auto">
            <a:xfrm rot="15770478" flipH="1">
              <a:off x="1691916" y="2356786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</p:grpSp>
      <p:grpSp>
        <p:nvGrpSpPr>
          <p:cNvPr id="430" name="Group 429"/>
          <p:cNvGrpSpPr/>
          <p:nvPr/>
        </p:nvGrpSpPr>
        <p:grpSpPr>
          <a:xfrm>
            <a:off x="503802" y="978728"/>
            <a:ext cx="388536" cy="435665"/>
            <a:chOff x="503802" y="978728"/>
            <a:chExt cx="388536" cy="435665"/>
          </a:xfrm>
        </p:grpSpPr>
        <p:sp>
          <p:nvSpPr>
            <p:cNvPr id="139" name="Flowchart: Connector 138"/>
            <p:cNvSpPr/>
            <p:nvPr/>
          </p:nvSpPr>
          <p:spPr bwMode="auto">
            <a:xfrm>
              <a:off x="691514" y="1137302"/>
              <a:ext cx="76200" cy="762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51" name="Straight Connector 150"/>
            <p:cNvCxnSpPr/>
            <p:nvPr/>
          </p:nvCxnSpPr>
          <p:spPr bwMode="auto">
            <a:xfrm rot="10721244" flipH="1" flipV="1">
              <a:off x="583982" y="978728"/>
              <a:ext cx="308356" cy="386316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52" name="Straight Connector 151"/>
            <p:cNvCxnSpPr/>
            <p:nvPr/>
          </p:nvCxnSpPr>
          <p:spPr bwMode="auto">
            <a:xfrm rot="21521244" flipH="1">
              <a:off x="503802" y="981948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53" name="Straight Connector 152"/>
            <p:cNvCxnSpPr/>
            <p:nvPr/>
          </p:nvCxnSpPr>
          <p:spPr bwMode="auto">
            <a:xfrm rot="21521244" flipH="1">
              <a:off x="546699" y="1044651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54" name="Straight Connector 153"/>
            <p:cNvCxnSpPr/>
            <p:nvPr/>
          </p:nvCxnSpPr>
          <p:spPr bwMode="auto">
            <a:xfrm rot="21521244" flipH="1">
              <a:off x="594073" y="1100773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55" name="Straight Connector 154"/>
            <p:cNvCxnSpPr/>
            <p:nvPr/>
          </p:nvCxnSpPr>
          <p:spPr bwMode="auto">
            <a:xfrm rot="21521244" flipH="1">
              <a:off x="633924" y="1146991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56" name="Straight Connector 155"/>
            <p:cNvCxnSpPr/>
            <p:nvPr/>
          </p:nvCxnSpPr>
          <p:spPr bwMode="auto">
            <a:xfrm rot="21521244" flipH="1">
              <a:off x="676821" y="1209694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57" name="Straight Connector 156"/>
            <p:cNvCxnSpPr/>
            <p:nvPr/>
          </p:nvCxnSpPr>
          <p:spPr bwMode="auto">
            <a:xfrm rot="21521244" flipH="1">
              <a:off x="718910" y="1252621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58" name="Straight Connector 157"/>
            <p:cNvCxnSpPr/>
            <p:nvPr/>
          </p:nvCxnSpPr>
          <p:spPr bwMode="auto">
            <a:xfrm rot="21521244" flipH="1">
              <a:off x="768926" y="1315338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59" name="Straight Connector 158"/>
            <p:cNvCxnSpPr/>
            <p:nvPr/>
          </p:nvCxnSpPr>
          <p:spPr bwMode="auto">
            <a:xfrm rot="21521244" flipH="1">
              <a:off x="821045" y="1371469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</p:grpSp>
      <p:sp>
        <p:nvSpPr>
          <p:cNvPr id="81" name="Cube 6"/>
          <p:cNvSpPr/>
          <p:nvPr/>
        </p:nvSpPr>
        <p:spPr bwMode="auto">
          <a:xfrm>
            <a:off x="4711784" y="1411392"/>
            <a:ext cx="439738" cy="306388"/>
          </a:xfrm>
          <a:prstGeom prst="cub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" name="Cube 81"/>
          <p:cNvSpPr/>
          <p:nvPr/>
        </p:nvSpPr>
        <p:spPr bwMode="auto">
          <a:xfrm>
            <a:off x="4711784" y="1940030"/>
            <a:ext cx="439738" cy="307975"/>
          </a:xfrm>
          <a:prstGeom prst="cub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5" name="Cube 12"/>
          <p:cNvSpPr/>
          <p:nvPr/>
        </p:nvSpPr>
        <p:spPr bwMode="auto">
          <a:xfrm>
            <a:off x="5597609" y="2938350"/>
            <a:ext cx="1009650" cy="352425"/>
          </a:xfrm>
          <a:prstGeom prst="cub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6" name="Cube 85"/>
          <p:cNvSpPr/>
          <p:nvPr/>
        </p:nvSpPr>
        <p:spPr bwMode="auto">
          <a:xfrm>
            <a:off x="5534109" y="925617"/>
            <a:ext cx="1011238" cy="352425"/>
          </a:xfrm>
          <a:prstGeom prst="cub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6909" name="Rectangle 86"/>
          <p:cNvSpPr>
            <a:spLocks noChangeArrowheads="1"/>
          </p:cNvSpPr>
          <p:nvPr/>
        </p:nvSpPr>
        <p:spPr bwMode="auto">
          <a:xfrm>
            <a:off x="4078371" y="123518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6910" name="TextBox 91"/>
          <p:cNvSpPr txBox="1">
            <a:spLocks noChangeArrowheads="1"/>
          </p:cNvSpPr>
          <p:nvPr/>
        </p:nvSpPr>
        <p:spPr bwMode="auto">
          <a:xfrm>
            <a:off x="5594434" y="974830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Calibri" pitchFamily="34" charset="0"/>
              </a:rPr>
              <a:t>-ve SLM</a:t>
            </a:r>
          </a:p>
        </p:txBody>
      </p:sp>
      <p:sp>
        <p:nvSpPr>
          <p:cNvPr id="36911" name="TextBox 95"/>
          <p:cNvSpPr txBox="1">
            <a:spLocks noChangeArrowheads="1"/>
          </p:cNvSpPr>
          <p:nvPr/>
        </p:nvSpPr>
        <p:spPr bwMode="auto">
          <a:xfrm>
            <a:off x="4695909" y="1473305"/>
            <a:ext cx="758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Calibri" pitchFamily="34" charset="0"/>
              </a:rPr>
              <a:t>O/E</a:t>
            </a:r>
          </a:p>
        </p:txBody>
      </p:sp>
      <p:sp>
        <p:nvSpPr>
          <p:cNvPr id="36912" name="TextBox 91"/>
          <p:cNvSpPr txBox="1">
            <a:spLocks noChangeArrowheads="1"/>
          </p:cNvSpPr>
          <p:nvPr/>
        </p:nvSpPr>
        <p:spPr bwMode="auto">
          <a:xfrm>
            <a:off x="5682406" y="2995471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-</a:t>
            </a:r>
            <a:r>
              <a:rPr lang="en-US" sz="1400" dirty="0" err="1">
                <a:latin typeface="Calibri" pitchFamily="34" charset="0"/>
              </a:rPr>
              <a:t>ve</a:t>
            </a:r>
            <a:r>
              <a:rPr lang="en-US" sz="1400" dirty="0">
                <a:latin typeface="Calibri" pitchFamily="34" charset="0"/>
              </a:rPr>
              <a:t> SLM</a:t>
            </a:r>
          </a:p>
        </p:txBody>
      </p:sp>
      <p:sp>
        <p:nvSpPr>
          <p:cNvPr id="36913" name="TextBox 95"/>
          <p:cNvSpPr txBox="1">
            <a:spLocks noChangeArrowheads="1"/>
          </p:cNvSpPr>
          <p:nvPr/>
        </p:nvSpPr>
        <p:spPr bwMode="auto">
          <a:xfrm>
            <a:off x="4687971" y="2019405"/>
            <a:ext cx="758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Calibri" pitchFamily="34" charset="0"/>
              </a:rPr>
              <a:t>O/E</a:t>
            </a:r>
          </a:p>
        </p:txBody>
      </p:sp>
      <p:sp>
        <p:nvSpPr>
          <p:cNvPr id="36934" name="Line 137"/>
          <p:cNvSpPr>
            <a:spLocks noChangeShapeType="1"/>
          </p:cNvSpPr>
          <p:nvPr/>
        </p:nvSpPr>
        <p:spPr bwMode="auto">
          <a:xfrm>
            <a:off x="4940384" y="1158980"/>
            <a:ext cx="0" cy="3381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36" name="Line 139"/>
          <p:cNvSpPr>
            <a:spLocks noChangeShapeType="1"/>
          </p:cNvSpPr>
          <p:nvPr/>
        </p:nvSpPr>
        <p:spPr bwMode="auto">
          <a:xfrm flipV="1">
            <a:off x="4955986" y="2259207"/>
            <a:ext cx="0" cy="8961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6940" name="Line 144"/>
          <p:cNvSpPr>
            <a:spLocks noChangeShapeType="1"/>
          </p:cNvSpPr>
          <p:nvPr/>
        </p:nvSpPr>
        <p:spPr bwMode="auto">
          <a:xfrm>
            <a:off x="411390" y="3162943"/>
            <a:ext cx="518464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42" name="Line 146"/>
          <p:cNvSpPr>
            <a:spLocks noChangeShapeType="1"/>
          </p:cNvSpPr>
          <p:nvPr/>
        </p:nvSpPr>
        <p:spPr bwMode="auto">
          <a:xfrm>
            <a:off x="6504071" y="1116117"/>
            <a:ext cx="1836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45" name="Line 149"/>
          <p:cNvSpPr>
            <a:spLocks noChangeShapeType="1"/>
          </p:cNvSpPr>
          <p:nvPr/>
        </p:nvSpPr>
        <p:spPr bwMode="auto">
          <a:xfrm>
            <a:off x="6605671" y="3107119"/>
            <a:ext cx="685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46" name="Line 150"/>
          <p:cNvSpPr>
            <a:spLocks noChangeShapeType="1"/>
          </p:cNvSpPr>
          <p:nvPr/>
        </p:nvSpPr>
        <p:spPr bwMode="auto">
          <a:xfrm flipV="1">
            <a:off x="7291471" y="1098654"/>
            <a:ext cx="0" cy="201168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51" name="Line 155"/>
          <p:cNvSpPr>
            <a:spLocks noChangeShapeType="1"/>
          </p:cNvSpPr>
          <p:nvPr/>
        </p:nvSpPr>
        <p:spPr bwMode="auto">
          <a:xfrm>
            <a:off x="5134059" y="1532042"/>
            <a:ext cx="914400" cy="0"/>
          </a:xfrm>
          <a:prstGeom prst="line">
            <a:avLst/>
          </a:prstGeom>
          <a:noFill/>
          <a:ln w="28575">
            <a:solidFill>
              <a:srgbClr val="99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52" name="Line 156"/>
          <p:cNvSpPr>
            <a:spLocks noChangeShapeType="1"/>
          </p:cNvSpPr>
          <p:nvPr/>
        </p:nvSpPr>
        <p:spPr bwMode="auto">
          <a:xfrm>
            <a:off x="5111834" y="2065442"/>
            <a:ext cx="731838" cy="0"/>
          </a:xfrm>
          <a:prstGeom prst="line">
            <a:avLst/>
          </a:prstGeom>
          <a:noFill/>
          <a:ln w="28575">
            <a:solidFill>
              <a:srgbClr val="99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53" name="Line 157"/>
          <p:cNvSpPr>
            <a:spLocks noChangeShapeType="1"/>
          </p:cNvSpPr>
          <p:nvPr/>
        </p:nvSpPr>
        <p:spPr bwMode="auto">
          <a:xfrm flipV="1">
            <a:off x="6030996" y="1517755"/>
            <a:ext cx="0" cy="1463040"/>
          </a:xfrm>
          <a:prstGeom prst="line">
            <a:avLst/>
          </a:prstGeom>
          <a:noFill/>
          <a:ln w="28575">
            <a:solidFill>
              <a:srgbClr val="99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54" name="Line 158"/>
          <p:cNvSpPr>
            <a:spLocks noChangeShapeType="1"/>
          </p:cNvSpPr>
          <p:nvPr/>
        </p:nvSpPr>
        <p:spPr bwMode="auto">
          <a:xfrm flipV="1">
            <a:off x="5830971" y="1265342"/>
            <a:ext cx="0" cy="795338"/>
          </a:xfrm>
          <a:prstGeom prst="line">
            <a:avLst/>
          </a:prstGeom>
          <a:noFill/>
          <a:ln w="28575">
            <a:solidFill>
              <a:srgbClr val="99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55" name="Group 254"/>
          <p:cNvGrpSpPr/>
          <p:nvPr/>
        </p:nvGrpSpPr>
        <p:grpSpPr>
          <a:xfrm>
            <a:off x="7152096" y="2918064"/>
            <a:ext cx="429289" cy="405079"/>
            <a:chOff x="7200158" y="2734951"/>
            <a:chExt cx="429289" cy="405079"/>
          </a:xfrm>
        </p:grpSpPr>
        <p:cxnSp>
          <p:nvCxnSpPr>
            <p:cNvPr id="220" name="Straight Connector 219"/>
            <p:cNvCxnSpPr/>
            <p:nvPr/>
          </p:nvCxnSpPr>
          <p:spPr bwMode="auto">
            <a:xfrm rot="5170348" flipH="1" flipV="1">
              <a:off x="7239138" y="2697221"/>
              <a:ext cx="308356" cy="386316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221" name="Straight Connector 220"/>
            <p:cNvCxnSpPr/>
            <p:nvPr/>
          </p:nvCxnSpPr>
          <p:spPr bwMode="auto">
            <a:xfrm rot="15970348" flipH="1">
              <a:off x="7197234" y="3083043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222" name="Straight Connector 221"/>
            <p:cNvCxnSpPr/>
            <p:nvPr/>
          </p:nvCxnSpPr>
          <p:spPr bwMode="auto">
            <a:xfrm rot="15970348" flipH="1">
              <a:off x="7257994" y="3037436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223" name="Straight Connector 222"/>
            <p:cNvCxnSpPr/>
            <p:nvPr/>
          </p:nvCxnSpPr>
          <p:spPr bwMode="auto">
            <a:xfrm rot="15970348" flipH="1">
              <a:off x="7311984" y="2987646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224" name="Straight Connector 223"/>
            <p:cNvCxnSpPr/>
            <p:nvPr/>
          </p:nvCxnSpPr>
          <p:spPr bwMode="auto">
            <a:xfrm rot="15970348" flipH="1">
              <a:off x="7356408" y="2945804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225" name="Straight Connector 224"/>
            <p:cNvCxnSpPr/>
            <p:nvPr/>
          </p:nvCxnSpPr>
          <p:spPr bwMode="auto">
            <a:xfrm rot="15970348" flipH="1">
              <a:off x="7417169" y="2900198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226" name="Straight Connector 225"/>
            <p:cNvCxnSpPr/>
            <p:nvPr/>
          </p:nvCxnSpPr>
          <p:spPr bwMode="auto">
            <a:xfrm rot="15970348" flipH="1">
              <a:off x="7458207" y="2856265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227" name="Straight Connector 226"/>
            <p:cNvCxnSpPr/>
            <p:nvPr/>
          </p:nvCxnSpPr>
          <p:spPr bwMode="auto">
            <a:xfrm rot="15970348" flipH="1">
              <a:off x="7518670" y="2803545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228" name="Straight Connector 227"/>
            <p:cNvCxnSpPr/>
            <p:nvPr/>
          </p:nvCxnSpPr>
          <p:spPr bwMode="auto">
            <a:xfrm rot="15970348" flipH="1">
              <a:off x="7572460" y="2749014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</p:grpSp>
      <p:grpSp>
        <p:nvGrpSpPr>
          <p:cNvPr id="425" name="Group 424"/>
          <p:cNvGrpSpPr/>
          <p:nvPr/>
        </p:nvGrpSpPr>
        <p:grpSpPr>
          <a:xfrm>
            <a:off x="7040340" y="874871"/>
            <a:ext cx="433375" cy="387809"/>
            <a:chOff x="7040340" y="874871"/>
            <a:chExt cx="433375" cy="387809"/>
          </a:xfrm>
        </p:grpSpPr>
        <p:cxnSp>
          <p:nvCxnSpPr>
            <p:cNvPr id="230" name="Straight Connector 229"/>
            <p:cNvCxnSpPr/>
            <p:nvPr/>
          </p:nvCxnSpPr>
          <p:spPr bwMode="auto">
            <a:xfrm rot="16055918" flipH="1" flipV="1">
              <a:off x="7126379" y="911408"/>
              <a:ext cx="308356" cy="386316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231" name="Straight Connector 230"/>
            <p:cNvCxnSpPr/>
            <p:nvPr/>
          </p:nvCxnSpPr>
          <p:spPr bwMode="auto">
            <a:xfrm rot="5255918" flipH="1">
              <a:off x="7409700" y="888934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232" name="Straight Connector 231"/>
            <p:cNvCxnSpPr/>
            <p:nvPr/>
          </p:nvCxnSpPr>
          <p:spPr bwMode="auto">
            <a:xfrm rot="5255918" flipH="1">
              <a:off x="7347823" y="925187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233" name="Straight Connector 232"/>
            <p:cNvCxnSpPr/>
            <p:nvPr/>
          </p:nvCxnSpPr>
          <p:spPr bwMode="auto">
            <a:xfrm rot="5255918" flipH="1">
              <a:off x="7292611" y="973618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234" name="Straight Connector 233"/>
            <p:cNvCxnSpPr/>
            <p:nvPr/>
          </p:nvCxnSpPr>
          <p:spPr bwMode="auto">
            <a:xfrm rot="5255918" flipH="1">
              <a:off x="7247159" y="1014341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235" name="Straight Connector 234"/>
            <p:cNvCxnSpPr/>
            <p:nvPr/>
          </p:nvCxnSpPr>
          <p:spPr bwMode="auto">
            <a:xfrm rot="5255918" flipH="1">
              <a:off x="7185282" y="1058421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236" name="Straight Connector 235"/>
            <p:cNvCxnSpPr/>
            <p:nvPr/>
          </p:nvCxnSpPr>
          <p:spPr bwMode="auto">
            <a:xfrm rot="5255918" flipH="1">
              <a:off x="7143163" y="1101318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237" name="Straight Connector 236"/>
            <p:cNvCxnSpPr/>
            <p:nvPr/>
          </p:nvCxnSpPr>
          <p:spPr bwMode="auto">
            <a:xfrm rot="5255918" flipH="1">
              <a:off x="7081407" y="1152517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238" name="Straight Connector 237"/>
            <p:cNvCxnSpPr/>
            <p:nvPr/>
          </p:nvCxnSpPr>
          <p:spPr bwMode="auto">
            <a:xfrm rot="5255918" flipH="1">
              <a:off x="7026277" y="1205693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</p:grpSp>
      <p:grpSp>
        <p:nvGrpSpPr>
          <p:cNvPr id="431" name="Group 430"/>
          <p:cNvGrpSpPr/>
          <p:nvPr/>
        </p:nvGrpSpPr>
        <p:grpSpPr>
          <a:xfrm>
            <a:off x="806753" y="2309397"/>
            <a:ext cx="388536" cy="435665"/>
            <a:chOff x="806753" y="2309397"/>
            <a:chExt cx="388536" cy="435665"/>
          </a:xfrm>
        </p:grpSpPr>
        <p:sp>
          <p:nvSpPr>
            <p:cNvPr id="138" name="Flowchart: Connector 137"/>
            <p:cNvSpPr/>
            <p:nvPr/>
          </p:nvSpPr>
          <p:spPr bwMode="auto">
            <a:xfrm>
              <a:off x="1004252" y="2461277"/>
              <a:ext cx="76200" cy="762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240" name="Straight Connector 239"/>
            <p:cNvCxnSpPr/>
            <p:nvPr/>
          </p:nvCxnSpPr>
          <p:spPr bwMode="auto">
            <a:xfrm rot="10721244" flipH="1" flipV="1">
              <a:off x="886933" y="2309397"/>
              <a:ext cx="308356" cy="386316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241" name="Straight Connector 240"/>
            <p:cNvCxnSpPr/>
            <p:nvPr/>
          </p:nvCxnSpPr>
          <p:spPr bwMode="auto">
            <a:xfrm rot="21521244" flipH="1">
              <a:off x="806753" y="2312617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242" name="Straight Connector 241"/>
            <p:cNvCxnSpPr/>
            <p:nvPr/>
          </p:nvCxnSpPr>
          <p:spPr bwMode="auto">
            <a:xfrm rot="21521244" flipH="1">
              <a:off x="849650" y="2375320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243" name="Straight Connector 242"/>
            <p:cNvCxnSpPr/>
            <p:nvPr/>
          </p:nvCxnSpPr>
          <p:spPr bwMode="auto">
            <a:xfrm rot="21521244" flipH="1">
              <a:off x="897024" y="2431442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244" name="Straight Connector 243"/>
            <p:cNvCxnSpPr/>
            <p:nvPr/>
          </p:nvCxnSpPr>
          <p:spPr bwMode="auto">
            <a:xfrm rot="21521244" flipH="1">
              <a:off x="936875" y="2477660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247" name="Straight Connector 246"/>
            <p:cNvCxnSpPr/>
            <p:nvPr/>
          </p:nvCxnSpPr>
          <p:spPr bwMode="auto">
            <a:xfrm rot="21521244" flipH="1">
              <a:off x="979772" y="2540363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248" name="Straight Connector 247"/>
            <p:cNvCxnSpPr/>
            <p:nvPr/>
          </p:nvCxnSpPr>
          <p:spPr bwMode="auto">
            <a:xfrm rot="21521244" flipH="1">
              <a:off x="1021861" y="2583290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249" name="Straight Connector 248"/>
            <p:cNvCxnSpPr/>
            <p:nvPr/>
          </p:nvCxnSpPr>
          <p:spPr bwMode="auto">
            <a:xfrm rot="21521244" flipH="1">
              <a:off x="1071877" y="2646007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254" name="Straight Connector 253"/>
            <p:cNvCxnSpPr/>
            <p:nvPr/>
          </p:nvCxnSpPr>
          <p:spPr bwMode="auto">
            <a:xfrm rot="21521244" flipH="1">
              <a:off x="1123996" y="2702138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</p:grpSp>
      <p:sp>
        <p:nvSpPr>
          <p:cNvPr id="36941" name="Line 145"/>
          <p:cNvSpPr>
            <a:spLocks noChangeShapeType="1"/>
          </p:cNvSpPr>
          <p:nvPr/>
        </p:nvSpPr>
        <p:spPr bwMode="auto">
          <a:xfrm>
            <a:off x="3088638" y="1162702"/>
            <a:ext cx="246888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39" name="Picture 2" descr="C:\Documents and Settings\Soura Roy\Desktop\babuada\untitl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257" y="146699"/>
            <a:ext cx="187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67" name="Group 254"/>
          <p:cNvGrpSpPr/>
          <p:nvPr/>
        </p:nvGrpSpPr>
        <p:grpSpPr>
          <a:xfrm rot="10162680">
            <a:off x="4780411" y="2988129"/>
            <a:ext cx="458381" cy="373247"/>
            <a:chOff x="2944711" y="984211"/>
            <a:chExt cx="661163" cy="750568"/>
          </a:xfrm>
        </p:grpSpPr>
        <p:cxnSp>
          <p:nvCxnSpPr>
            <p:cNvPr id="272" name="Straight Connector 271"/>
            <p:cNvCxnSpPr/>
            <p:nvPr/>
          </p:nvCxnSpPr>
          <p:spPr bwMode="auto">
            <a:xfrm rot="16418417" flipH="1" flipV="1">
              <a:off x="2998017" y="1146131"/>
              <a:ext cx="620078" cy="557218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273" name="Straight Connector 272"/>
            <p:cNvCxnSpPr/>
            <p:nvPr/>
          </p:nvCxnSpPr>
          <p:spPr bwMode="auto">
            <a:xfrm rot="5618417" flipH="1">
              <a:off x="3503480" y="1024692"/>
              <a:ext cx="142876" cy="61913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274" name="Straight Connector 273"/>
            <p:cNvCxnSpPr/>
            <p:nvPr/>
          </p:nvCxnSpPr>
          <p:spPr bwMode="auto">
            <a:xfrm rot="5618417" flipH="1">
              <a:off x="3408033" y="1099745"/>
              <a:ext cx="142876" cy="61913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275" name="Straight Connector 274"/>
            <p:cNvCxnSpPr/>
            <p:nvPr/>
          </p:nvCxnSpPr>
          <p:spPr bwMode="auto">
            <a:xfrm rot="5618417" flipH="1">
              <a:off x="3321486" y="1184910"/>
              <a:ext cx="142876" cy="61913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276" name="Straight Connector 275"/>
            <p:cNvCxnSpPr/>
            <p:nvPr/>
          </p:nvCxnSpPr>
          <p:spPr bwMode="auto">
            <a:xfrm rot="5618417" flipH="1">
              <a:off x="3250108" y="1256725"/>
              <a:ext cx="142876" cy="61913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277" name="Straight Connector 276"/>
            <p:cNvCxnSpPr/>
            <p:nvPr/>
          </p:nvCxnSpPr>
          <p:spPr bwMode="auto">
            <a:xfrm rot="5618417" flipH="1">
              <a:off x="3154662" y="1331778"/>
              <a:ext cx="142876" cy="61913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278" name="Straight Connector 277"/>
            <p:cNvCxnSpPr/>
            <p:nvPr/>
          </p:nvCxnSpPr>
          <p:spPr bwMode="auto">
            <a:xfrm rot="5618417" flipH="1">
              <a:off x="3087735" y="1408647"/>
              <a:ext cx="142876" cy="61913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279" name="Straight Connector 278"/>
            <p:cNvCxnSpPr/>
            <p:nvPr/>
          </p:nvCxnSpPr>
          <p:spPr bwMode="auto">
            <a:xfrm rot="5618417" flipH="1">
              <a:off x="2991381" y="1497961"/>
              <a:ext cx="142876" cy="61913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280" name="Straight Connector 279"/>
            <p:cNvCxnSpPr/>
            <p:nvPr/>
          </p:nvCxnSpPr>
          <p:spPr bwMode="auto">
            <a:xfrm rot="5618417" flipH="1">
              <a:off x="2904230" y="1592631"/>
              <a:ext cx="142876" cy="61913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</p:grpSp>
      <p:sp>
        <p:nvSpPr>
          <p:cNvPr id="281" name="Line 135"/>
          <p:cNvSpPr>
            <a:spLocks noChangeShapeType="1"/>
          </p:cNvSpPr>
          <p:nvPr/>
        </p:nvSpPr>
        <p:spPr bwMode="auto">
          <a:xfrm flipV="1">
            <a:off x="419482" y="562562"/>
            <a:ext cx="0" cy="260604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" name="Cube 6"/>
          <p:cNvSpPr/>
          <p:nvPr/>
        </p:nvSpPr>
        <p:spPr bwMode="auto">
          <a:xfrm>
            <a:off x="1283652" y="4444106"/>
            <a:ext cx="439738" cy="306388"/>
          </a:xfrm>
          <a:prstGeom prst="cub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5" name="Cube 444"/>
          <p:cNvSpPr/>
          <p:nvPr/>
        </p:nvSpPr>
        <p:spPr bwMode="auto">
          <a:xfrm>
            <a:off x="1283652" y="4972744"/>
            <a:ext cx="439738" cy="307975"/>
          </a:xfrm>
          <a:prstGeom prst="cub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6" name="Cube 12"/>
          <p:cNvSpPr/>
          <p:nvPr/>
        </p:nvSpPr>
        <p:spPr bwMode="auto">
          <a:xfrm>
            <a:off x="2169477" y="5282306"/>
            <a:ext cx="1009650" cy="352425"/>
          </a:xfrm>
          <a:prstGeom prst="cub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7" name="Cube 446"/>
          <p:cNvSpPr/>
          <p:nvPr/>
        </p:nvSpPr>
        <p:spPr bwMode="auto">
          <a:xfrm>
            <a:off x="2105977" y="3958331"/>
            <a:ext cx="1011238" cy="352425"/>
          </a:xfrm>
          <a:prstGeom prst="cub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9" name="TextBox 91"/>
          <p:cNvSpPr txBox="1">
            <a:spLocks noChangeArrowheads="1"/>
          </p:cNvSpPr>
          <p:nvPr/>
        </p:nvSpPr>
        <p:spPr bwMode="auto">
          <a:xfrm>
            <a:off x="2193289" y="4007544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+</a:t>
            </a:r>
            <a:r>
              <a:rPr lang="en-US" sz="1400" dirty="0" err="1" smtClean="0">
                <a:latin typeface="Calibri" pitchFamily="34" charset="0"/>
              </a:rPr>
              <a:t>ve</a:t>
            </a:r>
            <a:r>
              <a:rPr lang="en-US" sz="1400" dirty="0" smtClean="0">
                <a:latin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</a:rPr>
              <a:t>SLM</a:t>
            </a:r>
          </a:p>
        </p:txBody>
      </p:sp>
      <p:sp>
        <p:nvSpPr>
          <p:cNvPr id="450" name="TextBox 95"/>
          <p:cNvSpPr txBox="1">
            <a:spLocks noChangeArrowheads="1"/>
          </p:cNvSpPr>
          <p:nvPr/>
        </p:nvSpPr>
        <p:spPr bwMode="auto">
          <a:xfrm>
            <a:off x="1267777" y="4506019"/>
            <a:ext cx="758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Calibri" pitchFamily="34" charset="0"/>
              </a:rPr>
              <a:t>O/E</a:t>
            </a:r>
          </a:p>
        </p:txBody>
      </p:sp>
      <p:sp>
        <p:nvSpPr>
          <p:cNvPr id="451" name="TextBox 95"/>
          <p:cNvSpPr txBox="1">
            <a:spLocks noChangeArrowheads="1"/>
          </p:cNvSpPr>
          <p:nvPr/>
        </p:nvSpPr>
        <p:spPr bwMode="auto">
          <a:xfrm>
            <a:off x="1259839" y="5025131"/>
            <a:ext cx="758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Calibri" pitchFamily="34" charset="0"/>
              </a:rPr>
              <a:t>O/E</a:t>
            </a:r>
          </a:p>
        </p:txBody>
      </p:sp>
      <p:sp>
        <p:nvSpPr>
          <p:cNvPr id="452" name="TextBox 91"/>
          <p:cNvSpPr txBox="1">
            <a:spLocks noChangeArrowheads="1"/>
          </p:cNvSpPr>
          <p:nvPr/>
        </p:nvSpPr>
        <p:spPr bwMode="auto">
          <a:xfrm>
            <a:off x="2228214" y="5329931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+</a:t>
            </a:r>
            <a:r>
              <a:rPr lang="en-US" sz="1400" dirty="0" err="1" smtClean="0">
                <a:latin typeface="Calibri" pitchFamily="34" charset="0"/>
              </a:rPr>
              <a:t>ve</a:t>
            </a:r>
            <a:r>
              <a:rPr lang="en-US" sz="1400" dirty="0" smtClean="0">
                <a:latin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</a:rPr>
              <a:t>SLM</a:t>
            </a:r>
          </a:p>
        </p:txBody>
      </p:sp>
      <p:sp>
        <p:nvSpPr>
          <p:cNvPr id="460" name="Line 138"/>
          <p:cNvSpPr>
            <a:spLocks noChangeShapeType="1"/>
          </p:cNvSpPr>
          <p:nvPr/>
        </p:nvSpPr>
        <p:spPr bwMode="auto">
          <a:xfrm flipV="1">
            <a:off x="1488439" y="5260081"/>
            <a:ext cx="0" cy="2746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" name="Line 141"/>
          <p:cNvSpPr>
            <a:spLocks noChangeShapeType="1"/>
          </p:cNvSpPr>
          <p:nvPr/>
        </p:nvSpPr>
        <p:spPr bwMode="auto">
          <a:xfrm>
            <a:off x="726439" y="4183756"/>
            <a:ext cx="1389063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2" name="Line 143"/>
          <p:cNvSpPr>
            <a:spLocks noChangeShapeType="1"/>
          </p:cNvSpPr>
          <p:nvPr/>
        </p:nvSpPr>
        <p:spPr bwMode="auto">
          <a:xfrm>
            <a:off x="1036002" y="5520431"/>
            <a:ext cx="1143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3" name="Line 147"/>
          <p:cNvSpPr>
            <a:spLocks noChangeShapeType="1"/>
          </p:cNvSpPr>
          <p:nvPr/>
        </p:nvSpPr>
        <p:spPr bwMode="auto">
          <a:xfrm>
            <a:off x="3164839" y="5479156"/>
            <a:ext cx="468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4" name="Line 148"/>
          <p:cNvSpPr>
            <a:spLocks noChangeShapeType="1"/>
          </p:cNvSpPr>
          <p:nvPr/>
        </p:nvSpPr>
        <p:spPr bwMode="auto">
          <a:xfrm flipV="1">
            <a:off x="3628066" y="4183756"/>
            <a:ext cx="0" cy="1295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5" name="Line 151"/>
          <p:cNvSpPr>
            <a:spLocks noChangeShapeType="1"/>
          </p:cNvSpPr>
          <p:nvPr/>
        </p:nvSpPr>
        <p:spPr bwMode="auto">
          <a:xfrm flipV="1">
            <a:off x="2394747" y="4318694"/>
            <a:ext cx="0" cy="804863"/>
          </a:xfrm>
          <a:prstGeom prst="line">
            <a:avLst/>
          </a:prstGeom>
          <a:noFill/>
          <a:ln w="28575">
            <a:solidFill>
              <a:srgbClr val="99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6" name="Line 152"/>
          <p:cNvSpPr>
            <a:spLocks noChangeShapeType="1"/>
          </p:cNvSpPr>
          <p:nvPr/>
        </p:nvSpPr>
        <p:spPr bwMode="auto">
          <a:xfrm flipV="1">
            <a:off x="2626368" y="4550314"/>
            <a:ext cx="0" cy="776288"/>
          </a:xfrm>
          <a:prstGeom prst="line">
            <a:avLst/>
          </a:prstGeom>
          <a:noFill/>
          <a:ln w="28575">
            <a:solidFill>
              <a:srgbClr val="99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7" name="Line 153"/>
          <p:cNvSpPr>
            <a:spLocks noChangeShapeType="1"/>
          </p:cNvSpPr>
          <p:nvPr/>
        </p:nvSpPr>
        <p:spPr bwMode="auto">
          <a:xfrm>
            <a:off x="1720060" y="4564756"/>
            <a:ext cx="914400" cy="0"/>
          </a:xfrm>
          <a:prstGeom prst="line">
            <a:avLst/>
          </a:prstGeom>
          <a:noFill/>
          <a:ln w="28575">
            <a:solidFill>
              <a:srgbClr val="99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8" name="Line 154"/>
          <p:cNvSpPr>
            <a:spLocks noChangeShapeType="1"/>
          </p:cNvSpPr>
          <p:nvPr/>
        </p:nvSpPr>
        <p:spPr bwMode="auto">
          <a:xfrm>
            <a:off x="1662910" y="5115619"/>
            <a:ext cx="731838" cy="0"/>
          </a:xfrm>
          <a:prstGeom prst="line">
            <a:avLst/>
          </a:prstGeom>
          <a:noFill/>
          <a:ln w="28575">
            <a:solidFill>
              <a:srgbClr val="99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98" name="Group 397"/>
          <p:cNvGrpSpPr/>
          <p:nvPr/>
        </p:nvGrpSpPr>
        <p:grpSpPr>
          <a:xfrm>
            <a:off x="1348757" y="3932076"/>
            <a:ext cx="394848" cy="589818"/>
            <a:chOff x="1348757" y="3932076"/>
            <a:chExt cx="394848" cy="589818"/>
          </a:xfrm>
        </p:grpSpPr>
        <p:sp>
          <p:nvSpPr>
            <p:cNvPr id="459" name="Line 136"/>
            <p:cNvSpPr>
              <a:spLocks noChangeShapeType="1"/>
            </p:cNvSpPr>
            <p:nvPr/>
          </p:nvSpPr>
          <p:spPr bwMode="auto">
            <a:xfrm>
              <a:off x="1488439" y="4183756"/>
              <a:ext cx="0" cy="33813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69" name="Straight Connector 468"/>
            <p:cNvCxnSpPr/>
            <p:nvPr/>
          </p:nvCxnSpPr>
          <p:spPr bwMode="auto">
            <a:xfrm rot="21462981" flipH="1" flipV="1">
              <a:off x="1352244" y="3979386"/>
              <a:ext cx="308356" cy="386316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470" name="Straight Connector 469"/>
            <p:cNvCxnSpPr/>
            <p:nvPr/>
          </p:nvCxnSpPr>
          <p:spPr bwMode="auto">
            <a:xfrm rot="10662981" flipH="1">
              <a:off x="1672555" y="4316165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471" name="Straight Connector 470"/>
            <p:cNvCxnSpPr/>
            <p:nvPr/>
          </p:nvCxnSpPr>
          <p:spPr bwMode="auto">
            <a:xfrm rot="10662981" flipH="1">
              <a:off x="1628602" y="4254198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472" name="Straight Connector 471"/>
            <p:cNvCxnSpPr/>
            <p:nvPr/>
          </p:nvCxnSpPr>
          <p:spPr bwMode="auto">
            <a:xfrm rot="10662981" flipH="1">
              <a:off x="1580284" y="4198887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473" name="Straight Connector 472"/>
            <p:cNvCxnSpPr/>
            <p:nvPr/>
          </p:nvCxnSpPr>
          <p:spPr bwMode="auto">
            <a:xfrm rot="10662981" flipH="1">
              <a:off x="1539655" y="4153351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474" name="Straight Connector 473"/>
            <p:cNvCxnSpPr/>
            <p:nvPr/>
          </p:nvCxnSpPr>
          <p:spPr bwMode="auto">
            <a:xfrm rot="10662981" flipH="1">
              <a:off x="1495702" y="4091384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475" name="Straight Connector 474"/>
            <p:cNvCxnSpPr/>
            <p:nvPr/>
          </p:nvCxnSpPr>
          <p:spPr bwMode="auto">
            <a:xfrm rot="10662981" flipH="1">
              <a:off x="1452892" y="4049177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476" name="Straight Connector 475"/>
            <p:cNvCxnSpPr/>
            <p:nvPr/>
          </p:nvCxnSpPr>
          <p:spPr bwMode="auto">
            <a:xfrm rot="10662981" flipH="1">
              <a:off x="1401820" y="3987316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477" name="Straight Connector 476"/>
            <p:cNvCxnSpPr/>
            <p:nvPr/>
          </p:nvCxnSpPr>
          <p:spPr bwMode="auto">
            <a:xfrm rot="10662981" flipH="1">
              <a:off x="1348757" y="3932076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</p:grpSp>
      <p:grpSp>
        <p:nvGrpSpPr>
          <p:cNvPr id="422" name="Group 421"/>
          <p:cNvGrpSpPr/>
          <p:nvPr/>
        </p:nvGrpSpPr>
        <p:grpSpPr>
          <a:xfrm>
            <a:off x="3469950" y="5299459"/>
            <a:ext cx="430257" cy="405079"/>
            <a:chOff x="3690954" y="5314483"/>
            <a:chExt cx="430257" cy="405079"/>
          </a:xfrm>
        </p:grpSpPr>
        <p:cxnSp>
          <p:nvCxnSpPr>
            <p:cNvPr id="487" name="Straight Connector 486"/>
            <p:cNvCxnSpPr/>
            <p:nvPr/>
          </p:nvCxnSpPr>
          <p:spPr bwMode="auto">
            <a:xfrm rot="5170348" flipH="1" flipV="1">
              <a:off x="3729934" y="5284845"/>
              <a:ext cx="308356" cy="386316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488" name="Straight Connector 487"/>
            <p:cNvCxnSpPr/>
            <p:nvPr/>
          </p:nvCxnSpPr>
          <p:spPr bwMode="auto">
            <a:xfrm rot="15970348" flipH="1">
              <a:off x="3688998" y="5662575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489" name="Straight Connector 488"/>
            <p:cNvCxnSpPr/>
            <p:nvPr/>
          </p:nvCxnSpPr>
          <p:spPr bwMode="auto">
            <a:xfrm rot="15970348" flipH="1">
              <a:off x="3749758" y="5616968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490" name="Straight Connector 489"/>
            <p:cNvCxnSpPr/>
            <p:nvPr/>
          </p:nvCxnSpPr>
          <p:spPr bwMode="auto">
            <a:xfrm rot="15970348" flipH="1">
              <a:off x="3803748" y="5567178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491" name="Straight Connector 490"/>
            <p:cNvCxnSpPr/>
            <p:nvPr/>
          </p:nvCxnSpPr>
          <p:spPr bwMode="auto">
            <a:xfrm rot="15970348" flipH="1">
              <a:off x="3848172" y="5525336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492" name="Straight Connector 491"/>
            <p:cNvCxnSpPr/>
            <p:nvPr/>
          </p:nvCxnSpPr>
          <p:spPr bwMode="auto">
            <a:xfrm rot="15970348" flipH="1">
              <a:off x="3908933" y="5479730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493" name="Straight Connector 492"/>
            <p:cNvCxnSpPr/>
            <p:nvPr/>
          </p:nvCxnSpPr>
          <p:spPr bwMode="auto">
            <a:xfrm rot="15970348" flipH="1">
              <a:off x="3949971" y="5435797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494" name="Straight Connector 493"/>
            <p:cNvCxnSpPr/>
            <p:nvPr/>
          </p:nvCxnSpPr>
          <p:spPr bwMode="auto">
            <a:xfrm rot="15970348" flipH="1">
              <a:off x="4010434" y="5383077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495" name="Straight Connector 494"/>
            <p:cNvCxnSpPr/>
            <p:nvPr/>
          </p:nvCxnSpPr>
          <p:spPr bwMode="auto">
            <a:xfrm rot="15970348" flipH="1">
              <a:off x="4064224" y="5328546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</p:grpSp>
      <p:sp>
        <p:nvSpPr>
          <p:cNvPr id="514" name="Cube 6"/>
          <p:cNvSpPr/>
          <p:nvPr/>
        </p:nvSpPr>
        <p:spPr bwMode="auto">
          <a:xfrm>
            <a:off x="4711784" y="4432446"/>
            <a:ext cx="439738" cy="306388"/>
          </a:xfrm>
          <a:prstGeom prst="cub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5" name="Cube 514"/>
          <p:cNvSpPr/>
          <p:nvPr/>
        </p:nvSpPr>
        <p:spPr bwMode="auto">
          <a:xfrm>
            <a:off x="4711784" y="4961084"/>
            <a:ext cx="439738" cy="307975"/>
          </a:xfrm>
          <a:prstGeom prst="cub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6" name="Cube 12"/>
          <p:cNvSpPr/>
          <p:nvPr/>
        </p:nvSpPr>
        <p:spPr bwMode="auto">
          <a:xfrm>
            <a:off x="5597609" y="5959404"/>
            <a:ext cx="1009650" cy="352425"/>
          </a:xfrm>
          <a:prstGeom prst="cub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7" name="Cube 516"/>
          <p:cNvSpPr/>
          <p:nvPr/>
        </p:nvSpPr>
        <p:spPr bwMode="auto">
          <a:xfrm>
            <a:off x="5534109" y="3946671"/>
            <a:ext cx="1011238" cy="352425"/>
          </a:xfrm>
          <a:prstGeom prst="cub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8" name="Rectangle 86"/>
          <p:cNvSpPr>
            <a:spLocks noChangeArrowheads="1"/>
          </p:cNvSpPr>
          <p:nvPr/>
        </p:nvSpPr>
        <p:spPr bwMode="auto">
          <a:xfrm>
            <a:off x="4078371" y="4256234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19" name="TextBox 91"/>
          <p:cNvSpPr txBox="1">
            <a:spLocks noChangeArrowheads="1"/>
          </p:cNvSpPr>
          <p:nvPr/>
        </p:nvSpPr>
        <p:spPr bwMode="auto">
          <a:xfrm>
            <a:off x="5594434" y="3995884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+</a:t>
            </a:r>
            <a:r>
              <a:rPr lang="en-US" sz="1400" dirty="0" err="1" smtClean="0">
                <a:latin typeface="Calibri" pitchFamily="34" charset="0"/>
              </a:rPr>
              <a:t>ve</a:t>
            </a:r>
            <a:r>
              <a:rPr lang="en-US" sz="1400" dirty="0" smtClean="0">
                <a:latin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</a:rPr>
              <a:t>SLM</a:t>
            </a:r>
          </a:p>
        </p:txBody>
      </p:sp>
      <p:sp>
        <p:nvSpPr>
          <p:cNvPr id="520" name="TextBox 95"/>
          <p:cNvSpPr txBox="1">
            <a:spLocks noChangeArrowheads="1"/>
          </p:cNvSpPr>
          <p:nvPr/>
        </p:nvSpPr>
        <p:spPr bwMode="auto">
          <a:xfrm>
            <a:off x="4695909" y="4494359"/>
            <a:ext cx="758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Calibri" pitchFamily="34" charset="0"/>
              </a:rPr>
              <a:t>O/E</a:t>
            </a:r>
          </a:p>
        </p:txBody>
      </p:sp>
      <p:sp>
        <p:nvSpPr>
          <p:cNvPr id="521" name="TextBox 91"/>
          <p:cNvSpPr txBox="1">
            <a:spLocks noChangeArrowheads="1"/>
          </p:cNvSpPr>
          <p:nvPr/>
        </p:nvSpPr>
        <p:spPr bwMode="auto">
          <a:xfrm>
            <a:off x="5682406" y="6016525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+</a:t>
            </a:r>
            <a:r>
              <a:rPr lang="en-US" sz="1400" dirty="0" err="1" smtClean="0">
                <a:latin typeface="Calibri" pitchFamily="34" charset="0"/>
              </a:rPr>
              <a:t>ve</a:t>
            </a:r>
            <a:r>
              <a:rPr lang="en-US" sz="1400" dirty="0" smtClean="0">
                <a:latin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</a:rPr>
              <a:t>SLM</a:t>
            </a:r>
          </a:p>
        </p:txBody>
      </p:sp>
      <p:sp>
        <p:nvSpPr>
          <p:cNvPr id="522" name="TextBox 95"/>
          <p:cNvSpPr txBox="1">
            <a:spLocks noChangeArrowheads="1"/>
          </p:cNvSpPr>
          <p:nvPr/>
        </p:nvSpPr>
        <p:spPr bwMode="auto">
          <a:xfrm>
            <a:off x="4687971" y="5040459"/>
            <a:ext cx="758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Calibri" pitchFamily="34" charset="0"/>
              </a:rPr>
              <a:t>O/E</a:t>
            </a:r>
          </a:p>
        </p:txBody>
      </p:sp>
      <p:sp>
        <p:nvSpPr>
          <p:cNvPr id="524" name="Line 139"/>
          <p:cNvSpPr>
            <a:spLocks noChangeShapeType="1"/>
          </p:cNvSpPr>
          <p:nvPr/>
        </p:nvSpPr>
        <p:spPr bwMode="auto">
          <a:xfrm flipV="1">
            <a:off x="4955986" y="5280261"/>
            <a:ext cx="0" cy="8961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25" name="Line 144"/>
          <p:cNvSpPr>
            <a:spLocks noChangeShapeType="1"/>
          </p:cNvSpPr>
          <p:nvPr/>
        </p:nvSpPr>
        <p:spPr bwMode="auto">
          <a:xfrm>
            <a:off x="4260892" y="6153517"/>
            <a:ext cx="1332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6" name="Line 146"/>
          <p:cNvSpPr>
            <a:spLocks noChangeShapeType="1"/>
          </p:cNvSpPr>
          <p:nvPr/>
        </p:nvSpPr>
        <p:spPr bwMode="auto">
          <a:xfrm>
            <a:off x="6504071" y="4137171"/>
            <a:ext cx="1872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7" name="Line 149"/>
          <p:cNvSpPr>
            <a:spLocks noChangeShapeType="1"/>
          </p:cNvSpPr>
          <p:nvPr/>
        </p:nvSpPr>
        <p:spPr bwMode="auto">
          <a:xfrm>
            <a:off x="6605671" y="6128173"/>
            <a:ext cx="685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8" name="Line 150"/>
          <p:cNvSpPr>
            <a:spLocks noChangeShapeType="1"/>
          </p:cNvSpPr>
          <p:nvPr/>
        </p:nvSpPr>
        <p:spPr bwMode="auto">
          <a:xfrm flipV="1">
            <a:off x="7291471" y="4119708"/>
            <a:ext cx="0" cy="201168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9" name="Line 155"/>
          <p:cNvSpPr>
            <a:spLocks noChangeShapeType="1"/>
          </p:cNvSpPr>
          <p:nvPr/>
        </p:nvSpPr>
        <p:spPr bwMode="auto">
          <a:xfrm>
            <a:off x="5134059" y="4553096"/>
            <a:ext cx="914400" cy="0"/>
          </a:xfrm>
          <a:prstGeom prst="line">
            <a:avLst/>
          </a:prstGeom>
          <a:noFill/>
          <a:ln w="28575">
            <a:solidFill>
              <a:srgbClr val="99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0" name="Line 156"/>
          <p:cNvSpPr>
            <a:spLocks noChangeShapeType="1"/>
          </p:cNvSpPr>
          <p:nvPr/>
        </p:nvSpPr>
        <p:spPr bwMode="auto">
          <a:xfrm>
            <a:off x="5111834" y="5086496"/>
            <a:ext cx="731838" cy="0"/>
          </a:xfrm>
          <a:prstGeom prst="line">
            <a:avLst/>
          </a:prstGeom>
          <a:noFill/>
          <a:ln w="28575">
            <a:solidFill>
              <a:srgbClr val="99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1" name="Line 157"/>
          <p:cNvSpPr>
            <a:spLocks noChangeShapeType="1"/>
          </p:cNvSpPr>
          <p:nvPr/>
        </p:nvSpPr>
        <p:spPr bwMode="auto">
          <a:xfrm flipV="1">
            <a:off x="6030996" y="4538809"/>
            <a:ext cx="0" cy="1463040"/>
          </a:xfrm>
          <a:prstGeom prst="line">
            <a:avLst/>
          </a:prstGeom>
          <a:noFill/>
          <a:ln w="28575">
            <a:solidFill>
              <a:srgbClr val="99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" name="Line 158"/>
          <p:cNvSpPr>
            <a:spLocks noChangeShapeType="1"/>
          </p:cNvSpPr>
          <p:nvPr/>
        </p:nvSpPr>
        <p:spPr bwMode="auto">
          <a:xfrm flipV="1">
            <a:off x="5830971" y="4286396"/>
            <a:ext cx="0" cy="795338"/>
          </a:xfrm>
          <a:prstGeom prst="line">
            <a:avLst/>
          </a:prstGeom>
          <a:noFill/>
          <a:ln w="28575">
            <a:solidFill>
              <a:srgbClr val="99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42" name="Group 254"/>
          <p:cNvGrpSpPr/>
          <p:nvPr/>
        </p:nvGrpSpPr>
        <p:grpSpPr>
          <a:xfrm>
            <a:off x="7152096" y="5939118"/>
            <a:ext cx="429289" cy="405079"/>
            <a:chOff x="7200158" y="2734951"/>
            <a:chExt cx="429289" cy="405079"/>
          </a:xfrm>
        </p:grpSpPr>
        <p:cxnSp>
          <p:nvCxnSpPr>
            <p:cNvPr id="584" name="Straight Connector 583"/>
            <p:cNvCxnSpPr/>
            <p:nvPr/>
          </p:nvCxnSpPr>
          <p:spPr bwMode="auto">
            <a:xfrm rot="5170348" flipH="1" flipV="1">
              <a:off x="7239138" y="2697221"/>
              <a:ext cx="308356" cy="386316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585" name="Straight Connector 584"/>
            <p:cNvCxnSpPr/>
            <p:nvPr/>
          </p:nvCxnSpPr>
          <p:spPr bwMode="auto">
            <a:xfrm rot="15970348" flipH="1">
              <a:off x="7197234" y="3083043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586" name="Straight Connector 585"/>
            <p:cNvCxnSpPr/>
            <p:nvPr/>
          </p:nvCxnSpPr>
          <p:spPr bwMode="auto">
            <a:xfrm rot="15970348" flipH="1">
              <a:off x="7257994" y="3037436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587" name="Straight Connector 586"/>
            <p:cNvCxnSpPr/>
            <p:nvPr/>
          </p:nvCxnSpPr>
          <p:spPr bwMode="auto">
            <a:xfrm rot="15970348" flipH="1">
              <a:off x="7311984" y="2987646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588" name="Straight Connector 587"/>
            <p:cNvCxnSpPr/>
            <p:nvPr/>
          </p:nvCxnSpPr>
          <p:spPr bwMode="auto">
            <a:xfrm rot="15970348" flipH="1">
              <a:off x="7356408" y="2945804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589" name="Straight Connector 588"/>
            <p:cNvCxnSpPr/>
            <p:nvPr/>
          </p:nvCxnSpPr>
          <p:spPr bwMode="auto">
            <a:xfrm rot="15970348" flipH="1">
              <a:off x="7417169" y="2900198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590" name="Straight Connector 589"/>
            <p:cNvCxnSpPr/>
            <p:nvPr/>
          </p:nvCxnSpPr>
          <p:spPr bwMode="auto">
            <a:xfrm rot="15970348" flipH="1">
              <a:off x="7458207" y="2856265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591" name="Straight Connector 590"/>
            <p:cNvCxnSpPr/>
            <p:nvPr/>
          </p:nvCxnSpPr>
          <p:spPr bwMode="auto">
            <a:xfrm rot="15970348" flipH="1">
              <a:off x="7518670" y="2803545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592" name="Straight Connector 591"/>
            <p:cNvCxnSpPr/>
            <p:nvPr/>
          </p:nvCxnSpPr>
          <p:spPr bwMode="auto">
            <a:xfrm rot="15970348" flipH="1">
              <a:off x="7572460" y="2749014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</p:grpSp>
      <p:grpSp>
        <p:nvGrpSpPr>
          <p:cNvPr id="428" name="Group 427"/>
          <p:cNvGrpSpPr/>
          <p:nvPr/>
        </p:nvGrpSpPr>
        <p:grpSpPr>
          <a:xfrm>
            <a:off x="7040340" y="3895925"/>
            <a:ext cx="433375" cy="387809"/>
            <a:chOff x="7040340" y="3895925"/>
            <a:chExt cx="433375" cy="387809"/>
          </a:xfrm>
        </p:grpSpPr>
        <p:cxnSp>
          <p:nvCxnSpPr>
            <p:cNvPr id="543" name="Straight Connector 542"/>
            <p:cNvCxnSpPr/>
            <p:nvPr/>
          </p:nvCxnSpPr>
          <p:spPr bwMode="auto">
            <a:xfrm rot="16055918" flipH="1" flipV="1">
              <a:off x="7126379" y="3932462"/>
              <a:ext cx="308356" cy="386316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544" name="Straight Connector 543"/>
            <p:cNvCxnSpPr/>
            <p:nvPr/>
          </p:nvCxnSpPr>
          <p:spPr bwMode="auto">
            <a:xfrm rot="5255918" flipH="1">
              <a:off x="7409700" y="3909988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545" name="Straight Connector 544"/>
            <p:cNvCxnSpPr/>
            <p:nvPr/>
          </p:nvCxnSpPr>
          <p:spPr bwMode="auto">
            <a:xfrm rot="5255918" flipH="1">
              <a:off x="7347823" y="3946241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546" name="Straight Connector 545"/>
            <p:cNvCxnSpPr/>
            <p:nvPr/>
          </p:nvCxnSpPr>
          <p:spPr bwMode="auto">
            <a:xfrm rot="5255918" flipH="1">
              <a:off x="7292611" y="3994672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547" name="Straight Connector 546"/>
            <p:cNvCxnSpPr/>
            <p:nvPr/>
          </p:nvCxnSpPr>
          <p:spPr bwMode="auto">
            <a:xfrm rot="5255918" flipH="1">
              <a:off x="7247159" y="4035395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548" name="Straight Connector 547"/>
            <p:cNvCxnSpPr/>
            <p:nvPr/>
          </p:nvCxnSpPr>
          <p:spPr bwMode="auto">
            <a:xfrm rot="5255918" flipH="1">
              <a:off x="7185282" y="4079475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549" name="Straight Connector 548"/>
            <p:cNvCxnSpPr/>
            <p:nvPr/>
          </p:nvCxnSpPr>
          <p:spPr bwMode="auto">
            <a:xfrm rot="5255918" flipH="1">
              <a:off x="7143163" y="4122372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550" name="Straight Connector 549"/>
            <p:cNvCxnSpPr/>
            <p:nvPr/>
          </p:nvCxnSpPr>
          <p:spPr bwMode="auto">
            <a:xfrm rot="5255918" flipH="1">
              <a:off x="7081407" y="4173571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551" name="Straight Connector 550"/>
            <p:cNvCxnSpPr/>
            <p:nvPr/>
          </p:nvCxnSpPr>
          <p:spPr bwMode="auto">
            <a:xfrm rot="5255918" flipH="1">
              <a:off x="7026277" y="4226747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</p:grpSp>
      <p:sp>
        <p:nvSpPr>
          <p:cNvPr id="561" name="Line 145"/>
          <p:cNvSpPr>
            <a:spLocks noChangeShapeType="1"/>
          </p:cNvSpPr>
          <p:nvPr/>
        </p:nvSpPr>
        <p:spPr bwMode="auto">
          <a:xfrm>
            <a:off x="3088638" y="4184338"/>
            <a:ext cx="100584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63" name="Group 254"/>
          <p:cNvGrpSpPr/>
          <p:nvPr/>
        </p:nvGrpSpPr>
        <p:grpSpPr>
          <a:xfrm rot="11364995">
            <a:off x="4770886" y="6002414"/>
            <a:ext cx="458381" cy="373247"/>
            <a:chOff x="2944711" y="984211"/>
            <a:chExt cx="661163" cy="750568"/>
          </a:xfrm>
        </p:grpSpPr>
        <p:cxnSp>
          <p:nvCxnSpPr>
            <p:cNvPr id="575" name="Straight Connector 574"/>
            <p:cNvCxnSpPr/>
            <p:nvPr/>
          </p:nvCxnSpPr>
          <p:spPr bwMode="auto">
            <a:xfrm rot="16418417" flipH="1" flipV="1">
              <a:off x="2998017" y="1146131"/>
              <a:ext cx="620078" cy="557218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576" name="Straight Connector 575"/>
            <p:cNvCxnSpPr/>
            <p:nvPr/>
          </p:nvCxnSpPr>
          <p:spPr bwMode="auto">
            <a:xfrm rot="5618417" flipH="1">
              <a:off x="3503480" y="1024692"/>
              <a:ext cx="142876" cy="61913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577" name="Straight Connector 576"/>
            <p:cNvCxnSpPr/>
            <p:nvPr/>
          </p:nvCxnSpPr>
          <p:spPr bwMode="auto">
            <a:xfrm rot="5618417" flipH="1">
              <a:off x="3408033" y="1099745"/>
              <a:ext cx="142876" cy="61913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578" name="Straight Connector 577"/>
            <p:cNvCxnSpPr/>
            <p:nvPr/>
          </p:nvCxnSpPr>
          <p:spPr bwMode="auto">
            <a:xfrm rot="5618417" flipH="1">
              <a:off x="3321486" y="1184910"/>
              <a:ext cx="142876" cy="61913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579" name="Straight Connector 578"/>
            <p:cNvCxnSpPr/>
            <p:nvPr/>
          </p:nvCxnSpPr>
          <p:spPr bwMode="auto">
            <a:xfrm rot="5618417" flipH="1">
              <a:off x="3250108" y="1256725"/>
              <a:ext cx="142876" cy="61913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580" name="Straight Connector 579"/>
            <p:cNvCxnSpPr/>
            <p:nvPr/>
          </p:nvCxnSpPr>
          <p:spPr bwMode="auto">
            <a:xfrm rot="5618417" flipH="1">
              <a:off x="3154662" y="1331778"/>
              <a:ext cx="142876" cy="61913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581" name="Straight Connector 580"/>
            <p:cNvCxnSpPr/>
            <p:nvPr/>
          </p:nvCxnSpPr>
          <p:spPr bwMode="auto">
            <a:xfrm rot="5618417" flipH="1">
              <a:off x="3087735" y="1408647"/>
              <a:ext cx="142876" cy="61913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582" name="Straight Connector 581"/>
            <p:cNvCxnSpPr/>
            <p:nvPr/>
          </p:nvCxnSpPr>
          <p:spPr bwMode="auto">
            <a:xfrm rot="5618417" flipH="1">
              <a:off x="2991381" y="1497961"/>
              <a:ext cx="142876" cy="61913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583" name="Straight Connector 582"/>
            <p:cNvCxnSpPr/>
            <p:nvPr/>
          </p:nvCxnSpPr>
          <p:spPr bwMode="auto">
            <a:xfrm rot="5618417" flipH="1">
              <a:off x="2904230" y="1592631"/>
              <a:ext cx="142876" cy="61913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</p:grpSp>
      <p:grpSp>
        <p:nvGrpSpPr>
          <p:cNvPr id="565" name="Group 254"/>
          <p:cNvGrpSpPr/>
          <p:nvPr/>
        </p:nvGrpSpPr>
        <p:grpSpPr>
          <a:xfrm rot="20797958">
            <a:off x="7648582" y="3905560"/>
            <a:ext cx="458381" cy="373247"/>
            <a:chOff x="2944711" y="984211"/>
            <a:chExt cx="661163" cy="750568"/>
          </a:xfrm>
        </p:grpSpPr>
        <p:cxnSp>
          <p:nvCxnSpPr>
            <p:cNvPr id="566" name="Straight Connector 565"/>
            <p:cNvCxnSpPr/>
            <p:nvPr/>
          </p:nvCxnSpPr>
          <p:spPr bwMode="auto">
            <a:xfrm rot="16418417" flipH="1" flipV="1">
              <a:off x="2998017" y="1146131"/>
              <a:ext cx="620078" cy="557218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567" name="Straight Connector 566"/>
            <p:cNvCxnSpPr/>
            <p:nvPr/>
          </p:nvCxnSpPr>
          <p:spPr bwMode="auto">
            <a:xfrm rot="5618417" flipH="1">
              <a:off x="3503480" y="1024692"/>
              <a:ext cx="142876" cy="61913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568" name="Straight Connector 567"/>
            <p:cNvCxnSpPr/>
            <p:nvPr/>
          </p:nvCxnSpPr>
          <p:spPr bwMode="auto">
            <a:xfrm rot="5618417" flipH="1">
              <a:off x="3408033" y="1099745"/>
              <a:ext cx="142876" cy="61913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569" name="Straight Connector 568"/>
            <p:cNvCxnSpPr/>
            <p:nvPr/>
          </p:nvCxnSpPr>
          <p:spPr bwMode="auto">
            <a:xfrm rot="5618417" flipH="1">
              <a:off x="3321486" y="1184910"/>
              <a:ext cx="142876" cy="61913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570" name="Straight Connector 569"/>
            <p:cNvCxnSpPr/>
            <p:nvPr/>
          </p:nvCxnSpPr>
          <p:spPr bwMode="auto">
            <a:xfrm rot="5618417" flipH="1">
              <a:off x="3250108" y="1256725"/>
              <a:ext cx="142876" cy="61913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571" name="Straight Connector 570"/>
            <p:cNvCxnSpPr/>
            <p:nvPr/>
          </p:nvCxnSpPr>
          <p:spPr bwMode="auto">
            <a:xfrm rot="5618417" flipH="1">
              <a:off x="3154662" y="1331778"/>
              <a:ext cx="142876" cy="61913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572" name="Straight Connector 571"/>
            <p:cNvCxnSpPr/>
            <p:nvPr/>
          </p:nvCxnSpPr>
          <p:spPr bwMode="auto">
            <a:xfrm rot="5618417" flipH="1">
              <a:off x="3087735" y="1408647"/>
              <a:ext cx="142876" cy="61913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573" name="Straight Connector 572"/>
            <p:cNvCxnSpPr/>
            <p:nvPr/>
          </p:nvCxnSpPr>
          <p:spPr bwMode="auto">
            <a:xfrm rot="5618417" flipH="1">
              <a:off x="2991381" y="1497961"/>
              <a:ext cx="142876" cy="61913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574" name="Straight Connector 573"/>
            <p:cNvCxnSpPr/>
            <p:nvPr/>
          </p:nvCxnSpPr>
          <p:spPr bwMode="auto">
            <a:xfrm rot="5618417" flipH="1">
              <a:off x="2904230" y="1592631"/>
              <a:ext cx="142876" cy="61913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</p:grpSp>
      <p:sp>
        <p:nvSpPr>
          <p:cNvPr id="593" name="Line 150"/>
          <p:cNvSpPr>
            <a:spLocks noChangeShapeType="1"/>
          </p:cNvSpPr>
          <p:nvPr/>
        </p:nvSpPr>
        <p:spPr bwMode="auto">
          <a:xfrm flipV="1">
            <a:off x="4258805" y="1127744"/>
            <a:ext cx="0" cy="5040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" name="Line 150"/>
          <p:cNvSpPr>
            <a:spLocks noChangeShapeType="1"/>
          </p:cNvSpPr>
          <p:nvPr/>
        </p:nvSpPr>
        <p:spPr bwMode="auto">
          <a:xfrm flipV="1">
            <a:off x="4071934" y="4195710"/>
            <a:ext cx="0" cy="2376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2" name="Line 144"/>
          <p:cNvSpPr>
            <a:spLocks noChangeShapeType="1"/>
          </p:cNvSpPr>
          <p:nvPr/>
        </p:nvSpPr>
        <p:spPr bwMode="auto">
          <a:xfrm>
            <a:off x="4056540" y="6572272"/>
            <a:ext cx="3924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03" name="Group 302"/>
          <p:cNvGrpSpPr/>
          <p:nvPr/>
        </p:nvGrpSpPr>
        <p:grpSpPr>
          <a:xfrm rot="5667688">
            <a:off x="3771064" y="6400017"/>
            <a:ext cx="429289" cy="405079"/>
            <a:chOff x="7200158" y="2734951"/>
            <a:chExt cx="429289" cy="405079"/>
          </a:xfrm>
        </p:grpSpPr>
        <p:cxnSp>
          <p:nvCxnSpPr>
            <p:cNvPr id="304" name="Straight Connector 303"/>
            <p:cNvCxnSpPr/>
            <p:nvPr/>
          </p:nvCxnSpPr>
          <p:spPr bwMode="auto">
            <a:xfrm rot="5170348" flipH="1" flipV="1">
              <a:off x="7239138" y="2697221"/>
              <a:ext cx="308356" cy="386316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05" name="Straight Connector 304"/>
            <p:cNvCxnSpPr/>
            <p:nvPr/>
          </p:nvCxnSpPr>
          <p:spPr bwMode="auto">
            <a:xfrm rot="15970348" flipH="1">
              <a:off x="7197234" y="3083043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06" name="Straight Connector 305"/>
            <p:cNvCxnSpPr/>
            <p:nvPr/>
          </p:nvCxnSpPr>
          <p:spPr bwMode="auto">
            <a:xfrm rot="15970348" flipH="1">
              <a:off x="7257994" y="3037436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07" name="Straight Connector 306"/>
            <p:cNvCxnSpPr/>
            <p:nvPr/>
          </p:nvCxnSpPr>
          <p:spPr bwMode="auto">
            <a:xfrm rot="15970348" flipH="1">
              <a:off x="7311984" y="2987646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08" name="Straight Connector 307"/>
            <p:cNvCxnSpPr/>
            <p:nvPr/>
          </p:nvCxnSpPr>
          <p:spPr bwMode="auto">
            <a:xfrm rot="15970348" flipH="1">
              <a:off x="7356408" y="2945804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09" name="Straight Connector 308"/>
            <p:cNvCxnSpPr/>
            <p:nvPr/>
          </p:nvCxnSpPr>
          <p:spPr bwMode="auto">
            <a:xfrm rot="15970348" flipH="1">
              <a:off x="7417169" y="2900198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10" name="Straight Connector 309"/>
            <p:cNvCxnSpPr/>
            <p:nvPr/>
          </p:nvCxnSpPr>
          <p:spPr bwMode="auto">
            <a:xfrm rot="15970348" flipH="1">
              <a:off x="7458207" y="2856265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11" name="Straight Connector 310"/>
            <p:cNvCxnSpPr/>
            <p:nvPr/>
          </p:nvCxnSpPr>
          <p:spPr bwMode="auto">
            <a:xfrm rot="15970348" flipH="1">
              <a:off x="7518670" y="2803545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12" name="Straight Connector 311"/>
            <p:cNvCxnSpPr/>
            <p:nvPr/>
          </p:nvCxnSpPr>
          <p:spPr bwMode="auto">
            <a:xfrm rot="15970348" flipH="1">
              <a:off x="7572460" y="2749014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</p:grpSp>
      <p:grpSp>
        <p:nvGrpSpPr>
          <p:cNvPr id="313" name="Group 312"/>
          <p:cNvGrpSpPr/>
          <p:nvPr/>
        </p:nvGrpSpPr>
        <p:grpSpPr>
          <a:xfrm>
            <a:off x="7786049" y="6381507"/>
            <a:ext cx="429289" cy="405079"/>
            <a:chOff x="7200158" y="2734951"/>
            <a:chExt cx="429289" cy="405079"/>
          </a:xfrm>
        </p:grpSpPr>
        <p:cxnSp>
          <p:nvCxnSpPr>
            <p:cNvPr id="314" name="Straight Connector 313"/>
            <p:cNvCxnSpPr/>
            <p:nvPr/>
          </p:nvCxnSpPr>
          <p:spPr bwMode="auto">
            <a:xfrm rot="5170348" flipH="1" flipV="1">
              <a:off x="7239138" y="2697221"/>
              <a:ext cx="308356" cy="386316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15" name="Straight Connector 314"/>
            <p:cNvCxnSpPr/>
            <p:nvPr/>
          </p:nvCxnSpPr>
          <p:spPr bwMode="auto">
            <a:xfrm rot="15970348" flipH="1">
              <a:off x="7197234" y="3083043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16" name="Straight Connector 315"/>
            <p:cNvCxnSpPr/>
            <p:nvPr/>
          </p:nvCxnSpPr>
          <p:spPr bwMode="auto">
            <a:xfrm rot="15970348" flipH="1">
              <a:off x="7257994" y="3037436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17" name="Straight Connector 316"/>
            <p:cNvCxnSpPr/>
            <p:nvPr/>
          </p:nvCxnSpPr>
          <p:spPr bwMode="auto">
            <a:xfrm rot="15970348" flipH="1">
              <a:off x="7311984" y="2987646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18" name="Straight Connector 317"/>
            <p:cNvCxnSpPr/>
            <p:nvPr/>
          </p:nvCxnSpPr>
          <p:spPr bwMode="auto">
            <a:xfrm rot="15970348" flipH="1">
              <a:off x="7356408" y="2945804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19" name="Straight Connector 318"/>
            <p:cNvCxnSpPr/>
            <p:nvPr/>
          </p:nvCxnSpPr>
          <p:spPr bwMode="auto">
            <a:xfrm rot="15970348" flipH="1">
              <a:off x="7417169" y="2900198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20" name="Straight Connector 319"/>
            <p:cNvCxnSpPr/>
            <p:nvPr/>
          </p:nvCxnSpPr>
          <p:spPr bwMode="auto">
            <a:xfrm rot="15970348" flipH="1">
              <a:off x="7458207" y="2856265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21" name="Straight Connector 320"/>
            <p:cNvCxnSpPr/>
            <p:nvPr/>
          </p:nvCxnSpPr>
          <p:spPr bwMode="auto">
            <a:xfrm rot="15970348" flipH="1">
              <a:off x="7518670" y="2803545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22" name="Straight Connector 321"/>
            <p:cNvCxnSpPr/>
            <p:nvPr/>
          </p:nvCxnSpPr>
          <p:spPr bwMode="auto">
            <a:xfrm rot="15970348" flipH="1">
              <a:off x="7572460" y="2749014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</p:grpSp>
      <p:sp>
        <p:nvSpPr>
          <p:cNvPr id="323" name="Line 134"/>
          <p:cNvSpPr>
            <a:spLocks noChangeShapeType="1"/>
          </p:cNvSpPr>
          <p:nvPr/>
        </p:nvSpPr>
        <p:spPr bwMode="auto">
          <a:xfrm flipV="1">
            <a:off x="7929586" y="4117662"/>
            <a:ext cx="0" cy="2448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5" name="Line 145"/>
          <p:cNvSpPr>
            <a:spLocks noChangeShapeType="1"/>
          </p:cNvSpPr>
          <p:nvPr/>
        </p:nvSpPr>
        <p:spPr bwMode="auto">
          <a:xfrm>
            <a:off x="4443140" y="4173860"/>
            <a:ext cx="1116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27" name="Group 326"/>
          <p:cNvGrpSpPr/>
          <p:nvPr/>
        </p:nvGrpSpPr>
        <p:grpSpPr>
          <a:xfrm rot="3990695">
            <a:off x="4101697" y="925384"/>
            <a:ext cx="433375" cy="395637"/>
            <a:chOff x="3612208" y="926315"/>
            <a:chExt cx="433375" cy="395637"/>
          </a:xfrm>
        </p:grpSpPr>
        <p:cxnSp>
          <p:nvCxnSpPr>
            <p:cNvPr id="328" name="Straight Connector 327"/>
            <p:cNvCxnSpPr/>
            <p:nvPr/>
          </p:nvCxnSpPr>
          <p:spPr bwMode="auto">
            <a:xfrm rot="16055918" flipH="1" flipV="1">
              <a:off x="3698247" y="970680"/>
              <a:ext cx="308356" cy="386316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29" name="Straight Connector 328"/>
            <p:cNvCxnSpPr/>
            <p:nvPr/>
          </p:nvCxnSpPr>
          <p:spPr bwMode="auto">
            <a:xfrm rot="5255918" flipH="1">
              <a:off x="3981568" y="940378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30" name="Straight Connector 329"/>
            <p:cNvCxnSpPr/>
            <p:nvPr/>
          </p:nvCxnSpPr>
          <p:spPr bwMode="auto">
            <a:xfrm rot="5255918" flipH="1">
              <a:off x="3919691" y="984459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31" name="Straight Connector 330"/>
            <p:cNvCxnSpPr/>
            <p:nvPr/>
          </p:nvCxnSpPr>
          <p:spPr bwMode="auto">
            <a:xfrm rot="5255918" flipH="1">
              <a:off x="3864479" y="1032890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32" name="Straight Connector 331"/>
            <p:cNvCxnSpPr/>
            <p:nvPr/>
          </p:nvCxnSpPr>
          <p:spPr bwMode="auto">
            <a:xfrm rot="5255918" flipH="1">
              <a:off x="3819027" y="1073613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33" name="Straight Connector 332"/>
            <p:cNvCxnSpPr/>
            <p:nvPr/>
          </p:nvCxnSpPr>
          <p:spPr bwMode="auto">
            <a:xfrm rot="5255918" flipH="1">
              <a:off x="3757150" y="1117693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34" name="Straight Connector 333"/>
            <p:cNvCxnSpPr/>
            <p:nvPr/>
          </p:nvCxnSpPr>
          <p:spPr bwMode="auto">
            <a:xfrm rot="5255918" flipH="1">
              <a:off x="3715031" y="1160590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35" name="Straight Connector 334"/>
            <p:cNvCxnSpPr/>
            <p:nvPr/>
          </p:nvCxnSpPr>
          <p:spPr bwMode="auto">
            <a:xfrm rot="5255918" flipH="1">
              <a:off x="3653275" y="1211789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36" name="Straight Connector 335"/>
            <p:cNvCxnSpPr/>
            <p:nvPr/>
          </p:nvCxnSpPr>
          <p:spPr bwMode="auto">
            <a:xfrm rot="5255918" flipH="1">
              <a:off x="3598145" y="1264965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</p:grpSp>
      <p:sp>
        <p:nvSpPr>
          <p:cNvPr id="347" name="Line 134"/>
          <p:cNvSpPr>
            <a:spLocks noChangeShapeType="1"/>
          </p:cNvSpPr>
          <p:nvPr/>
        </p:nvSpPr>
        <p:spPr bwMode="auto">
          <a:xfrm flipV="1">
            <a:off x="4444364" y="3144226"/>
            <a:ext cx="0" cy="1044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48" name="Group 347"/>
          <p:cNvGrpSpPr/>
          <p:nvPr/>
        </p:nvGrpSpPr>
        <p:grpSpPr>
          <a:xfrm rot="5667688">
            <a:off x="4002034" y="5997107"/>
            <a:ext cx="429289" cy="405079"/>
            <a:chOff x="7200158" y="2734951"/>
            <a:chExt cx="429289" cy="405079"/>
          </a:xfrm>
        </p:grpSpPr>
        <p:cxnSp>
          <p:nvCxnSpPr>
            <p:cNvPr id="349" name="Straight Connector 348"/>
            <p:cNvCxnSpPr/>
            <p:nvPr/>
          </p:nvCxnSpPr>
          <p:spPr bwMode="auto">
            <a:xfrm rot="5170348" flipH="1" flipV="1">
              <a:off x="7239138" y="2697221"/>
              <a:ext cx="308356" cy="386316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50" name="Straight Connector 349"/>
            <p:cNvCxnSpPr/>
            <p:nvPr/>
          </p:nvCxnSpPr>
          <p:spPr bwMode="auto">
            <a:xfrm rot="15970348" flipH="1">
              <a:off x="7197234" y="3083043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51" name="Straight Connector 350"/>
            <p:cNvCxnSpPr/>
            <p:nvPr/>
          </p:nvCxnSpPr>
          <p:spPr bwMode="auto">
            <a:xfrm rot="15970348" flipH="1">
              <a:off x="7257994" y="3037436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52" name="Straight Connector 351"/>
            <p:cNvCxnSpPr/>
            <p:nvPr/>
          </p:nvCxnSpPr>
          <p:spPr bwMode="auto">
            <a:xfrm rot="15970348" flipH="1">
              <a:off x="7311984" y="2987646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53" name="Straight Connector 352"/>
            <p:cNvCxnSpPr/>
            <p:nvPr/>
          </p:nvCxnSpPr>
          <p:spPr bwMode="auto">
            <a:xfrm rot="15970348" flipH="1">
              <a:off x="7356408" y="2945804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54" name="Straight Connector 353"/>
            <p:cNvCxnSpPr/>
            <p:nvPr/>
          </p:nvCxnSpPr>
          <p:spPr bwMode="auto">
            <a:xfrm rot="15970348" flipH="1">
              <a:off x="7417169" y="2900198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55" name="Straight Connector 354"/>
            <p:cNvCxnSpPr/>
            <p:nvPr/>
          </p:nvCxnSpPr>
          <p:spPr bwMode="auto">
            <a:xfrm rot="15970348" flipH="1">
              <a:off x="7458207" y="2856265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56" name="Straight Connector 355"/>
            <p:cNvCxnSpPr/>
            <p:nvPr/>
          </p:nvCxnSpPr>
          <p:spPr bwMode="auto">
            <a:xfrm rot="15970348" flipH="1">
              <a:off x="7518670" y="2803545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57" name="Straight Connector 356"/>
            <p:cNvCxnSpPr/>
            <p:nvPr/>
          </p:nvCxnSpPr>
          <p:spPr bwMode="auto">
            <a:xfrm rot="15970348" flipH="1">
              <a:off x="7572460" y="2749014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</p:grpSp>
      <p:grpSp>
        <p:nvGrpSpPr>
          <p:cNvPr id="378" name="Group 377"/>
          <p:cNvGrpSpPr/>
          <p:nvPr/>
        </p:nvGrpSpPr>
        <p:grpSpPr>
          <a:xfrm rot="5667688">
            <a:off x="138204" y="2996711"/>
            <a:ext cx="429289" cy="405079"/>
            <a:chOff x="7200158" y="2734951"/>
            <a:chExt cx="429289" cy="405079"/>
          </a:xfrm>
        </p:grpSpPr>
        <p:cxnSp>
          <p:nvCxnSpPr>
            <p:cNvPr id="379" name="Straight Connector 378"/>
            <p:cNvCxnSpPr/>
            <p:nvPr/>
          </p:nvCxnSpPr>
          <p:spPr bwMode="auto">
            <a:xfrm rot="5170348" flipH="1" flipV="1">
              <a:off x="7239138" y="2697221"/>
              <a:ext cx="308356" cy="386316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80" name="Straight Connector 379"/>
            <p:cNvCxnSpPr/>
            <p:nvPr/>
          </p:nvCxnSpPr>
          <p:spPr bwMode="auto">
            <a:xfrm rot="15970348" flipH="1">
              <a:off x="7197234" y="3083043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81" name="Straight Connector 380"/>
            <p:cNvCxnSpPr/>
            <p:nvPr/>
          </p:nvCxnSpPr>
          <p:spPr bwMode="auto">
            <a:xfrm rot="15970348" flipH="1">
              <a:off x="7257994" y="3037436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82" name="Straight Connector 381"/>
            <p:cNvCxnSpPr/>
            <p:nvPr/>
          </p:nvCxnSpPr>
          <p:spPr bwMode="auto">
            <a:xfrm rot="15970348" flipH="1">
              <a:off x="7311984" y="2987646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83" name="Straight Connector 382"/>
            <p:cNvCxnSpPr/>
            <p:nvPr/>
          </p:nvCxnSpPr>
          <p:spPr bwMode="auto">
            <a:xfrm rot="15970348" flipH="1">
              <a:off x="7356408" y="2945804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84" name="Straight Connector 383"/>
            <p:cNvCxnSpPr/>
            <p:nvPr/>
          </p:nvCxnSpPr>
          <p:spPr bwMode="auto">
            <a:xfrm rot="15970348" flipH="1">
              <a:off x="7417169" y="2900198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85" name="Straight Connector 384"/>
            <p:cNvCxnSpPr/>
            <p:nvPr/>
          </p:nvCxnSpPr>
          <p:spPr bwMode="auto">
            <a:xfrm rot="15970348" flipH="1">
              <a:off x="7458207" y="2856265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86" name="Straight Connector 385"/>
            <p:cNvCxnSpPr/>
            <p:nvPr/>
          </p:nvCxnSpPr>
          <p:spPr bwMode="auto">
            <a:xfrm rot="15970348" flipH="1">
              <a:off x="7518670" y="2803545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87" name="Straight Connector 386"/>
            <p:cNvCxnSpPr/>
            <p:nvPr/>
          </p:nvCxnSpPr>
          <p:spPr bwMode="auto">
            <a:xfrm rot="15970348" flipH="1">
              <a:off x="7572460" y="2749014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</p:grpSp>
      <p:grpSp>
        <p:nvGrpSpPr>
          <p:cNvPr id="388" name="Group 387"/>
          <p:cNvGrpSpPr/>
          <p:nvPr/>
        </p:nvGrpSpPr>
        <p:grpSpPr>
          <a:xfrm rot="5667688">
            <a:off x="432575" y="3996843"/>
            <a:ext cx="429289" cy="405079"/>
            <a:chOff x="7200158" y="2734951"/>
            <a:chExt cx="429289" cy="405079"/>
          </a:xfrm>
        </p:grpSpPr>
        <p:cxnSp>
          <p:nvCxnSpPr>
            <p:cNvPr id="389" name="Straight Connector 388"/>
            <p:cNvCxnSpPr/>
            <p:nvPr/>
          </p:nvCxnSpPr>
          <p:spPr bwMode="auto">
            <a:xfrm rot="5170348" flipH="1" flipV="1">
              <a:off x="7239138" y="2697221"/>
              <a:ext cx="308356" cy="386316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90" name="Straight Connector 389"/>
            <p:cNvCxnSpPr/>
            <p:nvPr/>
          </p:nvCxnSpPr>
          <p:spPr bwMode="auto">
            <a:xfrm rot="15970348" flipH="1">
              <a:off x="7197234" y="3083043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91" name="Straight Connector 390"/>
            <p:cNvCxnSpPr/>
            <p:nvPr/>
          </p:nvCxnSpPr>
          <p:spPr bwMode="auto">
            <a:xfrm rot="15970348" flipH="1">
              <a:off x="7257994" y="3037436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92" name="Straight Connector 391"/>
            <p:cNvCxnSpPr/>
            <p:nvPr/>
          </p:nvCxnSpPr>
          <p:spPr bwMode="auto">
            <a:xfrm rot="15970348" flipH="1">
              <a:off x="7311984" y="2987646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93" name="Straight Connector 392"/>
            <p:cNvCxnSpPr/>
            <p:nvPr/>
          </p:nvCxnSpPr>
          <p:spPr bwMode="auto">
            <a:xfrm rot="15970348" flipH="1">
              <a:off x="7356408" y="2945804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94" name="Straight Connector 393"/>
            <p:cNvCxnSpPr/>
            <p:nvPr/>
          </p:nvCxnSpPr>
          <p:spPr bwMode="auto">
            <a:xfrm rot="15970348" flipH="1">
              <a:off x="7417169" y="2900198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95" name="Straight Connector 394"/>
            <p:cNvCxnSpPr/>
            <p:nvPr/>
          </p:nvCxnSpPr>
          <p:spPr bwMode="auto">
            <a:xfrm rot="15970348" flipH="1">
              <a:off x="7458207" y="2856265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96" name="Straight Connector 395"/>
            <p:cNvCxnSpPr/>
            <p:nvPr/>
          </p:nvCxnSpPr>
          <p:spPr bwMode="auto">
            <a:xfrm rot="15970348" flipH="1">
              <a:off x="7518670" y="2803545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97" name="Straight Connector 396"/>
            <p:cNvCxnSpPr/>
            <p:nvPr/>
          </p:nvCxnSpPr>
          <p:spPr bwMode="auto">
            <a:xfrm rot="15970348" flipH="1">
              <a:off x="7572460" y="2749014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</p:grpSp>
      <p:grpSp>
        <p:nvGrpSpPr>
          <p:cNvPr id="399" name="Group 398"/>
          <p:cNvGrpSpPr/>
          <p:nvPr/>
        </p:nvGrpSpPr>
        <p:grpSpPr>
          <a:xfrm rot="5400000">
            <a:off x="1335721" y="5356977"/>
            <a:ext cx="394848" cy="433626"/>
            <a:chOff x="1348757" y="3932076"/>
            <a:chExt cx="394848" cy="433626"/>
          </a:xfrm>
        </p:grpSpPr>
        <p:cxnSp>
          <p:nvCxnSpPr>
            <p:cNvPr id="401" name="Straight Connector 400"/>
            <p:cNvCxnSpPr/>
            <p:nvPr/>
          </p:nvCxnSpPr>
          <p:spPr bwMode="auto">
            <a:xfrm rot="21462981" flipH="1" flipV="1">
              <a:off x="1352244" y="3979386"/>
              <a:ext cx="308356" cy="386316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402" name="Straight Connector 401"/>
            <p:cNvCxnSpPr/>
            <p:nvPr/>
          </p:nvCxnSpPr>
          <p:spPr bwMode="auto">
            <a:xfrm rot="10662981" flipH="1">
              <a:off x="1672555" y="4316165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403" name="Straight Connector 402"/>
            <p:cNvCxnSpPr/>
            <p:nvPr/>
          </p:nvCxnSpPr>
          <p:spPr bwMode="auto">
            <a:xfrm rot="10662981" flipH="1">
              <a:off x="1628602" y="4254198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404" name="Straight Connector 403"/>
            <p:cNvCxnSpPr/>
            <p:nvPr/>
          </p:nvCxnSpPr>
          <p:spPr bwMode="auto">
            <a:xfrm rot="10662981" flipH="1">
              <a:off x="1580284" y="4198887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405" name="Straight Connector 404"/>
            <p:cNvCxnSpPr/>
            <p:nvPr/>
          </p:nvCxnSpPr>
          <p:spPr bwMode="auto">
            <a:xfrm rot="10662981" flipH="1">
              <a:off x="1539655" y="4153351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406" name="Straight Connector 405"/>
            <p:cNvCxnSpPr/>
            <p:nvPr/>
          </p:nvCxnSpPr>
          <p:spPr bwMode="auto">
            <a:xfrm rot="10662981" flipH="1">
              <a:off x="1495702" y="4091384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407" name="Straight Connector 406"/>
            <p:cNvCxnSpPr/>
            <p:nvPr/>
          </p:nvCxnSpPr>
          <p:spPr bwMode="auto">
            <a:xfrm rot="10662981" flipH="1">
              <a:off x="1452892" y="4049177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408" name="Straight Connector 407"/>
            <p:cNvCxnSpPr/>
            <p:nvPr/>
          </p:nvCxnSpPr>
          <p:spPr bwMode="auto">
            <a:xfrm rot="10662981" flipH="1">
              <a:off x="1401820" y="3987316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409" name="Straight Connector 408"/>
            <p:cNvCxnSpPr/>
            <p:nvPr/>
          </p:nvCxnSpPr>
          <p:spPr bwMode="auto">
            <a:xfrm rot="10662981" flipH="1">
              <a:off x="1348757" y="3932076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</p:grpSp>
      <p:grpSp>
        <p:nvGrpSpPr>
          <p:cNvPr id="412" name="Group 411"/>
          <p:cNvGrpSpPr/>
          <p:nvPr/>
        </p:nvGrpSpPr>
        <p:grpSpPr>
          <a:xfrm rot="15879501">
            <a:off x="3921399" y="3959095"/>
            <a:ext cx="429289" cy="405079"/>
            <a:chOff x="7200158" y="2734951"/>
            <a:chExt cx="429289" cy="405079"/>
          </a:xfrm>
        </p:grpSpPr>
        <p:cxnSp>
          <p:nvCxnSpPr>
            <p:cNvPr id="413" name="Straight Connector 412"/>
            <p:cNvCxnSpPr/>
            <p:nvPr/>
          </p:nvCxnSpPr>
          <p:spPr bwMode="auto">
            <a:xfrm rot="5170348" flipH="1" flipV="1">
              <a:off x="7239138" y="2697221"/>
              <a:ext cx="308356" cy="386316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414" name="Straight Connector 413"/>
            <p:cNvCxnSpPr/>
            <p:nvPr/>
          </p:nvCxnSpPr>
          <p:spPr bwMode="auto">
            <a:xfrm rot="15970348" flipH="1">
              <a:off x="7197234" y="3083043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415" name="Straight Connector 414"/>
            <p:cNvCxnSpPr/>
            <p:nvPr/>
          </p:nvCxnSpPr>
          <p:spPr bwMode="auto">
            <a:xfrm rot="15970348" flipH="1">
              <a:off x="7257994" y="3037436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416" name="Straight Connector 415"/>
            <p:cNvCxnSpPr/>
            <p:nvPr/>
          </p:nvCxnSpPr>
          <p:spPr bwMode="auto">
            <a:xfrm rot="15970348" flipH="1">
              <a:off x="7311984" y="2987646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417" name="Straight Connector 416"/>
            <p:cNvCxnSpPr/>
            <p:nvPr/>
          </p:nvCxnSpPr>
          <p:spPr bwMode="auto">
            <a:xfrm rot="15970348" flipH="1">
              <a:off x="7356408" y="2945804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418" name="Straight Connector 417"/>
            <p:cNvCxnSpPr/>
            <p:nvPr/>
          </p:nvCxnSpPr>
          <p:spPr bwMode="auto">
            <a:xfrm rot="15970348" flipH="1">
              <a:off x="7417169" y="2900198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419" name="Straight Connector 418"/>
            <p:cNvCxnSpPr/>
            <p:nvPr/>
          </p:nvCxnSpPr>
          <p:spPr bwMode="auto">
            <a:xfrm rot="15970348" flipH="1">
              <a:off x="7458207" y="2856265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420" name="Straight Connector 419"/>
            <p:cNvCxnSpPr/>
            <p:nvPr/>
          </p:nvCxnSpPr>
          <p:spPr bwMode="auto">
            <a:xfrm rot="15970348" flipH="1">
              <a:off x="7518670" y="2803545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421" name="Straight Connector 420"/>
            <p:cNvCxnSpPr/>
            <p:nvPr/>
          </p:nvCxnSpPr>
          <p:spPr bwMode="auto">
            <a:xfrm rot="15970348" flipH="1">
              <a:off x="7572460" y="2749014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</p:grpSp>
      <p:grpSp>
        <p:nvGrpSpPr>
          <p:cNvPr id="429" name="Group 428"/>
          <p:cNvGrpSpPr/>
          <p:nvPr/>
        </p:nvGrpSpPr>
        <p:grpSpPr>
          <a:xfrm>
            <a:off x="3346512" y="3959119"/>
            <a:ext cx="433379" cy="390617"/>
            <a:chOff x="3346512" y="3959119"/>
            <a:chExt cx="433379" cy="390617"/>
          </a:xfrm>
        </p:grpSpPr>
        <p:cxnSp>
          <p:nvCxnSpPr>
            <p:cNvPr id="479" name="Straight Connector 478"/>
            <p:cNvCxnSpPr/>
            <p:nvPr/>
          </p:nvCxnSpPr>
          <p:spPr bwMode="auto">
            <a:xfrm rot="5255918" flipH="1">
              <a:off x="3707015" y="3973182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grpSp>
          <p:nvGrpSpPr>
            <p:cNvPr id="423" name="Group 422"/>
            <p:cNvGrpSpPr/>
            <p:nvPr/>
          </p:nvGrpSpPr>
          <p:grpSpPr>
            <a:xfrm>
              <a:off x="3346512" y="4001373"/>
              <a:ext cx="366762" cy="341633"/>
              <a:chOff x="3601166" y="4001373"/>
              <a:chExt cx="366762" cy="341633"/>
            </a:xfrm>
          </p:grpSpPr>
          <p:cxnSp>
            <p:nvCxnSpPr>
              <p:cNvPr id="480" name="Straight Connector 479"/>
              <p:cNvCxnSpPr/>
              <p:nvPr/>
            </p:nvCxnSpPr>
            <p:spPr bwMode="auto">
              <a:xfrm rot="5255918" flipH="1">
                <a:off x="3910941" y="4015436"/>
                <a:ext cx="71050" cy="42924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81" name="Straight Connector 480"/>
              <p:cNvCxnSpPr/>
              <p:nvPr/>
            </p:nvCxnSpPr>
            <p:spPr bwMode="auto">
              <a:xfrm rot="5255918" flipH="1">
                <a:off x="3864479" y="4053944"/>
                <a:ext cx="71050" cy="42924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82" name="Straight Connector 481"/>
              <p:cNvCxnSpPr/>
              <p:nvPr/>
            </p:nvCxnSpPr>
            <p:spPr bwMode="auto">
              <a:xfrm rot="5255918" flipH="1">
                <a:off x="3819027" y="4094667"/>
                <a:ext cx="71050" cy="42924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83" name="Straight Connector 482"/>
              <p:cNvCxnSpPr/>
              <p:nvPr/>
            </p:nvCxnSpPr>
            <p:spPr bwMode="auto">
              <a:xfrm rot="5255918" flipH="1">
                <a:off x="3757150" y="4138747"/>
                <a:ext cx="71050" cy="42924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84" name="Straight Connector 483"/>
              <p:cNvCxnSpPr/>
              <p:nvPr/>
            </p:nvCxnSpPr>
            <p:spPr bwMode="auto">
              <a:xfrm rot="5255918" flipH="1">
                <a:off x="3715031" y="4181644"/>
                <a:ext cx="71050" cy="42924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85" name="Straight Connector 484"/>
              <p:cNvCxnSpPr/>
              <p:nvPr/>
            </p:nvCxnSpPr>
            <p:spPr bwMode="auto">
              <a:xfrm rot="5255918" flipH="1">
                <a:off x="3643547" y="4242571"/>
                <a:ext cx="71050" cy="42924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86" name="Straight Connector 485"/>
              <p:cNvCxnSpPr/>
              <p:nvPr/>
            </p:nvCxnSpPr>
            <p:spPr bwMode="auto">
              <a:xfrm rot="5255918" flipH="1">
                <a:off x="3587103" y="4286019"/>
                <a:ext cx="71050" cy="42924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</p:grpSp>
        <p:cxnSp>
          <p:nvCxnSpPr>
            <p:cNvPr id="478" name="Straight Connector 477"/>
            <p:cNvCxnSpPr/>
            <p:nvPr/>
          </p:nvCxnSpPr>
          <p:spPr bwMode="auto">
            <a:xfrm rot="16055918" flipH="1" flipV="1">
              <a:off x="3432555" y="4002400"/>
              <a:ext cx="308356" cy="386316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</p:grpSp>
      <p:grpSp>
        <p:nvGrpSpPr>
          <p:cNvPr id="358" name="Group 357"/>
          <p:cNvGrpSpPr/>
          <p:nvPr/>
        </p:nvGrpSpPr>
        <p:grpSpPr>
          <a:xfrm rot="5667688">
            <a:off x="765906" y="5313598"/>
            <a:ext cx="429289" cy="405079"/>
            <a:chOff x="7200158" y="2734951"/>
            <a:chExt cx="429289" cy="405079"/>
          </a:xfrm>
        </p:grpSpPr>
        <p:cxnSp>
          <p:nvCxnSpPr>
            <p:cNvPr id="359" name="Straight Connector 358"/>
            <p:cNvCxnSpPr/>
            <p:nvPr/>
          </p:nvCxnSpPr>
          <p:spPr bwMode="auto">
            <a:xfrm rot="5170348" flipH="1" flipV="1">
              <a:off x="7239138" y="2697221"/>
              <a:ext cx="308356" cy="386316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60" name="Straight Connector 359"/>
            <p:cNvCxnSpPr/>
            <p:nvPr/>
          </p:nvCxnSpPr>
          <p:spPr bwMode="auto">
            <a:xfrm rot="15970348" flipH="1">
              <a:off x="7197234" y="3083043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61" name="Straight Connector 360"/>
            <p:cNvCxnSpPr/>
            <p:nvPr/>
          </p:nvCxnSpPr>
          <p:spPr bwMode="auto">
            <a:xfrm rot="15970348" flipH="1">
              <a:off x="7257994" y="3037436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62" name="Straight Connector 361"/>
            <p:cNvCxnSpPr/>
            <p:nvPr/>
          </p:nvCxnSpPr>
          <p:spPr bwMode="auto">
            <a:xfrm rot="15970348" flipH="1">
              <a:off x="7311984" y="2987646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63" name="Straight Connector 362"/>
            <p:cNvCxnSpPr/>
            <p:nvPr/>
          </p:nvCxnSpPr>
          <p:spPr bwMode="auto">
            <a:xfrm rot="15970348" flipH="1">
              <a:off x="7356408" y="2945804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64" name="Straight Connector 363"/>
            <p:cNvCxnSpPr/>
            <p:nvPr/>
          </p:nvCxnSpPr>
          <p:spPr bwMode="auto">
            <a:xfrm rot="15970348" flipH="1">
              <a:off x="7417169" y="2900198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65" name="Straight Connector 364"/>
            <p:cNvCxnSpPr/>
            <p:nvPr/>
          </p:nvCxnSpPr>
          <p:spPr bwMode="auto">
            <a:xfrm rot="15970348" flipH="1">
              <a:off x="7458207" y="2856265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66" name="Straight Connector 365"/>
            <p:cNvCxnSpPr/>
            <p:nvPr/>
          </p:nvCxnSpPr>
          <p:spPr bwMode="auto">
            <a:xfrm rot="15970348" flipH="1">
              <a:off x="7518670" y="2803545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67" name="Straight Connector 366"/>
            <p:cNvCxnSpPr/>
            <p:nvPr/>
          </p:nvCxnSpPr>
          <p:spPr bwMode="auto">
            <a:xfrm rot="15970348" flipH="1">
              <a:off x="7572460" y="2749014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</p:grpSp>
      <p:grpSp>
        <p:nvGrpSpPr>
          <p:cNvPr id="326" name="Group 325"/>
          <p:cNvGrpSpPr/>
          <p:nvPr/>
        </p:nvGrpSpPr>
        <p:grpSpPr>
          <a:xfrm rot="503976">
            <a:off x="3584153" y="922605"/>
            <a:ext cx="433375" cy="395637"/>
            <a:chOff x="3612208" y="926315"/>
            <a:chExt cx="433375" cy="395637"/>
          </a:xfrm>
        </p:grpSpPr>
        <p:cxnSp>
          <p:nvCxnSpPr>
            <p:cNvPr id="117" name="Straight Connector 116"/>
            <p:cNvCxnSpPr/>
            <p:nvPr/>
          </p:nvCxnSpPr>
          <p:spPr bwMode="auto">
            <a:xfrm rot="16055918" flipH="1" flipV="1">
              <a:off x="3698247" y="970680"/>
              <a:ext cx="308356" cy="386316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18" name="Straight Connector 117"/>
            <p:cNvCxnSpPr/>
            <p:nvPr/>
          </p:nvCxnSpPr>
          <p:spPr bwMode="auto">
            <a:xfrm rot="5255918" flipH="1">
              <a:off x="3981568" y="940378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19" name="Straight Connector 118"/>
            <p:cNvCxnSpPr/>
            <p:nvPr/>
          </p:nvCxnSpPr>
          <p:spPr bwMode="auto">
            <a:xfrm rot="5255918" flipH="1">
              <a:off x="3919691" y="984459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20" name="Straight Connector 119"/>
            <p:cNvCxnSpPr/>
            <p:nvPr/>
          </p:nvCxnSpPr>
          <p:spPr bwMode="auto">
            <a:xfrm rot="5255918" flipH="1">
              <a:off x="3864479" y="1032890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21" name="Straight Connector 120"/>
            <p:cNvCxnSpPr/>
            <p:nvPr/>
          </p:nvCxnSpPr>
          <p:spPr bwMode="auto">
            <a:xfrm rot="5255918" flipH="1">
              <a:off x="3819027" y="1073613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22" name="Straight Connector 121"/>
            <p:cNvCxnSpPr/>
            <p:nvPr/>
          </p:nvCxnSpPr>
          <p:spPr bwMode="auto">
            <a:xfrm rot="5255918" flipH="1">
              <a:off x="3757150" y="1117693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23" name="Straight Connector 122"/>
            <p:cNvCxnSpPr/>
            <p:nvPr/>
          </p:nvCxnSpPr>
          <p:spPr bwMode="auto">
            <a:xfrm rot="5255918" flipH="1">
              <a:off x="3715031" y="1160590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24" name="Straight Connector 123"/>
            <p:cNvCxnSpPr/>
            <p:nvPr/>
          </p:nvCxnSpPr>
          <p:spPr bwMode="auto">
            <a:xfrm rot="5255918" flipH="1">
              <a:off x="3653275" y="1211789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25" name="Straight Connector 124"/>
            <p:cNvCxnSpPr/>
            <p:nvPr/>
          </p:nvCxnSpPr>
          <p:spPr bwMode="auto">
            <a:xfrm rot="5255918" flipH="1">
              <a:off x="3598145" y="1264965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</p:grpSp>
      <p:sp>
        <p:nvSpPr>
          <p:cNvPr id="523" name="Line 137"/>
          <p:cNvSpPr>
            <a:spLocks noChangeShapeType="1"/>
          </p:cNvSpPr>
          <p:nvPr/>
        </p:nvSpPr>
        <p:spPr bwMode="auto">
          <a:xfrm>
            <a:off x="4940384" y="4180034"/>
            <a:ext cx="0" cy="3381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24" name="Group 323"/>
          <p:cNvGrpSpPr/>
          <p:nvPr/>
        </p:nvGrpSpPr>
        <p:grpSpPr>
          <a:xfrm rot="16200000">
            <a:off x="4678067" y="3909678"/>
            <a:ext cx="394848" cy="433626"/>
            <a:chOff x="4809159" y="3943398"/>
            <a:chExt cx="394848" cy="433626"/>
          </a:xfrm>
        </p:grpSpPr>
        <p:cxnSp>
          <p:nvCxnSpPr>
            <p:cNvPr id="533" name="Straight Connector 532"/>
            <p:cNvCxnSpPr/>
            <p:nvPr/>
          </p:nvCxnSpPr>
          <p:spPr bwMode="auto">
            <a:xfrm rot="21462981" flipH="1" flipV="1">
              <a:off x="4812646" y="3990708"/>
              <a:ext cx="308356" cy="386316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534" name="Straight Connector 533"/>
            <p:cNvCxnSpPr/>
            <p:nvPr/>
          </p:nvCxnSpPr>
          <p:spPr bwMode="auto">
            <a:xfrm rot="10662981" flipH="1">
              <a:off x="5132957" y="4327487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535" name="Straight Connector 534"/>
            <p:cNvCxnSpPr/>
            <p:nvPr/>
          </p:nvCxnSpPr>
          <p:spPr bwMode="auto">
            <a:xfrm rot="10662981" flipH="1">
              <a:off x="5089004" y="4265520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536" name="Straight Connector 535"/>
            <p:cNvCxnSpPr/>
            <p:nvPr/>
          </p:nvCxnSpPr>
          <p:spPr bwMode="auto">
            <a:xfrm rot="10662981" flipH="1">
              <a:off x="5040686" y="4210209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537" name="Straight Connector 536"/>
            <p:cNvCxnSpPr/>
            <p:nvPr/>
          </p:nvCxnSpPr>
          <p:spPr bwMode="auto">
            <a:xfrm rot="10662981" flipH="1">
              <a:off x="5000057" y="4164673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538" name="Straight Connector 537"/>
            <p:cNvCxnSpPr/>
            <p:nvPr/>
          </p:nvCxnSpPr>
          <p:spPr bwMode="auto">
            <a:xfrm rot="10662981" flipH="1">
              <a:off x="4956104" y="4102706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539" name="Straight Connector 538"/>
            <p:cNvCxnSpPr/>
            <p:nvPr/>
          </p:nvCxnSpPr>
          <p:spPr bwMode="auto">
            <a:xfrm rot="10662981" flipH="1">
              <a:off x="4913294" y="4060499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540" name="Straight Connector 539"/>
            <p:cNvCxnSpPr/>
            <p:nvPr/>
          </p:nvCxnSpPr>
          <p:spPr bwMode="auto">
            <a:xfrm rot="10662981" flipH="1">
              <a:off x="4862222" y="3998638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541" name="Straight Connector 540"/>
            <p:cNvCxnSpPr/>
            <p:nvPr/>
          </p:nvCxnSpPr>
          <p:spPr bwMode="auto">
            <a:xfrm rot="10662981" flipH="1">
              <a:off x="4809159" y="3943398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</p:grpSp>
      <p:grpSp>
        <p:nvGrpSpPr>
          <p:cNvPr id="426" name="Group 425"/>
          <p:cNvGrpSpPr/>
          <p:nvPr/>
        </p:nvGrpSpPr>
        <p:grpSpPr>
          <a:xfrm rot="20725333">
            <a:off x="4809159" y="922344"/>
            <a:ext cx="394848" cy="433626"/>
            <a:chOff x="4809159" y="922344"/>
            <a:chExt cx="394848" cy="433626"/>
          </a:xfrm>
        </p:grpSpPr>
        <p:cxnSp>
          <p:nvCxnSpPr>
            <p:cNvPr id="190" name="Straight Connector 189"/>
            <p:cNvCxnSpPr/>
            <p:nvPr/>
          </p:nvCxnSpPr>
          <p:spPr bwMode="auto">
            <a:xfrm rot="21462981" flipH="1" flipV="1">
              <a:off x="4812646" y="969654"/>
              <a:ext cx="308356" cy="386316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91" name="Straight Connector 190"/>
            <p:cNvCxnSpPr/>
            <p:nvPr/>
          </p:nvCxnSpPr>
          <p:spPr bwMode="auto">
            <a:xfrm rot="10662981" flipH="1">
              <a:off x="5132957" y="1306433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92" name="Straight Connector 191"/>
            <p:cNvCxnSpPr/>
            <p:nvPr/>
          </p:nvCxnSpPr>
          <p:spPr bwMode="auto">
            <a:xfrm rot="10662981" flipH="1">
              <a:off x="5089004" y="1244466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93" name="Straight Connector 192"/>
            <p:cNvCxnSpPr/>
            <p:nvPr/>
          </p:nvCxnSpPr>
          <p:spPr bwMode="auto">
            <a:xfrm rot="10662981" flipH="1">
              <a:off x="5040686" y="1189155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94" name="Straight Connector 193"/>
            <p:cNvCxnSpPr/>
            <p:nvPr/>
          </p:nvCxnSpPr>
          <p:spPr bwMode="auto">
            <a:xfrm rot="10662981" flipH="1">
              <a:off x="5000057" y="1143619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95" name="Straight Connector 194"/>
            <p:cNvCxnSpPr/>
            <p:nvPr/>
          </p:nvCxnSpPr>
          <p:spPr bwMode="auto">
            <a:xfrm rot="10662981" flipH="1">
              <a:off x="4956104" y="1081652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96" name="Straight Connector 195"/>
            <p:cNvCxnSpPr/>
            <p:nvPr/>
          </p:nvCxnSpPr>
          <p:spPr bwMode="auto">
            <a:xfrm rot="10662981" flipH="1">
              <a:off x="4913294" y="1039445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97" name="Straight Connector 196"/>
            <p:cNvCxnSpPr/>
            <p:nvPr/>
          </p:nvCxnSpPr>
          <p:spPr bwMode="auto">
            <a:xfrm rot="10662981" flipH="1">
              <a:off x="4862222" y="977584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198" name="Straight Connector 197"/>
            <p:cNvCxnSpPr/>
            <p:nvPr/>
          </p:nvCxnSpPr>
          <p:spPr bwMode="auto">
            <a:xfrm rot="10662981" flipH="1">
              <a:off x="4809159" y="922344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</p:grpSp>
      <p:grpSp>
        <p:nvGrpSpPr>
          <p:cNvPr id="337" name="Group 336"/>
          <p:cNvGrpSpPr/>
          <p:nvPr/>
        </p:nvGrpSpPr>
        <p:grpSpPr>
          <a:xfrm rot="4320288">
            <a:off x="4285130" y="2927606"/>
            <a:ext cx="433375" cy="395637"/>
            <a:chOff x="3612208" y="926315"/>
            <a:chExt cx="433375" cy="395637"/>
          </a:xfrm>
        </p:grpSpPr>
        <p:cxnSp>
          <p:nvCxnSpPr>
            <p:cNvPr id="338" name="Straight Connector 337"/>
            <p:cNvCxnSpPr/>
            <p:nvPr/>
          </p:nvCxnSpPr>
          <p:spPr bwMode="auto">
            <a:xfrm rot="16055918" flipH="1" flipV="1">
              <a:off x="3698247" y="970680"/>
              <a:ext cx="308356" cy="386316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39" name="Straight Connector 338"/>
            <p:cNvCxnSpPr/>
            <p:nvPr/>
          </p:nvCxnSpPr>
          <p:spPr bwMode="auto">
            <a:xfrm rot="5255918" flipH="1">
              <a:off x="3981568" y="940378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40" name="Straight Connector 339"/>
            <p:cNvCxnSpPr/>
            <p:nvPr/>
          </p:nvCxnSpPr>
          <p:spPr bwMode="auto">
            <a:xfrm rot="5255918" flipH="1">
              <a:off x="3919691" y="984459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41" name="Straight Connector 340"/>
            <p:cNvCxnSpPr/>
            <p:nvPr/>
          </p:nvCxnSpPr>
          <p:spPr bwMode="auto">
            <a:xfrm rot="5255918" flipH="1">
              <a:off x="3864479" y="1032890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42" name="Straight Connector 341"/>
            <p:cNvCxnSpPr/>
            <p:nvPr/>
          </p:nvCxnSpPr>
          <p:spPr bwMode="auto">
            <a:xfrm rot="5255918" flipH="1">
              <a:off x="3819027" y="1073613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43" name="Straight Connector 342"/>
            <p:cNvCxnSpPr/>
            <p:nvPr/>
          </p:nvCxnSpPr>
          <p:spPr bwMode="auto">
            <a:xfrm rot="5255918" flipH="1">
              <a:off x="3757150" y="1117693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44" name="Straight Connector 343"/>
            <p:cNvCxnSpPr/>
            <p:nvPr/>
          </p:nvCxnSpPr>
          <p:spPr bwMode="auto">
            <a:xfrm rot="5255918" flipH="1">
              <a:off x="3715031" y="1160590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45" name="Straight Connector 344"/>
            <p:cNvCxnSpPr/>
            <p:nvPr/>
          </p:nvCxnSpPr>
          <p:spPr bwMode="auto">
            <a:xfrm rot="5255918" flipH="1">
              <a:off x="3653275" y="1211789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346" name="Straight Connector 345"/>
            <p:cNvCxnSpPr/>
            <p:nvPr/>
          </p:nvCxnSpPr>
          <p:spPr bwMode="auto">
            <a:xfrm rot="5255918" flipH="1">
              <a:off x="3598145" y="1264965"/>
              <a:ext cx="71050" cy="42924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</p:cxnSp>
      </p:grpSp>
      <p:sp>
        <p:nvSpPr>
          <p:cNvPr id="377" name="TextBox 376"/>
          <p:cNvSpPr txBox="1"/>
          <p:nvPr/>
        </p:nvSpPr>
        <p:spPr>
          <a:xfrm>
            <a:off x="8404252" y="752456"/>
            <a:ext cx="6126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4000" dirty="0" smtClean="0">
                <a:solidFill>
                  <a:srgbClr val="FFFF00"/>
                </a:solidFill>
              </a:rPr>
              <a:t>S</a:t>
            </a:r>
          </a:p>
          <a:p>
            <a:r>
              <a:rPr lang="en-IN" sz="4000" dirty="0" smtClean="0">
                <a:solidFill>
                  <a:srgbClr val="FFFF00"/>
                </a:solidFill>
              </a:rPr>
              <a:t>U</a:t>
            </a:r>
          </a:p>
          <a:p>
            <a:r>
              <a:rPr lang="en-IN" sz="4000" dirty="0" smtClean="0">
                <a:solidFill>
                  <a:srgbClr val="FFFF00"/>
                </a:solidFill>
              </a:rPr>
              <a:t>M</a:t>
            </a:r>
            <a:endParaRPr lang="en-IN" sz="4000" dirty="0">
              <a:solidFill>
                <a:srgbClr val="FFFF00"/>
              </a:solidFill>
            </a:endParaRPr>
          </a:p>
        </p:txBody>
      </p:sp>
      <p:sp>
        <p:nvSpPr>
          <p:cNvPr id="400" name="TextBox 399"/>
          <p:cNvSpPr txBox="1"/>
          <p:nvPr/>
        </p:nvSpPr>
        <p:spPr>
          <a:xfrm>
            <a:off x="8437590" y="3773490"/>
            <a:ext cx="554960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4000" dirty="0" smtClean="0">
                <a:solidFill>
                  <a:srgbClr val="FFFF00"/>
                </a:solidFill>
              </a:rPr>
              <a:t>C</a:t>
            </a:r>
          </a:p>
          <a:p>
            <a:r>
              <a:rPr lang="en-IN" sz="4000" dirty="0" smtClean="0">
                <a:solidFill>
                  <a:srgbClr val="FFFF00"/>
                </a:solidFill>
              </a:rPr>
              <a:t>A</a:t>
            </a:r>
          </a:p>
          <a:p>
            <a:r>
              <a:rPr lang="en-IN" sz="4000" dirty="0" smtClean="0">
                <a:solidFill>
                  <a:srgbClr val="FFFF00"/>
                </a:solidFill>
              </a:rPr>
              <a:t>R</a:t>
            </a:r>
          </a:p>
          <a:p>
            <a:r>
              <a:rPr lang="en-IN" sz="4000" dirty="0" smtClean="0">
                <a:solidFill>
                  <a:srgbClr val="FFFF00"/>
                </a:solidFill>
              </a:rPr>
              <a:t>R</a:t>
            </a:r>
          </a:p>
          <a:p>
            <a:r>
              <a:rPr lang="en-IN" sz="4000" dirty="0" smtClean="0">
                <a:solidFill>
                  <a:srgbClr val="FFFF00"/>
                </a:solidFill>
              </a:rPr>
              <a:t>Y</a:t>
            </a:r>
            <a:endParaRPr lang="en-IN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152400" y="1000108"/>
            <a:ext cx="8915400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1125" tIns="55562" rIns="111125" bIns="55562">
            <a:spAutoFit/>
          </a:bodyPr>
          <a:lstStyle/>
          <a:p>
            <a:pPr defTabSz="1316038" eaLnBrk="0" hangingPunct="0">
              <a:spcBef>
                <a:spcPct val="50000"/>
              </a:spcBef>
            </a:pPr>
            <a:r>
              <a:rPr lang="en-US" sz="2000" b="1" i="1" dirty="0">
                <a:solidFill>
                  <a:srgbClr val="33CC33"/>
                </a:solidFill>
              </a:rPr>
              <a:t>...Novel Materials  Allowing Computers to Work near the Speed of Light!</a:t>
            </a:r>
            <a:endParaRPr lang="en-US" sz="1400" b="1" i="1" dirty="0">
              <a:solidFill>
                <a:srgbClr val="33CC33"/>
              </a:solidFill>
            </a:endParaRPr>
          </a:p>
        </p:txBody>
      </p:sp>
      <p:sp>
        <p:nvSpPr>
          <p:cNvPr id="26635" name="Text Box 20"/>
          <p:cNvSpPr txBox="1">
            <a:spLocks noChangeArrowheads="1"/>
          </p:cNvSpPr>
          <p:nvPr/>
        </p:nvSpPr>
        <p:spPr bwMode="auto">
          <a:xfrm>
            <a:off x="1857356" y="500042"/>
            <a:ext cx="51054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500" b="1" dirty="0">
                <a:solidFill>
                  <a:srgbClr val="800000"/>
                </a:solidFill>
              </a:rPr>
              <a:t>Optical </a:t>
            </a:r>
            <a:r>
              <a:rPr lang="en-US" sz="2500" b="1" dirty="0" err="1">
                <a:solidFill>
                  <a:srgbClr val="800000"/>
                </a:solidFill>
              </a:rPr>
              <a:t>vs</a:t>
            </a:r>
            <a:r>
              <a:rPr lang="en-US" sz="2500" b="1" dirty="0">
                <a:solidFill>
                  <a:srgbClr val="800000"/>
                </a:solidFill>
              </a:rPr>
              <a:t> Electronics Switching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-32" y="-24"/>
            <a:ext cx="54345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FBEAC1"/>
                </a:solidFill>
                <a:latin typeface="Arial" pitchFamily="34" charset="0"/>
              </a:rPr>
              <a:t>Growing Computers in Space?</a:t>
            </a:r>
            <a:endParaRPr lang="en-US" sz="2800" dirty="0">
              <a:solidFill>
                <a:srgbClr val="FBEAC1"/>
              </a:solidFill>
            </a:endParaRPr>
          </a:p>
        </p:txBody>
      </p:sp>
      <p:pic>
        <p:nvPicPr>
          <p:cNvPr id="9" name="Picture 8" descr="00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5203" y="4242528"/>
            <a:ext cx="5150715" cy="2551137"/>
          </a:xfrm>
          <a:prstGeom prst="rect">
            <a:avLst/>
          </a:prstGeom>
        </p:spPr>
      </p:pic>
      <p:pic>
        <p:nvPicPr>
          <p:cNvPr id="10" name="Picture 9" descr="000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116" y="1527884"/>
            <a:ext cx="4724761" cy="2571768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4929191" y="2189141"/>
            <a:ext cx="421481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800" b="1" dirty="0" smtClean="0">
                <a:solidFill>
                  <a:srgbClr val="FFFF00"/>
                </a:solidFill>
              </a:rPr>
              <a:t>Optical chips </a:t>
            </a:r>
            <a:r>
              <a:rPr lang="en-IN" sz="2800" b="1" dirty="0" smtClean="0">
                <a:solidFill>
                  <a:srgbClr val="FFFF00"/>
                </a:solidFill>
              </a:rPr>
              <a:t>powered by light</a:t>
            </a:r>
            <a:endParaRPr lang="en-IN" sz="2800" b="1" dirty="0">
              <a:solidFill>
                <a:srgbClr val="FFFF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4857760"/>
            <a:ext cx="392905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800" b="1" dirty="0" smtClean="0">
                <a:solidFill>
                  <a:srgbClr val="FFFF00"/>
                </a:solidFill>
              </a:rPr>
              <a:t>Optical processor made of optical chips</a:t>
            </a:r>
            <a:endParaRPr lang="en-IN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chemeClr val="accent2">
                <a:lumMod val="60000"/>
                <a:lumOff val="40000"/>
              </a:schemeClr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505200" y="1143000"/>
          <a:ext cx="5181600" cy="161992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590800"/>
                <a:gridCol w="2590800"/>
              </a:tblGrid>
              <a:tr h="470648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+</a:t>
                      </a:r>
                      <a:r>
                        <a:rPr lang="en-US" sz="24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ve</a:t>
                      </a:r>
                      <a:r>
                        <a:rPr lang="en-US" sz="2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SLM</a:t>
                      </a:r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651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Voltage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Transparency</a:t>
                      </a:r>
                      <a:endParaRPr lang="en-US" sz="2000" dirty="0"/>
                    </a:p>
                  </a:txBody>
                  <a:tcPr/>
                </a:tc>
              </a:tr>
              <a:tr h="37651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651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505200" y="2895600"/>
          <a:ext cx="5181600" cy="16459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</a:tblGrid>
              <a:tr h="386639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en-US" sz="24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ve</a:t>
                      </a:r>
                      <a:r>
                        <a:rPr lang="en-US" sz="2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SLM</a:t>
                      </a:r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720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Voltage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Transparency</a:t>
                      </a:r>
                      <a:endParaRPr lang="en-US" sz="2000" dirty="0"/>
                    </a:p>
                  </a:txBody>
                  <a:tcPr/>
                </a:tc>
              </a:tr>
              <a:tr h="309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09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4" name="Cube 12"/>
          <p:cNvSpPr/>
          <p:nvPr/>
        </p:nvSpPr>
        <p:spPr bwMode="auto">
          <a:xfrm>
            <a:off x="914400" y="3581400"/>
            <a:ext cx="1216025" cy="609600"/>
          </a:xfrm>
          <a:prstGeom prst="cub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Cube 34"/>
          <p:cNvSpPr/>
          <p:nvPr/>
        </p:nvSpPr>
        <p:spPr bwMode="auto">
          <a:xfrm>
            <a:off x="914400" y="1295400"/>
            <a:ext cx="1216025" cy="609600"/>
          </a:xfrm>
          <a:prstGeom prst="cub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805" name="TextBox 91"/>
          <p:cNvSpPr txBox="1">
            <a:spLocks noChangeArrowheads="1"/>
          </p:cNvSpPr>
          <p:nvPr/>
        </p:nvSpPr>
        <p:spPr bwMode="auto">
          <a:xfrm>
            <a:off x="949324" y="1476361"/>
            <a:ext cx="112234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latin typeface="Calibri" pitchFamily="34" charset="0"/>
              </a:rPr>
              <a:t>+</a:t>
            </a:r>
            <a:r>
              <a:rPr lang="en-US" sz="2000" b="1" dirty="0" err="1">
                <a:latin typeface="Calibri" pitchFamily="34" charset="0"/>
              </a:rPr>
              <a:t>ve</a:t>
            </a:r>
            <a:r>
              <a:rPr lang="en-US" sz="2000" b="1" dirty="0">
                <a:latin typeface="Calibri" pitchFamily="34" charset="0"/>
              </a:rPr>
              <a:t> SLM</a:t>
            </a:r>
          </a:p>
        </p:txBody>
      </p:sp>
      <p:sp>
        <p:nvSpPr>
          <p:cNvPr id="32806" name="TextBox 92"/>
          <p:cNvSpPr txBox="1">
            <a:spLocks noChangeArrowheads="1"/>
          </p:cNvSpPr>
          <p:nvPr/>
        </p:nvSpPr>
        <p:spPr bwMode="auto">
          <a:xfrm>
            <a:off x="949324" y="3756025"/>
            <a:ext cx="119378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latin typeface="Calibri" pitchFamily="34" charset="0"/>
              </a:rPr>
              <a:t>-</a:t>
            </a:r>
            <a:r>
              <a:rPr lang="en-US" sz="2000" b="1" dirty="0" err="1">
                <a:latin typeface="Calibri" pitchFamily="34" charset="0"/>
              </a:rPr>
              <a:t>ve</a:t>
            </a:r>
            <a:r>
              <a:rPr lang="en-US" sz="2000" b="1" dirty="0">
                <a:latin typeface="Calibri" pitchFamily="34" charset="0"/>
              </a:rPr>
              <a:t> SLM</a:t>
            </a:r>
          </a:p>
        </p:txBody>
      </p:sp>
      <p:grpSp>
        <p:nvGrpSpPr>
          <p:cNvPr id="3" name="Group 53"/>
          <p:cNvGrpSpPr>
            <a:grpSpLocks/>
          </p:cNvGrpSpPr>
          <p:nvPr/>
        </p:nvGrpSpPr>
        <p:grpSpPr bwMode="auto">
          <a:xfrm>
            <a:off x="2393950" y="5791202"/>
            <a:ext cx="3811588" cy="903288"/>
            <a:chOff x="1508" y="3648"/>
            <a:chExt cx="2401" cy="569"/>
          </a:xfrm>
        </p:grpSpPr>
        <p:grpSp>
          <p:nvGrpSpPr>
            <p:cNvPr id="4" name="Group 45"/>
            <p:cNvGrpSpPr>
              <a:grpSpLocks/>
            </p:cNvGrpSpPr>
            <p:nvPr/>
          </p:nvGrpSpPr>
          <p:grpSpPr bwMode="auto">
            <a:xfrm>
              <a:off x="2391" y="3648"/>
              <a:ext cx="576" cy="334"/>
              <a:chOff x="2217760" y="5791200"/>
              <a:chExt cx="914293" cy="530225"/>
            </a:xfrm>
          </p:grpSpPr>
          <p:sp>
            <p:nvSpPr>
              <p:cNvPr id="30" name="Cube 6"/>
              <p:cNvSpPr/>
              <p:nvPr/>
            </p:nvSpPr>
            <p:spPr bwMode="auto">
              <a:xfrm>
                <a:off x="2286014" y="5791200"/>
                <a:ext cx="530163" cy="530225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2820" name="TextBox 95"/>
              <p:cNvSpPr txBox="1">
                <a:spLocks noChangeArrowheads="1"/>
              </p:cNvSpPr>
              <p:nvPr/>
            </p:nvSpPr>
            <p:spPr bwMode="auto">
              <a:xfrm>
                <a:off x="2217760" y="5929952"/>
                <a:ext cx="914293" cy="3693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b="1" dirty="0">
                    <a:latin typeface="Calibri" pitchFamily="34" charset="0"/>
                  </a:rPr>
                  <a:t>O/E</a:t>
                </a:r>
              </a:p>
            </p:txBody>
          </p:sp>
        </p:grpSp>
        <p:pic>
          <p:nvPicPr>
            <p:cNvPr id="32811" name="Picture 2" descr="C:\Documents and Settings\Soura Roy\Desktop\babuada\untitled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80" y="3744"/>
              <a:ext cx="11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6" name="Straight Arrow Connector 15"/>
            <p:cNvCxnSpPr/>
            <p:nvPr/>
          </p:nvCxnSpPr>
          <p:spPr>
            <a:xfrm>
              <a:off x="1824" y="3840"/>
              <a:ext cx="624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2736" y="3840"/>
              <a:ext cx="624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2814" name="TextBox 18"/>
            <p:cNvSpPr txBox="1">
              <a:spLocks noChangeArrowheads="1"/>
            </p:cNvSpPr>
            <p:nvPr/>
          </p:nvSpPr>
          <p:spPr bwMode="auto">
            <a:xfrm>
              <a:off x="3308" y="3984"/>
              <a:ext cx="60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BEAC1"/>
                  </a:solidFill>
                </a:rPr>
                <a:t>Voltage</a:t>
              </a:r>
            </a:p>
          </p:txBody>
        </p:sp>
        <p:grpSp>
          <p:nvGrpSpPr>
            <p:cNvPr id="5" name="Group 24"/>
            <p:cNvGrpSpPr>
              <a:grpSpLocks/>
            </p:cNvGrpSpPr>
            <p:nvPr/>
          </p:nvGrpSpPr>
          <p:grpSpPr bwMode="auto">
            <a:xfrm>
              <a:off x="3444" y="3696"/>
              <a:ext cx="288" cy="288"/>
              <a:chOff x="5867400" y="6019800"/>
              <a:chExt cx="457200" cy="457200"/>
            </a:xfrm>
          </p:grpSpPr>
          <p:sp>
            <p:nvSpPr>
              <p:cNvPr id="20" name="Flowchart: Connector 19"/>
              <p:cNvSpPr/>
              <p:nvPr/>
            </p:nvSpPr>
            <p:spPr>
              <a:xfrm>
                <a:off x="5867400" y="6019800"/>
                <a:ext cx="457200" cy="457200"/>
              </a:xfrm>
              <a:prstGeom prst="flowChartConnector">
                <a:avLst/>
              </a:prstGeom>
              <a:noFill/>
              <a:ln>
                <a:solidFill>
                  <a:srgbClr val="9933FF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FBEAC1"/>
                  </a:solidFill>
                </a:endParaRPr>
              </a:p>
            </p:txBody>
          </p:sp>
          <p:cxnSp>
            <p:nvCxnSpPr>
              <p:cNvPr id="21" name="Straight Arrow Connector 20"/>
              <p:cNvCxnSpPr/>
              <p:nvPr/>
            </p:nvCxnSpPr>
            <p:spPr>
              <a:xfrm rot="16200000" flipV="1">
                <a:off x="5955501" y="6207923"/>
                <a:ext cx="300057" cy="95258"/>
              </a:xfrm>
              <a:prstGeom prst="straightConnector1">
                <a:avLst/>
              </a:prstGeom>
              <a:ln>
                <a:solidFill>
                  <a:srgbClr val="9933FF"/>
                </a:solidFill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2816" name="TextBox 25"/>
            <p:cNvSpPr txBox="1">
              <a:spLocks noChangeArrowheads="1"/>
            </p:cNvSpPr>
            <p:nvPr/>
          </p:nvSpPr>
          <p:spPr bwMode="auto">
            <a:xfrm>
              <a:off x="1508" y="3950"/>
              <a:ext cx="47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Light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3044640" y="-24"/>
            <a:ext cx="35990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9933FF"/>
                </a:solidFill>
              </a:rPr>
              <a:t>Spatial Light Modulator</a:t>
            </a:r>
            <a:endParaRPr lang="en-US" sz="2400" b="1" dirty="0">
              <a:solidFill>
                <a:srgbClr val="9933F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14546" y="5039037"/>
            <a:ext cx="41520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Opto</a:t>
            </a:r>
            <a:r>
              <a:rPr lang="en-US" sz="24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-Electronic Converter</a:t>
            </a:r>
            <a:endParaRPr lang="en-US" sz="2400" b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2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2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2805" grpId="0"/>
      <p:bldP spid="32806" grpId="0"/>
      <p:bldP spid="25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chemeClr val="accent2">
                <a:lumMod val="60000"/>
                <a:lumOff val="40000"/>
              </a:schemeClr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374652" y="609600"/>
            <a:ext cx="4630741" cy="1757363"/>
            <a:chOff x="236" y="384"/>
            <a:chExt cx="2917" cy="1107"/>
          </a:xfrm>
        </p:grpSpPr>
        <p:sp>
          <p:nvSpPr>
            <p:cNvPr id="36" name="Rectangle 35"/>
            <p:cNvSpPr/>
            <p:nvPr/>
          </p:nvSpPr>
          <p:spPr bwMode="auto">
            <a:xfrm>
              <a:off x="527" y="1200"/>
              <a:ext cx="2001" cy="291"/>
            </a:xfrm>
            <a:prstGeom prst="rect">
              <a:avLst/>
            </a:prstGeom>
          </p:spPr>
          <p:txBody>
            <a:bodyPr wrap="none">
              <a:spAutoFit/>
              <a:scene3d>
                <a:camera prst="orthographicFront">
                  <a:rot lat="0" lon="0" rev="0"/>
                </a:camera>
                <a:lightRig rig="glow" dir="t">
                  <a:rot lat="0" lon="0" rev="3600000"/>
                </a:lightRig>
              </a:scene3d>
              <a:sp3d prstMaterial="softEdge">
                <a:bevelT w="29210" h="16510"/>
                <a:contourClr>
                  <a:schemeClr val="accent4">
                    <a:alpha val="95000"/>
                  </a:schemeClr>
                </a:contourClr>
              </a:sp3d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>
                  <a:ln>
                    <a:prstDash val="solid"/>
                  </a:ln>
                  <a:solidFill>
                    <a:srgbClr val="9933FF"/>
                  </a:solidFill>
                  <a:latin typeface="+mn-lt"/>
                </a:rPr>
                <a:t>Electronic NOT Gate</a:t>
              </a:r>
            </a:p>
          </p:txBody>
        </p:sp>
        <p:grpSp>
          <p:nvGrpSpPr>
            <p:cNvPr id="3" name="Group 38"/>
            <p:cNvGrpSpPr>
              <a:grpSpLocks/>
            </p:cNvGrpSpPr>
            <p:nvPr/>
          </p:nvGrpSpPr>
          <p:grpSpPr bwMode="auto">
            <a:xfrm>
              <a:off x="1344" y="384"/>
              <a:ext cx="624" cy="528"/>
              <a:chOff x="2057401" y="1143000"/>
              <a:chExt cx="838199" cy="685800"/>
            </a:xfrm>
          </p:grpSpPr>
          <p:grpSp>
            <p:nvGrpSpPr>
              <p:cNvPr id="4" name="Flowchart: Merge 36"/>
              <p:cNvGrpSpPr>
                <a:grpSpLocks/>
              </p:cNvGrpSpPr>
              <p:nvPr/>
            </p:nvGrpSpPr>
            <p:grpSpPr bwMode="auto">
              <a:xfrm>
                <a:off x="2005662" y="1113085"/>
                <a:ext cx="783954" cy="777791"/>
                <a:chOff x="2072640" y="573024"/>
                <a:chExt cx="926592" cy="950976"/>
              </a:xfrm>
            </p:grpSpPr>
            <p:pic>
              <p:nvPicPr>
                <p:cNvPr id="33836" name="Flowchart: Merge 36"/>
                <p:cNvPicPr>
                  <a:picLocks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072640" y="573024"/>
                  <a:ext cx="926592" cy="95097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33837" name="Text Box 28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2126814" y="826206"/>
                  <a:ext cx="419250" cy="40528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10800000" anchor="ctr"/>
                <a:lstStyle/>
                <a:p>
                  <a:pPr algn="ctr"/>
                  <a:endParaRPr lang="en-US">
                    <a:solidFill>
                      <a:srgbClr val="FFFFFF"/>
                    </a:solidFill>
                    <a:latin typeface="Calibri" pitchFamily="34" charset="0"/>
                  </a:endParaRPr>
                </a:p>
              </p:txBody>
            </p:sp>
          </p:grpSp>
          <p:sp>
            <p:nvSpPr>
              <p:cNvPr id="38" name="Flowchart: Connector 37"/>
              <p:cNvSpPr/>
              <p:nvPr/>
            </p:nvSpPr>
            <p:spPr>
              <a:xfrm>
                <a:off x="2743200" y="1413165"/>
                <a:ext cx="152400" cy="152400"/>
              </a:xfrm>
              <a:prstGeom prst="flowChartConnector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cxnSp>
          <p:nvCxnSpPr>
            <p:cNvPr id="41" name="Straight Connector 40"/>
            <p:cNvCxnSpPr/>
            <p:nvPr/>
          </p:nvCxnSpPr>
          <p:spPr>
            <a:xfrm>
              <a:off x="476" y="649"/>
              <a:ext cx="864" cy="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1959" y="646"/>
              <a:ext cx="865" cy="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3829" name="Rectangle 46"/>
            <p:cNvSpPr>
              <a:spLocks noChangeArrowheads="1"/>
            </p:cNvSpPr>
            <p:nvPr/>
          </p:nvSpPr>
          <p:spPr bwMode="auto">
            <a:xfrm>
              <a:off x="236" y="535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Calibri" pitchFamily="34" charset="0"/>
                </a:rPr>
                <a:t>A</a:t>
              </a:r>
            </a:p>
          </p:txBody>
        </p:sp>
        <p:sp>
          <p:nvSpPr>
            <p:cNvPr id="33831" name="TextBox 49"/>
            <p:cNvSpPr txBox="1">
              <a:spLocks noChangeArrowheads="1"/>
            </p:cNvSpPr>
            <p:nvPr/>
          </p:nvSpPr>
          <p:spPr bwMode="auto">
            <a:xfrm>
              <a:off x="2837" y="528"/>
              <a:ext cx="3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o/p</a:t>
              </a:r>
            </a:p>
          </p:txBody>
        </p:sp>
      </p:grpSp>
      <p:sp>
        <p:nvSpPr>
          <p:cNvPr id="33795" name="Rectangle 6"/>
          <p:cNvSpPr>
            <a:spLocks noChangeArrowheads="1"/>
          </p:cNvSpPr>
          <p:nvPr/>
        </p:nvSpPr>
        <p:spPr bwMode="auto">
          <a:xfrm>
            <a:off x="6934200" y="4038600"/>
            <a:ext cx="876300" cy="711200"/>
          </a:xfrm>
          <a:prstGeom prst="rect">
            <a:avLst/>
          </a:prstGeom>
          <a:solidFill>
            <a:srgbClr val="F7964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800" b="1" dirty="0">
                <a:solidFill>
                  <a:srgbClr val="FFFFFF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33796" name="Rectangle 7"/>
          <p:cNvSpPr>
            <a:spLocks noChangeArrowheads="1"/>
          </p:cNvSpPr>
          <p:nvPr/>
        </p:nvSpPr>
        <p:spPr bwMode="auto">
          <a:xfrm>
            <a:off x="7810500" y="4038600"/>
            <a:ext cx="876300" cy="711200"/>
          </a:xfrm>
          <a:prstGeom prst="rect">
            <a:avLst/>
          </a:prstGeom>
          <a:solidFill>
            <a:srgbClr val="F7964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800" b="1" dirty="0">
                <a:solidFill>
                  <a:srgbClr val="FFFFFF"/>
                </a:solidFill>
                <a:latin typeface="Calibri" pitchFamily="34" charset="0"/>
              </a:rPr>
              <a:t>o/p</a:t>
            </a:r>
          </a:p>
        </p:txBody>
      </p:sp>
      <p:sp>
        <p:nvSpPr>
          <p:cNvPr id="33797" name="Rectangle 8"/>
          <p:cNvSpPr>
            <a:spLocks noChangeArrowheads="1"/>
          </p:cNvSpPr>
          <p:nvPr/>
        </p:nvSpPr>
        <p:spPr bwMode="auto">
          <a:xfrm>
            <a:off x="6934200" y="4749800"/>
            <a:ext cx="876300" cy="711200"/>
          </a:xfrm>
          <a:prstGeom prst="rect">
            <a:avLst/>
          </a:prstGeom>
          <a:solidFill>
            <a:srgbClr val="FCDDC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3798" name="Rectangle 9"/>
          <p:cNvSpPr>
            <a:spLocks noChangeArrowheads="1"/>
          </p:cNvSpPr>
          <p:nvPr/>
        </p:nvSpPr>
        <p:spPr bwMode="auto">
          <a:xfrm>
            <a:off x="7810500" y="4749800"/>
            <a:ext cx="876300" cy="711200"/>
          </a:xfrm>
          <a:prstGeom prst="rect">
            <a:avLst/>
          </a:prstGeom>
          <a:solidFill>
            <a:srgbClr val="FCDDC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3799" name="Rectangle 10"/>
          <p:cNvSpPr>
            <a:spLocks noChangeArrowheads="1"/>
          </p:cNvSpPr>
          <p:nvPr/>
        </p:nvSpPr>
        <p:spPr bwMode="auto">
          <a:xfrm>
            <a:off x="6934200" y="5461000"/>
            <a:ext cx="876300" cy="711200"/>
          </a:xfrm>
          <a:prstGeom prst="rect">
            <a:avLst/>
          </a:prstGeom>
          <a:solidFill>
            <a:srgbClr val="FDEFE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3800" name="Rectangle 11"/>
          <p:cNvSpPr>
            <a:spLocks noChangeArrowheads="1"/>
          </p:cNvSpPr>
          <p:nvPr/>
        </p:nvSpPr>
        <p:spPr bwMode="auto">
          <a:xfrm>
            <a:off x="7810500" y="5461000"/>
            <a:ext cx="876300" cy="711200"/>
          </a:xfrm>
          <a:prstGeom prst="rect">
            <a:avLst/>
          </a:prstGeom>
          <a:solidFill>
            <a:srgbClr val="FDEFE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3801" name="Line 12"/>
          <p:cNvSpPr>
            <a:spLocks noChangeShapeType="1"/>
          </p:cNvSpPr>
          <p:nvPr/>
        </p:nvSpPr>
        <p:spPr bwMode="auto">
          <a:xfrm>
            <a:off x="7810500" y="4038600"/>
            <a:ext cx="0" cy="2133600"/>
          </a:xfrm>
          <a:prstGeom prst="line">
            <a:avLst/>
          </a:prstGeom>
          <a:noFill/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02" name="Line 13"/>
          <p:cNvSpPr>
            <a:spLocks noChangeShapeType="1"/>
          </p:cNvSpPr>
          <p:nvPr/>
        </p:nvSpPr>
        <p:spPr bwMode="auto">
          <a:xfrm>
            <a:off x="6934200" y="4749800"/>
            <a:ext cx="1752600" cy="0"/>
          </a:xfrm>
          <a:prstGeom prst="line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03" name="Line 14"/>
          <p:cNvSpPr>
            <a:spLocks noChangeShapeType="1"/>
          </p:cNvSpPr>
          <p:nvPr/>
        </p:nvSpPr>
        <p:spPr bwMode="auto">
          <a:xfrm>
            <a:off x="6934200" y="5461000"/>
            <a:ext cx="1752600" cy="0"/>
          </a:xfrm>
          <a:prstGeom prst="line">
            <a:avLst/>
          </a:prstGeom>
          <a:noFill/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04" name="Line 15"/>
          <p:cNvSpPr>
            <a:spLocks noChangeShapeType="1"/>
          </p:cNvSpPr>
          <p:nvPr/>
        </p:nvSpPr>
        <p:spPr bwMode="auto">
          <a:xfrm>
            <a:off x="6934200" y="4038600"/>
            <a:ext cx="0" cy="2133600"/>
          </a:xfrm>
          <a:prstGeom prst="line">
            <a:avLst/>
          </a:prstGeom>
          <a:noFill/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05" name="Line 16"/>
          <p:cNvSpPr>
            <a:spLocks noChangeShapeType="1"/>
          </p:cNvSpPr>
          <p:nvPr/>
        </p:nvSpPr>
        <p:spPr bwMode="auto">
          <a:xfrm>
            <a:off x="8686800" y="4038600"/>
            <a:ext cx="0" cy="2133600"/>
          </a:xfrm>
          <a:prstGeom prst="line">
            <a:avLst/>
          </a:prstGeom>
          <a:noFill/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06" name="Line 17"/>
          <p:cNvSpPr>
            <a:spLocks noChangeShapeType="1"/>
          </p:cNvSpPr>
          <p:nvPr/>
        </p:nvSpPr>
        <p:spPr bwMode="auto">
          <a:xfrm>
            <a:off x="6934200" y="4038600"/>
            <a:ext cx="1752600" cy="0"/>
          </a:xfrm>
          <a:prstGeom prst="line">
            <a:avLst/>
          </a:prstGeom>
          <a:noFill/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07" name="Line 18"/>
          <p:cNvSpPr>
            <a:spLocks noChangeShapeType="1"/>
          </p:cNvSpPr>
          <p:nvPr/>
        </p:nvSpPr>
        <p:spPr bwMode="auto">
          <a:xfrm>
            <a:off x="6934200" y="6172200"/>
            <a:ext cx="1752600" cy="0"/>
          </a:xfrm>
          <a:prstGeom prst="line">
            <a:avLst/>
          </a:prstGeom>
          <a:noFill/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" name="Group 46"/>
          <p:cNvGrpSpPr>
            <a:grpSpLocks/>
          </p:cNvGrpSpPr>
          <p:nvPr/>
        </p:nvGrpSpPr>
        <p:grpSpPr bwMode="auto">
          <a:xfrm>
            <a:off x="457200" y="2895600"/>
            <a:ext cx="4970463" cy="3157538"/>
            <a:chOff x="288" y="1824"/>
            <a:chExt cx="3131" cy="1989"/>
          </a:xfrm>
        </p:grpSpPr>
        <p:sp>
          <p:nvSpPr>
            <p:cNvPr id="19" name="Cube 6"/>
            <p:cNvSpPr/>
            <p:nvPr/>
          </p:nvSpPr>
          <p:spPr>
            <a:xfrm>
              <a:off x="1636" y="2452"/>
              <a:ext cx="334" cy="334"/>
            </a:xfrm>
            <a:prstGeom prst="cub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Cube 12"/>
            <p:cNvSpPr/>
            <p:nvPr/>
          </p:nvSpPr>
          <p:spPr>
            <a:xfrm>
              <a:off x="1444" y="3220"/>
              <a:ext cx="766" cy="384"/>
            </a:xfrm>
            <a:prstGeom prst="cube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33812" name="Straight Connector 27"/>
            <p:cNvCxnSpPr>
              <a:cxnSpLocks noChangeShapeType="1"/>
            </p:cNvCxnSpPr>
            <p:nvPr/>
          </p:nvCxnSpPr>
          <p:spPr bwMode="auto">
            <a:xfrm rot="5400000">
              <a:off x="1561" y="3028"/>
              <a:ext cx="481" cy="1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round/>
              <a:headEnd/>
              <a:tailEnd/>
            </a:ln>
          </p:spPr>
        </p:cxnSp>
        <p:pic>
          <p:nvPicPr>
            <p:cNvPr id="33813" name="Picture 2" descr="C:\Documents and Settings\Soura Roy\Desktop\babuada\untitled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61" y="1824"/>
              <a:ext cx="11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14" name="Picture 2" descr="C:\Documents and Settings\Soura Roy\Desktop\babuada\untitled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66" y="3364"/>
              <a:ext cx="11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3815" name="TextBox 13"/>
            <p:cNvSpPr txBox="1">
              <a:spLocks noChangeArrowheads="1"/>
            </p:cNvSpPr>
            <p:nvPr/>
          </p:nvSpPr>
          <p:spPr bwMode="auto">
            <a:xfrm>
              <a:off x="288" y="3582"/>
              <a:ext cx="17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Calibri" pitchFamily="34" charset="0"/>
                </a:rPr>
                <a:t>CLS</a:t>
              </a:r>
            </a:p>
          </p:txBody>
        </p:sp>
        <p:sp>
          <p:nvSpPr>
            <p:cNvPr id="33816" name="Rectangle 14"/>
            <p:cNvSpPr>
              <a:spLocks noChangeArrowheads="1"/>
            </p:cNvSpPr>
            <p:nvPr/>
          </p:nvSpPr>
          <p:spPr bwMode="auto">
            <a:xfrm>
              <a:off x="1518" y="1968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A</a:t>
              </a:r>
            </a:p>
          </p:txBody>
        </p:sp>
        <p:sp>
          <p:nvSpPr>
            <p:cNvPr id="33817" name="TextBox 11"/>
            <p:cNvSpPr txBox="1">
              <a:spLocks noChangeArrowheads="1"/>
            </p:cNvSpPr>
            <p:nvPr/>
          </p:nvSpPr>
          <p:spPr bwMode="auto">
            <a:xfrm>
              <a:off x="3103" y="3318"/>
              <a:ext cx="3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o/p</a:t>
              </a:r>
            </a:p>
          </p:txBody>
        </p:sp>
        <p:sp>
          <p:nvSpPr>
            <p:cNvPr id="33818" name="TextBox 7"/>
            <p:cNvSpPr txBox="1">
              <a:spLocks noChangeArrowheads="1"/>
            </p:cNvSpPr>
            <p:nvPr/>
          </p:nvSpPr>
          <p:spPr bwMode="auto">
            <a:xfrm>
              <a:off x="1462" y="3338"/>
              <a:ext cx="623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500">
                  <a:latin typeface="Calibri" pitchFamily="34" charset="0"/>
                </a:rPr>
                <a:t>-ve SLM</a:t>
              </a:r>
            </a:p>
          </p:txBody>
        </p:sp>
        <p:sp>
          <p:nvSpPr>
            <p:cNvPr id="33819" name="TextBox 5"/>
            <p:cNvSpPr txBox="1">
              <a:spLocks noChangeArrowheads="1"/>
            </p:cNvSpPr>
            <p:nvPr/>
          </p:nvSpPr>
          <p:spPr bwMode="auto">
            <a:xfrm>
              <a:off x="1584" y="2548"/>
              <a:ext cx="5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Calibri" pitchFamily="34" charset="0"/>
                </a:rPr>
                <a:t>O/E</a:t>
              </a:r>
            </a:p>
          </p:txBody>
        </p:sp>
        <p:sp>
          <p:nvSpPr>
            <p:cNvPr id="33821" name="Line 53"/>
            <p:cNvSpPr>
              <a:spLocks noChangeShapeType="1"/>
            </p:cNvSpPr>
            <p:nvPr/>
          </p:nvSpPr>
          <p:spPr bwMode="auto">
            <a:xfrm>
              <a:off x="1824" y="2024"/>
              <a:ext cx="0" cy="47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2" name="Line 54"/>
            <p:cNvSpPr>
              <a:spLocks noChangeShapeType="1"/>
            </p:cNvSpPr>
            <p:nvPr/>
          </p:nvSpPr>
          <p:spPr bwMode="auto">
            <a:xfrm flipV="1">
              <a:off x="506" y="3456"/>
              <a:ext cx="95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3" name="Line 55"/>
            <p:cNvSpPr>
              <a:spLocks noChangeShapeType="1"/>
            </p:cNvSpPr>
            <p:nvPr/>
          </p:nvSpPr>
          <p:spPr bwMode="auto">
            <a:xfrm flipV="1">
              <a:off x="2173" y="3445"/>
              <a:ext cx="95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" name="Rectangle 43"/>
          <p:cNvSpPr/>
          <p:nvPr/>
        </p:nvSpPr>
        <p:spPr bwMode="auto">
          <a:xfrm>
            <a:off x="772251" y="6143644"/>
            <a:ext cx="3995004" cy="461665"/>
          </a:xfrm>
          <a:prstGeom prst="rect">
            <a:avLst/>
          </a:prstGeom>
        </p:spPr>
        <p:txBody>
          <a:bodyPr wrap="non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 smtClean="0">
                <a:ln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</a:rPr>
              <a:t>Opto</a:t>
            </a:r>
            <a:r>
              <a:rPr lang="en-US" sz="2400" b="1" dirty="0" smtClean="0">
                <a:ln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</a:rPr>
              <a:t>-Electronic </a:t>
            </a:r>
            <a:r>
              <a:rPr lang="en-US" sz="2400" b="1" dirty="0">
                <a:ln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</a:rPr>
              <a:t>NOT Gate</a:t>
            </a:r>
          </a:p>
        </p:txBody>
      </p:sp>
      <p:sp>
        <p:nvSpPr>
          <p:cNvPr id="47" name="Rectangle 46"/>
          <p:cNvSpPr/>
          <p:nvPr/>
        </p:nvSpPr>
        <p:spPr>
          <a:xfrm>
            <a:off x="5791232" y="-24"/>
            <a:ext cx="33528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9933FF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</a:rPr>
              <a:t>NOT Gate</a:t>
            </a:r>
            <a:endParaRPr lang="en-US" sz="32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9933FF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chemeClr val="accent2">
                <a:lumMod val="60000"/>
                <a:lumOff val="40000"/>
              </a:schemeClr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2"/>
          <p:cNvGrpSpPr>
            <a:grpSpLocks/>
          </p:cNvGrpSpPr>
          <p:nvPr/>
        </p:nvGrpSpPr>
        <p:grpSpPr bwMode="auto">
          <a:xfrm>
            <a:off x="381000" y="457200"/>
            <a:ext cx="4632325" cy="1681323"/>
            <a:chOff x="381000" y="457200"/>
            <a:chExt cx="4632891" cy="1680691"/>
          </a:xfrm>
        </p:grpSpPr>
        <p:grpSp>
          <p:nvGrpSpPr>
            <p:cNvPr id="3" name="Group 178"/>
            <p:cNvGrpSpPr>
              <a:grpSpLocks/>
            </p:cNvGrpSpPr>
            <p:nvPr/>
          </p:nvGrpSpPr>
          <p:grpSpPr bwMode="auto">
            <a:xfrm>
              <a:off x="381000" y="457200"/>
              <a:ext cx="4632891" cy="1066800"/>
              <a:chOff x="381000" y="457200"/>
              <a:chExt cx="4632891" cy="1066800"/>
            </a:xfrm>
          </p:grpSpPr>
          <p:grpSp>
            <p:nvGrpSpPr>
              <p:cNvPr id="4" name="Group 173"/>
              <p:cNvGrpSpPr>
                <a:grpSpLocks/>
              </p:cNvGrpSpPr>
              <p:nvPr/>
            </p:nvGrpSpPr>
            <p:grpSpPr bwMode="auto">
              <a:xfrm>
                <a:off x="762000" y="457200"/>
                <a:ext cx="3713020" cy="1066800"/>
                <a:chOff x="609600" y="609600"/>
                <a:chExt cx="3713020" cy="1066800"/>
              </a:xfrm>
            </p:grpSpPr>
            <p:sp>
              <p:nvSpPr>
                <p:cNvPr id="132" name="Flowchart: Delay 131"/>
                <p:cNvSpPr/>
                <p:nvPr/>
              </p:nvSpPr>
              <p:spPr>
                <a:xfrm>
                  <a:off x="1981200" y="609600"/>
                  <a:ext cx="990600" cy="1066800"/>
                </a:xfrm>
                <a:prstGeom prst="flowChartDelay">
                  <a:avLst/>
                </a:prstGeom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cxnSp>
              <p:nvCxnSpPr>
                <p:cNvPr id="170" name="Straight Connector 169"/>
                <p:cNvCxnSpPr/>
                <p:nvPr/>
              </p:nvCxnSpPr>
              <p:spPr>
                <a:xfrm>
                  <a:off x="2951496" y="1128518"/>
                  <a:ext cx="1371768" cy="1586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Straight Connector 171"/>
                <p:cNvCxnSpPr/>
                <p:nvPr/>
              </p:nvCxnSpPr>
              <p:spPr>
                <a:xfrm>
                  <a:off x="609647" y="838114"/>
                  <a:ext cx="1371768" cy="1587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Straight Connector 172"/>
                <p:cNvCxnSpPr/>
                <p:nvPr/>
              </p:nvCxnSpPr>
              <p:spPr>
                <a:xfrm>
                  <a:off x="609647" y="1447485"/>
                  <a:ext cx="1371768" cy="1587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4875" name="TextBox 174"/>
              <p:cNvSpPr txBox="1">
                <a:spLocks noChangeArrowheads="1"/>
              </p:cNvSpPr>
              <p:nvPr/>
            </p:nvSpPr>
            <p:spPr bwMode="auto">
              <a:xfrm>
                <a:off x="381000" y="519545"/>
                <a:ext cx="31771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A</a:t>
                </a:r>
              </a:p>
            </p:txBody>
          </p:sp>
          <p:sp>
            <p:nvSpPr>
              <p:cNvPr id="34876" name="TextBox 176"/>
              <p:cNvSpPr txBox="1">
                <a:spLocks noChangeArrowheads="1"/>
              </p:cNvSpPr>
              <p:nvPr/>
            </p:nvSpPr>
            <p:spPr bwMode="auto">
              <a:xfrm>
                <a:off x="381000" y="1129145"/>
                <a:ext cx="3097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B</a:t>
                </a:r>
              </a:p>
            </p:txBody>
          </p:sp>
          <p:sp>
            <p:nvSpPr>
              <p:cNvPr id="34877" name="TextBox 177"/>
              <p:cNvSpPr txBox="1">
                <a:spLocks noChangeArrowheads="1"/>
              </p:cNvSpPr>
              <p:nvPr/>
            </p:nvSpPr>
            <p:spPr bwMode="auto">
              <a:xfrm>
                <a:off x="4495800" y="762000"/>
                <a:ext cx="518091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o/p</a:t>
                </a:r>
              </a:p>
            </p:txBody>
          </p:sp>
        </p:grpSp>
        <p:sp>
          <p:nvSpPr>
            <p:cNvPr id="180" name="Rectangle 179"/>
            <p:cNvSpPr/>
            <p:nvPr/>
          </p:nvSpPr>
          <p:spPr>
            <a:xfrm>
              <a:off x="618703" y="1676400"/>
              <a:ext cx="3184081" cy="461491"/>
            </a:xfrm>
            <a:prstGeom prst="rect">
              <a:avLst/>
            </a:prstGeom>
            <a:noFill/>
          </p:spPr>
          <p:txBody>
            <a:bodyPr wrap="none">
              <a:spAutoFit/>
              <a:scene3d>
                <a:camera prst="orthographicFront">
                  <a:rot lat="0" lon="0" rev="0"/>
                </a:camera>
                <a:lightRig rig="glow" dir="t">
                  <a:rot lat="0" lon="0" rev="3600000"/>
                </a:lightRig>
              </a:scene3d>
              <a:sp3d prstMaterial="softEdge">
                <a:bevelT w="29210" h="16510"/>
                <a:contourClr>
                  <a:schemeClr val="accent4">
                    <a:alpha val="95000"/>
                  </a:schemeClr>
                </a:contourClr>
              </a:sp3d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>
                  <a:ln>
                    <a:prstDash val="solid"/>
                  </a:ln>
                  <a:solidFill>
                    <a:srgbClr val="9933FF"/>
                  </a:solidFill>
                  <a:latin typeface="+mj-lt"/>
                </a:rPr>
                <a:t>Electronic AND Gate</a:t>
              </a:r>
            </a:p>
          </p:txBody>
        </p:sp>
      </p:grpSp>
      <p:graphicFrame>
        <p:nvGraphicFramePr>
          <p:cNvPr id="187" name="Table 186"/>
          <p:cNvGraphicFramePr>
            <a:graphicFrameLocks noGrp="1"/>
          </p:cNvGraphicFramePr>
          <p:nvPr/>
        </p:nvGraphicFramePr>
        <p:xfrm>
          <a:off x="6434166" y="957266"/>
          <a:ext cx="2209800" cy="2971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36600"/>
                <a:gridCol w="736600"/>
                <a:gridCol w="736600"/>
              </a:tblGrid>
              <a:tr h="59436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BEAC1"/>
                          </a:solidFill>
                        </a:rPr>
                        <a:t>A</a:t>
                      </a:r>
                      <a:endParaRPr lang="en-US" sz="2400" dirty="0">
                        <a:solidFill>
                          <a:srgbClr val="FBEAC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BEAC1"/>
                          </a:solidFill>
                        </a:rPr>
                        <a:t>B</a:t>
                      </a:r>
                      <a:endParaRPr lang="en-US" sz="2400" dirty="0">
                        <a:solidFill>
                          <a:srgbClr val="FBEAC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BEAC1"/>
                          </a:solidFill>
                        </a:rPr>
                        <a:t>o/p</a:t>
                      </a:r>
                      <a:endParaRPr lang="en-US" sz="2400" dirty="0">
                        <a:solidFill>
                          <a:srgbClr val="FBEAC1"/>
                        </a:solidFill>
                      </a:endParaRPr>
                    </a:p>
                  </a:txBody>
                  <a:tcPr/>
                </a:tc>
              </a:tr>
              <a:tr h="5943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5943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5943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5943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" name="Rectangle 40"/>
          <p:cNvSpPr/>
          <p:nvPr/>
        </p:nvSpPr>
        <p:spPr bwMode="auto">
          <a:xfrm>
            <a:off x="233343" y="6072206"/>
            <a:ext cx="4002827" cy="46166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 smtClean="0">
                <a:ln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</a:rPr>
              <a:t>Opto</a:t>
            </a:r>
            <a:r>
              <a:rPr lang="en-US" sz="2400" b="1" dirty="0" smtClean="0">
                <a:ln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</a:rPr>
              <a:t>-Electronic </a:t>
            </a:r>
            <a:r>
              <a:rPr lang="en-US" sz="2400" b="1" dirty="0">
                <a:ln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</a:rPr>
              <a:t>AND Gate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791232" y="-24"/>
            <a:ext cx="33528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9933FF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</a:rPr>
              <a:t>AND Gate</a:t>
            </a:r>
            <a:endParaRPr lang="en-US" sz="32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9933FF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" charset="0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457200" y="2743200"/>
            <a:ext cx="4845050" cy="3186113"/>
            <a:chOff x="457200" y="2743200"/>
            <a:chExt cx="4845050" cy="3186113"/>
          </a:xfrm>
        </p:grpSpPr>
        <p:grpSp>
          <p:nvGrpSpPr>
            <p:cNvPr id="44" name="Group 109"/>
            <p:cNvGrpSpPr>
              <a:grpSpLocks/>
            </p:cNvGrpSpPr>
            <p:nvPr/>
          </p:nvGrpSpPr>
          <p:grpSpPr bwMode="auto">
            <a:xfrm>
              <a:off x="457200" y="2743200"/>
              <a:ext cx="4845050" cy="3186113"/>
              <a:chOff x="288" y="1728"/>
              <a:chExt cx="3052" cy="2007"/>
            </a:xfrm>
          </p:grpSpPr>
          <p:sp>
            <p:nvSpPr>
              <p:cNvPr id="85" name="Cube 6"/>
              <p:cNvSpPr>
                <a:spLocks noChangeArrowheads="1"/>
              </p:cNvSpPr>
              <p:nvPr/>
            </p:nvSpPr>
            <p:spPr bwMode="auto">
              <a:xfrm>
                <a:off x="768" y="2256"/>
                <a:ext cx="334" cy="334"/>
              </a:xfrm>
              <a:prstGeom prst="cube">
                <a:avLst>
                  <a:gd name="adj" fmla="val 25000"/>
                </a:avLst>
              </a:prstGeom>
              <a:gradFill rotWithShape="0">
                <a:gsLst>
                  <a:gs pos="0">
                    <a:srgbClr val="9EEAFF"/>
                  </a:gs>
                  <a:gs pos="35001">
                    <a:srgbClr val="BBEFFF"/>
                  </a:gs>
                  <a:gs pos="100000">
                    <a:srgbClr val="E4F9FF"/>
                  </a:gs>
                </a:gsLst>
                <a:lin ang="16200000" scaled="1"/>
              </a:gradFill>
              <a:ln w="9525">
                <a:solidFill>
                  <a:srgbClr val="46AAC5"/>
                </a:solidFill>
                <a:miter lim="800000"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86" name="Cube 7"/>
              <p:cNvSpPr>
                <a:spLocks noChangeArrowheads="1"/>
              </p:cNvSpPr>
              <p:nvPr/>
            </p:nvSpPr>
            <p:spPr bwMode="auto">
              <a:xfrm>
                <a:off x="768" y="2832"/>
                <a:ext cx="334" cy="334"/>
              </a:xfrm>
              <a:prstGeom prst="cube">
                <a:avLst>
                  <a:gd name="adj" fmla="val 25000"/>
                </a:avLst>
              </a:prstGeom>
              <a:gradFill rotWithShape="0">
                <a:gsLst>
                  <a:gs pos="0">
                    <a:srgbClr val="9EEAFF"/>
                  </a:gs>
                  <a:gs pos="35001">
                    <a:srgbClr val="BBEFFF"/>
                  </a:gs>
                  <a:gs pos="100000">
                    <a:srgbClr val="E4F9FF"/>
                  </a:gs>
                </a:gsLst>
                <a:lin ang="16200000" scaled="1"/>
              </a:gradFill>
              <a:ln w="9525">
                <a:solidFill>
                  <a:srgbClr val="46AAC5"/>
                </a:solidFill>
                <a:miter lim="800000"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87" name="Cube 12"/>
              <p:cNvSpPr>
                <a:spLocks noChangeArrowheads="1"/>
              </p:cNvSpPr>
              <p:nvPr/>
            </p:nvSpPr>
            <p:spPr bwMode="auto">
              <a:xfrm>
                <a:off x="1440" y="3168"/>
                <a:ext cx="766" cy="384"/>
              </a:xfrm>
              <a:prstGeom prst="cube">
                <a:avLst>
                  <a:gd name="adj" fmla="val 25000"/>
                </a:avLst>
              </a:prstGeom>
              <a:solidFill>
                <a:schemeClr val="bg1"/>
              </a:solidFill>
              <a:ln w="25400">
                <a:solidFill>
                  <a:srgbClr val="604A7B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88" name="Cube 13"/>
              <p:cNvSpPr>
                <a:spLocks noChangeArrowheads="1"/>
              </p:cNvSpPr>
              <p:nvPr/>
            </p:nvSpPr>
            <p:spPr bwMode="auto">
              <a:xfrm>
                <a:off x="1392" y="1728"/>
                <a:ext cx="766" cy="384"/>
              </a:xfrm>
              <a:prstGeom prst="cube">
                <a:avLst>
                  <a:gd name="adj" fmla="val 25000"/>
                </a:avLst>
              </a:prstGeom>
              <a:solidFill>
                <a:schemeClr val="bg1"/>
              </a:solidFill>
              <a:ln w="25400">
                <a:solidFill>
                  <a:srgbClr val="604A7B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pic>
            <p:nvPicPr>
              <p:cNvPr id="89" name="Picture 2" descr="C:\Documents and Settings\Soura Roy\Desktop\babuada\untitled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36" y="1872"/>
                <a:ext cx="11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0" name="Picture 2" descr="C:\Documents and Settings\Soura Roy\Desktop\babuada\untitled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84" y="3312"/>
                <a:ext cx="11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91" name="TextBox 85"/>
              <p:cNvSpPr txBox="1">
                <a:spLocks noChangeArrowheads="1"/>
              </p:cNvSpPr>
              <p:nvPr/>
            </p:nvSpPr>
            <p:spPr bwMode="auto">
              <a:xfrm>
                <a:off x="336" y="3504"/>
                <a:ext cx="177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B</a:t>
                </a:r>
              </a:p>
            </p:txBody>
          </p:sp>
          <p:sp>
            <p:nvSpPr>
              <p:cNvPr id="92" name="Rectangle 86"/>
              <p:cNvSpPr>
                <a:spLocks noChangeArrowheads="1"/>
              </p:cNvSpPr>
              <p:nvPr/>
            </p:nvSpPr>
            <p:spPr bwMode="auto">
              <a:xfrm>
                <a:off x="288" y="2064"/>
                <a:ext cx="21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000000"/>
                    </a:solidFill>
                    <a:latin typeface="Calibri" pitchFamily="34" charset="0"/>
                  </a:rPr>
                  <a:t>A</a:t>
                </a:r>
              </a:p>
            </p:txBody>
          </p:sp>
          <p:sp>
            <p:nvSpPr>
              <p:cNvPr id="93" name="TextBox 88"/>
              <p:cNvSpPr txBox="1">
                <a:spLocks noChangeArrowheads="1"/>
              </p:cNvSpPr>
              <p:nvPr/>
            </p:nvSpPr>
            <p:spPr bwMode="auto">
              <a:xfrm>
                <a:off x="3024" y="1776"/>
                <a:ext cx="31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o/p</a:t>
                </a:r>
              </a:p>
            </p:txBody>
          </p:sp>
          <p:sp>
            <p:nvSpPr>
              <p:cNvPr id="94" name="TextBox 91"/>
              <p:cNvSpPr txBox="1">
                <a:spLocks noChangeArrowheads="1"/>
              </p:cNvSpPr>
              <p:nvPr/>
            </p:nvSpPr>
            <p:spPr bwMode="auto">
              <a:xfrm>
                <a:off x="1409" y="1846"/>
                <a:ext cx="624" cy="2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500" dirty="0">
                    <a:latin typeface="Calibri" pitchFamily="34" charset="0"/>
                  </a:rPr>
                  <a:t>+</a:t>
                </a:r>
                <a:r>
                  <a:rPr lang="en-US" sz="1500" dirty="0" err="1" smtClean="0">
                    <a:latin typeface="Calibri" pitchFamily="34" charset="0"/>
                  </a:rPr>
                  <a:t>ve</a:t>
                </a:r>
                <a:r>
                  <a:rPr lang="en-US" sz="1500" dirty="0" smtClean="0">
                    <a:latin typeface="Calibri" pitchFamily="34" charset="0"/>
                  </a:rPr>
                  <a:t> </a:t>
                </a:r>
                <a:r>
                  <a:rPr lang="en-US" sz="1500" dirty="0">
                    <a:latin typeface="Calibri" pitchFamily="34" charset="0"/>
                  </a:rPr>
                  <a:t>SLM</a:t>
                </a:r>
              </a:p>
            </p:txBody>
          </p:sp>
          <p:sp>
            <p:nvSpPr>
              <p:cNvPr id="95" name="TextBox 92"/>
              <p:cNvSpPr txBox="1">
                <a:spLocks noChangeArrowheads="1"/>
              </p:cNvSpPr>
              <p:nvPr/>
            </p:nvSpPr>
            <p:spPr bwMode="auto">
              <a:xfrm>
                <a:off x="1457" y="3286"/>
                <a:ext cx="624" cy="2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500" dirty="0">
                    <a:latin typeface="Calibri" pitchFamily="34" charset="0"/>
                  </a:rPr>
                  <a:t>+</a:t>
                </a:r>
                <a:r>
                  <a:rPr lang="en-US" sz="1500" dirty="0" err="1" smtClean="0">
                    <a:latin typeface="Calibri" pitchFamily="34" charset="0"/>
                  </a:rPr>
                  <a:t>ve</a:t>
                </a:r>
                <a:r>
                  <a:rPr lang="en-US" sz="1500" dirty="0" smtClean="0">
                    <a:latin typeface="Calibri" pitchFamily="34" charset="0"/>
                  </a:rPr>
                  <a:t> </a:t>
                </a:r>
                <a:r>
                  <a:rPr lang="en-US" sz="1500" dirty="0">
                    <a:latin typeface="Calibri" pitchFamily="34" charset="0"/>
                  </a:rPr>
                  <a:t>SLM</a:t>
                </a:r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96" name="TextBox 95"/>
              <p:cNvSpPr txBox="1">
                <a:spLocks noChangeArrowheads="1"/>
              </p:cNvSpPr>
              <p:nvPr/>
            </p:nvSpPr>
            <p:spPr bwMode="auto">
              <a:xfrm>
                <a:off x="724" y="2352"/>
                <a:ext cx="57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O/E</a:t>
                </a:r>
              </a:p>
            </p:txBody>
          </p:sp>
          <p:sp>
            <p:nvSpPr>
              <p:cNvPr id="97" name="TextBox 97"/>
              <p:cNvSpPr txBox="1">
                <a:spLocks noChangeArrowheads="1"/>
              </p:cNvSpPr>
              <p:nvPr/>
            </p:nvSpPr>
            <p:spPr bwMode="auto">
              <a:xfrm>
                <a:off x="724" y="2928"/>
                <a:ext cx="57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O/E</a:t>
                </a:r>
              </a:p>
            </p:txBody>
          </p:sp>
          <p:sp>
            <p:nvSpPr>
              <p:cNvPr id="98" name="Line 96"/>
              <p:cNvSpPr>
                <a:spLocks noChangeShapeType="1"/>
              </p:cNvSpPr>
              <p:nvPr/>
            </p:nvSpPr>
            <p:spPr bwMode="auto">
              <a:xfrm flipV="1">
                <a:off x="471" y="1957"/>
                <a:ext cx="921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/>
            </p:nvSpPr>
            <p:spPr bwMode="auto">
              <a:xfrm>
                <a:off x="945" y="1945"/>
                <a:ext cx="0" cy="37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/>
            </p:nvSpPr>
            <p:spPr bwMode="auto">
              <a:xfrm flipV="1">
                <a:off x="519" y="3408"/>
                <a:ext cx="921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/>
            </p:nvSpPr>
            <p:spPr bwMode="auto">
              <a:xfrm flipV="1">
                <a:off x="912" y="3155"/>
                <a:ext cx="0" cy="253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/>
            </p:nvSpPr>
            <p:spPr bwMode="auto">
              <a:xfrm flipV="1">
                <a:off x="2151" y="1898"/>
                <a:ext cx="921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/>
            </p:nvSpPr>
            <p:spPr bwMode="auto">
              <a:xfrm>
                <a:off x="2688" y="1904"/>
                <a:ext cx="0" cy="146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/>
            </p:nvSpPr>
            <p:spPr bwMode="auto">
              <a:xfrm>
                <a:off x="2160" y="3371"/>
                <a:ext cx="52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Line 104"/>
              <p:cNvSpPr>
                <a:spLocks noChangeShapeType="1"/>
              </p:cNvSpPr>
              <p:nvPr/>
            </p:nvSpPr>
            <p:spPr bwMode="auto">
              <a:xfrm>
                <a:off x="1067" y="2389"/>
                <a:ext cx="72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" name="Line 105"/>
              <p:cNvSpPr>
                <a:spLocks noChangeShapeType="1"/>
              </p:cNvSpPr>
              <p:nvPr/>
            </p:nvSpPr>
            <p:spPr bwMode="auto">
              <a:xfrm>
                <a:off x="1045" y="2997"/>
                <a:ext cx="57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" name="Line 106"/>
              <p:cNvSpPr>
                <a:spLocks noChangeShapeType="1"/>
              </p:cNvSpPr>
              <p:nvPr/>
            </p:nvSpPr>
            <p:spPr bwMode="auto">
              <a:xfrm flipV="1">
                <a:off x="1617" y="2112"/>
                <a:ext cx="0" cy="89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" name="Line 107"/>
              <p:cNvSpPr>
                <a:spLocks noChangeShapeType="1"/>
              </p:cNvSpPr>
              <p:nvPr/>
            </p:nvSpPr>
            <p:spPr bwMode="auto">
              <a:xfrm flipV="1">
                <a:off x="1787" y="2384"/>
                <a:ext cx="0" cy="83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5" name="Group 43"/>
            <p:cNvGrpSpPr/>
            <p:nvPr/>
          </p:nvGrpSpPr>
          <p:grpSpPr>
            <a:xfrm rot="10152061">
              <a:off x="1262260" y="5268262"/>
              <a:ext cx="458380" cy="373247"/>
              <a:chOff x="2944711" y="984211"/>
              <a:chExt cx="661163" cy="750568"/>
            </a:xfrm>
          </p:grpSpPr>
          <p:cxnSp>
            <p:nvCxnSpPr>
              <p:cNvPr id="76" name="Straight Connector 75"/>
              <p:cNvCxnSpPr/>
              <p:nvPr/>
            </p:nvCxnSpPr>
            <p:spPr bwMode="auto">
              <a:xfrm rot="16418417" flipH="1" flipV="1">
                <a:off x="2998017" y="1146131"/>
                <a:ext cx="620078" cy="557218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7" name="Straight Connector 76"/>
              <p:cNvCxnSpPr/>
              <p:nvPr/>
            </p:nvCxnSpPr>
            <p:spPr bwMode="auto">
              <a:xfrm rot="5618417" flipH="1">
                <a:off x="3503480" y="1024692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8" name="Straight Connector 77"/>
              <p:cNvCxnSpPr/>
              <p:nvPr/>
            </p:nvCxnSpPr>
            <p:spPr bwMode="auto">
              <a:xfrm rot="5618417" flipH="1">
                <a:off x="3408033" y="109974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9" name="Straight Connector 78"/>
              <p:cNvCxnSpPr/>
              <p:nvPr/>
            </p:nvCxnSpPr>
            <p:spPr bwMode="auto">
              <a:xfrm rot="5618417" flipH="1">
                <a:off x="3321486" y="1184910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0" name="Straight Connector 79"/>
              <p:cNvCxnSpPr/>
              <p:nvPr/>
            </p:nvCxnSpPr>
            <p:spPr bwMode="auto">
              <a:xfrm rot="5618417" flipH="1">
                <a:off x="3250108" y="125672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1" name="Straight Connector 80"/>
              <p:cNvCxnSpPr/>
              <p:nvPr/>
            </p:nvCxnSpPr>
            <p:spPr bwMode="auto">
              <a:xfrm rot="5618417" flipH="1">
                <a:off x="3154662" y="1331778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2" name="Straight Connector 81"/>
              <p:cNvCxnSpPr/>
              <p:nvPr/>
            </p:nvCxnSpPr>
            <p:spPr bwMode="auto">
              <a:xfrm rot="5618417" flipH="1">
                <a:off x="3087735" y="1408647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3" name="Straight Connector 82"/>
              <p:cNvCxnSpPr/>
              <p:nvPr/>
            </p:nvCxnSpPr>
            <p:spPr bwMode="auto">
              <a:xfrm rot="5618417" flipH="1">
                <a:off x="2991381" y="149796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4" name="Straight Connector 83"/>
              <p:cNvCxnSpPr/>
              <p:nvPr/>
            </p:nvCxnSpPr>
            <p:spPr bwMode="auto">
              <a:xfrm rot="5618417" flipH="1">
                <a:off x="2904230" y="159263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46" name="Group 56"/>
            <p:cNvGrpSpPr/>
            <p:nvPr/>
          </p:nvGrpSpPr>
          <p:grpSpPr>
            <a:xfrm rot="5044564">
              <a:off x="1316745" y="2894602"/>
              <a:ext cx="458380" cy="373247"/>
              <a:chOff x="2944711" y="984211"/>
              <a:chExt cx="661163" cy="750568"/>
            </a:xfrm>
          </p:grpSpPr>
          <p:cxnSp>
            <p:nvCxnSpPr>
              <p:cNvPr id="67" name="Straight Connector 66"/>
              <p:cNvCxnSpPr/>
              <p:nvPr/>
            </p:nvCxnSpPr>
            <p:spPr bwMode="auto">
              <a:xfrm rot="16418417" flipH="1" flipV="1">
                <a:off x="2998017" y="1146131"/>
                <a:ext cx="620078" cy="557218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8" name="Straight Connector 67"/>
              <p:cNvCxnSpPr/>
              <p:nvPr/>
            </p:nvCxnSpPr>
            <p:spPr bwMode="auto">
              <a:xfrm rot="5618417" flipH="1">
                <a:off x="3503480" y="1024692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9" name="Straight Connector 68"/>
              <p:cNvCxnSpPr/>
              <p:nvPr/>
            </p:nvCxnSpPr>
            <p:spPr bwMode="auto">
              <a:xfrm rot="5618417" flipH="1">
                <a:off x="3408033" y="109974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0" name="Straight Connector 69"/>
              <p:cNvCxnSpPr/>
              <p:nvPr/>
            </p:nvCxnSpPr>
            <p:spPr bwMode="auto">
              <a:xfrm rot="5618417" flipH="1">
                <a:off x="3321486" y="1184910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1" name="Straight Connector 70"/>
              <p:cNvCxnSpPr/>
              <p:nvPr/>
            </p:nvCxnSpPr>
            <p:spPr bwMode="auto">
              <a:xfrm rot="5618417" flipH="1">
                <a:off x="3250108" y="125672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2" name="Straight Connector 71"/>
              <p:cNvCxnSpPr/>
              <p:nvPr/>
            </p:nvCxnSpPr>
            <p:spPr bwMode="auto">
              <a:xfrm rot="5618417" flipH="1">
                <a:off x="3154662" y="1331778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3" name="Straight Connector 72"/>
              <p:cNvCxnSpPr/>
              <p:nvPr/>
            </p:nvCxnSpPr>
            <p:spPr bwMode="auto">
              <a:xfrm rot="5618417" flipH="1">
                <a:off x="3087735" y="1408647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4" name="Straight Connector 73"/>
              <p:cNvCxnSpPr/>
              <p:nvPr/>
            </p:nvCxnSpPr>
            <p:spPr bwMode="auto">
              <a:xfrm rot="5618417" flipH="1">
                <a:off x="2991381" y="149796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5" name="Straight Connector 74"/>
              <p:cNvCxnSpPr/>
              <p:nvPr/>
            </p:nvCxnSpPr>
            <p:spPr bwMode="auto">
              <a:xfrm rot="5618417" flipH="1">
                <a:off x="2904230" y="159263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47" name="Group 66"/>
            <p:cNvGrpSpPr/>
            <p:nvPr/>
          </p:nvGrpSpPr>
          <p:grpSpPr>
            <a:xfrm rot="21237501">
              <a:off x="4011639" y="2792952"/>
              <a:ext cx="458380" cy="373247"/>
              <a:chOff x="2944711" y="984211"/>
              <a:chExt cx="661163" cy="750568"/>
            </a:xfrm>
          </p:grpSpPr>
          <p:cxnSp>
            <p:nvCxnSpPr>
              <p:cNvPr id="58" name="Straight Connector 57"/>
              <p:cNvCxnSpPr/>
              <p:nvPr/>
            </p:nvCxnSpPr>
            <p:spPr bwMode="auto">
              <a:xfrm rot="16418417" flipH="1" flipV="1">
                <a:off x="2998017" y="1146131"/>
                <a:ext cx="620078" cy="557218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9" name="Straight Connector 58"/>
              <p:cNvCxnSpPr/>
              <p:nvPr/>
            </p:nvCxnSpPr>
            <p:spPr bwMode="auto">
              <a:xfrm rot="5618417" flipH="1">
                <a:off x="3503480" y="1024692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0" name="Straight Connector 59"/>
              <p:cNvCxnSpPr/>
              <p:nvPr/>
            </p:nvCxnSpPr>
            <p:spPr bwMode="auto">
              <a:xfrm rot="5618417" flipH="1">
                <a:off x="3408033" y="109974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1" name="Straight Connector 60"/>
              <p:cNvCxnSpPr/>
              <p:nvPr/>
            </p:nvCxnSpPr>
            <p:spPr bwMode="auto">
              <a:xfrm rot="5618417" flipH="1">
                <a:off x="3321486" y="1184910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2" name="Straight Connector 61"/>
              <p:cNvCxnSpPr/>
              <p:nvPr/>
            </p:nvCxnSpPr>
            <p:spPr bwMode="auto">
              <a:xfrm rot="5618417" flipH="1">
                <a:off x="3250108" y="125672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3" name="Straight Connector 62"/>
              <p:cNvCxnSpPr/>
              <p:nvPr/>
            </p:nvCxnSpPr>
            <p:spPr bwMode="auto">
              <a:xfrm rot="5618417" flipH="1">
                <a:off x="3154662" y="1331778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4" name="Straight Connector 63"/>
              <p:cNvCxnSpPr/>
              <p:nvPr/>
            </p:nvCxnSpPr>
            <p:spPr bwMode="auto">
              <a:xfrm rot="5618417" flipH="1">
                <a:off x="3087735" y="1408647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5" name="Straight Connector 64"/>
              <p:cNvCxnSpPr/>
              <p:nvPr/>
            </p:nvCxnSpPr>
            <p:spPr bwMode="auto">
              <a:xfrm rot="5618417" flipH="1">
                <a:off x="2991381" y="149796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6" name="Straight Connector 65"/>
              <p:cNvCxnSpPr/>
              <p:nvPr/>
            </p:nvCxnSpPr>
            <p:spPr bwMode="auto">
              <a:xfrm rot="5618417" flipH="1">
                <a:off x="2904230" y="159263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48" name="Group 76"/>
            <p:cNvGrpSpPr/>
            <p:nvPr/>
          </p:nvGrpSpPr>
          <p:grpSpPr>
            <a:xfrm rot="10351931">
              <a:off x="4108246" y="5191321"/>
              <a:ext cx="458380" cy="373247"/>
              <a:chOff x="2944711" y="984211"/>
              <a:chExt cx="661163" cy="750568"/>
            </a:xfrm>
          </p:grpSpPr>
          <p:cxnSp>
            <p:nvCxnSpPr>
              <p:cNvPr id="49" name="Straight Connector 48"/>
              <p:cNvCxnSpPr/>
              <p:nvPr/>
            </p:nvCxnSpPr>
            <p:spPr bwMode="auto">
              <a:xfrm rot="16418417" flipH="1" flipV="1">
                <a:off x="2998017" y="1146131"/>
                <a:ext cx="620078" cy="557218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0" name="Straight Connector 49"/>
              <p:cNvCxnSpPr/>
              <p:nvPr/>
            </p:nvCxnSpPr>
            <p:spPr bwMode="auto">
              <a:xfrm rot="5618417" flipH="1">
                <a:off x="3503480" y="1024692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1" name="Straight Connector 50"/>
              <p:cNvCxnSpPr/>
              <p:nvPr/>
            </p:nvCxnSpPr>
            <p:spPr bwMode="auto">
              <a:xfrm rot="5618417" flipH="1">
                <a:off x="3408033" y="109974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2" name="Straight Connector 51"/>
              <p:cNvCxnSpPr/>
              <p:nvPr/>
            </p:nvCxnSpPr>
            <p:spPr bwMode="auto">
              <a:xfrm rot="5618417" flipH="1">
                <a:off x="3321486" y="1184910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3" name="Straight Connector 52"/>
              <p:cNvCxnSpPr/>
              <p:nvPr/>
            </p:nvCxnSpPr>
            <p:spPr bwMode="auto">
              <a:xfrm rot="5618417" flipH="1">
                <a:off x="3250108" y="125672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4" name="Straight Connector 53"/>
              <p:cNvCxnSpPr/>
              <p:nvPr/>
            </p:nvCxnSpPr>
            <p:spPr bwMode="auto">
              <a:xfrm rot="5618417" flipH="1">
                <a:off x="3154662" y="1331778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5" name="Straight Connector 54"/>
              <p:cNvCxnSpPr/>
              <p:nvPr/>
            </p:nvCxnSpPr>
            <p:spPr bwMode="auto">
              <a:xfrm rot="5618417" flipH="1">
                <a:off x="3087735" y="1408647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6" name="Straight Connector 55"/>
              <p:cNvCxnSpPr/>
              <p:nvPr/>
            </p:nvCxnSpPr>
            <p:spPr bwMode="auto">
              <a:xfrm rot="5618417" flipH="1">
                <a:off x="2991381" y="149796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7" name="Straight Connector 56"/>
              <p:cNvCxnSpPr/>
              <p:nvPr/>
            </p:nvCxnSpPr>
            <p:spPr bwMode="auto">
              <a:xfrm rot="5618417" flipH="1">
                <a:off x="2904230" y="159263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134" name="Group 133"/>
          <p:cNvGrpSpPr/>
          <p:nvPr/>
        </p:nvGrpSpPr>
        <p:grpSpPr>
          <a:xfrm>
            <a:off x="6036365" y="4794978"/>
            <a:ext cx="2893353" cy="1322044"/>
            <a:chOff x="6036365" y="4794978"/>
            <a:chExt cx="2893353" cy="1322044"/>
          </a:xfrm>
        </p:grpSpPr>
        <p:grpSp>
          <p:nvGrpSpPr>
            <p:cNvPr id="109" name="Group 108"/>
            <p:cNvGrpSpPr/>
            <p:nvPr/>
          </p:nvGrpSpPr>
          <p:grpSpPr>
            <a:xfrm rot="16200000">
              <a:off x="6004537" y="5701208"/>
              <a:ext cx="458381" cy="373247"/>
              <a:chOff x="2944711" y="984211"/>
              <a:chExt cx="661163" cy="750568"/>
            </a:xfrm>
            <a:noFill/>
          </p:grpSpPr>
          <p:cxnSp>
            <p:nvCxnSpPr>
              <p:cNvPr id="110" name="Straight Connector 109"/>
              <p:cNvCxnSpPr/>
              <p:nvPr/>
            </p:nvCxnSpPr>
            <p:spPr bwMode="auto">
              <a:xfrm rot="16418417" flipH="1" flipV="1">
                <a:off x="2998017" y="1146131"/>
                <a:ext cx="620078" cy="557218"/>
              </a:xfrm>
              <a:prstGeom prst="line">
                <a:avLst/>
              </a:prstGeom>
              <a:grpFill/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11" name="Straight Connector 110"/>
              <p:cNvCxnSpPr/>
              <p:nvPr/>
            </p:nvCxnSpPr>
            <p:spPr bwMode="auto">
              <a:xfrm rot="5618417" flipH="1">
                <a:off x="3503480" y="1024692"/>
                <a:ext cx="142876" cy="61913"/>
              </a:xfrm>
              <a:prstGeom prst="line">
                <a:avLst/>
              </a:prstGeom>
              <a:grpFill/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12" name="Straight Connector 111"/>
              <p:cNvCxnSpPr/>
              <p:nvPr/>
            </p:nvCxnSpPr>
            <p:spPr bwMode="auto">
              <a:xfrm rot="5618417" flipH="1">
                <a:off x="3408033" y="1099745"/>
                <a:ext cx="142876" cy="61913"/>
              </a:xfrm>
              <a:prstGeom prst="line">
                <a:avLst/>
              </a:prstGeom>
              <a:grpFill/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13" name="Straight Connector 112"/>
              <p:cNvCxnSpPr/>
              <p:nvPr/>
            </p:nvCxnSpPr>
            <p:spPr bwMode="auto">
              <a:xfrm rot="5618417" flipH="1">
                <a:off x="3321486" y="1184910"/>
                <a:ext cx="142876" cy="61913"/>
              </a:xfrm>
              <a:prstGeom prst="line">
                <a:avLst/>
              </a:prstGeom>
              <a:grpFill/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14" name="Straight Connector 113"/>
              <p:cNvCxnSpPr/>
              <p:nvPr/>
            </p:nvCxnSpPr>
            <p:spPr bwMode="auto">
              <a:xfrm rot="5618417" flipH="1">
                <a:off x="3250108" y="1256725"/>
                <a:ext cx="142876" cy="61913"/>
              </a:xfrm>
              <a:prstGeom prst="line">
                <a:avLst/>
              </a:prstGeom>
              <a:grpFill/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15" name="Straight Connector 114"/>
              <p:cNvCxnSpPr/>
              <p:nvPr/>
            </p:nvCxnSpPr>
            <p:spPr bwMode="auto">
              <a:xfrm rot="5618417" flipH="1">
                <a:off x="3154662" y="1331778"/>
                <a:ext cx="142876" cy="61913"/>
              </a:xfrm>
              <a:prstGeom prst="line">
                <a:avLst/>
              </a:prstGeom>
              <a:grpFill/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16" name="Straight Connector 115"/>
              <p:cNvCxnSpPr/>
              <p:nvPr/>
            </p:nvCxnSpPr>
            <p:spPr bwMode="auto">
              <a:xfrm rot="5618417" flipH="1">
                <a:off x="3087735" y="1408647"/>
                <a:ext cx="142876" cy="61913"/>
              </a:xfrm>
              <a:prstGeom prst="line">
                <a:avLst/>
              </a:prstGeom>
              <a:grpFill/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17" name="Straight Connector 116"/>
              <p:cNvCxnSpPr/>
              <p:nvPr/>
            </p:nvCxnSpPr>
            <p:spPr bwMode="auto">
              <a:xfrm rot="5618417" flipH="1">
                <a:off x="2991381" y="1497961"/>
                <a:ext cx="142876" cy="61913"/>
              </a:xfrm>
              <a:prstGeom prst="line">
                <a:avLst/>
              </a:prstGeom>
              <a:grpFill/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18" name="Straight Connector 117"/>
              <p:cNvCxnSpPr/>
              <p:nvPr/>
            </p:nvCxnSpPr>
            <p:spPr bwMode="auto">
              <a:xfrm rot="5618417" flipH="1">
                <a:off x="2904230" y="1592631"/>
                <a:ext cx="142876" cy="61913"/>
              </a:xfrm>
              <a:prstGeom prst="line">
                <a:avLst/>
              </a:prstGeom>
              <a:grpFill/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119" name="Group 118"/>
            <p:cNvGrpSpPr/>
            <p:nvPr/>
          </p:nvGrpSpPr>
          <p:grpSpPr>
            <a:xfrm rot="16035667">
              <a:off x="5993798" y="4837545"/>
              <a:ext cx="458381" cy="373247"/>
              <a:chOff x="2944711" y="984211"/>
              <a:chExt cx="661163" cy="750568"/>
            </a:xfrm>
            <a:noFill/>
          </p:grpSpPr>
          <p:cxnSp>
            <p:nvCxnSpPr>
              <p:cNvPr id="120" name="Straight Connector 119"/>
              <p:cNvCxnSpPr/>
              <p:nvPr/>
            </p:nvCxnSpPr>
            <p:spPr bwMode="auto">
              <a:xfrm rot="16418417" flipH="1" flipV="1">
                <a:off x="2998017" y="1146131"/>
                <a:ext cx="620078" cy="557218"/>
              </a:xfrm>
              <a:prstGeom prst="line">
                <a:avLst/>
              </a:prstGeom>
              <a:grpFill/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1" name="Straight Connector 120"/>
              <p:cNvCxnSpPr/>
              <p:nvPr/>
            </p:nvCxnSpPr>
            <p:spPr bwMode="auto">
              <a:xfrm rot="5618417" flipH="1">
                <a:off x="3503480" y="1024692"/>
                <a:ext cx="142876" cy="61913"/>
              </a:xfrm>
              <a:prstGeom prst="line">
                <a:avLst/>
              </a:prstGeom>
              <a:grpFill/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2" name="Straight Connector 121"/>
              <p:cNvCxnSpPr/>
              <p:nvPr/>
            </p:nvCxnSpPr>
            <p:spPr bwMode="auto">
              <a:xfrm rot="5618417" flipH="1">
                <a:off x="3408033" y="1099745"/>
                <a:ext cx="142876" cy="61913"/>
              </a:xfrm>
              <a:prstGeom prst="line">
                <a:avLst/>
              </a:prstGeom>
              <a:grpFill/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3" name="Straight Connector 122"/>
              <p:cNvCxnSpPr/>
              <p:nvPr/>
            </p:nvCxnSpPr>
            <p:spPr bwMode="auto">
              <a:xfrm rot="5618417" flipH="1">
                <a:off x="3321486" y="1184910"/>
                <a:ext cx="142876" cy="61913"/>
              </a:xfrm>
              <a:prstGeom prst="line">
                <a:avLst/>
              </a:prstGeom>
              <a:grpFill/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4" name="Straight Connector 123"/>
              <p:cNvCxnSpPr/>
              <p:nvPr/>
            </p:nvCxnSpPr>
            <p:spPr bwMode="auto">
              <a:xfrm rot="5618417" flipH="1">
                <a:off x="3250108" y="1256725"/>
                <a:ext cx="142876" cy="61913"/>
              </a:xfrm>
              <a:prstGeom prst="line">
                <a:avLst/>
              </a:prstGeom>
              <a:grpFill/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5" name="Straight Connector 124"/>
              <p:cNvCxnSpPr/>
              <p:nvPr/>
            </p:nvCxnSpPr>
            <p:spPr bwMode="auto">
              <a:xfrm rot="5618417" flipH="1">
                <a:off x="3154662" y="1331778"/>
                <a:ext cx="142876" cy="61913"/>
              </a:xfrm>
              <a:prstGeom prst="line">
                <a:avLst/>
              </a:prstGeom>
              <a:grpFill/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6" name="Straight Connector 125"/>
              <p:cNvCxnSpPr/>
              <p:nvPr/>
            </p:nvCxnSpPr>
            <p:spPr bwMode="auto">
              <a:xfrm rot="5618417" flipH="1">
                <a:off x="3087735" y="1408647"/>
                <a:ext cx="142876" cy="61913"/>
              </a:xfrm>
              <a:prstGeom prst="line">
                <a:avLst/>
              </a:prstGeom>
              <a:grpFill/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7" name="Straight Connector 126"/>
              <p:cNvCxnSpPr/>
              <p:nvPr/>
            </p:nvCxnSpPr>
            <p:spPr bwMode="auto">
              <a:xfrm rot="5618417" flipH="1">
                <a:off x="2991381" y="1497961"/>
                <a:ext cx="142876" cy="61913"/>
              </a:xfrm>
              <a:prstGeom prst="line">
                <a:avLst/>
              </a:prstGeom>
              <a:grpFill/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8" name="Straight Connector 127"/>
              <p:cNvCxnSpPr/>
              <p:nvPr/>
            </p:nvCxnSpPr>
            <p:spPr bwMode="auto">
              <a:xfrm rot="5618417" flipH="1">
                <a:off x="2904230" y="1592631"/>
                <a:ext cx="142876" cy="61913"/>
              </a:xfrm>
              <a:prstGeom prst="line">
                <a:avLst/>
              </a:prstGeom>
              <a:grpFill/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129" name="Right Arrow 128"/>
            <p:cNvSpPr/>
            <p:nvPr/>
          </p:nvSpPr>
          <p:spPr bwMode="auto">
            <a:xfrm>
              <a:off x="6563227" y="4922250"/>
              <a:ext cx="500066" cy="164886"/>
            </a:xfrm>
            <a:prstGeom prst="rightArrow">
              <a:avLst/>
            </a:prstGeom>
            <a:solidFill>
              <a:schemeClr val="bg1">
                <a:lumMod val="40000"/>
                <a:lumOff val="60000"/>
              </a:schemeClr>
            </a:solidFill>
            <a:ln w="127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0" name="Right Arrow 129"/>
            <p:cNvSpPr/>
            <p:nvPr/>
          </p:nvSpPr>
          <p:spPr bwMode="auto">
            <a:xfrm>
              <a:off x="6563227" y="5801516"/>
              <a:ext cx="500066" cy="164886"/>
            </a:xfrm>
            <a:prstGeom prst="rightArrow">
              <a:avLst/>
            </a:prstGeom>
            <a:solidFill>
              <a:srgbClr val="FFC000"/>
            </a:solidFill>
            <a:ln w="127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 useBgFill="1">
          <p:nvSpPr>
            <p:cNvPr id="131" name="TextBox 130"/>
            <p:cNvSpPr txBox="1"/>
            <p:nvPr/>
          </p:nvSpPr>
          <p:spPr>
            <a:xfrm>
              <a:off x="7206169" y="4801384"/>
              <a:ext cx="1723549" cy="400110"/>
            </a:xfrm>
            <a:prstGeom prst="rect">
              <a:avLst/>
            </a:prstGeom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>
                      <a:lumMod val="40000"/>
                      <a:lumOff val="60000"/>
                    </a:schemeClr>
                  </a:solidFill>
                </a:rPr>
                <a:t>Beam Splitter</a:t>
              </a:r>
              <a:endParaRPr lang="en-US" sz="2000" dirty="0">
                <a:solidFill>
                  <a:schemeClr val="bg1">
                    <a:lumMod val="40000"/>
                    <a:lumOff val="60000"/>
                  </a:schemeClr>
                </a:solidFill>
              </a:endParaRPr>
            </a:p>
          </p:txBody>
        </p:sp>
        <p:sp useBgFill="1">
          <p:nvSpPr>
            <p:cNvPr id="133" name="TextBox 132"/>
            <p:cNvSpPr txBox="1"/>
            <p:nvPr/>
          </p:nvSpPr>
          <p:spPr>
            <a:xfrm>
              <a:off x="7206169" y="5687158"/>
              <a:ext cx="1579278" cy="400110"/>
            </a:xfrm>
            <a:prstGeom prst="rect">
              <a:avLst/>
            </a:prstGeom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C000"/>
                  </a:solidFill>
                </a:rPr>
                <a:t>100% mirror</a:t>
              </a:r>
              <a:endParaRPr lang="en-US" sz="2000" dirty="0">
                <a:solidFill>
                  <a:srgbClr val="FFC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chemeClr val="accent2">
                <a:lumMod val="60000"/>
                <a:lumOff val="40000"/>
              </a:schemeClr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6434166" y="957266"/>
          <a:ext cx="2209800" cy="2971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36600"/>
                <a:gridCol w="736600"/>
                <a:gridCol w="736600"/>
              </a:tblGrid>
              <a:tr h="59436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BEAC1"/>
                          </a:solidFill>
                        </a:rPr>
                        <a:t>A</a:t>
                      </a:r>
                      <a:endParaRPr lang="en-US" sz="2400" dirty="0">
                        <a:solidFill>
                          <a:srgbClr val="FBEAC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BEAC1"/>
                          </a:solidFill>
                        </a:rPr>
                        <a:t>B</a:t>
                      </a:r>
                      <a:endParaRPr lang="en-US" sz="2400" dirty="0">
                        <a:solidFill>
                          <a:srgbClr val="FBEAC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BEAC1"/>
                          </a:solidFill>
                        </a:rPr>
                        <a:t>o/p</a:t>
                      </a:r>
                      <a:endParaRPr lang="en-US" sz="2400" dirty="0">
                        <a:solidFill>
                          <a:srgbClr val="FBEAC1"/>
                        </a:solidFill>
                      </a:endParaRPr>
                    </a:p>
                  </a:txBody>
                  <a:tcPr/>
                </a:tc>
              </a:tr>
              <a:tr h="5943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5943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5943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5943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581025" y="609600"/>
            <a:ext cx="4252913" cy="1605115"/>
            <a:chOff x="580363" y="609600"/>
            <a:chExt cx="4253575" cy="1604484"/>
          </a:xfrm>
        </p:grpSpPr>
        <p:sp>
          <p:nvSpPr>
            <p:cNvPr id="37" name="Rectangle 36"/>
            <p:cNvSpPr/>
            <p:nvPr/>
          </p:nvSpPr>
          <p:spPr bwMode="auto">
            <a:xfrm>
              <a:off x="739982" y="1752600"/>
              <a:ext cx="3194000" cy="461484"/>
            </a:xfrm>
            <a:prstGeom prst="rect">
              <a:avLst/>
            </a:prstGeom>
          </p:spPr>
          <p:txBody>
            <a:bodyPr wrap="none">
              <a:spAutoFit/>
              <a:scene3d>
                <a:camera prst="orthographicFront">
                  <a:rot lat="0" lon="0" rev="0"/>
                </a:camera>
                <a:lightRig rig="glow" dir="t">
                  <a:rot lat="0" lon="0" rev="3600000"/>
                </a:lightRig>
              </a:scene3d>
              <a:sp3d prstMaterial="softEdge">
                <a:bevelT w="29210" h="16510"/>
                <a:contourClr>
                  <a:schemeClr val="accent4">
                    <a:alpha val="95000"/>
                  </a:schemeClr>
                </a:contourClr>
              </a:sp3d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>
                  <a:ln>
                    <a:prstDash val="solid"/>
                  </a:ln>
                  <a:solidFill>
                    <a:srgbClr val="9933FF"/>
                  </a:solidFill>
                  <a:latin typeface="+mn-lt"/>
                </a:rPr>
                <a:t>Electronic XOR Gate</a:t>
              </a:r>
            </a:p>
          </p:txBody>
        </p:sp>
        <p:grpSp>
          <p:nvGrpSpPr>
            <p:cNvPr id="3" name="Group 48"/>
            <p:cNvGrpSpPr>
              <a:grpSpLocks/>
            </p:cNvGrpSpPr>
            <p:nvPr/>
          </p:nvGrpSpPr>
          <p:grpSpPr bwMode="auto">
            <a:xfrm>
              <a:off x="928688" y="609600"/>
              <a:ext cx="3324225" cy="1150938"/>
              <a:chOff x="408710" y="734836"/>
              <a:chExt cx="3325090" cy="1150156"/>
            </a:xfrm>
          </p:grpSpPr>
          <p:grpSp>
            <p:nvGrpSpPr>
              <p:cNvPr id="4" name="Group 42"/>
              <p:cNvGrpSpPr>
                <a:grpSpLocks/>
              </p:cNvGrpSpPr>
              <p:nvPr/>
            </p:nvGrpSpPr>
            <p:grpSpPr bwMode="auto">
              <a:xfrm>
                <a:off x="436415" y="734836"/>
                <a:ext cx="2154385" cy="1150156"/>
                <a:chOff x="436415" y="734836"/>
                <a:chExt cx="2154385" cy="1150156"/>
              </a:xfrm>
            </p:grpSpPr>
            <p:sp>
              <p:nvSpPr>
                <p:cNvPr id="38" name="Flowchart: Stored Data 37"/>
                <p:cNvSpPr>
                  <a:spLocks/>
                </p:cNvSpPr>
                <p:nvPr/>
              </p:nvSpPr>
              <p:spPr>
                <a:xfrm rot="10800000">
                  <a:off x="1666098" y="859872"/>
                  <a:ext cx="924702" cy="864845"/>
                </a:xfrm>
                <a:prstGeom prst="flowChartOnlineStorage">
                  <a:avLst/>
                </a:prstGeom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1" name="Arc 40"/>
                <p:cNvSpPr/>
                <p:nvPr/>
              </p:nvSpPr>
              <p:spPr>
                <a:xfrm rot="2568289">
                  <a:off x="436415" y="734836"/>
                  <a:ext cx="1227190" cy="1150156"/>
                </a:xfrm>
                <a:prstGeom prst="arc">
                  <a:avLst/>
                </a:prstGeom>
                <a:scene3d>
                  <a:camera prst="orthographicFront">
                    <a:rot lat="0" lon="0" rev="21299999"/>
                  </a:camera>
                  <a:lightRig rig="threePt" dir="t"/>
                </a:scene3d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cxnSp>
            <p:nvCxnSpPr>
              <p:cNvPr id="45" name="Straight Connector 44"/>
              <p:cNvCxnSpPr/>
              <p:nvPr/>
            </p:nvCxnSpPr>
            <p:spPr>
              <a:xfrm>
                <a:off x="408102" y="1066268"/>
                <a:ext cx="1143475" cy="1585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>
                <a:off x="422395" y="1522978"/>
                <a:ext cx="1143475" cy="1585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2590234" y="1281937"/>
                <a:ext cx="1143475" cy="1585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5898" name="Rectangle 14"/>
            <p:cNvSpPr>
              <a:spLocks noChangeArrowheads="1"/>
            </p:cNvSpPr>
            <p:nvPr/>
          </p:nvSpPr>
          <p:spPr bwMode="auto">
            <a:xfrm>
              <a:off x="580363" y="762000"/>
              <a:ext cx="317500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A</a:t>
              </a:r>
            </a:p>
          </p:txBody>
        </p:sp>
        <p:sp>
          <p:nvSpPr>
            <p:cNvPr id="35899" name="TextBox 13"/>
            <p:cNvSpPr txBox="1">
              <a:spLocks noChangeArrowheads="1"/>
            </p:cNvSpPr>
            <p:nvPr/>
          </p:nvSpPr>
          <p:spPr bwMode="auto">
            <a:xfrm>
              <a:off x="594651" y="1239838"/>
              <a:ext cx="325437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Calibri" pitchFamily="34" charset="0"/>
                </a:rPr>
                <a:t>B</a:t>
              </a:r>
            </a:p>
          </p:txBody>
        </p:sp>
        <p:sp>
          <p:nvSpPr>
            <p:cNvPr id="35900" name="TextBox 11"/>
            <p:cNvSpPr txBox="1">
              <a:spLocks noChangeArrowheads="1"/>
            </p:cNvSpPr>
            <p:nvPr/>
          </p:nvSpPr>
          <p:spPr bwMode="auto">
            <a:xfrm>
              <a:off x="4316413" y="963613"/>
              <a:ext cx="517525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o/p</a:t>
              </a:r>
            </a:p>
          </p:txBody>
        </p:sp>
      </p:grpSp>
      <p:sp>
        <p:nvSpPr>
          <p:cNvPr id="42" name="Rectangle 41"/>
          <p:cNvSpPr/>
          <p:nvPr/>
        </p:nvSpPr>
        <p:spPr bwMode="auto">
          <a:xfrm>
            <a:off x="611741" y="6000768"/>
            <a:ext cx="4012637" cy="461665"/>
          </a:xfrm>
          <a:prstGeom prst="rect">
            <a:avLst/>
          </a:prstGeom>
        </p:spPr>
        <p:txBody>
          <a:bodyPr wrap="non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 smtClean="0">
                <a:ln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</a:rPr>
              <a:t>Opto</a:t>
            </a:r>
            <a:r>
              <a:rPr lang="en-US" sz="2400" b="1" dirty="0" smtClean="0">
                <a:ln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</a:rPr>
              <a:t>-Electronic </a:t>
            </a:r>
            <a:r>
              <a:rPr lang="en-US" sz="2400" b="1" dirty="0">
                <a:ln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</a:rPr>
              <a:t>XOR Gate</a:t>
            </a:r>
          </a:p>
        </p:txBody>
      </p:sp>
      <p:sp>
        <p:nvSpPr>
          <p:cNvPr id="43" name="Rectangle 42"/>
          <p:cNvSpPr/>
          <p:nvPr/>
        </p:nvSpPr>
        <p:spPr>
          <a:xfrm>
            <a:off x="5791232" y="-24"/>
            <a:ext cx="33528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9933FF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</a:rPr>
              <a:t>XOR Gate</a:t>
            </a:r>
            <a:endParaRPr lang="en-US" sz="32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9933FF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" charset="0"/>
            </a:endParaRPr>
          </a:p>
        </p:txBody>
      </p:sp>
      <p:grpSp>
        <p:nvGrpSpPr>
          <p:cNvPr id="87" name="Group 86"/>
          <p:cNvGrpSpPr/>
          <p:nvPr/>
        </p:nvGrpSpPr>
        <p:grpSpPr>
          <a:xfrm>
            <a:off x="457200" y="2743200"/>
            <a:ext cx="4845050" cy="3186113"/>
            <a:chOff x="457200" y="2743200"/>
            <a:chExt cx="4845050" cy="3186113"/>
          </a:xfrm>
        </p:grpSpPr>
        <p:grpSp>
          <p:nvGrpSpPr>
            <p:cNvPr id="5" name="Group 109"/>
            <p:cNvGrpSpPr>
              <a:grpSpLocks/>
            </p:cNvGrpSpPr>
            <p:nvPr/>
          </p:nvGrpSpPr>
          <p:grpSpPr bwMode="auto">
            <a:xfrm>
              <a:off x="457200" y="2743200"/>
              <a:ext cx="4845050" cy="3186113"/>
              <a:chOff x="288" y="1728"/>
              <a:chExt cx="3052" cy="2007"/>
            </a:xfrm>
          </p:grpSpPr>
          <p:sp>
            <p:nvSpPr>
              <p:cNvPr id="8270" name="Cube 6"/>
              <p:cNvSpPr>
                <a:spLocks noChangeArrowheads="1"/>
              </p:cNvSpPr>
              <p:nvPr/>
            </p:nvSpPr>
            <p:spPr bwMode="auto">
              <a:xfrm>
                <a:off x="768" y="2256"/>
                <a:ext cx="334" cy="334"/>
              </a:xfrm>
              <a:prstGeom prst="cube">
                <a:avLst>
                  <a:gd name="adj" fmla="val 25000"/>
                </a:avLst>
              </a:prstGeom>
              <a:gradFill rotWithShape="0">
                <a:gsLst>
                  <a:gs pos="0">
                    <a:srgbClr val="9EEAFF"/>
                  </a:gs>
                  <a:gs pos="35001">
                    <a:srgbClr val="BBEFFF"/>
                  </a:gs>
                  <a:gs pos="100000">
                    <a:srgbClr val="E4F9FF"/>
                  </a:gs>
                </a:gsLst>
                <a:lin ang="16200000" scaled="1"/>
              </a:gradFill>
              <a:ln w="9525">
                <a:solidFill>
                  <a:srgbClr val="46AAC5"/>
                </a:solidFill>
                <a:miter lim="800000"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8271" name="Cube 7"/>
              <p:cNvSpPr>
                <a:spLocks noChangeArrowheads="1"/>
              </p:cNvSpPr>
              <p:nvPr/>
            </p:nvSpPr>
            <p:spPr bwMode="auto">
              <a:xfrm>
                <a:off x="768" y="2832"/>
                <a:ext cx="334" cy="334"/>
              </a:xfrm>
              <a:prstGeom prst="cube">
                <a:avLst>
                  <a:gd name="adj" fmla="val 25000"/>
                </a:avLst>
              </a:prstGeom>
              <a:gradFill rotWithShape="0">
                <a:gsLst>
                  <a:gs pos="0">
                    <a:srgbClr val="9EEAFF"/>
                  </a:gs>
                  <a:gs pos="35001">
                    <a:srgbClr val="BBEFFF"/>
                  </a:gs>
                  <a:gs pos="100000">
                    <a:srgbClr val="E4F9FF"/>
                  </a:gs>
                </a:gsLst>
                <a:lin ang="16200000" scaled="1"/>
              </a:gradFill>
              <a:ln w="9525">
                <a:solidFill>
                  <a:srgbClr val="46AAC5"/>
                </a:solidFill>
                <a:miter lim="800000"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35874" name="Cube 12"/>
              <p:cNvSpPr>
                <a:spLocks noChangeArrowheads="1"/>
              </p:cNvSpPr>
              <p:nvPr/>
            </p:nvSpPr>
            <p:spPr bwMode="auto">
              <a:xfrm>
                <a:off x="1440" y="3168"/>
                <a:ext cx="766" cy="384"/>
              </a:xfrm>
              <a:prstGeom prst="cube">
                <a:avLst>
                  <a:gd name="adj" fmla="val 25000"/>
                </a:avLst>
              </a:prstGeom>
              <a:solidFill>
                <a:schemeClr val="bg1"/>
              </a:solidFill>
              <a:ln w="25400">
                <a:solidFill>
                  <a:srgbClr val="604A7B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35875" name="Cube 13"/>
              <p:cNvSpPr>
                <a:spLocks noChangeArrowheads="1"/>
              </p:cNvSpPr>
              <p:nvPr/>
            </p:nvSpPr>
            <p:spPr bwMode="auto">
              <a:xfrm>
                <a:off x="1392" y="1728"/>
                <a:ext cx="766" cy="384"/>
              </a:xfrm>
              <a:prstGeom prst="cube">
                <a:avLst>
                  <a:gd name="adj" fmla="val 25000"/>
                </a:avLst>
              </a:prstGeom>
              <a:solidFill>
                <a:schemeClr val="bg1"/>
              </a:solidFill>
              <a:ln w="25400">
                <a:solidFill>
                  <a:srgbClr val="604A7B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pic>
            <p:nvPicPr>
              <p:cNvPr id="35876" name="Picture 2" descr="C:\Documents and Settings\Soura Roy\Desktop\babuada\untitled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36" y="1872"/>
                <a:ext cx="11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5877" name="Picture 2" descr="C:\Documents and Settings\Soura Roy\Desktop\babuada\untitled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84" y="3312"/>
                <a:ext cx="11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5878" name="TextBox 85"/>
              <p:cNvSpPr txBox="1">
                <a:spLocks noChangeArrowheads="1"/>
              </p:cNvSpPr>
              <p:nvPr/>
            </p:nvSpPr>
            <p:spPr bwMode="auto">
              <a:xfrm>
                <a:off x="336" y="3504"/>
                <a:ext cx="177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B</a:t>
                </a:r>
              </a:p>
            </p:txBody>
          </p:sp>
          <p:sp>
            <p:nvSpPr>
              <p:cNvPr id="35879" name="Rectangle 86"/>
              <p:cNvSpPr>
                <a:spLocks noChangeArrowheads="1"/>
              </p:cNvSpPr>
              <p:nvPr/>
            </p:nvSpPr>
            <p:spPr bwMode="auto">
              <a:xfrm>
                <a:off x="288" y="2064"/>
                <a:ext cx="21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000000"/>
                    </a:solidFill>
                    <a:latin typeface="Calibri" pitchFamily="34" charset="0"/>
                  </a:rPr>
                  <a:t>A</a:t>
                </a:r>
              </a:p>
            </p:txBody>
          </p:sp>
          <p:sp>
            <p:nvSpPr>
              <p:cNvPr id="35880" name="TextBox 88"/>
              <p:cNvSpPr txBox="1">
                <a:spLocks noChangeArrowheads="1"/>
              </p:cNvSpPr>
              <p:nvPr/>
            </p:nvSpPr>
            <p:spPr bwMode="auto">
              <a:xfrm>
                <a:off x="3024" y="1776"/>
                <a:ext cx="31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o/p</a:t>
                </a:r>
              </a:p>
            </p:txBody>
          </p:sp>
          <p:sp>
            <p:nvSpPr>
              <p:cNvPr id="35881" name="TextBox 91"/>
              <p:cNvSpPr txBox="1">
                <a:spLocks noChangeArrowheads="1"/>
              </p:cNvSpPr>
              <p:nvPr/>
            </p:nvSpPr>
            <p:spPr bwMode="auto">
              <a:xfrm>
                <a:off x="1409" y="1846"/>
                <a:ext cx="624" cy="2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500">
                    <a:latin typeface="Calibri" pitchFamily="34" charset="0"/>
                  </a:rPr>
                  <a:t>-ve SLM</a:t>
                </a:r>
              </a:p>
            </p:txBody>
          </p:sp>
          <p:sp>
            <p:nvSpPr>
              <p:cNvPr id="35882" name="TextBox 92"/>
              <p:cNvSpPr txBox="1">
                <a:spLocks noChangeArrowheads="1"/>
              </p:cNvSpPr>
              <p:nvPr/>
            </p:nvSpPr>
            <p:spPr bwMode="auto">
              <a:xfrm>
                <a:off x="1457" y="3286"/>
                <a:ext cx="624" cy="2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500">
                    <a:latin typeface="Calibri" pitchFamily="34" charset="0"/>
                  </a:rPr>
                  <a:t>-ve SLM</a:t>
                </a:r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35883" name="TextBox 95"/>
              <p:cNvSpPr txBox="1">
                <a:spLocks noChangeArrowheads="1"/>
              </p:cNvSpPr>
              <p:nvPr/>
            </p:nvSpPr>
            <p:spPr bwMode="auto">
              <a:xfrm>
                <a:off x="724" y="2352"/>
                <a:ext cx="57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O/E</a:t>
                </a:r>
              </a:p>
            </p:txBody>
          </p:sp>
          <p:sp>
            <p:nvSpPr>
              <p:cNvPr id="35884" name="TextBox 97"/>
              <p:cNvSpPr txBox="1">
                <a:spLocks noChangeArrowheads="1"/>
              </p:cNvSpPr>
              <p:nvPr/>
            </p:nvSpPr>
            <p:spPr bwMode="auto">
              <a:xfrm>
                <a:off x="724" y="2928"/>
                <a:ext cx="57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O/E</a:t>
                </a:r>
              </a:p>
            </p:txBody>
          </p:sp>
          <p:sp>
            <p:nvSpPr>
              <p:cNvPr id="35885" name="Line 96"/>
              <p:cNvSpPr>
                <a:spLocks noChangeShapeType="1"/>
              </p:cNvSpPr>
              <p:nvPr/>
            </p:nvSpPr>
            <p:spPr bwMode="auto">
              <a:xfrm flipV="1">
                <a:off x="471" y="1957"/>
                <a:ext cx="921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86" name="Line 97"/>
              <p:cNvSpPr>
                <a:spLocks noChangeShapeType="1"/>
              </p:cNvSpPr>
              <p:nvPr/>
            </p:nvSpPr>
            <p:spPr bwMode="auto">
              <a:xfrm>
                <a:off x="945" y="1945"/>
                <a:ext cx="0" cy="37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87" name="Line 98"/>
              <p:cNvSpPr>
                <a:spLocks noChangeShapeType="1"/>
              </p:cNvSpPr>
              <p:nvPr/>
            </p:nvSpPr>
            <p:spPr bwMode="auto">
              <a:xfrm flipV="1">
                <a:off x="519" y="3408"/>
                <a:ext cx="921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88" name="Line 99"/>
              <p:cNvSpPr>
                <a:spLocks noChangeShapeType="1"/>
              </p:cNvSpPr>
              <p:nvPr/>
            </p:nvSpPr>
            <p:spPr bwMode="auto">
              <a:xfrm flipV="1">
                <a:off x="912" y="3155"/>
                <a:ext cx="0" cy="253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89" name="Line 100"/>
              <p:cNvSpPr>
                <a:spLocks noChangeShapeType="1"/>
              </p:cNvSpPr>
              <p:nvPr/>
            </p:nvSpPr>
            <p:spPr bwMode="auto">
              <a:xfrm flipV="1">
                <a:off x="2151" y="1898"/>
                <a:ext cx="921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90" name="Line 101"/>
              <p:cNvSpPr>
                <a:spLocks noChangeShapeType="1"/>
              </p:cNvSpPr>
              <p:nvPr/>
            </p:nvSpPr>
            <p:spPr bwMode="auto">
              <a:xfrm>
                <a:off x="2688" y="1904"/>
                <a:ext cx="0" cy="146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91" name="Line 102"/>
              <p:cNvSpPr>
                <a:spLocks noChangeShapeType="1"/>
              </p:cNvSpPr>
              <p:nvPr/>
            </p:nvSpPr>
            <p:spPr bwMode="auto">
              <a:xfrm>
                <a:off x="2160" y="3371"/>
                <a:ext cx="52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92" name="Line 104"/>
              <p:cNvSpPr>
                <a:spLocks noChangeShapeType="1"/>
              </p:cNvSpPr>
              <p:nvPr/>
            </p:nvSpPr>
            <p:spPr bwMode="auto">
              <a:xfrm>
                <a:off x="1067" y="2389"/>
                <a:ext cx="72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93" name="Line 105"/>
              <p:cNvSpPr>
                <a:spLocks noChangeShapeType="1"/>
              </p:cNvSpPr>
              <p:nvPr/>
            </p:nvSpPr>
            <p:spPr bwMode="auto">
              <a:xfrm>
                <a:off x="1045" y="2997"/>
                <a:ext cx="57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94" name="Line 106"/>
              <p:cNvSpPr>
                <a:spLocks noChangeShapeType="1"/>
              </p:cNvSpPr>
              <p:nvPr/>
            </p:nvSpPr>
            <p:spPr bwMode="auto">
              <a:xfrm flipV="1">
                <a:off x="1617" y="2112"/>
                <a:ext cx="0" cy="89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95" name="Line 107"/>
              <p:cNvSpPr>
                <a:spLocks noChangeShapeType="1"/>
              </p:cNvSpPr>
              <p:nvPr/>
            </p:nvSpPr>
            <p:spPr bwMode="auto">
              <a:xfrm flipV="1">
                <a:off x="1787" y="2384"/>
                <a:ext cx="0" cy="83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 rot="10152061">
              <a:off x="1262256" y="5268263"/>
              <a:ext cx="458381" cy="373247"/>
              <a:chOff x="2944711" y="984211"/>
              <a:chExt cx="661163" cy="750568"/>
            </a:xfrm>
          </p:grpSpPr>
          <p:cxnSp>
            <p:nvCxnSpPr>
              <p:cNvPr id="46" name="Straight Connector 45"/>
              <p:cNvCxnSpPr/>
              <p:nvPr/>
            </p:nvCxnSpPr>
            <p:spPr bwMode="auto">
              <a:xfrm rot="16418417" flipH="1" flipV="1">
                <a:off x="2998017" y="1146131"/>
                <a:ext cx="620078" cy="557218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9" name="Straight Connector 48"/>
              <p:cNvCxnSpPr/>
              <p:nvPr/>
            </p:nvCxnSpPr>
            <p:spPr bwMode="auto">
              <a:xfrm rot="5618417" flipH="1">
                <a:off x="3503480" y="1024692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0" name="Straight Connector 49"/>
              <p:cNvCxnSpPr/>
              <p:nvPr/>
            </p:nvCxnSpPr>
            <p:spPr bwMode="auto">
              <a:xfrm rot="5618417" flipH="1">
                <a:off x="3408033" y="109974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1" name="Straight Connector 50"/>
              <p:cNvCxnSpPr/>
              <p:nvPr/>
            </p:nvCxnSpPr>
            <p:spPr bwMode="auto">
              <a:xfrm rot="5618417" flipH="1">
                <a:off x="3321486" y="1184910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2" name="Straight Connector 51"/>
              <p:cNvCxnSpPr/>
              <p:nvPr/>
            </p:nvCxnSpPr>
            <p:spPr bwMode="auto">
              <a:xfrm rot="5618417" flipH="1">
                <a:off x="3250108" y="125672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3" name="Straight Connector 52"/>
              <p:cNvCxnSpPr/>
              <p:nvPr/>
            </p:nvCxnSpPr>
            <p:spPr bwMode="auto">
              <a:xfrm rot="5618417" flipH="1">
                <a:off x="3154662" y="1331778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4" name="Straight Connector 53"/>
              <p:cNvCxnSpPr/>
              <p:nvPr/>
            </p:nvCxnSpPr>
            <p:spPr bwMode="auto">
              <a:xfrm rot="5618417" flipH="1">
                <a:off x="3087735" y="1408647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5" name="Straight Connector 54"/>
              <p:cNvCxnSpPr/>
              <p:nvPr/>
            </p:nvCxnSpPr>
            <p:spPr bwMode="auto">
              <a:xfrm rot="5618417" flipH="1">
                <a:off x="2991381" y="149796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6" name="Straight Connector 55"/>
              <p:cNvCxnSpPr/>
              <p:nvPr/>
            </p:nvCxnSpPr>
            <p:spPr bwMode="auto">
              <a:xfrm rot="5618417" flipH="1">
                <a:off x="2904230" y="159263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57" name="Group 56"/>
            <p:cNvGrpSpPr/>
            <p:nvPr/>
          </p:nvGrpSpPr>
          <p:grpSpPr>
            <a:xfrm rot="5044564">
              <a:off x="1316745" y="2894607"/>
              <a:ext cx="458381" cy="373247"/>
              <a:chOff x="2944711" y="984211"/>
              <a:chExt cx="661163" cy="750568"/>
            </a:xfrm>
          </p:grpSpPr>
          <p:cxnSp>
            <p:nvCxnSpPr>
              <p:cNvPr id="58" name="Straight Connector 57"/>
              <p:cNvCxnSpPr/>
              <p:nvPr/>
            </p:nvCxnSpPr>
            <p:spPr bwMode="auto">
              <a:xfrm rot="16418417" flipH="1" flipV="1">
                <a:off x="2998017" y="1146131"/>
                <a:ext cx="620078" cy="557218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9" name="Straight Connector 58"/>
              <p:cNvCxnSpPr/>
              <p:nvPr/>
            </p:nvCxnSpPr>
            <p:spPr bwMode="auto">
              <a:xfrm rot="5618417" flipH="1">
                <a:off x="3503480" y="1024692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0" name="Straight Connector 59"/>
              <p:cNvCxnSpPr/>
              <p:nvPr/>
            </p:nvCxnSpPr>
            <p:spPr bwMode="auto">
              <a:xfrm rot="5618417" flipH="1">
                <a:off x="3408033" y="109974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1" name="Straight Connector 60"/>
              <p:cNvCxnSpPr/>
              <p:nvPr/>
            </p:nvCxnSpPr>
            <p:spPr bwMode="auto">
              <a:xfrm rot="5618417" flipH="1">
                <a:off x="3321486" y="1184910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2" name="Straight Connector 61"/>
              <p:cNvCxnSpPr/>
              <p:nvPr/>
            </p:nvCxnSpPr>
            <p:spPr bwMode="auto">
              <a:xfrm rot="5618417" flipH="1">
                <a:off x="3250108" y="125672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3" name="Straight Connector 62"/>
              <p:cNvCxnSpPr/>
              <p:nvPr/>
            </p:nvCxnSpPr>
            <p:spPr bwMode="auto">
              <a:xfrm rot="5618417" flipH="1">
                <a:off x="3154662" y="1331778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4" name="Straight Connector 63"/>
              <p:cNvCxnSpPr/>
              <p:nvPr/>
            </p:nvCxnSpPr>
            <p:spPr bwMode="auto">
              <a:xfrm rot="5618417" flipH="1">
                <a:off x="3087735" y="1408647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5" name="Straight Connector 64"/>
              <p:cNvCxnSpPr/>
              <p:nvPr/>
            </p:nvCxnSpPr>
            <p:spPr bwMode="auto">
              <a:xfrm rot="5618417" flipH="1">
                <a:off x="2991381" y="149796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6" name="Straight Connector 65"/>
              <p:cNvCxnSpPr/>
              <p:nvPr/>
            </p:nvCxnSpPr>
            <p:spPr bwMode="auto">
              <a:xfrm rot="5618417" flipH="1">
                <a:off x="2904230" y="159263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67" name="Group 66"/>
            <p:cNvGrpSpPr/>
            <p:nvPr/>
          </p:nvGrpSpPr>
          <p:grpSpPr>
            <a:xfrm rot="21237501">
              <a:off x="4011642" y="2792951"/>
              <a:ext cx="458381" cy="373247"/>
              <a:chOff x="2944711" y="984211"/>
              <a:chExt cx="661163" cy="750568"/>
            </a:xfrm>
          </p:grpSpPr>
          <p:cxnSp>
            <p:nvCxnSpPr>
              <p:cNvPr id="68" name="Straight Connector 67"/>
              <p:cNvCxnSpPr/>
              <p:nvPr/>
            </p:nvCxnSpPr>
            <p:spPr bwMode="auto">
              <a:xfrm rot="16418417" flipH="1" flipV="1">
                <a:off x="2998017" y="1146131"/>
                <a:ext cx="620078" cy="557218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9" name="Straight Connector 68"/>
              <p:cNvCxnSpPr/>
              <p:nvPr/>
            </p:nvCxnSpPr>
            <p:spPr bwMode="auto">
              <a:xfrm rot="5618417" flipH="1">
                <a:off x="3503480" y="1024692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0" name="Straight Connector 69"/>
              <p:cNvCxnSpPr/>
              <p:nvPr/>
            </p:nvCxnSpPr>
            <p:spPr bwMode="auto">
              <a:xfrm rot="5618417" flipH="1">
                <a:off x="3408033" y="109974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1" name="Straight Connector 70"/>
              <p:cNvCxnSpPr/>
              <p:nvPr/>
            </p:nvCxnSpPr>
            <p:spPr bwMode="auto">
              <a:xfrm rot="5618417" flipH="1">
                <a:off x="3321486" y="1184910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2" name="Straight Connector 71"/>
              <p:cNvCxnSpPr/>
              <p:nvPr/>
            </p:nvCxnSpPr>
            <p:spPr bwMode="auto">
              <a:xfrm rot="5618417" flipH="1">
                <a:off x="3250108" y="125672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3" name="Straight Connector 72"/>
              <p:cNvCxnSpPr/>
              <p:nvPr/>
            </p:nvCxnSpPr>
            <p:spPr bwMode="auto">
              <a:xfrm rot="5618417" flipH="1">
                <a:off x="3154662" y="1331778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4" name="Straight Connector 73"/>
              <p:cNvCxnSpPr/>
              <p:nvPr/>
            </p:nvCxnSpPr>
            <p:spPr bwMode="auto">
              <a:xfrm rot="5618417" flipH="1">
                <a:off x="3087735" y="1408647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5" name="Straight Connector 74"/>
              <p:cNvCxnSpPr/>
              <p:nvPr/>
            </p:nvCxnSpPr>
            <p:spPr bwMode="auto">
              <a:xfrm rot="5618417" flipH="1">
                <a:off x="2991381" y="149796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6" name="Straight Connector 75"/>
              <p:cNvCxnSpPr/>
              <p:nvPr/>
            </p:nvCxnSpPr>
            <p:spPr bwMode="auto">
              <a:xfrm rot="5618417" flipH="1">
                <a:off x="2904230" y="159263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77" name="Group 76"/>
            <p:cNvGrpSpPr/>
            <p:nvPr/>
          </p:nvGrpSpPr>
          <p:grpSpPr>
            <a:xfrm rot="10351931">
              <a:off x="4108241" y="5191324"/>
              <a:ext cx="458381" cy="373247"/>
              <a:chOff x="2944711" y="984211"/>
              <a:chExt cx="661163" cy="750568"/>
            </a:xfrm>
          </p:grpSpPr>
          <p:cxnSp>
            <p:nvCxnSpPr>
              <p:cNvPr id="78" name="Straight Connector 77"/>
              <p:cNvCxnSpPr/>
              <p:nvPr/>
            </p:nvCxnSpPr>
            <p:spPr bwMode="auto">
              <a:xfrm rot="16418417" flipH="1" flipV="1">
                <a:off x="2998017" y="1146131"/>
                <a:ext cx="620078" cy="557218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9" name="Straight Connector 78"/>
              <p:cNvCxnSpPr/>
              <p:nvPr/>
            </p:nvCxnSpPr>
            <p:spPr bwMode="auto">
              <a:xfrm rot="5618417" flipH="1">
                <a:off x="3503480" y="1024692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0" name="Straight Connector 79"/>
              <p:cNvCxnSpPr/>
              <p:nvPr/>
            </p:nvCxnSpPr>
            <p:spPr bwMode="auto">
              <a:xfrm rot="5618417" flipH="1">
                <a:off x="3408033" y="109974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1" name="Straight Connector 80"/>
              <p:cNvCxnSpPr/>
              <p:nvPr/>
            </p:nvCxnSpPr>
            <p:spPr bwMode="auto">
              <a:xfrm rot="5618417" flipH="1">
                <a:off x="3321486" y="1184910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2" name="Straight Connector 81"/>
              <p:cNvCxnSpPr/>
              <p:nvPr/>
            </p:nvCxnSpPr>
            <p:spPr bwMode="auto">
              <a:xfrm rot="5618417" flipH="1">
                <a:off x="3250108" y="125672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3" name="Straight Connector 82"/>
              <p:cNvCxnSpPr/>
              <p:nvPr/>
            </p:nvCxnSpPr>
            <p:spPr bwMode="auto">
              <a:xfrm rot="5618417" flipH="1">
                <a:off x="3154662" y="1331778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4" name="Straight Connector 83"/>
              <p:cNvCxnSpPr/>
              <p:nvPr/>
            </p:nvCxnSpPr>
            <p:spPr bwMode="auto">
              <a:xfrm rot="5618417" flipH="1">
                <a:off x="3087735" y="1408647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5" name="Straight Connector 84"/>
              <p:cNvCxnSpPr/>
              <p:nvPr/>
            </p:nvCxnSpPr>
            <p:spPr bwMode="auto">
              <a:xfrm rot="5618417" flipH="1">
                <a:off x="2991381" y="149796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6" name="Straight Connector 85"/>
              <p:cNvCxnSpPr/>
              <p:nvPr/>
            </p:nvCxnSpPr>
            <p:spPr bwMode="auto">
              <a:xfrm rot="5618417" flipH="1">
                <a:off x="2904230" y="159263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112" name="Group 111"/>
          <p:cNvGrpSpPr/>
          <p:nvPr/>
        </p:nvGrpSpPr>
        <p:grpSpPr>
          <a:xfrm>
            <a:off x="6082937" y="5080730"/>
            <a:ext cx="2893353" cy="1322044"/>
            <a:chOff x="6082937" y="5080730"/>
            <a:chExt cx="2893353" cy="1322044"/>
          </a:xfrm>
        </p:grpSpPr>
        <p:grpSp>
          <p:nvGrpSpPr>
            <p:cNvPr id="88" name="Group 87"/>
            <p:cNvGrpSpPr/>
            <p:nvPr/>
          </p:nvGrpSpPr>
          <p:grpSpPr>
            <a:xfrm rot="16200000">
              <a:off x="6051109" y="5986960"/>
              <a:ext cx="458381" cy="373247"/>
              <a:chOff x="2944711" y="984211"/>
              <a:chExt cx="661163" cy="750568"/>
            </a:xfrm>
          </p:grpSpPr>
          <p:cxnSp>
            <p:nvCxnSpPr>
              <p:cNvPr id="89" name="Straight Connector 88"/>
              <p:cNvCxnSpPr/>
              <p:nvPr/>
            </p:nvCxnSpPr>
            <p:spPr bwMode="auto">
              <a:xfrm rot="16418417" flipH="1" flipV="1">
                <a:off x="2998017" y="1146131"/>
                <a:ext cx="620078" cy="557218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90" name="Straight Connector 89"/>
              <p:cNvCxnSpPr/>
              <p:nvPr/>
            </p:nvCxnSpPr>
            <p:spPr bwMode="auto">
              <a:xfrm rot="5618417" flipH="1">
                <a:off x="3503480" y="1024692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91" name="Straight Connector 90"/>
              <p:cNvCxnSpPr/>
              <p:nvPr/>
            </p:nvCxnSpPr>
            <p:spPr bwMode="auto">
              <a:xfrm rot="5618417" flipH="1">
                <a:off x="3408033" y="109974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92" name="Straight Connector 91"/>
              <p:cNvCxnSpPr/>
              <p:nvPr/>
            </p:nvCxnSpPr>
            <p:spPr bwMode="auto">
              <a:xfrm rot="5618417" flipH="1">
                <a:off x="3321486" y="1184910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93" name="Straight Connector 92"/>
              <p:cNvCxnSpPr/>
              <p:nvPr/>
            </p:nvCxnSpPr>
            <p:spPr bwMode="auto">
              <a:xfrm rot="5618417" flipH="1">
                <a:off x="3250108" y="125672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94" name="Straight Connector 93"/>
              <p:cNvCxnSpPr/>
              <p:nvPr/>
            </p:nvCxnSpPr>
            <p:spPr bwMode="auto">
              <a:xfrm rot="5618417" flipH="1">
                <a:off x="3154662" y="1331778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95" name="Straight Connector 94"/>
              <p:cNvCxnSpPr/>
              <p:nvPr/>
            </p:nvCxnSpPr>
            <p:spPr bwMode="auto">
              <a:xfrm rot="5618417" flipH="1">
                <a:off x="3087735" y="1408647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96" name="Straight Connector 95"/>
              <p:cNvCxnSpPr/>
              <p:nvPr/>
            </p:nvCxnSpPr>
            <p:spPr bwMode="auto">
              <a:xfrm rot="5618417" flipH="1">
                <a:off x="2991381" y="149796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97" name="Straight Connector 96"/>
              <p:cNvCxnSpPr/>
              <p:nvPr/>
            </p:nvCxnSpPr>
            <p:spPr bwMode="auto">
              <a:xfrm rot="5618417" flipH="1">
                <a:off x="2904230" y="159263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98" name="Group 97"/>
            <p:cNvGrpSpPr/>
            <p:nvPr/>
          </p:nvGrpSpPr>
          <p:grpSpPr>
            <a:xfrm rot="16035667">
              <a:off x="6040370" y="5123297"/>
              <a:ext cx="458381" cy="373247"/>
              <a:chOff x="2944711" y="984211"/>
              <a:chExt cx="661163" cy="750568"/>
            </a:xfrm>
          </p:grpSpPr>
          <p:cxnSp>
            <p:nvCxnSpPr>
              <p:cNvPr id="99" name="Straight Connector 98"/>
              <p:cNvCxnSpPr/>
              <p:nvPr/>
            </p:nvCxnSpPr>
            <p:spPr bwMode="auto">
              <a:xfrm rot="16418417" flipH="1" flipV="1">
                <a:off x="2998017" y="1146131"/>
                <a:ext cx="620078" cy="557218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00" name="Straight Connector 99"/>
              <p:cNvCxnSpPr/>
              <p:nvPr/>
            </p:nvCxnSpPr>
            <p:spPr bwMode="auto">
              <a:xfrm rot="5618417" flipH="1">
                <a:off x="3503480" y="1024692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01" name="Straight Connector 100"/>
              <p:cNvCxnSpPr/>
              <p:nvPr/>
            </p:nvCxnSpPr>
            <p:spPr bwMode="auto">
              <a:xfrm rot="5618417" flipH="1">
                <a:off x="3408033" y="109974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02" name="Straight Connector 101"/>
              <p:cNvCxnSpPr/>
              <p:nvPr/>
            </p:nvCxnSpPr>
            <p:spPr bwMode="auto">
              <a:xfrm rot="5618417" flipH="1">
                <a:off x="3321486" y="1184910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03" name="Straight Connector 102"/>
              <p:cNvCxnSpPr/>
              <p:nvPr/>
            </p:nvCxnSpPr>
            <p:spPr bwMode="auto">
              <a:xfrm rot="5618417" flipH="1">
                <a:off x="3250108" y="125672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04" name="Straight Connector 103"/>
              <p:cNvCxnSpPr/>
              <p:nvPr/>
            </p:nvCxnSpPr>
            <p:spPr bwMode="auto">
              <a:xfrm rot="5618417" flipH="1">
                <a:off x="3154662" y="1331778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05" name="Straight Connector 104"/>
              <p:cNvCxnSpPr/>
              <p:nvPr/>
            </p:nvCxnSpPr>
            <p:spPr bwMode="auto">
              <a:xfrm rot="5618417" flipH="1">
                <a:off x="3087735" y="1408647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06" name="Straight Connector 105"/>
              <p:cNvCxnSpPr/>
              <p:nvPr/>
            </p:nvCxnSpPr>
            <p:spPr bwMode="auto">
              <a:xfrm rot="5618417" flipH="1">
                <a:off x="2991381" y="149796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07" name="Straight Connector 106"/>
              <p:cNvCxnSpPr/>
              <p:nvPr/>
            </p:nvCxnSpPr>
            <p:spPr bwMode="auto">
              <a:xfrm rot="5618417" flipH="1">
                <a:off x="2904230" y="159263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108" name="Right Arrow 107"/>
            <p:cNvSpPr/>
            <p:nvPr/>
          </p:nvSpPr>
          <p:spPr bwMode="auto">
            <a:xfrm>
              <a:off x="6609799" y="5208002"/>
              <a:ext cx="500066" cy="164886"/>
            </a:xfrm>
            <a:prstGeom prst="rightArrow">
              <a:avLst/>
            </a:prstGeom>
            <a:solidFill>
              <a:schemeClr val="bg1">
                <a:lumMod val="40000"/>
                <a:lumOff val="60000"/>
              </a:schemeClr>
            </a:solidFill>
            <a:ln w="127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9" name="Right Arrow 108"/>
            <p:cNvSpPr/>
            <p:nvPr/>
          </p:nvSpPr>
          <p:spPr bwMode="auto">
            <a:xfrm>
              <a:off x="6609799" y="6087268"/>
              <a:ext cx="500066" cy="164886"/>
            </a:xfrm>
            <a:prstGeom prst="rightArrow">
              <a:avLst/>
            </a:prstGeom>
            <a:solidFill>
              <a:schemeClr val="tx2">
                <a:lumMod val="75000"/>
              </a:schemeClr>
            </a:solidFill>
            <a:ln w="127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7252741" y="5087136"/>
              <a:ext cx="172354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>
                      <a:lumMod val="40000"/>
                      <a:lumOff val="60000"/>
                    </a:schemeClr>
                  </a:solidFill>
                </a:rPr>
                <a:t>Beam Splitter</a:t>
              </a:r>
              <a:endParaRPr lang="en-US" sz="2000" dirty="0">
                <a:solidFill>
                  <a:schemeClr val="bg1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7252741" y="5972910"/>
              <a:ext cx="157927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C000"/>
                  </a:solidFill>
                </a:rPr>
                <a:t>100% mirror</a:t>
              </a:r>
              <a:endParaRPr lang="en-US" sz="2000" dirty="0">
                <a:solidFill>
                  <a:srgbClr val="FFC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Rectangle 111"/>
          <p:cNvSpPr/>
          <p:nvPr/>
        </p:nvSpPr>
        <p:spPr>
          <a:xfrm>
            <a:off x="500034" y="1149478"/>
            <a:ext cx="835824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9933FF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</a:rPr>
              <a:t>Construct optoelectronic OR gate</a:t>
            </a:r>
            <a:endParaRPr lang="en-US" sz="4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9933FF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" charset="0"/>
            </a:endParaRPr>
          </a:p>
        </p:txBody>
      </p:sp>
      <p:pic>
        <p:nvPicPr>
          <p:cNvPr id="114" name="Picture 113" descr="0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868" y="3071810"/>
            <a:ext cx="2438400" cy="2438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chemeClr val="accent2">
                <a:lumMod val="60000"/>
                <a:lumOff val="40000"/>
              </a:schemeClr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Box 2"/>
          <p:cNvSpPr txBox="1">
            <a:spLocks noChangeArrowheads="1"/>
          </p:cNvSpPr>
          <p:nvPr/>
        </p:nvSpPr>
        <p:spPr bwMode="auto">
          <a:xfrm>
            <a:off x="1143000" y="609600"/>
            <a:ext cx="2492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</a:t>
            </a:r>
          </a:p>
        </p:txBody>
      </p:sp>
      <p:grpSp>
        <p:nvGrpSpPr>
          <p:cNvPr id="3" name="Group 259"/>
          <p:cNvGrpSpPr>
            <a:grpSpLocks/>
          </p:cNvGrpSpPr>
          <p:nvPr/>
        </p:nvGrpSpPr>
        <p:grpSpPr bwMode="auto">
          <a:xfrm>
            <a:off x="4724400" y="808038"/>
            <a:ext cx="3270281" cy="2621339"/>
            <a:chOff x="4724400" y="808632"/>
            <a:chExt cx="3269950" cy="2620368"/>
          </a:xfrm>
        </p:grpSpPr>
        <p:grpSp>
          <p:nvGrpSpPr>
            <p:cNvPr id="4" name="Group 253"/>
            <p:cNvGrpSpPr>
              <a:grpSpLocks/>
            </p:cNvGrpSpPr>
            <p:nvPr/>
          </p:nvGrpSpPr>
          <p:grpSpPr bwMode="auto">
            <a:xfrm>
              <a:off x="4800600" y="1143000"/>
              <a:ext cx="2565792" cy="2286000"/>
              <a:chOff x="4835856" y="838200"/>
              <a:chExt cx="2565792" cy="2286000"/>
            </a:xfrm>
          </p:grpSpPr>
          <p:grpSp>
            <p:nvGrpSpPr>
              <p:cNvPr id="5" name="Group 173"/>
              <p:cNvGrpSpPr>
                <a:grpSpLocks/>
              </p:cNvGrpSpPr>
              <p:nvPr/>
            </p:nvGrpSpPr>
            <p:grpSpPr bwMode="auto">
              <a:xfrm>
                <a:off x="4863152" y="1600200"/>
                <a:ext cx="2532452" cy="533399"/>
                <a:chOff x="-75903" y="609600"/>
                <a:chExt cx="4399167" cy="1066800"/>
              </a:xfrm>
            </p:grpSpPr>
            <p:sp>
              <p:nvSpPr>
                <p:cNvPr id="161" name="Flowchart: Delay 160"/>
                <p:cNvSpPr/>
                <p:nvPr/>
              </p:nvSpPr>
              <p:spPr>
                <a:xfrm>
                  <a:off x="1981200" y="609600"/>
                  <a:ext cx="990600" cy="1066800"/>
                </a:xfrm>
                <a:prstGeom prst="flowChartDelay">
                  <a:avLst/>
                </a:prstGeom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cxnSp>
              <p:nvCxnSpPr>
                <p:cNvPr id="162" name="Straight Connector 161"/>
                <p:cNvCxnSpPr/>
                <p:nvPr/>
              </p:nvCxnSpPr>
              <p:spPr>
                <a:xfrm>
                  <a:off x="2951162" y="1127311"/>
                  <a:ext cx="1348365" cy="3173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Straight Connector 162"/>
                <p:cNvCxnSpPr/>
                <p:nvPr/>
              </p:nvCxnSpPr>
              <p:spPr>
                <a:xfrm>
                  <a:off x="610133" y="1416128"/>
                  <a:ext cx="1370426" cy="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4" name="Straight Connector 163"/>
                <p:cNvCxnSpPr/>
                <p:nvPr/>
              </p:nvCxnSpPr>
              <p:spPr>
                <a:xfrm>
                  <a:off x="-76457" y="860709"/>
                  <a:ext cx="2065288" cy="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" name="Group 48"/>
              <p:cNvGrpSpPr>
                <a:grpSpLocks/>
              </p:cNvGrpSpPr>
              <p:nvPr/>
            </p:nvGrpSpPr>
            <p:grpSpPr bwMode="auto">
              <a:xfrm>
                <a:off x="4904096" y="2362200"/>
                <a:ext cx="2497552" cy="762000"/>
                <a:chOff x="-139882" y="734836"/>
                <a:chExt cx="3873682" cy="1150156"/>
              </a:xfrm>
            </p:grpSpPr>
            <p:grpSp>
              <p:nvGrpSpPr>
                <p:cNvPr id="7" name="Group 42"/>
                <p:cNvGrpSpPr>
                  <a:grpSpLocks/>
                </p:cNvGrpSpPr>
                <p:nvPr/>
              </p:nvGrpSpPr>
              <p:grpSpPr bwMode="auto">
                <a:xfrm>
                  <a:off x="436415" y="734836"/>
                  <a:ext cx="2154385" cy="1150156"/>
                  <a:chOff x="436415" y="734836"/>
                  <a:chExt cx="2154385" cy="1150156"/>
                </a:xfrm>
              </p:grpSpPr>
              <p:sp>
                <p:nvSpPr>
                  <p:cNvPr id="175" name="Flowchart: Stored Data 174"/>
                  <p:cNvSpPr>
                    <a:spLocks/>
                  </p:cNvSpPr>
                  <p:nvPr/>
                </p:nvSpPr>
                <p:spPr>
                  <a:xfrm rot="10800000">
                    <a:off x="1666098" y="859872"/>
                    <a:ext cx="924702" cy="864845"/>
                  </a:xfrm>
                  <a:prstGeom prst="flowChartOnlineStorage">
                    <a:avLst/>
                  </a:prstGeom>
                </p:spPr>
                <p:style>
                  <a:lnRef idx="0">
                    <a:schemeClr val="accent3"/>
                  </a:lnRef>
                  <a:fillRef idx="3">
                    <a:schemeClr val="accent3"/>
                  </a:fillRef>
                  <a:effectRef idx="3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  <p:sp>
                <p:nvSpPr>
                  <p:cNvPr id="176" name="Arc 175"/>
                  <p:cNvSpPr/>
                  <p:nvPr/>
                </p:nvSpPr>
                <p:spPr>
                  <a:xfrm rot="2568289">
                    <a:off x="436415" y="734836"/>
                    <a:ext cx="1227190" cy="1150156"/>
                  </a:xfrm>
                  <a:prstGeom prst="arc">
                    <a:avLst/>
                  </a:prstGeom>
                  <a:scene3d>
                    <a:camera prst="orthographicFront">
                      <a:rot lat="0" lon="0" rev="21299999"/>
                    </a:camera>
                    <a:lightRig rig="threePt" dir="t"/>
                  </a:scene3d>
                </p:spPr>
                <p:style>
                  <a:lnRef idx="3">
                    <a:schemeClr val="accent3"/>
                  </a:lnRef>
                  <a:fillRef idx="0">
                    <a:schemeClr val="accent3"/>
                  </a:fillRef>
                  <a:effectRef idx="2">
                    <a:schemeClr val="accent3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/>
                  </a:p>
                </p:txBody>
              </p:sp>
            </p:grpSp>
            <p:cxnSp>
              <p:nvCxnSpPr>
                <p:cNvPr id="172" name="Straight Connector 171"/>
                <p:cNvCxnSpPr/>
                <p:nvPr/>
              </p:nvCxnSpPr>
              <p:spPr>
                <a:xfrm>
                  <a:off x="-139870" y="1079612"/>
                  <a:ext cx="1701206" cy="2396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Straight Connector 172"/>
                <p:cNvCxnSpPr/>
                <p:nvPr/>
              </p:nvCxnSpPr>
              <p:spPr>
                <a:xfrm>
                  <a:off x="423916" y="1522738"/>
                  <a:ext cx="1142345" cy="2395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Straight Connector 173"/>
                <p:cNvCxnSpPr/>
                <p:nvPr/>
              </p:nvCxnSpPr>
              <p:spPr>
                <a:xfrm>
                  <a:off x="2590432" y="1280815"/>
                  <a:ext cx="1142345" cy="2396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45" name="Straight Connector 244"/>
              <p:cNvCxnSpPr/>
              <p:nvPr/>
            </p:nvCxnSpPr>
            <p:spPr>
              <a:xfrm rot="5400000">
                <a:off x="3963057" y="1752731"/>
                <a:ext cx="1828123" cy="0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6" name="Straight Connector 245"/>
              <p:cNvCxnSpPr/>
              <p:nvPr/>
            </p:nvCxnSpPr>
            <p:spPr>
              <a:xfrm rot="5400000">
                <a:off x="4229761" y="1866989"/>
                <a:ext cx="2056638" cy="0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50" name="Flowchart: Connector 249"/>
              <p:cNvSpPr/>
              <p:nvPr/>
            </p:nvSpPr>
            <p:spPr>
              <a:xfrm>
                <a:off x="4835848" y="1690842"/>
                <a:ext cx="76192" cy="76172"/>
              </a:xfrm>
              <a:prstGeom prst="flowChartConnector">
                <a:avLst/>
              </a:prstGeom>
              <a:ln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1" name="Flowchart: Connector 250"/>
              <p:cNvSpPr/>
              <p:nvPr/>
            </p:nvSpPr>
            <p:spPr>
              <a:xfrm>
                <a:off x="4835848" y="2568404"/>
                <a:ext cx="76192" cy="76172"/>
              </a:xfrm>
              <a:prstGeom prst="flowChartConnector">
                <a:avLst/>
              </a:prstGeom>
              <a:ln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2" name="Flowchart: Connector 251"/>
              <p:cNvSpPr/>
              <p:nvPr/>
            </p:nvSpPr>
            <p:spPr>
              <a:xfrm>
                <a:off x="5223159" y="2846114"/>
                <a:ext cx="76192" cy="76172"/>
              </a:xfrm>
              <a:prstGeom prst="flowChartConnector">
                <a:avLst/>
              </a:prstGeom>
              <a:ln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3" name="Flowchart: Connector 252"/>
              <p:cNvSpPr/>
              <p:nvPr/>
            </p:nvSpPr>
            <p:spPr>
              <a:xfrm>
                <a:off x="5216809" y="1981246"/>
                <a:ext cx="76192" cy="76172"/>
              </a:xfrm>
              <a:prstGeom prst="flowChartConnector">
                <a:avLst/>
              </a:prstGeom>
              <a:ln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36958" name="TextBox 254"/>
            <p:cNvSpPr txBox="1">
              <a:spLocks noChangeArrowheads="1"/>
            </p:cNvSpPr>
            <p:nvPr/>
          </p:nvSpPr>
          <p:spPr bwMode="auto">
            <a:xfrm>
              <a:off x="4724400" y="808632"/>
              <a:ext cx="66370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A     B</a:t>
              </a:r>
            </a:p>
          </p:txBody>
        </p:sp>
        <p:sp>
          <p:nvSpPr>
            <p:cNvPr id="36959" name="TextBox 255"/>
            <p:cNvSpPr txBox="1">
              <a:spLocks noChangeArrowheads="1"/>
            </p:cNvSpPr>
            <p:nvPr/>
          </p:nvSpPr>
          <p:spPr bwMode="auto">
            <a:xfrm>
              <a:off x="7372064" y="2016456"/>
              <a:ext cx="62228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Carry</a:t>
              </a:r>
            </a:p>
          </p:txBody>
        </p:sp>
        <p:sp>
          <p:nvSpPr>
            <p:cNvPr id="36960" name="TextBox 258"/>
            <p:cNvSpPr txBox="1">
              <a:spLocks noChangeArrowheads="1"/>
            </p:cNvSpPr>
            <p:nvPr/>
          </p:nvSpPr>
          <p:spPr bwMode="auto">
            <a:xfrm>
              <a:off x="7385712" y="2881952"/>
              <a:ext cx="553357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Sum</a:t>
              </a:r>
            </a:p>
          </p:txBody>
        </p:sp>
      </p:grpSp>
      <p:graphicFrame>
        <p:nvGraphicFramePr>
          <p:cNvPr id="263" name="Table 262"/>
          <p:cNvGraphicFramePr>
            <a:graphicFrameLocks noGrp="1"/>
          </p:cNvGraphicFramePr>
          <p:nvPr/>
        </p:nvGraphicFramePr>
        <p:xfrm>
          <a:off x="828676" y="100002"/>
          <a:ext cx="3886200" cy="18288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971550"/>
                <a:gridCol w="971550"/>
                <a:gridCol w="971550"/>
                <a:gridCol w="971550"/>
              </a:tblGrid>
              <a:tr h="2184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BEAC1"/>
                          </a:solidFill>
                        </a:rPr>
                        <a:t>A</a:t>
                      </a:r>
                      <a:endParaRPr lang="en-US" dirty="0">
                        <a:solidFill>
                          <a:srgbClr val="FBEAC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BEAC1"/>
                          </a:solidFill>
                        </a:rPr>
                        <a:t>B</a:t>
                      </a:r>
                      <a:endParaRPr lang="en-US" dirty="0">
                        <a:solidFill>
                          <a:srgbClr val="FBEAC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BEAC1"/>
                          </a:solidFill>
                        </a:rPr>
                        <a:t>Sum </a:t>
                      </a:r>
                      <a:endParaRPr lang="en-US" dirty="0">
                        <a:solidFill>
                          <a:srgbClr val="FBEAC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BEAC1"/>
                          </a:solidFill>
                        </a:rPr>
                        <a:t>Carry</a:t>
                      </a:r>
                      <a:endParaRPr lang="en-US" dirty="0">
                        <a:solidFill>
                          <a:srgbClr val="FBEAC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2184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BEAC1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FBEAC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BEAC1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FBEAC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BEAC1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FBEAC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BEAC1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FBEAC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2184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BEAC1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FBEAC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BEAC1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FBEAC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BEAC1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FBEAC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BEAC1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FBEAC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2184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BEAC1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FBEAC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BEAC1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FBEAC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BEAC1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FBEAC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BEAC1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FBEAC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2184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BEAC1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FBEAC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BEAC1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FBEAC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BEAC1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FBEAC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BEAC1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FBEAC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64" name="Rectangle 263"/>
          <p:cNvSpPr/>
          <p:nvPr/>
        </p:nvSpPr>
        <p:spPr>
          <a:xfrm>
            <a:off x="5791232" y="-24"/>
            <a:ext cx="33528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9933FF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</a:rPr>
              <a:t>Half Adder</a:t>
            </a:r>
            <a:endParaRPr lang="en-US" sz="32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9933FF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05245" y="6286520"/>
            <a:ext cx="4121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Opto</a:t>
            </a:r>
            <a:r>
              <a:rPr lang="en-US" sz="24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-Electronic Half Adder</a:t>
            </a:r>
            <a:endParaRPr lang="en-US" sz="2400" b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4627272" y="3610277"/>
            <a:ext cx="33023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9933FF"/>
                </a:solidFill>
              </a:rPr>
              <a:t>Electronic Half Adder</a:t>
            </a:r>
            <a:endParaRPr lang="en-US" sz="2400" b="1" dirty="0">
              <a:solidFill>
                <a:srgbClr val="9933FF"/>
              </a:solidFill>
            </a:endParaRPr>
          </a:p>
        </p:txBody>
      </p:sp>
      <p:grpSp>
        <p:nvGrpSpPr>
          <p:cNvPr id="272" name="Group 271"/>
          <p:cNvGrpSpPr/>
          <p:nvPr/>
        </p:nvGrpSpPr>
        <p:grpSpPr>
          <a:xfrm>
            <a:off x="89215" y="1447800"/>
            <a:ext cx="4322936" cy="4828185"/>
            <a:chOff x="89215" y="1447800"/>
            <a:chExt cx="4322936" cy="4828185"/>
          </a:xfrm>
        </p:grpSpPr>
        <p:grpSp>
          <p:nvGrpSpPr>
            <p:cNvPr id="8" name="Group 120"/>
            <p:cNvGrpSpPr>
              <a:grpSpLocks/>
            </p:cNvGrpSpPr>
            <p:nvPr/>
          </p:nvGrpSpPr>
          <p:grpSpPr bwMode="auto">
            <a:xfrm>
              <a:off x="143363" y="1447800"/>
              <a:ext cx="4268788" cy="4727575"/>
              <a:chOff x="96" y="912"/>
              <a:chExt cx="2689" cy="2978"/>
            </a:xfrm>
          </p:grpSpPr>
          <p:sp>
            <p:nvSpPr>
              <p:cNvPr id="36904" name="TextBox 148"/>
              <p:cNvSpPr txBox="1">
                <a:spLocks noChangeArrowheads="1"/>
              </p:cNvSpPr>
              <p:nvPr/>
            </p:nvSpPr>
            <p:spPr bwMode="auto">
              <a:xfrm>
                <a:off x="2396" y="1651"/>
                <a:ext cx="38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Carry</a:t>
                </a:r>
              </a:p>
            </p:txBody>
          </p:sp>
          <p:sp>
            <p:nvSpPr>
              <p:cNvPr id="81" name="Cube 6"/>
              <p:cNvSpPr/>
              <p:nvPr/>
            </p:nvSpPr>
            <p:spPr>
              <a:xfrm>
                <a:off x="543" y="3140"/>
                <a:ext cx="277" cy="193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82" name="Cube 81"/>
              <p:cNvSpPr/>
              <p:nvPr/>
            </p:nvSpPr>
            <p:spPr>
              <a:xfrm>
                <a:off x="543" y="3473"/>
                <a:ext cx="277" cy="194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85" name="Cube 12"/>
              <p:cNvSpPr/>
              <p:nvPr/>
            </p:nvSpPr>
            <p:spPr>
              <a:xfrm>
                <a:off x="1101" y="3668"/>
                <a:ext cx="636" cy="222"/>
              </a:xfrm>
              <a:prstGeom prst="cube">
                <a:avLst/>
              </a:prstGeom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86" name="Cube 85"/>
              <p:cNvSpPr/>
              <p:nvPr/>
            </p:nvSpPr>
            <p:spPr>
              <a:xfrm>
                <a:off x="1061" y="2834"/>
                <a:ext cx="637" cy="222"/>
              </a:xfrm>
              <a:prstGeom prst="cube">
                <a:avLst/>
              </a:prstGeom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6909" name="Rectangle 86"/>
              <p:cNvSpPr>
                <a:spLocks noChangeArrowheads="1"/>
              </p:cNvSpPr>
              <p:nvPr/>
            </p:nvSpPr>
            <p:spPr bwMode="auto">
              <a:xfrm>
                <a:off x="144" y="3029"/>
                <a:ext cx="11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36910" name="TextBox 91"/>
              <p:cNvSpPr txBox="1">
                <a:spLocks noChangeArrowheads="1"/>
              </p:cNvSpPr>
              <p:nvPr/>
            </p:nvSpPr>
            <p:spPr bwMode="auto">
              <a:xfrm>
                <a:off x="1099" y="2865"/>
                <a:ext cx="57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>
                    <a:latin typeface="Calibri" pitchFamily="34" charset="0"/>
                  </a:rPr>
                  <a:t>-ve SLM</a:t>
                </a:r>
              </a:p>
            </p:txBody>
          </p:sp>
          <p:sp>
            <p:nvSpPr>
              <p:cNvPr id="36911" name="TextBox 95"/>
              <p:cNvSpPr txBox="1">
                <a:spLocks noChangeArrowheads="1"/>
              </p:cNvSpPr>
              <p:nvPr/>
            </p:nvSpPr>
            <p:spPr bwMode="auto">
              <a:xfrm>
                <a:off x="533" y="3179"/>
                <a:ext cx="478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200">
                    <a:latin typeface="Calibri" pitchFamily="34" charset="0"/>
                  </a:rPr>
                  <a:t>O/E</a:t>
                </a:r>
              </a:p>
            </p:txBody>
          </p:sp>
          <p:sp>
            <p:nvSpPr>
              <p:cNvPr id="36912" name="TextBox 91"/>
              <p:cNvSpPr txBox="1">
                <a:spLocks noChangeArrowheads="1"/>
              </p:cNvSpPr>
              <p:nvPr/>
            </p:nvSpPr>
            <p:spPr bwMode="auto">
              <a:xfrm>
                <a:off x="1147" y="3698"/>
                <a:ext cx="57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>
                    <a:latin typeface="Calibri" pitchFamily="34" charset="0"/>
                  </a:rPr>
                  <a:t>-ve SLM</a:t>
                </a:r>
              </a:p>
            </p:txBody>
          </p:sp>
          <p:sp>
            <p:nvSpPr>
              <p:cNvPr id="36913" name="TextBox 95"/>
              <p:cNvSpPr txBox="1">
                <a:spLocks noChangeArrowheads="1"/>
              </p:cNvSpPr>
              <p:nvPr/>
            </p:nvSpPr>
            <p:spPr bwMode="auto">
              <a:xfrm>
                <a:off x="528" y="3523"/>
                <a:ext cx="478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200">
                    <a:latin typeface="Calibri" pitchFamily="34" charset="0"/>
                  </a:rPr>
                  <a:t>O/E</a:t>
                </a:r>
              </a:p>
            </p:txBody>
          </p:sp>
          <p:sp>
            <p:nvSpPr>
              <p:cNvPr id="23" name="Cube 6"/>
              <p:cNvSpPr/>
              <p:nvPr/>
            </p:nvSpPr>
            <p:spPr>
              <a:xfrm>
                <a:off x="543" y="1940"/>
                <a:ext cx="277" cy="193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4" name="Cube 23"/>
              <p:cNvSpPr/>
              <p:nvPr/>
            </p:nvSpPr>
            <p:spPr>
              <a:xfrm>
                <a:off x="543" y="2273"/>
                <a:ext cx="277" cy="194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7" name="Cube 12"/>
              <p:cNvSpPr/>
              <p:nvPr/>
            </p:nvSpPr>
            <p:spPr>
              <a:xfrm>
                <a:off x="1101" y="2468"/>
                <a:ext cx="636" cy="222"/>
              </a:xfrm>
              <a:prstGeom prst="cube">
                <a:avLst/>
              </a:prstGeom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8" name="Cube 27"/>
              <p:cNvSpPr/>
              <p:nvPr/>
            </p:nvSpPr>
            <p:spPr>
              <a:xfrm>
                <a:off x="1061" y="1634"/>
                <a:ext cx="637" cy="222"/>
              </a:xfrm>
              <a:prstGeom prst="cube">
                <a:avLst/>
              </a:prstGeom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6918" name="Rectangle 86"/>
              <p:cNvSpPr>
                <a:spLocks noChangeArrowheads="1"/>
              </p:cNvSpPr>
              <p:nvPr/>
            </p:nvSpPr>
            <p:spPr bwMode="auto">
              <a:xfrm>
                <a:off x="144" y="1829"/>
                <a:ext cx="11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36919" name="TextBox 91"/>
              <p:cNvSpPr txBox="1">
                <a:spLocks noChangeArrowheads="1"/>
              </p:cNvSpPr>
              <p:nvPr/>
            </p:nvSpPr>
            <p:spPr bwMode="auto">
              <a:xfrm>
                <a:off x="1116" y="1665"/>
                <a:ext cx="57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>
                    <a:latin typeface="Calibri" pitchFamily="34" charset="0"/>
                  </a:rPr>
                  <a:t>+ve SLM</a:t>
                </a:r>
              </a:p>
            </p:txBody>
          </p:sp>
          <p:sp>
            <p:nvSpPr>
              <p:cNvPr id="36920" name="TextBox 95"/>
              <p:cNvSpPr txBox="1">
                <a:spLocks noChangeArrowheads="1"/>
              </p:cNvSpPr>
              <p:nvPr/>
            </p:nvSpPr>
            <p:spPr bwMode="auto">
              <a:xfrm>
                <a:off x="533" y="1979"/>
                <a:ext cx="478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200">
                    <a:latin typeface="Calibri" pitchFamily="34" charset="0"/>
                  </a:rPr>
                  <a:t>O/E</a:t>
                </a:r>
              </a:p>
            </p:txBody>
          </p:sp>
          <p:sp>
            <p:nvSpPr>
              <p:cNvPr id="36921" name="TextBox 95"/>
              <p:cNvSpPr txBox="1">
                <a:spLocks noChangeArrowheads="1"/>
              </p:cNvSpPr>
              <p:nvPr/>
            </p:nvSpPr>
            <p:spPr bwMode="auto">
              <a:xfrm>
                <a:off x="528" y="2306"/>
                <a:ext cx="478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200">
                    <a:latin typeface="Calibri" pitchFamily="34" charset="0"/>
                  </a:rPr>
                  <a:t>O/E</a:t>
                </a:r>
              </a:p>
            </p:txBody>
          </p:sp>
          <p:sp>
            <p:nvSpPr>
              <p:cNvPr id="36922" name="TextBox 91"/>
              <p:cNvSpPr txBox="1">
                <a:spLocks noChangeArrowheads="1"/>
              </p:cNvSpPr>
              <p:nvPr/>
            </p:nvSpPr>
            <p:spPr bwMode="auto">
              <a:xfrm>
                <a:off x="1138" y="2498"/>
                <a:ext cx="57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>
                    <a:latin typeface="Calibri" pitchFamily="34" charset="0"/>
                  </a:rPr>
                  <a:t>+ve SLM</a:t>
                </a:r>
              </a:p>
            </p:txBody>
          </p:sp>
          <p:sp>
            <p:nvSpPr>
              <p:cNvPr id="138" name="Flowchart: Connector 137"/>
              <p:cNvSpPr/>
              <p:nvPr/>
            </p:nvSpPr>
            <p:spPr>
              <a:xfrm>
                <a:off x="367" y="2594"/>
                <a:ext cx="48" cy="48"/>
              </a:xfrm>
              <a:prstGeom prst="flowChartConnector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9" name="Flowchart: Connector 138"/>
              <p:cNvSpPr/>
              <p:nvPr/>
            </p:nvSpPr>
            <p:spPr>
              <a:xfrm>
                <a:off x="170" y="1760"/>
                <a:ext cx="48" cy="48"/>
              </a:xfrm>
              <a:prstGeom prst="flowChartConnector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2" name="Flowchart: Connector 141"/>
              <p:cNvSpPr/>
              <p:nvPr/>
            </p:nvSpPr>
            <p:spPr>
              <a:xfrm>
                <a:off x="175" y="2969"/>
                <a:ext cx="48" cy="48"/>
              </a:xfrm>
              <a:prstGeom prst="flowChartConnector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3" name="Flowchart: Connector 142"/>
              <p:cNvSpPr/>
              <p:nvPr/>
            </p:nvSpPr>
            <p:spPr>
              <a:xfrm>
                <a:off x="358" y="3789"/>
                <a:ext cx="48" cy="48"/>
              </a:xfrm>
              <a:prstGeom prst="flowChartConnector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6927" name="TextBox 145"/>
              <p:cNvSpPr txBox="1">
                <a:spLocks noChangeArrowheads="1"/>
              </p:cNvSpPr>
              <p:nvPr/>
            </p:nvSpPr>
            <p:spPr bwMode="auto">
              <a:xfrm>
                <a:off x="96" y="912"/>
                <a:ext cx="483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dirty="0"/>
                  <a:t>A    B   </a:t>
                </a:r>
              </a:p>
            </p:txBody>
          </p:sp>
          <p:pic>
            <p:nvPicPr>
              <p:cNvPr id="36928" name="Picture 2" descr="C:\Documents and Settings\Soura Roy\Desktop\babuada\untitled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22" y="1140"/>
                <a:ext cx="11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6929" name="Picture 2" descr="C:\Documents and Settings\Soura Roy\Desktop\babuada\untitled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19" y="1132"/>
                <a:ext cx="11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6930" name="TextBox 149"/>
              <p:cNvSpPr txBox="1">
                <a:spLocks noChangeArrowheads="1"/>
              </p:cNvSpPr>
              <p:nvPr/>
            </p:nvSpPr>
            <p:spPr bwMode="auto">
              <a:xfrm>
                <a:off x="2392" y="2851"/>
                <a:ext cx="34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Sum</a:t>
                </a:r>
              </a:p>
            </p:txBody>
          </p:sp>
          <p:sp>
            <p:nvSpPr>
              <p:cNvPr id="36931" name="Line 134"/>
              <p:cNvSpPr>
                <a:spLocks noChangeShapeType="1"/>
              </p:cNvSpPr>
              <p:nvPr/>
            </p:nvSpPr>
            <p:spPr bwMode="auto">
              <a:xfrm flipV="1">
                <a:off x="192" y="1392"/>
                <a:ext cx="0" cy="158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32" name="Line 135"/>
              <p:cNvSpPr>
                <a:spLocks noChangeShapeType="1"/>
              </p:cNvSpPr>
              <p:nvPr/>
            </p:nvSpPr>
            <p:spPr bwMode="auto">
              <a:xfrm flipV="1">
                <a:off x="384" y="1392"/>
                <a:ext cx="0" cy="240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33" name="Line 136"/>
              <p:cNvSpPr>
                <a:spLocks noChangeShapeType="1"/>
              </p:cNvSpPr>
              <p:nvPr/>
            </p:nvSpPr>
            <p:spPr bwMode="auto">
              <a:xfrm>
                <a:off x="672" y="1776"/>
                <a:ext cx="0" cy="213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34" name="Line 137"/>
              <p:cNvSpPr>
                <a:spLocks noChangeShapeType="1"/>
              </p:cNvSpPr>
              <p:nvPr/>
            </p:nvSpPr>
            <p:spPr bwMode="auto">
              <a:xfrm>
                <a:off x="687" y="2981"/>
                <a:ext cx="0" cy="213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35" name="Line 138"/>
              <p:cNvSpPr>
                <a:spLocks noChangeShapeType="1"/>
              </p:cNvSpPr>
              <p:nvPr/>
            </p:nvSpPr>
            <p:spPr bwMode="auto">
              <a:xfrm flipV="1">
                <a:off x="672" y="2454"/>
                <a:ext cx="0" cy="173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36" name="Line 139"/>
              <p:cNvSpPr>
                <a:spLocks noChangeShapeType="1"/>
              </p:cNvSpPr>
              <p:nvPr/>
            </p:nvSpPr>
            <p:spPr bwMode="auto">
              <a:xfrm flipV="1">
                <a:off x="668" y="3655"/>
                <a:ext cx="0" cy="173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37" name="Line 141"/>
              <p:cNvSpPr>
                <a:spLocks noChangeShapeType="1"/>
              </p:cNvSpPr>
              <p:nvPr/>
            </p:nvSpPr>
            <p:spPr bwMode="auto">
              <a:xfrm>
                <a:off x="192" y="1776"/>
                <a:ext cx="875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38" name="Line 142"/>
              <p:cNvSpPr>
                <a:spLocks noChangeShapeType="1"/>
              </p:cNvSpPr>
              <p:nvPr/>
            </p:nvSpPr>
            <p:spPr bwMode="auto">
              <a:xfrm>
                <a:off x="189" y="2987"/>
                <a:ext cx="875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39" name="Line 143"/>
              <p:cNvSpPr>
                <a:spLocks noChangeShapeType="1"/>
              </p:cNvSpPr>
              <p:nvPr/>
            </p:nvSpPr>
            <p:spPr bwMode="auto">
              <a:xfrm>
                <a:off x="387" y="2618"/>
                <a:ext cx="72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40" name="Line 144"/>
              <p:cNvSpPr>
                <a:spLocks noChangeShapeType="1"/>
              </p:cNvSpPr>
              <p:nvPr/>
            </p:nvSpPr>
            <p:spPr bwMode="auto">
              <a:xfrm>
                <a:off x="362" y="3814"/>
                <a:ext cx="737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41" name="Line 145"/>
              <p:cNvSpPr>
                <a:spLocks noChangeShapeType="1"/>
              </p:cNvSpPr>
              <p:nvPr/>
            </p:nvSpPr>
            <p:spPr bwMode="auto">
              <a:xfrm>
                <a:off x="1680" y="1776"/>
                <a:ext cx="72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42" name="Line 146"/>
              <p:cNvSpPr>
                <a:spLocks noChangeShapeType="1"/>
              </p:cNvSpPr>
              <p:nvPr/>
            </p:nvSpPr>
            <p:spPr bwMode="auto">
              <a:xfrm>
                <a:off x="1672" y="2954"/>
                <a:ext cx="72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43" name="Line 147"/>
              <p:cNvSpPr>
                <a:spLocks noChangeShapeType="1"/>
              </p:cNvSpPr>
              <p:nvPr/>
            </p:nvSpPr>
            <p:spPr bwMode="auto">
              <a:xfrm>
                <a:off x="1728" y="2592"/>
                <a:ext cx="43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44" name="Line 148"/>
              <p:cNvSpPr>
                <a:spLocks noChangeShapeType="1"/>
              </p:cNvSpPr>
              <p:nvPr/>
            </p:nvSpPr>
            <p:spPr bwMode="auto">
              <a:xfrm flipV="1">
                <a:off x="2160" y="1776"/>
                <a:ext cx="0" cy="81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45" name="Line 149"/>
              <p:cNvSpPr>
                <a:spLocks noChangeShapeType="1"/>
              </p:cNvSpPr>
              <p:nvPr/>
            </p:nvSpPr>
            <p:spPr bwMode="auto">
              <a:xfrm>
                <a:off x="1736" y="3777"/>
                <a:ext cx="43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46" name="Line 150"/>
              <p:cNvSpPr>
                <a:spLocks noChangeShapeType="1"/>
              </p:cNvSpPr>
              <p:nvPr/>
            </p:nvSpPr>
            <p:spPr bwMode="auto">
              <a:xfrm flipV="1">
                <a:off x="2168" y="2943"/>
                <a:ext cx="0" cy="835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47" name="Line 151"/>
              <p:cNvSpPr>
                <a:spLocks noChangeShapeType="1"/>
              </p:cNvSpPr>
              <p:nvPr/>
            </p:nvSpPr>
            <p:spPr bwMode="auto">
              <a:xfrm flipV="1">
                <a:off x="1248" y="1861"/>
                <a:ext cx="0" cy="50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48" name="Line 152"/>
              <p:cNvSpPr>
                <a:spLocks noChangeShapeType="1"/>
              </p:cNvSpPr>
              <p:nvPr/>
            </p:nvSpPr>
            <p:spPr bwMode="auto">
              <a:xfrm flipV="1">
                <a:off x="1399" y="2012"/>
                <a:ext cx="0" cy="48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49" name="Line 153"/>
              <p:cNvSpPr>
                <a:spLocks noChangeShapeType="1"/>
              </p:cNvSpPr>
              <p:nvPr/>
            </p:nvSpPr>
            <p:spPr bwMode="auto">
              <a:xfrm>
                <a:off x="823" y="2016"/>
                <a:ext cx="57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50" name="Line 154"/>
              <p:cNvSpPr>
                <a:spLocks noChangeShapeType="1"/>
              </p:cNvSpPr>
              <p:nvPr/>
            </p:nvSpPr>
            <p:spPr bwMode="auto">
              <a:xfrm>
                <a:off x="787" y="2363"/>
                <a:ext cx="461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51" name="Line 155"/>
              <p:cNvSpPr>
                <a:spLocks noChangeShapeType="1"/>
              </p:cNvSpPr>
              <p:nvPr/>
            </p:nvSpPr>
            <p:spPr bwMode="auto">
              <a:xfrm>
                <a:off x="809" y="3216"/>
                <a:ext cx="57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52" name="Line 156"/>
              <p:cNvSpPr>
                <a:spLocks noChangeShapeType="1"/>
              </p:cNvSpPr>
              <p:nvPr/>
            </p:nvSpPr>
            <p:spPr bwMode="auto">
              <a:xfrm>
                <a:off x="795" y="3552"/>
                <a:ext cx="461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53" name="Line 157"/>
              <p:cNvSpPr>
                <a:spLocks noChangeShapeType="1"/>
              </p:cNvSpPr>
              <p:nvPr/>
            </p:nvSpPr>
            <p:spPr bwMode="auto">
              <a:xfrm flipV="1">
                <a:off x="1374" y="3207"/>
                <a:ext cx="0" cy="48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54" name="Line 158"/>
              <p:cNvSpPr>
                <a:spLocks noChangeShapeType="1"/>
              </p:cNvSpPr>
              <p:nvPr/>
            </p:nvSpPr>
            <p:spPr bwMode="auto">
              <a:xfrm flipV="1">
                <a:off x="1248" y="3048"/>
                <a:ext cx="0" cy="50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" name="Group 104"/>
            <p:cNvGrpSpPr/>
            <p:nvPr/>
          </p:nvGrpSpPr>
          <p:grpSpPr>
            <a:xfrm rot="5044564">
              <a:off x="876483" y="2595623"/>
              <a:ext cx="458381" cy="373247"/>
              <a:chOff x="2944711" y="984211"/>
              <a:chExt cx="661163" cy="750568"/>
            </a:xfrm>
          </p:grpSpPr>
          <p:cxnSp>
            <p:nvCxnSpPr>
              <p:cNvPr id="96" name="Straight Connector 95"/>
              <p:cNvCxnSpPr/>
              <p:nvPr/>
            </p:nvCxnSpPr>
            <p:spPr bwMode="auto">
              <a:xfrm rot="16418417" flipH="1" flipV="1">
                <a:off x="2998017" y="1146131"/>
                <a:ext cx="620078" cy="557218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97" name="Straight Connector 96"/>
              <p:cNvCxnSpPr/>
              <p:nvPr/>
            </p:nvCxnSpPr>
            <p:spPr bwMode="auto">
              <a:xfrm rot="5618417" flipH="1">
                <a:off x="3503480" y="1024692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98" name="Straight Connector 97"/>
              <p:cNvCxnSpPr/>
              <p:nvPr/>
            </p:nvCxnSpPr>
            <p:spPr bwMode="auto">
              <a:xfrm rot="5618417" flipH="1">
                <a:off x="3408033" y="109974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99" name="Straight Connector 98"/>
              <p:cNvCxnSpPr/>
              <p:nvPr/>
            </p:nvCxnSpPr>
            <p:spPr bwMode="auto">
              <a:xfrm rot="5618417" flipH="1">
                <a:off x="3321486" y="1184910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00" name="Straight Connector 99"/>
              <p:cNvCxnSpPr/>
              <p:nvPr/>
            </p:nvCxnSpPr>
            <p:spPr bwMode="auto">
              <a:xfrm rot="5618417" flipH="1">
                <a:off x="3250108" y="125672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01" name="Straight Connector 100"/>
              <p:cNvCxnSpPr/>
              <p:nvPr/>
            </p:nvCxnSpPr>
            <p:spPr bwMode="auto">
              <a:xfrm rot="5618417" flipH="1">
                <a:off x="3154662" y="1331778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02" name="Straight Connector 101"/>
              <p:cNvCxnSpPr/>
              <p:nvPr/>
            </p:nvCxnSpPr>
            <p:spPr bwMode="auto">
              <a:xfrm rot="5618417" flipH="1">
                <a:off x="3087735" y="1408647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03" name="Straight Connector 102"/>
              <p:cNvCxnSpPr/>
              <p:nvPr/>
            </p:nvCxnSpPr>
            <p:spPr bwMode="auto">
              <a:xfrm rot="5618417" flipH="1">
                <a:off x="2991381" y="149796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04" name="Straight Connector 103"/>
              <p:cNvCxnSpPr/>
              <p:nvPr/>
            </p:nvCxnSpPr>
            <p:spPr bwMode="auto">
              <a:xfrm rot="5618417" flipH="1">
                <a:off x="2904230" y="159263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116" name="Group 115"/>
            <p:cNvGrpSpPr/>
            <p:nvPr/>
          </p:nvGrpSpPr>
          <p:grpSpPr>
            <a:xfrm rot="21237501">
              <a:off x="3166555" y="2604038"/>
              <a:ext cx="458381" cy="373247"/>
              <a:chOff x="2944711" y="984211"/>
              <a:chExt cx="661163" cy="750568"/>
            </a:xfrm>
          </p:grpSpPr>
          <p:cxnSp>
            <p:nvCxnSpPr>
              <p:cNvPr id="117" name="Straight Connector 116"/>
              <p:cNvCxnSpPr/>
              <p:nvPr/>
            </p:nvCxnSpPr>
            <p:spPr bwMode="auto">
              <a:xfrm rot="16418417" flipH="1" flipV="1">
                <a:off x="2998017" y="1146131"/>
                <a:ext cx="620078" cy="557218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18" name="Straight Connector 117"/>
              <p:cNvCxnSpPr/>
              <p:nvPr/>
            </p:nvCxnSpPr>
            <p:spPr bwMode="auto">
              <a:xfrm rot="5618417" flipH="1">
                <a:off x="3503480" y="1024692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19" name="Straight Connector 118"/>
              <p:cNvCxnSpPr/>
              <p:nvPr/>
            </p:nvCxnSpPr>
            <p:spPr bwMode="auto">
              <a:xfrm rot="5618417" flipH="1">
                <a:off x="3408033" y="109974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0" name="Straight Connector 119"/>
              <p:cNvCxnSpPr/>
              <p:nvPr/>
            </p:nvCxnSpPr>
            <p:spPr bwMode="auto">
              <a:xfrm rot="5618417" flipH="1">
                <a:off x="3321486" y="1184910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1" name="Straight Connector 120"/>
              <p:cNvCxnSpPr/>
              <p:nvPr/>
            </p:nvCxnSpPr>
            <p:spPr bwMode="auto">
              <a:xfrm rot="5618417" flipH="1">
                <a:off x="3250108" y="125672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2" name="Straight Connector 121"/>
              <p:cNvCxnSpPr/>
              <p:nvPr/>
            </p:nvCxnSpPr>
            <p:spPr bwMode="auto">
              <a:xfrm rot="5618417" flipH="1">
                <a:off x="3154662" y="1331778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3" name="Straight Connector 122"/>
              <p:cNvCxnSpPr/>
              <p:nvPr/>
            </p:nvCxnSpPr>
            <p:spPr bwMode="auto">
              <a:xfrm rot="5618417" flipH="1">
                <a:off x="3087735" y="1408647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4" name="Straight Connector 123"/>
              <p:cNvCxnSpPr/>
              <p:nvPr/>
            </p:nvCxnSpPr>
            <p:spPr bwMode="auto">
              <a:xfrm rot="5618417" flipH="1">
                <a:off x="2991381" y="149796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5" name="Straight Connector 124"/>
              <p:cNvCxnSpPr/>
              <p:nvPr/>
            </p:nvCxnSpPr>
            <p:spPr bwMode="auto">
              <a:xfrm rot="5618417" flipH="1">
                <a:off x="2904230" y="159263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126" name="Group 125"/>
            <p:cNvGrpSpPr/>
            <p:nvPr/>
          </p:nvGrpSpPr>
          <p:grpSpPr>
            <a:xfrm rot="10351931">
              <a:off x="3250985" y="3956242"/>
              <a:ext cx="458381" cy="373247"/>
              <a:chOff x="2944711" y="984211"/>
              <a:chExt cx="661163" cy="750568"/>
            </a:xfrm>
          </p:grpSpPr>
          <p:cxnSp>
            <p:nvCxnSpPr>
              <p:cNvPr id="127" name="Straight Connector 126"/>
              <p:cNvCxnSpPr/>
              <p:nvPr/>
            </p:nvCxnSpPr>
            <p:spPr bwMode="auto">
              <a:xfrm rot="16418417" flipH="1" flipV="1">
                <a:off x="2998017" y="1146131"/>
                <a:ext cx="620078" cy="557218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8" name="Straight Connector 127"/>
              <p:cNvCxnSpPr/>
              <p:nvPr/>
            </p:nvCxnSpPr>
            <p:spPr bwMode="auto">
              <a:xfrm rot="5618417" flipH="1">
                <a:off x="3503480" y="1024692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9" name="Straight Connector 128"/>
              <p:cNvCxnSpPr/>
              <p:nvPr/>
            </p:nvCxnSpPr>
            <p:spPr bwMode="auto">
              <a:xfrm rot="5618417" flipH="1">
                <a:off x="3408033" y="109974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30" name="Straight Connector 129"/>
              <p:cNvCxnSpPr/>
              <p:nvPr/>
            </p:nvCxnSpPr>
            <p:spPr bwMode="auto">
              <a:xfrm rot="5618417" flipH="1">
                <a:off x="3321486" y="1184910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31" name="Straight Connector 130"/>
              <p:cNvCxnSpPr/>
              <p:nvPr/>
            </p:nvCxnSpPr>
            <p:spPr bwMode="auto">
              <a:xfrm rot="5618417" flipH="1">
                <a:off x="3250108" y="125672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32" name="Straight Connector 131"/>
              <p:cNvCxnSpPr/>
              <p:nvPr/>
            </p:nvCxnSpPr>
            <p:spPr bwMode="auto">
              <a:xfrm rot="5618417" flipH="1">
                <a:off x="3154662" y="1331778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33" name="Straight Connector 132"/>
              <p:cNvCxnSpPr/>
              <p:nvPr/>
            </p:nvCxnSpPr>
            <p:spPr bwMode="auto">
              <a:xfrm rot="5618417" flipH="1">
                <a:off x="3087735" y="1408647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34" name="Straight Connector 133"/>
              <p:cNvCxnSpPr/>
              <p:nvPr/>
            </p:nvCxnSpPr>
            <p:spPr bwMode="auto">
              <a:xfrm rot="5618417" flipH="1">
                <a:off x="2991381" y="149796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35" name="Straight Connector 134"/>
              <p:cNvCxnSpPr/>
              <p:nvPr/>
            </p:nvCxnSpPr>
            <p:spPr bwMode="auto">
              <a:xfrm rot="5618417" flipH="1">
                <a:off x="2904230" y="159263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136" name="Group 135"/>
            <p:cNvGrpSpPr/>
            <p:nvPr/>
          </p:nvGrpSpPr>
          <p:grpSpPr>
            <a:xfrm rot="10152061">
              <a:off x="888132" y="4016247"/>
              <a:ext cx="458381" cy="373247"/>
              <a:chOff x="2944711" y="984211"/>
              <a:chExt cx="661163" cy="750568"/>
            </a:xfrm>
          </p:grpSpPr>
          <p:cxnSp>
            <p:nvCxnSpPr>
              <p:cNvPr id="137" name="Straight Connector 136"/>
              <p:cNvCxnSpPr/>
              <p:nvPr/>
            </p:nvCxnSpPr>
            <p:spPr bwMode="auto">
              <a:xfrm rot="16418417" flipH="1" flipV="1">
                <a:off x="2998017" y="1146131"/>
                <a:ext cx="620078" cy="557218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40" name="Straight Connector 139"/>
              <p:cNvCxnSpPr/>
              <p:nvPr/>
            </p:nvCxnSpPr>
            <p:spPr bwMode="auto">
              <a:xfrm rot="5618417" flipH="1">
                <a:off x="3503480" y="1024692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41" name="Straight Connector 140"/>
              <p:cNvCxnSpPr/>
              <p:nvPr/>
            </p:nvCxnSpPr>
            <p:spPr bwMode="auto">
              <a:xfrm rot="5618417" flipH="1">
                <a:off x="3408033" y="109974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44" name="Straight Connector 143"/>
              <p:cNvCxnSpPr/>
              <p:nvPr/>
            </p:nvCxnSpPr>
            <p:spPr bwMode="auto">
              <a:xfrm rot="5618417" flipH="1">
                <a:off x="3321486" y="1184910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45" name="Straight Connector 144"/>
              <p:cNvCxnSpPr/>
              <p:nvPr/>
            </p:nvCxnSpPr>
            <p:spPr bwMode="auto">
              <a:xfrm rot="5618417" flipH="1">
                <a:off x="3250108" y="125672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46" name="Straight Connector 145"/>
              <p:cNvCxnSpPr/>
              <p:nvPr/>
            </p:nvCxnSpPr>
            <p:spPr bwMode="auto">
              <a:xfrm rot="5618417" flipH="1">
                <a:off x="3154662" y="1331778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47" name="Straight Connector 146"/>
              <p:cNvCxnSpPr/>
              <p:nvPr/>
            </p:nvCxnSpPr>
            <p:spPr bwMode="auto">
              <a:xfrm rot="5618417" flipH="1">
                <a:off x="3087735" y="1408647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48" name="Straight Connector 147"/>
              <p:cNvCxnSpPr/>
              <p:nvPr/>
            </p:nvCxnSpPr>
            <p:spPr bwMode="auto">
              <a:xfrm rot="5618417" flipH="1">
                <a:off x="2991381" y="149796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49" name="Straight Connector 148"/>
              <p:cNvCxnSpPr/>
              <p:nvPr/>
            </p:nvCxnSpPr>
            <p:spPr bwMode="auto">
              <a:xfrm rot="5618417" flipH="1">
                <a:off x="2904230" y="159263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150" name="Group 149"/>
            <p:cNvGrpSpPr/>
            <p:nvPr/>
          </p:nvGrpSpPr>
          <p:grpSpPr>
            <a:xfrm rot="15902827">
              <a:off x="47930" y="2667392"/>
              <a:ext cx="458381" cy="373247"/>
              <a:chOff x="2944711" y="984211"/>
              <a:chExt cx="661163" cy="750568"/>
            </a:xfrm>
          </p:grpSpPr>
          <p:cxnSp>
            <p:nvCxnSpPr>
              <p:cNvPr id="151" name="Straight Connector 150"/>
              <p:cNvCxnSpPr/>
              <p:nvPr/>
            </p:nvCxnSpPr>
            <p:spPr bwMode="auto">
              <a:xfrm rot="16418417" flipH="1" flipV="1">
                <a:off x="2998017" y="1146131"/>
                <a:ext cx="620078" cy="557218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52" name="Straight Connector 151"/>
              <p:cNvCxnSpPr/>
              <p:nvPr/>
            </p:nvCxnSpPr>
            <p:spPr bwMode="auto">
              <a:xfrm rot="5618417" flipH="1">
                <a:off x="3503480" y="1024692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53" name="Straight Connector 152"/>
              <p:cNvCxnSpPr/>
              <p:nvPr/>
            </p:nvCxnSpPr>
            <p:spPr bwMode="auto">
              <a:xfrm rot="5618417" flipH="1">
                <a:off x="3408033" y="109974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54" name="Straight Connector 153"/>
              <p:cNvCxnSpPr/>
              <p:nvPr/>
            </p:nvCxnSpPr>
            <p:spPr bwMode="auto">
              <a:xfrm rot="5618417" flipH="1">
                <a:off x="3321486" y="1184910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55" name="Straight Connector 154"/>
              <p:cNvCxnSpPr/>
              <p:nvPr/>
            </p:nvCxnSpPr>
            <p:spPr bwMode="auto">
              <a:xfrm rot="5618417" flipH="1">
                <a:off x="3250108" y="125672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56" name="Straight Connector 155"/>
              <p:cNvCxnSpPr/>
              <p:nvPr/>
            </p:nvCxnSpPr>
            <p:spPr bwMode="auto">
              <a:xfrm rot="5618417" flipH="1">
                <a:off x="3154662" y="1331778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57" name="Straight Connector 156"/>
              <p:cNvCxnSpPr/>
              <p:nvPr/>
            </p:nvCxnSpPr>
            <p:spPr bwMode="auto">
              <a:xfrm rot="5618417" flipH="1">
                <a:off x="3087735" y="1408647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58" name="Straight Connector 157"/>
              <p:cNvCxnSpPr/>
              <p:nvPr/>
            </p:nvCxnSpPr>
            <p:spPr bwMode="auto">
              <a:xfrm rot="5618417" flipH="1">
                <a:off x="2991381" y="149796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59" name="Straight Connector 158"/>
              <p:cNvCxnSpPr/>
              <p:nvPr/>
            </p:nvCxnSpPr>
            <p:spPr bwMode="auto">
              <a:xfrm rot="5618417" flipH="1">
                <a:off x="2904230" y="159263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160" name="Group 159"/>
            <p:cNvGrpSpPr/>
            <p:nvPr/>
          </p:nvGrpSpPr>
          <p:grpSpPr>
            <a:xfrm rot="15923543">
              <a:off x="46648" y="4582250"/>
              <a:ext cx="458381" cy="373247"/>
              <a:chOff x="2944711" y="984211"/>
              <a:chExt cx="661163" cy="750568"/>
            </a:xfrm>
          </p:grpSpPr>
          <p:cxnSp>
            <p:nvCxnSpPr>
              <p:cNvPr id="165" name="Straight Connector 164"/>
              <p:cNvCxnSpPr/>
              <p:nvPr/>
            </p:nvCxnSpPr>
            <p:spPr bwMode="auto">
              <a:xfrm rot="16418417" flipH="1" flipV="1">
                <a:off x="2998017" y="1146131"/>
                <a:ext cx="620078" cy="557218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66" name="Straight Connector 165"/>
              <p:cNvCxnSpPr/>
              <p:nvPr/>
            </p:nvCxnSpPr>
            <p:spPr bwMode="auto">
              <a:xfrm rot="5618417" flipH="1">
                <a:off x="3503480" y="1024692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67" name="Straight Connector 166"/>
              <p:cNvCxnSpPr/>
              <p:nvPr/>
            </p:nvCxnSpPr>
            <p:spPr bwMode="auto">
              <a:xfrm rot="5618417" flipH="1">
                <a:off x="3408033" y="109974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68" name="Straight Connector 167"/>
              <p:cNvCxnSpPr/>
              <p:nvPr/>
            </p:nvCxnSpPr>
            <p:spPr bwMode="auto">
              <a:xfrm rot="5618417" flipH="1">
                <a:off x="3321486" y="1184910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69" name="Straight Connector 168"/>
              <p:cNvCxnSpPr/>
              <p:nvPr/>
            </p:nvCxnSpPr>
            <p:spPr bwMode="auto">
              <a:xfrm rot="5618417" flipH="1">
                <a:off x="3250108" y="125672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70" name="Straight Connector 169"/>
              <p:cNvCxnSpPr/>
              <p:nvPr/>
            </p:nvCxnSpPr>
            <p:spPr bwMode="auto">
              <a:xfrm rot="5618417" flipH="1">
                <a:off x="3154662" y="1331778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71" name="Straight Connector 170"/>
              <p:cNvCxnSpPr/>
              <p:nvPr/>
            </p:nvCxnSpPr>
            <p:spPr bwMode="auto">
              <a:xfrm rot="5618417" flipH="1">
                <a:off x="3087735" y="1408647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77" name="Straight Connector 176"/>
              <p:cNvCxnSpPr/>
              <p:nvPr/>
            </p:nvCxnSpPr>
            <p:spPr bwMode="auto">
              <a:xfrm rot="5618417" flipH="1">
                <a:off x="2991381" y="149796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78" name="Straight Connector 177"/>
              <p:cNvCxnSpPr/>
              <p:nvPr/>
            </p:nvCxnSpPr>
            <p:spPr bwMode="auto">
              <a:xfrm rot="5618417" flipH="1">
                <a:off x="2904230" y="159263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189" name="Group 188"/>
            <p:cNvGrpSpPr/>
            <p:nvPr/>
          </p:nvGrpSpPr>
          <p:grpSpPr>
            <a:xfrm rot="5044564">
              <a:off x="908753" y="4523605"/>
              <a:ext cx="458381" cy="373247"/>
              <a:chOff x="2944711" y="984211"/>
              <a:chExt cx="661163" cy="750568"/>
            </a:xfrm>
          </p:grpSpPr>
          <p:cxnSp>
            <p:nvCxnSpPr>
              <p:cNvPr id="190" name="Straight Connector 189"/>
              <p:cNvCxnSpPr/>
              <p:nvPr/>
            </p:nvCxnSpPr>
            <p:spPr bwMode="auto">
              <a:xfrm rot="16418417" flipH="1" flipV="1">
                <a:off x="2998017" y="1146131"/>
                <a:ext cx="620078" cy="557218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91" name="Straight Connector 190"/>
              <p:cNvCxnSpPr/>
              <p:nvPr/>
            </p:nvCxnSpPr>
            <p:spPr bwMode="auto">
              <a:xfrm rot="5618417" flipH="1">
                <a:off x="3503480" y="1024692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92" name="Straight Connector 191"/>
              <p:cNvCxnSpPr/>
              <p:nvPr/>
            </p:nvCxnSpPr>
            <p:spPr bwMode="auto">
              <a:xfrm rot="5618417" flipH="1">
                <a:off x="3408033" y="109974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93" name="Straight Connector 192"/>
              <p:cNvCxnSpPr/>
              <p:nvPr/>
            </p:nvCxnSpPr>
            <p:spPr bwMode="auto">
              <a:xfrm rot="5618417" flipH="1">
                <a:off x="3321486" y="1184910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94" name="Straight Connector 193"/>
              <p:cNvCxnSpPr/>
              <p:nvPr/>
            </p:nvCxnSpPr>
            <p:spPr bwMode="auto">
              <a:xfrm rot="5618417" flipH="1">
                <a:off x="3250108" y="125672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95" name="Straight Connector 194"/>
              <p:cNvCxnSpPr/>
              <p:nvPr/>
            </p:nvCxnSpPr>
            <p:spPr bwMode="auto">
              <a:xfrm rot="5618417" flipH="1">
                <a:off x="3154662" y="1331778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96" name="Straight Connector 195"/>
              <p:cNvCxnSpPr/>
              <p:nvPr/>
            </p:nvCxnSpPr>
            <p:spPr bwMode="auto">
              <a:xfrm rot="5618417" flipH="1">
                <a:off x="3087735" y="1408647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97" name="Straight Connector 196"/>
              <p:cNvCxnSpPr/>
              <p:nvPr/>
            </p:nvCxnSpPr>
            <p:spPr bwMode="auto">
              <a:xfrm rot="5618417" flipH="1">
                <a:off x="2991381" y="149796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98" name="Straight Connector 197"/>
              <p:cNvCxnSpPr/>
              <p:nvPr/>
            </p:nvCxnSpPr>
            <p:spPr bwMode="auto">
              <a:xfrm rot="5618417" flipH="1">
                <a:off x="2904230" y="159263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209" name="Group 208"/>
            <p:cNvGrpSpPr/>
            <p:nvPr/>
          </p:nvGrpSpPr>
          <p:grpSpPr>
            <a:xfrm rot="10152061">
              <a:off x="888132" y="5902738"/>
              <a:ext cx="458381" cy="373247"/>
              <a:chOff x="2944711" y="984211"/>
              <a:chExt cx="661163" cy="750568"/>
            </a:xfrm>
          </p:grpSpPr>
          <p:cxnSp>
            <p:nvCxnSpPr>
              <p:cNvPr id="210" name="Straight Connector 209"/>
              <p:cNvCxnSpPr/>
              <p:nvPr/>
            </p:nvCxnSpPr>
            <p:spPr bwMode="auto">
              <a:xfrm rot="16418417" flipH="1" flipV="1">
                <a:off x="2998017" y="1146131"/>
                <a:ext cx="620078" cy="557218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11" name="Straight Connector 210"/>
              <p:cNvCxnSpPr/>
              <p:nvPr/>
            </p:nvCxnSpPr>
            <p:spPr bwMode="auto">
              <a:xfrm rot="5618417" flipH="1">
                <a:off x="3503480" y="1024692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12" name="Straight Connector 211"/>
              <p:cNvCxnSpPr/>
              <p:nvPr/>
            </p:nvCxnSpPr>
            <p:spPr bwMode="auto">
              <a:xfrm rot="5618417" flipH="1">
                <a:off x="3408033" y="109974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13" name="Straight Connector 212"/>
              <p:cNvCxnSpPr/>
              <p:nvPr/>
            </p:nvCxnSpPr>
            <p:spPr bwMode="auto">
              <a:xfrm rot="5618417" flipH="1">
                <a:off x="3321486" y="1184910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14" name="Straight Connector 213"/>
              <p:cNvCxnSpPr/>
              <p:nvPr/>
            </p:nvCxnSpPr>
            <p:spPr bwMode="auto">
              <a:xfrm rot="5618417" flipH="1">
                <a:off x="3250108" y="125672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15" name="Straight Connector 214"/>
              <p:cNvCxnSpPr/>
              <p:nvPr/>
            </p:nvCxnSpPr>
            <p:spPr bwMode="auto">
              <a:xfrm rot="5618417" flipH="1">
                <a:off x="3154662" y="1331778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16" name="Straight Connector 215"/>
              <p:cNvCxnSpPr/>
              <p:nvPr/>
            </p:nvCxnSpPr>
            <p:spPr bwMode="auto">
              <a:xfrm rot="5618417" flipH="1">
                <a:off x="3087735" y="1408647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17" name="Straight Connector 216"/>
              <p:cNvCxnSpPr/>
              <p:nvPr/>
            </p:nvCxnSpPr>
            <p:spPr bwMode="auto">
              <a:xfrm rot="5618417" flipH="1">
                <a:off x="2991381" y="149796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18" name="Straight Connector 217"/>
              <p:cNvCxnSpPr/>
              <p:nvPr/>
            </p:nvCxnSpPr>
            <p:spPr bwMode="auto">
              <a:xfrm rot="5618417" flipH="1">
                <a:off x="2904230" y="159263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219" name="Group 218"/>
            <p:cNvGrpSpPr/>
            <p:nvPr/>
          </p:nvGrpSpPr>
          <p:grpSpPr>
            <a:xfrm rot="10351931">
              <a:off x="3283027" y="5848527"/>
              <a:ext cx="458381" cy="373247"/>
              <a:chOff x="2944711" y="984211"/>
              <a:chExt cx="661163" cy="750568"/>
            </a:xfrm>
          </p:grpSpPr>
          <p:cxnSp>
            <p:nvCxnSpPr>
              <p:cNvPr id="220" name="Straight Connector 219"/>
              <p:cNvCxnSpPr/>
              <p:nvPr/>
            </p:nvCxnSpPr>
            <p:spPr bwMode="auto">
              <a:xfrm rot="16418417" flipH="1" flipV="1">
                <a:off x="2998017" y="1146131"/>
                <a:ext cx="620078" cy="557218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21" name="Straight Connector 220"/>
              <p:cNvCxnSpPr/>
              <p:nvPr/>
            </p:nvCxnSpPr>
            <p:spPr bwMode="auto">
              <a:xfrm rot="5618417" flipH="1">
                <a:off x="3503480" y="1024692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22" name="Straight Connector 221"/>
              <p:cNvCxnSpPr/>
              <p:nvPr/>
            </p:nvCxnSpPr>
            <p:spPr bwMode="auto">
              <a:xfrm rot="5618417" flipH="1">
                <a:off x="3408033" y="109974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23" name="Straight Connector 222"/>
              <p:cNvCxnSpPr/>
              <p:nvPr/>
            </p:nvCxnSpPr>
            <p:spPr bwMode="auto">
              <a:xfrm rot="5618417" flipH="1">
                <a:off x="3321486" y="1184910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24" name="Straight Connector 223"/>
              <p:cNvCxnSpPr/>
              <p:nvPr/>
            </p:nvCxnSpPr>
            <p:spPr bwMode="auto">
              <a:xfrm rot="5618417" flipH="1">
                <a:off x="3250108" y="125672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25" name="Straight Connector 224"/>
              <p:cNvCxnSpPr/>
              <p:nvPr/>
            </p:nvCxnSpPr>
            <p:spPr bwMode="auto">
              <a:xfrm rot="5618417" flipH="1">
                <a:off x="3154662" y="1331778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26" name="Straight Connector 225"/>
              <p:cNvCxnSpPr/>
              <p:nvPr/>
            </p:nvCxnSpPr>
            <p:spPr bwMode="auto">
              <a:xfrm rot="5618417" flipH="1">
                <a:off x="3087735" y="1408647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27" name="Straight Connector 226"/>
              <p:cNvCxnSpPr/>
              <p:nvPr/>
            </p:nvCxnSpPr>
            <p:spPr bwMode="auto">
              <a:xfrm rot="5618417" flipH="1">
                <a:off x="2991381" y="149796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28" name="Straight Connector 227"/>
              <p:cNvCxnSpPr/>
              <p:nvPr/>
            </p:nvCxnSpPr>
            <p:spPr bwMode="auto">
              <a:xfrm rot="5618417" flipH="1">
                <a:off x="2904230" y="159263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229" name="Group 228"/>
            <p:cNvGrpSpPr/>
            <p:nvPr/>
          </p:nvGrpSpPr>
          <p:grpSpPr>
            <a:xfrm rot="21237501">
              <a:off x="3166555" y="4461426"/>
              <a:ext cx="458381" cy="373247"/>
              <a:chOff x="2944711" y="984211"/>
              <a:chExt cx="661163" cy="750568"/>
            </a:xfrm>
          </p:grpSpPr>
          <p:cxnSp>
            <p:nvCxnSpPr>
              <p:cNvPr id="230" name="Straight Connector 229"/>
              <p:cNvCxnSpPr/>
              <p:nvPr/>
            </p:nvCxnSpPr>
            <p:spPr bwMode="auto">
              <a:xfrm rot="16418417" flipH="1" flipV="1">
                <a:off x="2998017" y="1146131"/>
                <a:ext cx="620078" cy="557218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31" name="Straight Connector 230"/>
              <p:cNvCxnSpPr/>
              <p:nvPr/>
            </p:nvCxnSpPr>
            <p:spPr bwMode="auto">
              <a:xfrm rot="5618417" flipH="1">
                <a:off x="3503480" y="1024692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32" name="Straight Connector 231"/>
              <p:cNvCxnSpPr/>
              <p:nvPr/>
            </p:nvCxnSpPr>
            <p:spPr bwMode="auto">
              <a:xfrm rot="5618417" flipH="1">
                <a:off x="3408033" y="109974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33" name="Straight Connector 232"/>
              <p:cNvCxnSpPr/>
              <p:nvPr/>
            </p:nvCxnSpPr>
            <p:spPr bwMode="auto">
              <a:xfrm rot="5618417" flipH="1">
                <a:off x="3321486" y="1184910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34" name="Straight Connector 233"/>
              <p:cNvCxnSpPr/>
              <p:nvPr/>
            </p:nvCxnSpPr>
            <p:spPr bwMode="auto">
              <a:xfrm rot="5618417" flipH="1">
                <a:off x="3250108" y="125672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35" name="Straight Connector 234"/>
              <p:cNvCxnSpPr/>
              <p:nvPr/>
            </p:nvCxnSpPr>
            <p:spPr bwMode="auto">
              <a:xfrm rot="5618417" flipH="1">
                <a:off x="3154662" y="1331778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36" name="Straight Connector 235"/>
              <p:cNvCxnSpPr/>
              <p:nvPr/>
            </p:nvCxnSpPr>
            <p:spPr bwMode="auto">
              <a:xfrm rot="5618417" flipH="1">
                <a:off x="3087735" y="1408647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37" name="Straight Connector 236"/>
              <p:cNvCxnSpPr/>
              <p:nvPr/>
            </p:nvCxnSpPr>
            <p:spPr bwMode="auto">
              <a:xfrm rot="5618417" flipH="1">
                <a:off x="2991381" y="149796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38" name="Straight Connector 237"/>
              <p:cNvCxnSpPr/>
              <p:nvPr/>
            </p:nvCxnSpPr>
            <p:spPr bwMode="auto">
              <a:xfrm rot="5618417" flipH="1">
                <a:off x="2904230" y="159263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239" name="Group 238"/>
            <p:cNvGrpSpPr/>
            <p:nvPr/>
          </p:nvGrpSpPr>
          <p:grpSpPr>
            <a:xfrm rot="15902827">
              <a:off x="350881" y="3998061"/>
              <a:ext cx="458381" cy="373247"/>
              <a:chOff x="2944711" y="984211"/>
              <a:chExt cx="661163" cy="750568"/>
            </a:xfrm>
          </p:grpSpPr>
          <p:cxnSp>
            <p:nvCxnSpPr>
              <p:cNvPr id="240" name="Straight Connector 239"/>
              <p:cNvCxnSpPr/>
              <p:nvPr/>
            </p:nvCxnSpPr>
            <p:spPr bwMode="auto">
              <a:xfrm rot="16418417" flipH="1" flipV="1">
                <a:off x="2998017" y="1146131"/>
                <a:ext cx="620078" cy="557218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41" name="Straight Connector 240"/>
              <p:cNvCxnSpPr/>
              <p:nvPr/>
            </p:nvCxnSpPr>
            <p:spPr bwMode="auto">
              <a:xfrm rot="5618417" flipH="1">
                <a:off x="3503480" y="1024692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42" name="Straight Connector 241"/>
              <p:cNvCxnSpPr/>
              <p:nvPr/>
            </p:nvCxnSpPr>
            <p:spPr bwMode="auto">
              <a:xfrm rot="5618417" flipH="1">
                <a:off x="3408033" y="109974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43" name="Straight Connector 242"/>
              <p:cNvCxnSpPr/>
              <p:nvPr/>
            </p:nvCxnSpPr>
            <p:spPr bwMode="auto">
              <a:xfrm rot="5618417" flipH="1">
                <a:off x="3321486" y="1184910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44" name="Straight Connector 243"/>
              <p:cNvCxnSpPr/>
              <p:nvPr/>
            </p:nvCxnSpPr>
            <p:spPr bwMode="auto">
              <a:xfrm rot="5618417" flipH="1">
                <a:off x="3250108" y="125672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47" name="Straight Connector 246"/>
              <p:cNvCxnSpPr/>
              <p:nvPr/>
            </p:nvCxnSpPr>
            <p:spPr bwMode="auto">
              <a:xfrm rot="5618417" flipH="1">
                <a:off x="3154662" y="1331778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48" name="Straight Connector 247"/>
              <p:cNvCxnSpPr/>
              <p:nvPr/>
            </p:nvCxnSpPr>
            <p:spPr bwMode="auto">
              <a:xfrm rot="5618417" flipH="1">
                <a:off x="3087735" y="1408647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49" name="Straight Connector 248"/>
              <p:cNvCxnSpPr/>
              <p:nvPr/>
            </p:nvCxnSpPr>
            <p:spPr bwMode="auto">
              <a:xfrm rot="5618417" flipH="1">
                <a:off x="2991381" y="149796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54" name="Straight Connector 253"/>
              <p:cNvCxnSpPr/>
              <p:nvPr/>
            </p:nvCxnSpPr>
            <p:spPr bwMode="auto">
              <a:xfrm rot="5618417" flipH="1">
                <a:off x="2904230" y="159263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267" name="Group 266"/>
          <p:cNvGrpSpPr/>
          <p:nvPr/>
        </p:nvGrpSpPr>
        <p:grpSpPr>
          <a:xfrm>
            <a:off x="5464861" y="4637040"/>
            <a:ext cx="2893353" cy="1322044"/>
            <a:chOff x="5473898" y="4637040"/>
            <a:chExt cx="2893353" cy="1322044"/>
          </a:xfrm>
        </p:grpSpPr>
        <p:grpSp>
          <p:nvGrpSpPr>
            <p:cNvPr id="199" name="Group 198"/>
            <p:cNvGrpSpPr/>
            <p:nvPr/>
          </p:nvGrpSpPr>
          <p:grpSpPr>
            <a:xfrm rot="16200000">
              <a:off x="5442070" y="5543270"/>
              <a:ext cx="458381" cy="373247"/>
              <a:chOff x="2944711" y="984211"/>
              <a:chExt cx="661163" cy="750568"/>
            </a:xfrm>
          </p:grpSpPr>
          <p:cxnSp>
            <p:nvCxnSpPr>
              <p:cNvPr id="200" name="Straight Connector 199"/>
              <p:cNvCxnSpPr/>
              <p:nvPr/>
            </p:nvCxnSpPr>
            <p:spPr bwMode="auto">
              <a:xfrm rot="16418417" flipH="1" flipV="1">
                <a:off x="2998017" y="1146131"/>
                <a:ext cx="620078" cy="557218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01" name="Straight Connector 200"/>
              <p:cNvCxnSpPr/>
              <p:nvPr/>
            </p:nvCxnSpPr>
            <p:spPr bwMode="auto">
              <a:xfrm rot="5618417" flipH="1">
                <a:off x="3503480" y="1024692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02" name="Straight Connector 201"/>
              <p:cNvCxnSpPr/>
              <p:nvPr/>
            </p:nvCxnSpPr>
            <p:spPr bwMode="auto">
              <a:xfrm rot="5618417" flipH="1">
                <a:off x="3408033" y="109974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03" name="Straight Connector 202"/>
              <p:cNvCxnSpPr/>
              <p:nvPr/>
            </p:nvCxnSpPr>
            <p:spPr bwMode="auto">
              <a:xfrm rot="5618417" flipH="1">
                <a:off x="3321486" y="1184910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04" name="Straight Connector 203"/>
              <p:cNvCxnSpPr/>
              <p:nvPr/>
            </p:nvCxnSpPr>
            <p:spPr bwMode="auto">
              <a:xfrm rot="5618417" flipH="1">
                <a:off x="3250108" y="125672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05" name="Straight Connector 204"/>
              <p:cNvCxnSpPr/>
              <p:nvPr/>
            </p:nvCxnSpPr>
            <p:spPr bwMode="auto">
              <a:xfrm rot="5618417" flipH="1">
                <a:off x="3154662" y="1331778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06" name="Straight Connector 205"/>
              <p:cNvCxnSpPr/>
              <p:nvPr/>
            </p:nvCxnSpPr>
            <p:spPr bwMode="auto">
              <a:xfrm rot="5618417" flipH="1">
                <a:off x="3087735" y="1408647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07" name="Straight Connector 206"/>
              <p:cNvCxnSpPr/>
              <p:nvPr/>
            </p:nvCxnSpPr>
            <p:spPr bwMode="auto">
              <a:xfrm rot="5618417" flipH="1">
                <a:off x="2991381" y="149796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08" name="Straight Connector 207"/>
              <p:cNvCxnSpPr/>
              <p:nvPr/>
            </p:nvCxnSpPr>
            <p:spPr bwMode="auto">
              <a:xfrm rot="5618417" flipH="1">
                <a:off x="2904230" y="159263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rgbClr val="FFC000"/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255" name="Group 254"/>
            <p:cNvGrpSpPr/>
            <p:nvPr/>
          </p:nvGrpSpPr>
          <p:grpSpPr>
            <a:xfrm rot="16035667">
              <a:off x="5431331" y="4679607"/>
              <a:ext cx="458381" cy="373247"/>
              <a:chOff x="2944711" y="984211"/>
              <a:chExt cx="661163" cy="750568"/>
            </a:xfrm>
          </p:grpSpPr>
          <p:cxnSp>
            <p:nvCxnSpPr>
              <p:cNvPr id="256" name="Straight Connector 255"/>
              <p:cNvCxnSpPr/>
              <p:nvPr/>
            </p:nvCxnSpPr>
            <p:spPr bwMode="auto">
              <a:xfrm rot="16418417" flipH="1" flipV="1">
                <a:off x="2998017" y="1146131"/>
                <a:ext cx="620078" cy="557218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57" name="Straight Connector 256"/>
              <p:cNvCxnSpPr/>
              <p:nvPr/>
            </p:nvCxnSpPr>
            <p:spPr bwMode="auto">
              <a:xfrm rot="5618417" flipH="1">
                <a:off x="3503480" y="1024692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58" name="Straight Connector 257"/>
              <p:cNvCxnSpPr/>
              <p:nvPr/>
            </p:nvCxnSpPr>
            <p:spPr bwMode="auto">
              <a:xfrm rot="5618417" flipH="1">
                <a:off x="3408033" y="109974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59" name="Straight Connector 258"/>
              <p:cNvCxnSpPr/>
              <p:nvPr/>
            </p:nvCxnSpPr>
            <p:spPr bwMode="auto">
              <a:xfrm rot="5618417" flipH="1">
                <a:off x="3321486" y="1184910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60" name="Straight Connector 259"/>
              <p:cNvCxnSpPr/>
              <p:nvPr/>
            </p:nvCxnSpPr>
            <p:spPr bwMode="auto">
              <a:xfrm rot="5618417" flipH="1">
                <a:off x="3250108" y="1256725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61" name="Straight Connector 260"/>
              <p:cNvCxnSpPr/>
              <p:nvPr/>
            </p:nvCxnSpPr>
            <p:spPr bwMode="auto">
              <a:xfrm rot="5618417" flipH="1">
                <a:off x="3154662" y="1331778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62" name="Straight Connector 261"/>
              <p:cNvCxnSpPr/>
              <p:nvPr/>
            </p:nvCxnSpPr>
            <p:spPr bwMode="auto">
              <a:xfrm rot="5618417" flipH="1">
                <a:off x="3087735" y="1408647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65" name="Straight Connector 264"/>
              <p:cNvCxnSpPr/>
              <p:nvPr/>
            </p:nvCxnSpPr>
            <p:spPr bwMode="auto">
              <a:xfrm rot="5618417" flipH="1">
                <a:off x="2991381" y="149796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66" name="Straight Connector 265"/>
              <p:cNvCxnSpPr/>
              <p:nvPr/>
            </p:nvCxnSpPr>
            <p:spPr bwMode="auto">
              <a:xfrm rot="5618417" flipH="1">
                <a:off x="2904230" y="1592631"/>
                <a:ext cx="142876" cy="61913"/>
              </a:xfrm>
              <a:prstGeom prst="line">
                <a:avLst/>
              </a:prstGeom>
              <a:solidFill>
                <a:schemeClr val="accent1"/>
              </a:solidFill>
              <a:ln w="25400" cap="sq" cmpd="sng" algn="ctr">
                <a:solidFill>
                  <a:schemeClr val="bg1">
                    <a:lumMod val="40000"/>
                    <a:lumOff val="60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268" name="Right Arrow 267"/>
            <p:cNvSpPr/>
            <p:nvPr/>
          </p:nvSpPr>
          <p:spPr bwMode="auto">
            <a:xfrm>
              <a:off x="6000760" y="4764312"/>
              <a:ext cx="500066" cy="164886"/>
            </a:xfrm>
            <a:prstGeom prst="rightArrow">
              <a:avLst/>
            </a:prstGeom>
            <a:solidFill>
              <a:schemeClr val="bg1">
                <a:lumMod val="40000"/>
                <a:lumOff val="60000"/>
              </a:schemeClr>
            </a:solidFill>
            <a:ln w="12700" cap="sq" cmpd="sng" algn="ctr">
              <a:solidFill>
                <a:schemeClr val="bg1">
                  <a:lumMod val="40000"/>
                  <a:lumOff val="6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69" name="Right Arrow 268"/>
            <p:cNvSpPr/>
            <p:nvPr/>
          </p:nvSpPr>
          <p:spPr bwMode="auto">
            <a:xfrm>
              <a:off x="6000760" y="5643578"/>
              <a:ext cx="500066" cy="164886"/>
            </a:xfrm>
            <a:prstGeom prst="rightArrow">
              <a:avLst/>
            </a:prstGeom>
            <a:solidFill>
              <a:schemeClr val="tx2">
                <a:lumMod val="75000"/>
              </a:schemeClr>
            </a:solidFill>
            <a:ln w="12700" cap="sq" cmpd="sng" algn="ctr">
              <a:solidFill>
                <a:srgbClr val="FFC000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70" name="TextBox 269"/>
            <p:cNvSpPr txBox="1"/>
            <p:nvPr/>
          </p:nvSpPr>
          <p:spPr>
            <a:xfrm>
              <a:off x="6643702" y="4643446"/>
              <a:ext cx="172354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>
                      <a:lumMod val="40000"/>
                      <a:lumOff val="60000"/>
                    </a:schemeClr>
                  </a:solidFill>
                </a:rPr>
                <a:t>Beam Splitter</a:t>
              </a:r>
              <a:endParaRPr lang="en-US" sz="2000" dirty="0">
                <a:solidFill>
                  <a:schemeClr val="bg1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71" name="TextBox 270"/>
            <p:cNvSpPr txBox="1"/>
            <p:nvPr/>
          </p:nvSpPr>
          <p:spPr>
            <a:xfrm>
              <a:off x="6643702" y="5529220"/>
              <a:ext cx="157927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C000"/>
                  </a:solidFill>
                </a:rPr>
                <a:t>100% mirror</a:t>
              </a:r>
              <a:endParaRPr lang="en-US" sz="2000" dirty="0">
                <a:solidFill>
                  <a:srgbClr val="FFC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57422" y="857232"/>
            <a:ext cx="4452523" cy="2714644"/>
          </a:xfrm>
          <a:prstGeom prst="rect">
            <a:avLst/>
          </a:prstGeom>
        </p:spPr>
      </p:pic>
      <p:pic>
        <p:nvPicPr>
          <p:cNvPr id="1026" name="Picture 2" descr="Image result for truth table of full add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3929066"/>
            <a:ext cx="5734050" cy="2657476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4786314" y="-24"/>
            <a:ext cx="435771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9933FF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</a:rPr>
              <a:t>Electronic Full Adder</a:t>
            </a:r>
            <a:endParaRPr lang="en-US" sz="32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9933FF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|5.5|2.1"/>
</p:tagLst>
</file>

<file path=ppt/theme/theme1.xml><?xml version="1.0" encoding="utf-8"?>
<a:theme xmlns:a="http://schemas.openxmlformats.org/drawingml/2006/main" name="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6553</TotalTime>
  <Words>288</Words>
  <Application>Microsoft Office PowerPoint</Application>
  <PresentationFormat>On-screen Show (4:3)</PresentationFormat>
  <Paragraphs>176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Kimono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science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Laser and its applications</dc:title>
  <dc:creator>sinpc067</dc:creator>
  <cp:lastModifiedBy>DR. S.GHOSH</cp:lastModifiedBy>
  <cp:revision>781</cp:revision>
  <cp:lastPrinted>1601-01-01T00:00:00Z</cp:lastPrinted>
  <dcterms:created xsi:type="dcterms:W3CDTF">2007-03-05T20:49:05Z</dcterms:created>
  <dcterms:modified xsi:type="dcterms:W3CDTF">2019-12-03T08:10:24Z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