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57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DC6EA-5941-4D4E-95CE-D1F001A81B2D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099C3-635C-4C7C-86FB-91898AEF9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personal.lse.ac.uk/ghatak/landref.pdf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Department of Political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Dr Sujay Ghosh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Explaining the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n-US" dirty="0" smtClean="0"/>
              <a:t>Redistribution relates to redistributive aspect of Justice</a:t>
            </a:r>
          </a:p>
          <a:p>
            <a:pPr algn="just">
              <a:lnSpc>
                <a:spcPct val="110000"/>
              </a:lnSpc>
            </a:pPr>
            <a:r>
              <a:rPr lang="en-US" dirty="0" smtClean="0"/>
              <a:t>It means resources should be transferred from the rich to poor</a:t>
            </a:r>
          </a:p>
          <a:p>
            <a:pPr algn="just">
              <a:lnSpc>
                <a:spcPct val="110000"/>
              </a:lnSpc>
            </a:pPr>
            <a:r>
              <a:rPr lang="en-US" dirty="0" smtClean="0"/>
              <a:t>It may not lead to equal distribution of wealth</a:t>
            </a:r>
          </a:p>
          <a:p>
            <a:pPr algn="just">
              <a:lnSpc>
                <a:spcPct val="110000"/>
              </a:lnSpc>
            </a:pPr>
            <a:r>
              <a:rPr lang="en-US" dirty="0" smtClean="0"/>
              <a:t>But would mean greater equity – fairer distribution of resources &amp; opportunities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Redistribution…Land Reforms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In relation to Land Reforms, redistribution has </a:t>
            </a:r>
            <a:r>
              <a:rPr lang="en-US" dirty="0" smtClean="0">
                <a:solidFill>
                  <a:srgbClr val="FF0000"/>
                </a:solidFill>
              </a:rPr>
              <a:t>four</a:t>
            </a:r>
            <a:r>
              <a:rPr lang="en-US" dirty="0" smtClean="0"/>
              <a:t> aspects:</a:t>
            </a:r>
          </a:p>
          <a:p>
            <a:pPr algn="just">
              <a:lnSpc>
                <a:spcPct val="170000"/>
              </a:lnSpc>
              <a:buFontTx/>
              <a:buChar char="-"/>
            </a:pPr>
            <a:r>
              <a:rPr lang="en-US" dirty="0" smtClean="0">
                <a:solidFill>
                  <a:srgbClr val="00B0F0"/>
                </a:solidFill>
              </a:rPr>
              <a:t>Ownership</a:t>
            </a:r>
          </a:p>
          <a:p>
            <a:pPr algn="just">
              <a:lnSpc>
                <a:spcPct val="170000"/>
              </a:lnSpc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Operation</a:t>
            </a:r>
          </a:p>
          <a:p>
            <a:pPr algn="just">
              <a:lnSpc>
                <a:spcPct val="170000"/>
              </a:lnSpc>
              <a:buFontTx/>
              <a:buChar char="-"/>
            </a:pPr>
            <a:r>
              <a:rPr lang="en-US" dirty="0" smtClean="0">
                <a:solidFill>
                  <a:srgbClr val="00B0F0"/>
                </a:solidFill>
              </a:rPr>
              <a:t>Leasing &amp; Sale of Land</a:t>
            </a:r>
          </a:p>
          <a:p>
            <a:pPr algn="just">
              <a:lnSpc>
                <a:spcPct val="170000"/>
              </a:lnSpc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Inheritance </a:t>
            </a:r>
          </a:p>
          <a:p>
            <a:pPr algn="just">
              <a:lnSpc>
                <a:spcPct val="170000"/>
              </a:lnSpc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Deciding on </a:t>
            </a:r>
            <a:r>
              <a:rPr lang="en-US" dirty="0" smtClean="0">
                <a:solidFill>
                  <a:srgbClr val="FF0000"/>
                </a:solidFill>
              </a:rPr>
              <a:t>who owns the Land</a:t>
            </a:r>
            <a:r>
              <a:rPr lang="en-US" dirty="0" smtClean="0"/>
              <a:t>, in terms of :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Individual and/or family 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How did that particular individual/family acquired the land?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How much, in terms of quantity? 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Who operates (</a:t>
            </a:r>
            <a:r>
              <a:rPr lang="en-US" dirty="0" smtClean="0">
                <a:solidFill>
                  <a:srgbClr val="FF0000"/>
                </a:solidFill>
              </a:rPr>
              <a:t>uses</a:t>
            </a:r>
            <a:r>
              <a:rPr lang="en-US" dirty="0" smtClean="0"/>
              <a:t>) the Land?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How the land is operated?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How the mode/ownership of operation adds value to society?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Leasing &amp; Sale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This is about </a:t>
            </a:r>
            <a:r>
              <a:rPr lang="en-US" dirty="0" smtClean="0">
                <a:solidFill>
                  <a:srgbClr val="FF0000"/>
                </a:solidFill>
              </a:rPr>
              <a:t>transfer of land</a:t>
            </a:r>
            <a:r>
              <a:rPr lang="en-US" dirty="0" smtClean="0"/>
              <a:t>, proceeds from the questions of ownership and operation:</a:t>
            </a:r>
          </a:p>
          <a:p>
            <a:pPr algn="just">
              <a:buFontTx/>
              <a:buChar char="-"/>
            </a:pPr>
            <a:r>
              <a:rPr lang="en-US" dirty="0" smtClean="0"/>
              <a:t>How does land ownership changes?</a:t>
            </a:r>
          </a:p>
          <a:p>
            <a:pPr algn="just">
              <a:buFontTx/>
              <a:buChar char="-"/>
            </a:pPr>
            <a:r>
              <a:rPr lang="en-US" dirty="0" smtClean="0"/>
              <a:t>Why changes in ownership becomes necessary?</a:t>
            </a:r>
          </a:p>
          <a:p>
            <a:pPr algn="just">
              <a:buFontTx/>
              <a:buChar char="-"/>
            </a:pPr>
            <a:r>
              <a:rPr lang="en-US" dirty="0" smtClean="0"/>
              <a:t>How to achieve optimum social value from such transfers?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How land is transferred from one generation to the other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Does everybody gets the just share?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Who are included? Who are excluded?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Indian context…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The questions in the foregoing sections are complicated and multidimensional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No easy and completely satisfactory answers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They have no answer to pervasive rural poverty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Land Reform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In this context, Land reforms rather seem to be socially the most desirable option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Most of the people live in villages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Most of the people in India suffer from abject poverty</a:t>
            </a:r>
          </a:p>
          <a:p>
            <a:pPr algn="just">
              <a:lnSpc>
                <a:spcPct val="200000"/>
              </a:lnSpc>
            </a:pPr>
            <a:endParaRPr lang="en-US" dirty="0" smtClean="0"/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Reforms in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In 1949, the Constituent Assembly resolved to implement land reforms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However, the government of India failed to implement it further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Reforms in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The government of India was successful in abolishing </a:t>
            </a:r>
            <a:r>
              <a:rPr lang="en-US" dirty="0" err="1" smtClean="0"/>
              <a:t>zamindari</a:t>
            </a:r>
            <a:endParaRPr lang="en-US" dirty="0" smtClean="0"/>
          </a:p>
          <a:p>
            <a:pPr algn="just">
              <a:lnSpc>
                <a:spcPct val="200000"/>
              </a:lnSpc>
            </a:pPr>
            <a:r>
              <a:rPr lang="en-US" dirty="0" smtClean="0"/>
              <a:t>But the success ended there – strong opposition from inside the ruling party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Rural Society, Politics </a:t>
            </a:r>
            <a:r>
              <a:rPr lang="en-GB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&amp; </a:t>
            </a:r>
            <a:r>
              <a:rPr lang="en-GB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Administration in India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PLS- 203 A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Reforms in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dirty="0" smtClean="0"/>
              <a:t>A vacuum in the rural power structure emerged with the exit of </a:t>
            </a:r>
            <a:r>
              <a:rPr lang="en-US" dirty="0" err="1" smtClean="0"/>
              <a:t>zamindars</a:t>
            </a:r>
            <a:endParaRPr lang="en-US" dirty="0" smtClean="0"/>
          </a:p>
          <a:p>
            <a:pPr algn="just">
              <a:lnSpc>
                <a:spcPct val="220000"/>
              </a:lnSpc>
            </a:pPr>
            <a:r>
              <a:rPr lang="en-US" dirty="0" smtClean="0"/>
              <a:t>That </a:t>
            </a:r>
            <a:r>
              <a:rPr lang="en-US" dirty="0" err="1" smtClean="0"/>
              <a:t>vaccum</a:t>
            </a:r>
            <a:r>
              <a:rPr lang="en-US" dirty="0" smtClean="0"/>
              <a:t> was filled up by the rising middle peasantry </a:t>
            </a:r>
          </a:p>
          <a:p>
            <a:pPr algn="just">
              <a:lnSpc>
                <a:spcPct val="220000"/>
              </a:lnSpc>
            </a:pPr>
            <a:r>
              <a:rPr lang="en-US" dirty="0" smtClean="0"/>
              <a:t>As a result, it did not result into any benefit for the millions of poor peasantry in Indian countryside</a:t>
            </a:r>
          </a:p>
          <a:p>
            <a:pPr algn="just">
              <a:lnSpc>
                <a:spcPct val="22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Land Reforms: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Abolition of the intermediaries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They acted between colonial rulers and </a:t>
            </a:r>
            <a:r>
              <a:rPr lang="en-US" dirty="0" err="1" smtClean="0"/>
              <a:t>zamindars</a:t>
            </a:r>
            <a:endParaRPr lang="en-US" dirty="0" smtClean="0"/>
          </a:p>
          <a:p>
            <a:pPr algn="just">
              <a:lnSpc>
                <a:spcPct val="200000"/>
              </a:lnSpc>
            </a:pPr>
            <a:r>
              <a:rPr lang="en-US" dirty="0" smtClean="0"/>
              <a:t>Their job was to collect rents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Land Reforms: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Tenancy regulation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Ensuring security of the tenants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Fair distribution of share in crops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Land Reforms: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Ceiling on landholdings: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Fixing the maximum landholding per family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Distributing surplus land among the landless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Land Reforms: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“Consolidate disparate landholdings” (</a:t>
            </a:r>
            <a:r>
              <a:rPr lang="en-US" dirty="0" err="1" smtClean="0"/>
              <a:t>Ghatak</a:t>
            </a:r>
            <a:r>
              <a:rPr lang="en-US" dirty="0" smtClean="0"/>
              <a:t>)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To ensure that land ceiling is successful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Many landholders have several tracts of land in many places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Land Reforms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It raises </a:t>
            </a:r>
            <a:r>
              <a:rPr lang="en-US" dirty="0" smtClean="0">
                <a:solidFill>
                  <a:srgbClr val="FF0000"/>
                </a:solidFill>
              </a:rPr>
              <a:t>Productivity</a:t>
            </a:r>
            <a:r>
              <a:rPr lang="en-US" dirty="0" smtClean="0"/>
              <a:t>: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Earlier, people were sharecroppers – cultivated others’ land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Now, they will be cultivating their own lands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Land Reforms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Redistribution: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n-US" dirty="0" smtClean="0"/>
              <a:t>For many poor in rural India, agriculture is the source of livelihood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n-US" dirty="0" smtClean="0"/>
              <a:t>Being sharecropper, they are at the mercy of rich peasants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n-US" dirty="0" smtClean="0"/>
              <a:t>Hence, owning a small piece of land would mean a sense of security in livelihood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Reform Experiences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Land Reform in India was successful </a:t>
            </a:r>
            <a:r>
              <a:rPr lang="en-US" dirty="0" err="1" smtClean="0"/>
              <a:t>mainlu</a:t>
            </a:r>
            <a:r>
              <a:rPr lang="en-US" dirty="0" smtClean="0"/>
              <a:t> in two states: 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Kerala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West Bengal</a:t>
            </a:r>
          </a:p>
          <a:p>
            <a:pPr algn="just">
              <a:lnSpc>
                <a:spcPct val="200000"/>
              </a:lnSpc>
              <a:buNone/>
            </a:pPr>
            <a:r>
              <a:rPr lang="en-US" dirty="0" smtClean="0"/>
              <a:t>We shall discuss the experiences of West Bengal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 Bengal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The West Bengal Land Ceilings Act was enacted in 1972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However, concrete steps towards Land Reforms were undertaken after the Left Front government came to power in 1977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 Bengal: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Poorly maintained land records</a:t>
            </a:r>
          </a:p>
          <a:p>
            <a:pPr algn="just">
              <a:lnSpc>
                <a:spcPct val="200000"/>
              </a:lnSpc>
            </a:pPr>
            <a:r>
              <a:rPr lang="en-US" dirty="0" err="1" smtClean="0"/>
              <a:t>Benami</a:t>
            </a:r>
            <a:r>
              <a:rPr lang="en-US" dirty="0" smtClean="0"/>
              <a:t> lands – land-holding that was fragmented on paper, but few people had control over them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Corrupt, non-cooperative bureaucracy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Land Reforms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3 (…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The government enacted </a:t>
            </a:r>
            <a:r>
              <a:rPr lang="en-US" dirty="0" err="1" smtClean="0"/>
              <a:t>Benami</a:t>
            </a:r>
            <a:r>
              <a:rPr lang="en-US" dirty="0" smtClean="0"/>
              <a:t> land as illegal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For counteracting the bureaucracy, it was necessary to have a parallel institution based on popular </a:t>
            </a:r>
            <a:r>
              <a:rPr lang="en-US" dirty="0" err="1" smtClean="0"/>
              <a:t>mobilisation</a:t>
            </a:r>
            <a:r>
              <a:rPr lang="en-US" dirty="0" smtClean="0"/>
              <a:t>, to have necessary information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At the same time, it was necessary to ensure that such </a:t>
            </a:r>
            <a:r>
              <a:rPr lang="en-US" dirty="0" err="1" smtClean="0"/>
              <a:t>mobilisation</a:t>
            </a:r>
            <a:r>
              <a:rPr lang="en-US" dirty="0" smtClean="0"/>
              <a:t> does not violate the limits of constitutionality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 mass-based nature of the party was controlling popular </a:t>
            </a:r>
            <a:r>
              <a:rPr lang="en-US" dirty="0" err="1" smtClean="0"/>
              <a:t>mobilisation</a:t>
            </a:r>
            <a:endParaRPr lang="en-US" dirty="0" smtClean="0"/>
          </a:p>
          <a:p>
            <a:pPr algn="just">
              <a:lnSpc>
                <a:spcPct val="200000"/>
              </a:lnSpc>
            </a:pPr>
            <a:r>
              <a:rPr lang="en-US" dirty="0" smtClean="0"/>
              <a:t>At the same time, </a:t>
            </a:r>
            <a:r>
              <a:rPr lang="en-US" dirty="0" err="1" smtClean="0"/>
              <a:t>Panchayati</a:t>
            </a:r>
            <a:r>
              <a:rPr lang="en-US" dirty="0" smtClean="0"/>
              <a:t> Raj Institution (PRI) was instituted for local information gathering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Reform: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Land Reforms, where successful, have been able to mitigate rural poverty</a:t>
            </a:r>
          </a:p>
          <a:p>
            <a:pPr algn="just"/>
            <a:r>
              <a:rPr lang="en-US" dirty="0" smtClean="0"/>
              <a:t>Fragmentation of land, in the long run affects agricultural production, which ahs become much more market-oriented in recent times</a:t>
            </a:r>
          </a:p>
          <a:p>
            <a:pPr algn="just"/>
            <a:r>
              <a:rPr lang="en-US" dirty="0" smtClean="0"/>
              <a:t>New agricultural techniques and </a:t>
            </a:r>
            <a:r>
              <a:rPr lang="en-US" dirty="0" err="1" smtClean="0"/>
              <a:t>marketisation</a:t>
            </a:r>
            <a:r>
              <a:rPr lang="en-US" dirty="0" smtClean="0"/>
              <a:t> strategies need larger land holdings  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Reform: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However, many poor people still remain excluded – as a result, widespread poverty was still there.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West Bengal experienced death from hunger even thirty years after the Left Front regime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 Tasks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Cooperative farming should be given serious thought, to meet the challenges of modern day agricultural production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It will also protect the redistribution aspect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Industry must be developed to absorb the surplus  working population, now crowded in agriculture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&amp;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Jalal</a:t>
            </a:r>
            <a:r>
              <a:rPr lang="en-US" dirty="0" smtClean="0"/>
              <a:t>, Ayesha – </a:t>
            </a:r>
            <a:r>
              <a:rPr lang="en-US" i="1" dirty="0" smtClean="0"/>
              <a:t>Democracy and Authoritarianism in South Asia</a:t>
            </a:r>
            <a:r>
              <a:rPr lang="en-US" dirty="0" smtClean="0"/>
              <a:t> (New Delhi: Cambridge University Press) </a:t>
            </a:r>
          </a:p>
          <a:p>
            <a:r>
              <a:rPr lang="en-US" dirty="0" err="1" smtClean="0"/>
              <a:t>Kohil</a:t>
            </a:r>
            <a:r>
              <a:rPr lang="en-US" dirty="0" smtClean="0"/>
              <a:t>, </a:t>
            </a:r>
            <a:r>
              <a:rPr lang="en-US" dirty="0" err="1" smtClean="0"/>
              <a:t>Atul</a:t>
            </a:r>
            <a:r>
              <a:rPr lang="en-US" dirty="0" smtClean="0"/>
              <a:t> – </a:t>
            </a:r>
            <a:r>
              <a:rPr lang="en-US" i="1" dirty="0" smtClean="0"/>
              <a:t>State and Poverty in India </a:t>
            </a:r>
            <a:r>
              <a:rPr lang="en-US" dirty="0" smtClean="0"/>
              <a:t>(New Delhi: Cambridge University Press) </a:t>
            </a:r>
          </a:p>
          <a:p>
            <a:r>
              <a:rPr lang="en-GB" dirty="0" err="1" smtClean="0"/>
              <a:t>Ghatak</a:t>
            </a:r>
            <a:r>
              <a:rPr lang="en-GB" dirty="0" smtClean="0"/>
              <a:t>, M. (undated) “Land Reforms in India”, in: </a:t>
            </a:r>
            <a:r>
              <a:rPr lang="en-GB" u="sng" dirty="0" smtClean="0">
                <a:hlinkClick r:id="rId2"/>
              </a:rPr>
              <a:t>http://personal.lse.ac.uk/ghatak/landref.pdf</a:t>
            </a:r>
            <a:r>
              <a:rPr lang="en-GB" dirty="0" smtClean="0"/>
              <a:t> </a:t>
            </a:r>
            <a:endParaRPr lang="en-US" i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Stay Well</a:t>
            </a:r>
            <a:r>
              <a:rPr lang="en-US" smtClean="0"/>
              <a:t>, Stay Safe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Keywords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Agrarian change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Land </a:t>
            </a:r>
            <a:r>
              <a:rPr lang="en-US" dirty="0" smtClean="0"/>
              <a:t>Reforms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Redistribution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Efficiency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Shortcomings </a:t>
            </a:r>
            <a:endParaRPr lang="en-US" dirty="0" smtClean="0"/>
          </a:p>
          <a:p>
            <a:pPr algn="just">
              <a:lnSpc>
                <a:spcPct val="170000"/>
              </a:lnSpc>
            </a:pPr>
            <a:r>
              <a:rPr lang="en-US" dirty="0" smtClean="0"/>
              <a:t>W</a:t>
            </a:r>
            <a:r>
              <a:rPr lang="en-US" dirty="0" smtClean="0"/>
              <a:t>est </a:t>
            </a:r>
            <a:r>
              <a:rPr lang="en-US" dirty="0" smtClean="0"/>
              <a:t>Bengal</a:t>
            </a:r>
          </a:p>
          <a:p>
            <a:pPr algn="just">
              <a:lnSpc>
                <a:spcPct val="170000"/>
              </a:lnSpc>
            </a:pPr>
            <a:endParaRPr lang="en-US" dirty="0" smtClean="0"/>
          </a:p>
          <a:p>
            <a:pPr algn="just">
              <a:lnSpc>
                <a:spcPct val="17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Quick Recapitulation: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In the previous Lecture, we have initiated discussions on agrarian change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We made a survey of pre-British rural India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Quick Recapitulation: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We made a survey of  rural India during British period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We noticed rural India being exposed to larger influences, such as capitalism, modern means of transport &amp; communication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That also enabled the nationalist movement to make ground in rural India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Quick Recapitulation: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Rural society in post-independent India became a centre for political activism, centering around land, caste and agriculture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Many development works were premised on rural society  and population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Quick Recapitulation: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Two crucial issues, both related to agrarian change: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Green Revolution 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Land Reforms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Reforms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In this session, we shall discuss the issue of Land Reforms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Land reforms mean “</a:t>
            </a:r>
            <a:r>
              <a:rPr lang="en-US" dirty="0" smtClean="0">
                <a:solidFill>
                  <a:srgbClr val="FF0000"/>
                </a:solidFill>
              </a:rPr>
              <a:t>redistribution</a:t>
            </a:r>
            <a:r>
              <a:rPr lang="en-US" dirty="0" smtClean="0"/>
              <a:t> of land from the rich to the poor” (</a:t>
            </a:r>
            <a:r>
              <a:rPr lang="en-US" dirty="0" err="1" smtClean="0"/>
              <a:t>Ghatak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1065</Words>
  <Application>Microsoft Office PowerPoint</Application>
  <PresentationFormat>On-screen Show (4:3)</PresentationFormat>
  <Paragraphs>138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Department of Political Science</vt:lpstr>
      <vt:lpstr>Rural Society, Politics &amp; Administration in India </vt:lpstr>
      <vt:lpstr>Land Reforms</vt:lpstr>
      <vt:lpstr>Keywords </vt:lpstr>
      <vt:lpstr>A Quick Recapitulation: 1</vt:lpstr>
      <vt:lpstr>A Quick Recapitulation: 2</vt:lpstr>
      <vt:lpstr>A Quick Recapitulation: 3</vt:lpstr>
      <vt:lpstr>A Quick Recapitulation: 4</vt:lpstr>
      <vt:lpstr>Land Reforms</vt:lpstr>
      <vt:lpstr>Explaining the Definition</vt:lpstr>
      <vt:lpstr>Redistribution…Land Reforms</vt:lpstr>
      <vt:lpstr>Ownership</vt:lpstr>
      <vt:lpstr>Operation </vt:lpstr>
      <vt:lpstr>Leasing &amp; Sale</vt:lpstr>
      <vt:lpstr>Inheritance </vt:lpstr>
      <vt:lpstr>In Indian context…</vt:lpstr>
      <vt:lpstr>Why Land Reform</vt:lpstr>
      <vt:lpstr>Land Reforms in India</vt:lpstr>
      <vt:lpstr>Land Reforms in India</vt:lpstr>
      <vt:lpstr>Land Reforms in India</vt:lpstr>
      <vt:lpstr>Categories of Land Reforms: 1</vt:lpstr>
      <vt:lpstr>Categories of Land Reforms: 2</vt:lpstr>
      <vt:lpstr>Categories of Land Reforms: 3</vt:lpstr>
      <vt:lpstr>Categories of Land Reforms: 4</vt:lpstr>
      <vt:lpstr>Benefits of Land Reforms 1</vt:lpstr>
      <vt:lpstr>Benefits of Land Reforms 2</vt:lpstr>
      <vt:lpstr>Land Reform Experiences </vt:lpstr>
      <vt:lpstr>West Bengal</vt:lpstr>
      <vt:lpstr>West Bengal: Problems</vt:lpstr>
      <vt:lpstr>Necessities </vt:lpstr>
      <vt:lpstr>Necessities </vt:lpstr>
      <vt:lpstr>Land Reform: Assessment</vt:lpstr>
      <vt:lpstr>Land Reform: Assessment</vt:lpstr>
      <vt:lpstr>Conclusion: Tasks Ahead</vt:lpstr>
      <vt:lpstr>Reference &amp; Readings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Political Science</dc:title>
  <dc:creator>Sijoy</dc:creator>
  <cp:lastModifiedBy>Sijoy</cp:lastModifiedBy>
  <cp:revision>49</cp:revision>
  <dcterms:created xsi:type="dcterms:W3CDTF">2020-04-05T04:46:22Z</dcterms:created>
  <dcterms:modified xsi:type="dcterms:W3CDTF">2020-04-05T15:56:08Z</dcterms:modified>
</cp:coreProperties>
</file>