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A1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6DD50119-80DB-453F-B326-B3F5E4310EC5}" type="datetimeFigureOut">
              <a:rPr lang="en-IN" smtClean="0"/>
              <a:t>26-11-2019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377881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DD50119-80DB-453F-B326-B3F5E4310EC5}" type="datetimeFigureOut">
              <a:rPr lang="en-IN" smtClean="0"/>
              <a:t>26-11-2019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756689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DD50119-80DB-453F-B326-B3F5E4310EC5}" type="datetimeFigureOut">
              <a:rPr lang="en-IN" smtClean="0"/>
              <a:t>26-11-2019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2916071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DD50119-80DB-453F-B326-B3F5E4310EC5}" type="datetimeFigureOut">
              <a:rPr lang="en-IN" smtClean="0"/>
              <a:t>26-11-2019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425556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D50119-80DB-453F-B326-B3F5E4310EC5}" type="datetimeFigureOut">
              <a:rPr lang="en-IN" smtClean="0"/>
              <a:t>26-11-2019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1259148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6DD50119-80DB-453F-B326-B3F5E4310EC5}" type="datetimeFigureOut">
              <a:rPr lang="en-IN" smtClean="0"/>
              <a:t>26-11-2019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3897116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6DD50119-80DB-453F-B326-B3F5E4310EC5}" type="datetimeFigureOut">
              <a:rPr lang="en-IN" smtClean="0"/>
              <a:t>26-11-2019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3421868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6DD50119-80DB-453F-B326-B3F5E4310EC5}" type="datetimeFigureOut">
              <a:rPr lang="en-IN" smtClean="0"/>
              <a:t>26-11-2019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824381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D50119-80DB-453F-B326-B3F5E4310EC5}" type="datetimeFigureOut">
              <a:rPr lang="en-IN" smtClean="0"/>
              <a:t>26-11-2019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1266813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D50119-80DB-453F-B326-B3F5E4310EC5}" type="datetimeFigureOut">
              <a:rPr lang="en-IN" smtClean="0"/>
              <a:t>26-11-2019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244067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D50119-80DB-453F-B326-B3F5E4310EC5}" type="datetimeFigureOut">
              <a:rPr lang="en-IN" smtClean="0"/>
              <a:t>26-11-2019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BB20286-13B3-4630-99CF-BB667FD03329}" type="slidenum">
              <a:rPr lang="en-IN" smtClean="0"/>
              <a:t>‹#›</a:t>
            </a:fld>
            <a:endParaRPr lang="en-IN"/>
          </a:p>
        </p:txBody>
      </p:sp>
    </p:spTree>
    <p:extLst>
      <p:ext uri="{BB962C8B-B14F-4D97-AF65-F5344CB8AC3E}">
        <p14:creationId xmlns:p14="http://schemas.microsoft.com/office/powerpoint/2010/main" val="2358762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D50119-80DB-453F-B326-B3F5E4310EC5}" type="datetimeFigureOut">
              <a:rPr lang="en-IN" smtClean="0"/>
              <a:t>26-11-2019</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20286-13B3-4630-99CF-BB667FD03329}" type="slidenum">
              <a:rPr lang="en-IN" smtClean="0"/>
              <a:t>‹#›</a:t>
            </a:fld>
            <a:endParaRPr lang="en-IN"/>
          </a:p>
        </p:txBody>
      </p:sp>
    </p:spTree>
    <p:extLst>
      <p:ext uri="{BB962C8B-B14F-4D97-AF65-F5344CB8AC3E}">
        <p14:creationId xmlns:p14="http://schemas.microsoft.com/office/powerpoint/2010/main" val="3567703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5">
              <a:lumMod val="20000"/>
              <a:lumOff val="80000"/>
            </a:schemeClr>
          </a:solidFill>
        </p:spPr>
        <p:txBody>
          <a:bodyPr/>
          <a:lstStyle/>
          <a:p>
            <a:r>
              <a:rPr lang="en-US" dirty="0" smtClean="0">
                <a:latin typeface="Castellar" panose="020A0402060406010301" pitchFamily="18" charset="0"/>
              </a:rPr>
              <a:t>Forms of marriage</a:t>
            </a:r>
            <a:endParaRPr lang="en-IN" dirty="0">
              <a:latin typeface="Castellar" panose="020A0402060406010301" pitchFamily="18" charset="0"/>
            </a:endParaRPr>
          </a:p>
        </p:txBody>
      </p:sp>
      <p:sp>
        <p:nvSpPr>
          <p:cNvPr id="3" name="Subtitle 2"/>
          <p:cNvSpPr>
            <a:spLocks noGrp="1"/>
          </p:cNvSpPr>
          <p:nvPr>
            <p:ph type="subTitle" idx="1"/>
          </p:nvPr>
        </p:nvSpPr>
        <p:spPr>
          <a:solidFill>
            <a:schemeClr val="accent5">
              <a:lumMod val="20000"/>
              <a:lumOff val="80000"/>
            </a:schemeClr>
          </a:solidFill>
        </p:spPr>
        <p:txBody>
          <a:bodyPr/>
          <a:lstStyle/>
          <a:p>
            <a:r>
              <a:rPr lang="en-US" dirty="0" smtClean="0">
                <a:latin typeface="Agency FB" panose="020B0503020202020204" pitchFamily="34" charset="0"/>
              </a:rPr>
              <a:t>Across religion and region</a:t>
            </a:r>
            <a:endParaRPr lang="en-IN" dirty="0">
              <a:latin typeface="Agency FB" panose="020B0503020202020204" pitchFamily="34" charset="0"/>
            </a:endParaRPr>
          </a:p>
        </p:txBody>
      </p:sp>
    </p:spTree>
    <p:extLst>
      <p:ext uri="{BB962C8B-B14F-4D97-AF65-F5344CB8AC3E}">
        <p14:creationId xmlns:p14="http://schemas.microsoft.com/office/powerpoint/2010/main" val="819369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p:spPr>
        <p:txBody>
          <a:bodyPr/>
          <a:lstStyle/>
          <a:p>
            <a:pPr algn="ctr"/>
            <a:r>
              <a:rPr lang="en-US" dirty="0" smtClean="0">
                <a:latin typeface="Castellar" panose="020A0402060406010301" pitchFamily="18" charset="0"/>
              </a:rPr>
              <a:t>Definition of marriage</a:t>
            </a:r>
            <a:endParaRPr lang="en-IN" dirty="0">
              <a:latin typeface="Castellar" panose="020A0402060406010301" pitchFamily="18" charset="0"/>
            </a:endParaRPr>
          </a:p>
        </p:txBody>
      </p:sp>
      <p:sp>
        <p:nvSpPr>
          <p:cNvPr id="3" name="Content Placeholder 2"/>
          <p:cNvSpPr>
            <a:spLocks noGrp="1"/>
          </p:cNvSpPr>
          <p:nvPr>
            <p:ph idx="1"/>
          </p:nvPr>
        </p:nvSpPr>
        <p:spPr>
          <a:solidFill>
            <a:schemeClr val="accent5">
              <a:lumMod val="20000"/>
              <a:lumOff val="80000"/>
            </a:schemeClr>
          </a:solidFill>
        </p:spPr>
        <p:txBody>
          <a:bodyPr/>
          <a:lstStyle/>
          <a:p>
            <a:r>
              <a:rPr lang="en-US" b="1" dirty="0">
                <a:latin typeface="Agency FB" panose="020B0503020202020204" pitchFamily="34" charset="0"/>
              </a:rPr>
              <a:t>Westermarck</a:t>
            </a:r>
            <a:r>
              <a:rPr lang="en-US" dirty="0">
                <a:latin typeface="Agency FB" panose="020B0503020202020204" pitchFamily="34" charset="0"/>
              </a:rPr>
              <a:t> in 'History of Human marriage' defines marriage as the more or less durable connection between male and female lasting beyond the mere act of propagation till after the birth of offspring</a:t>
            </a:r>
            <a:r>
              <a:rPr lang="en-US" dirty="0" smtClean="0">
                <a:latin typeface="Agency FB" panose="020B0503020202020204" pitchFamily="34" charset="0"/>
              </a:rPr>
              <a:t>.</a:t>
            </a:r>
          </a:p>
          <a:p>
            <a:r>
              <a:rPr lang="en-US" dirty="0" smtClean="0">
                <a:latin typeface="Agency FB" panose="020B0503020202020204" pitchFamily="34" charset="0"/>
              </a:rPr>
              <a:t> </a:t>
            </a:r>
            <a:r>
              <a:rPr lang="en-US" dirty="0">
                <a:latin typeface="Agency FB" panose="020B0503020202020204" pitchFamily="34" charset="0"/>
              </a:rPr>
              <a:t>According to </a:t>
            </a:r>
            <a:r>
              <a:rPr lang="en-US" b="1" dirty="0">
                <a:latin typeface="Agency FB" panose="020B0503020202020204" pitchFamily="34" charset="0"/>
              </a:rPr>
              <a:t>Malinowski</a:t>
            </a:r>
            <a:r>
              <a:rPr lang="en-US" dirty="0">
                <a:latin typeface="Agency FB" panose="020B0503020202020204" pitchFamily="34" charset="0"/>
              </a:rPr>
              <a:t> marriage is a contract for the production and maintenance of children</a:t>
            </a:r>
            <a:r>
              <a:rPr lang="en-US" dirty="0" smtClean="0">
                <a:latin typeface="Agency FB" panose="020B0503020202020204" pitchFamily="34" charset="0"/>
              </a:rPr>
              <a:t>.</a:t>
            </a:r>
          </a:p>
          <a:p>
            <a:r>
              <a:rPr lang="en-US" dirty="0">
                <a:latin typeface="Agency FB" panose="020B0503020202020204" pitchFamily="34" charset="0"/>
              </a:rPr>
              <a:t> </a:t>
            </a:r>
            <a:r>
              <a:rPr lang="en-US" b="1" dirty="0">
                <a:latin typeface="Agency FB" panose="020B0503020202020204" pitchFamily="34" charset="0"/>
              </a:rPr>
              <a:t>Robert Lowie</a:t>
            </a:r>
            <a:r>
              <a:rPr lang="en-US" dirty="0">
                <a:latin typeface="Agency FB" panose="020B0503020202020204" pitchFamily="34" charset="0"/>
              </a:rPr>
              <a:t> describes marriage as a relatively permanent bond between permissible mates</a:t>
            </a:r>
            <a:r>
              <a:rPr lang="en-US" dirty="0" smtClean="0">
                <a:latin typeface="Agency FB" panose="020B0503020202020204" pitchFamily="34" charset="0"/>
              </a:rPr>
              <a:t>.</a:t>
            </a:r>
          </a:p>
          <a:p>
            <a:r>
              <a:rPr lang="en-US" dirty="0" smtClean="0">
                <a:latin typeface="Agency FB" panose="020B0503020202020204" pitchFamily="34" charset="0"/>
              </a:rPr>
              <a:t> </a:t>
            </a:r>
            <a:r>
              <a:rPr lang="en-US" dirty="0">
                <a:latin typeface="Agency FB" panose="020B0503020202020204" pitchFamily="34" charset="0"/>
              </a:rPr>
              <a:t>For </a:t>
            </a:r>
            <a:r>
              <a:rPr lang="en-US" b="1" dirty="0">
                <a:latin typeface="Agency FB" panose="020B0503020202020204" pitchFamily="34" charset="0"/>
              </a:rPr>
              <a:t>Horton and Hunt </a:t>
            </a:r>
            <a:r>
              <a:rPr lang="en-US" dirty="0">
                <a:latin typeface="Agency FB" panose="020B0503020202020204" pitchFamily="34" charset="0"/>
              </a:rPr>
              <a:t>marriage is the approved social pattern whereby two or more persons establish a family.</a:t>
            </a:r>
            <a:endParaRPr lang="en-IN" dirty="0">
              <a:latin typeface="Agency FB" panose="020B0503020202020204" pitchFamily="34" charset="0"/>
            </a:endParaRPr>
          </a:p>
        </p:txBody>
      </p:sp>
    </p:spTree>
    <p:extLst>
      <p:ext uri="{BB962C8B-B14F-4D97-AF65-F5344CB8AC3E}">
        <p14:creationId xmlns:p14="http://schemas.microsoft.com/office/powerpoint/2010/main" val="58941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p:spPr>
        <p:txBody>
          <a:bodyPr/>
          <a:lstStyle/>
          <a:p>
            <a:pPr algn="ctr"/>
            <a:r>
              <a:rPr lang="en-US" dirty="0" smtClean="0">
                <a:latin typeface="Castellar" panose="020A0402060406010301" pitchFamily="18" charset="0"/>
              </a:rPr>
              <a:t>TYPES OF MARRIAGE</a:t>
            </a:r>
            <a:endParaRPr lang="en-IN" dirty="0">
              <a:latin typeface="Castellar" panose="020A0402060406010301" pitchFamily="18" charset="0"/>
            </a:endParaRPr>
          </a:p>
        </p:txBody>
      </p:sp>
      <p:sp>
        <p:nvSpPr>
          <p:cNvPr id="3" name="Content Placeholder 2"/>
          <p:cNvSpPr>
            <a:spLocks noGrp="1"/>
          </p:cNvSpPr>
          <p:nvPr>
            <p:ph idx="1"/>
          </p:nvPr>
        </p:nvSpPr>
        <p:spPr>
          <a:solidFill>
            <a:schemeClr val="accent5">
              <a:lumMod val="20000"/>
              <a:lumOff val="80000"/>
            </a:schemeClr>
          </a:solidFill>
        </p:spPr>
        <p:txBody>
          <a:bodyPr>
            <a:normAutofit/>
          </a:bodyPr>
          <a:lstStyle/>
          <a:p>
            <a:pPr marL="0" indent="0">
              <a:buNone/>
            </a:pPr>
            <a:r>
              <a:rPr lang="en-US" dirty="0" smtClean="0">
                <a:latin typeface="Agency FB" panose="020B0503020202020204" pitchFamily="34" charset="0"/>
              </a:rPr>
              <a:t>Monogamy:</a:t>
            </a:r>
          </a:p>
          <a:p>
            <a:pPr marL="0" indent="0">
              <a:buNone/>
            </a:pPr>
            <a:r>
              <a:rPr lang="en-US" dirty="0">
                <a:latin typeface="Agency FB" panose="020B0503020202020204" pitchFamily="34" charset="0"/>
              </a:rPr>
              <a:t>Monogamy is a form of marriage in which one man marries the woman. It is most common form of the marriage found among in the societies around the world. According to Westermarck monogamy is as old as humanity. Monogamy is universally practiced providing marital opportunity and satisfaction to all the individuals. It promotes love and affection between husband and wife. It contributes to family peace, solidarity and happiness. Monogamous marriage is stable and long lasting. It is free from conflicts that are commonly found in polyandrous and polygamous families</a:t>
            </a:r>
            <a:r>
              <a:rPr lang="en-US" dirty="0" smtClean="0">
                <a:latin typeface="Agency FB" panose="020B0503020202020204" pitchFamily="34" charset="0"/>
              </a:rPr>
              <a:t>.</a:t>
            </a:r>
          </a:p>
          <a:p>
            <a:pPr>
              <a:buFont typeface="Wingdings" panose="05000000000000000000" pitchFamily="2" charset="2"/>
              <a:buChar char="§"/>
            </a:pPr>
            <a:r>
              <a:rPr lang="en-US" dirty="0" smtClean="0">
                <a:latin typeface="Agency FB" panose="020B0503020202020204" pitchFamily="34" charset="0"/>
              </a:rPr>
              <a:t>Serial monogamy</a:t>
            </a:r>
          </a:p>
          <a:p>
            <a:pPr>
              <a:buFont typeface="Wingdings" panose="05000000000000000000" pitchFamily="2" charset="2"/>
              <a:buChar char="§"/>
            </a:pPr>
            <a:r>
              <a:rPr lang="en-US" dirty="0" smtClean="0">
                <a:latin typeface="Agency FB" panose="020B0503020202020204" pitchFamily="34" charset="0"/>
              </a:rPr>
              <a:t>Straight monogamy</a:t>
            </a:r>
          </a:p>
          <a:p>
            <a:pPr>
              <a:buFont typeface="Wingdings" panose="05000000000000000000" pitchFamily="2" charset="2"/>
              <a:buChar char="§"/>
            </a:pPr>
            <a:endParaRPr lang="en-IN" dirty="0"/>
          </a:p>
        </p:txBody>
      </p:sp>
    </p:spTree>
    <p:extLst>
      <p:ext uri="{BB962C8B-B14F-4D97-AF65-F5344CB8AC3E}">
        <p14:creationId xmlns:p14="http://schemas.microsoft.com/office/powerpoint/2010/main" val="2732408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p:spPr>
        <p:txBody>
          <a:bodyPr/>
          <a:lstStyle/>
          <a:p>
            <a:pPr algn="ctr"/>
            <a:r>
              <a:rPr lang="en-US" dirty="0" smtClean="0">
                <a:latin typeface="Castellar" panose="020A0402060406010301" pitchFamily="18" charset="0"/>
              </a:rPr>
              <a:t>Polygamy</a:t>
            </a:r>
            <a:endParaRPr lang="en-IN" dirty="0">
              <a:latin typeface="Castellar" panose="020A0402060406010301" pitchFamily="18" charset="0"/>
            </a:endParaRPr>
          </a:p>
        </p:txBody>
      </p:sp>
      <p:sp>
        <p:nvSpPr>
          <p:cNvPr id="3" name="Content Placeholder 2"/>
          <p:cNvSpPr>
            <a:spLocks noGrp="1"/>
          </p:cNvSpPr>
          <p:nvPr>
            <p:ph idx="1"/>
          </p:nvPr>
        </p:nvSpPr>
        <p:spPr/>
        <p:txBody>
          <a:bodyPr>
            <a:normAutofit/>
          </a:bodyPr>
          <a:lstStyle/>
          <a:p>
            <a:pPr marL="0" indent="0">
              <a:buNone/>
            </a:pPr>
            <a:r>
              <a:rPr lang="en-US" dirty="0" smtClean="0">
                <a:latin typeface="Agency FB" panose="020B0503020202020204" pitchFamily="34" charset="0"/>
              </a:rPr>
              <a:t>The </a:t>
            </a:r>
            <a:r>
              <a:rPr lang="en-US" dirty="0">
                <a:latin typeface="Agency FB" panose="020B0503020202020204" pitchFamily="34" charset="0"/>
              </a:rPr>
              <a:t>practice or custom of having more than one wife or husband at the same time</a:t>
            </a:r>
            <a:r>
              <a:rPr lang="en-US" dirty="0" smtClean="0">
                <a:latin typeface="Agency FB" panose="020B0503020202020204" pitchFamily="34" charset="0"/>
              </a:rPr>
              <a:t>.</a:t>
            </a:r>
          </a:p>
          <a:p>
            <a:pPr>
              <a:buFont typeface="Wingdings" panose="05000000000000000000" pitchFamily="2" charset="2"/>
              <a:buChar char="§"/>
            </a:pPr>
            <a:r>
              <a:rPr lang="en-US" dirty="0" smtClean="0">
                <a:latin typeface="Agency FB" panose="020B0503020202020204" pitchFamily="34" charset="0"/>
              </a:rPr>
              <a:t>Polygyny:</a:t>
            </a:r>
          </a:p>
          <a:p>
            <a:pPr marL="0" indent="0">
              <a:buNone/>
            </a:pPr>
            <a:r>
              <a:rPr lang="en-US" dirty="0" smtClean="0">
                <a:latin typeface="Agency FB" panose="020B0503020202020204" pitchFamily="34" charset="0"/>
              </a:rPr>
              <a:t>Polygyny </a:t>
            </a:r>
            <a:r>
              <a:rPr lang="en-US" dirty="0">
                <a:latin typeface="Agency FB" panose="020B0503020202020204" pitchFamily="34" charset="0"/>
              </a:rPr>
              <a:t>is a form of marriage in which one man married more than one woman at a given time. Polygyny is more popular than polyandry but not as universal as monogamy. It was a common practice in ancient civilizations. At present it may be present in primitive tribes like Crow Indians, </a:t>
            </a:r>
            <a:r>
              <a:rPr lang="en-US" dirty="0" err="1">
                <a:latin typeface="Agency FB" panose="020B0503020202020204" pitchFamily="34" charset="0"/>
              </a:rPr>
              <a:t>Baigas</a:t>
            </a:r>
            <a:r>
              <a:rPr lang="en-US" dirty="0">
                <a:latin typeface="Agency FB" panose="020B0503020202020204" pitchFamily="34" charset="0"/>
              </a:rPr>
              <a:t> and </a:t>
            </a:r>
            <a:r>
              <a:rPr lang="en-US" dirty="0" err="1">
                <a:latin typeface="Agency FB" panose="020B0503020202020204" pitchFamily="34" charset="0"/>
              </a:rPr>
              <a:t>Gonds</a:t>
            </a:r>
            <a:r>
              <a:rPr lang="en-US" dirty="0">
                <a:latin typeface="Agency FB" panose="020B0503020202020204" pitchFamily="34" charset="0"/>
              </a:rPr>
              <a:t> of India. Polygyny is of two types</a:t>
            </a:r>
            <a:r>
              <a:rPr lang="en-US" dirty="0" smtClean="0">
                <a:latin typeface="Agency FB" panose="020B0503020202020204" pitchFamily="34" charset="0"/>
              </a:rPr>
              <a:t>:</a:t>
            </a:r>
          </a:p>
          <a:p>
            <a:pPr>
              <a:buFont typeface="Wingdings" panose="05000000000000000000" pitchFamily="2" charset="2"/>
              <a:buChar char="Ø"/>
            </a:pPr>
            <a:r>
              <a:rPr lang="en-US" dirty="0" err="1" smtClean="0">
                <a:latin typeface="Agency FB" panose="020B0503020202020204" pitchFamily="34" charset="0"/>
              </a:rPr>
              <a:t>Sororal</a:t>
            </a:r>
            <a:r>
              <a:rPr lang="en-US" dirty="0" smtClean="0">
                <a:latin typeface="Agency FB" panose="020B0503020202020204" pitchFamily="34" charset="0"/>
              </a:rPr>
              <a:t> polygyny</a:t>
            </a:r>
          </a:p>
          <a:p>
            <a:pPr>
              <a:buFont typeface="Wingdings" panose="05000000000000000000" pitchFamily="2" charset="2"/>
              <a:buChar char="Ø"/>
            </a:pPr>
            <a:r>
              <a:rPr lang="en-US" dirty="0" smtClean="0">
                <a:latin typeface="Agency FB" panose="020B0503020202020204" pitchFamily="34" charset="0"/>
              </a:rPr>
              <a:t>Non-</a:t>
            </a:r>
            <a:r>
              <a:rPr lang="en-US" dirty="0" err="1" smtClean="0">
                <a:latin typeface="Agency FB" panose="020B0503020202020204" pitchFamily="34" charset="0"/>
              </a:rPr>
              <a:t>sororal</a:t>
            </a:r>
            <a:r>
              <a:rPr lang="en-US" dirty="0" smtClean="0">
                <a:latin typeface="Agency FB" panose="020B0503020202020204" pitchFamily="34" charset="0"/>
              </a:rPr>
              <a:t> polygyny</a:t>
            </a:r>
            <a:endParaRPr lang="en-IN" dirty="0">
              <a:latin typeface="Agency FB" panose="020B0503020202020204" pitchFamily="34" charset="0"/>
            </a:endParaRPr>
          </a:p>
        </p:txBody>
      </p:sp>
    </p:spTree>
    <p:extLst>
      <p:ext uri="{BB962C8B-B14F-4D97-AF65-F5344CB8AC3E}">
        <p14:creationId xmlns:p14="http://schemas.microsoft.com/office/powerpoint/2010/main" val="868263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dirty="0">
                <a:latin typeface="Castellar" panose="020A0402060406010301" pitchFamily="18" charset="0"/>
              </a:rPr>
              <a:t>P</a:t>
            </a:r>
            <a:r>
              <a:rPr lang="en-US" dirty="0" smtClean="0">
                <a:latin typeface="Castellar" panose="020A0402060406010301" pitchFamily="18" charset="0"/>
              </a:rPr>
              <a:t>olyandry</a:t>
            </a:r>
            <a:endParaRPr lang="en-IN" dirty="0">
              <a:latin typeface="Castellar" panose="020A0402060406010301" pitchFamily="18" charset="0"/>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a:latin typeface="Agency FB" panose="020B0503020202020204" pitchFamily="34" charset="0"/>
              </a:rPr>
              <a:t>Polyandry is the marriage of one woman with several men. It is practiced among the </a:t>
            </a:r>
            <a:r>
              <a:rPr lang="en-US" dirty="0" err="1">
                <a:latin typeface="Agency FB" panose="020B0503020202020204" pitchFamily="34" charset="0"/>
              </a:rPr>
              <a:t>Marquesan</a:t>
            </a:r>
            <a:r>
              <a:rPr lang="en-US" dirty="0">
                <a:latin typeface="Agency FB" panose="020B0503020202020204" pitchFamily="34" charset="0"/>
              </a:rPr>
              <a:t> Islanders of Polynesia, The </a:t>
            </a:r>
            <a:r>
              <a:rPr lang="en-US" dirty="0" err="1">
                <a:latin typeface="Agency FB" panose="020B0503020202020204" pitchFamily="34" charset="0"/>
              </a:rPr>
              <a:t>Bahama</a:t>
            </a:r>
            <a:r>
              <a:rPr lang="en-US" dirty="0">
                <a:latin typeface="Agency FB" panose="020B0503020202020204" pitchFamily="34" charset="0"/>
              </a:rPr>
              <a:t> of Africa and tribes of Samoa. In India among tribes of </a:t>
            </a:r>
            <a:r>
              <a:rPr lang="en-US" dirty="0" err="1">
                <a:latin typeface="Agency FB" panose="020B0503020202020204" pitchFamily="34" charset="0"/>
              </a:rPr>
              <a:t>Tiyan</a:t>
            </a:r>
            <a:r>
              <a:rPr lang="en-US" dirty="0">
                <a:latin typeface="Agency FB" panose="020B0503020202020204" pitchFamily="34" charset="0"/>
              </a:rPr>
              <a:t>, Toda, Kota, </a:t>
            </a:r>
            <a:r>
              <a:rPr lang="en-US" dirty="0" err="1">
                <a:latin typeface="Agency FB" panose="020B0503020202020204" pitchFamily="34" charset="0"/>
              </a:rPr>
              <a:t>Khasa</a:t>
            </a:r>
            <a:r>
              <a:rPr lang="en-US" dirty="0">
                <a:latin typeface="Agency FB" panose="020B0503020202020204" pitchFamily="34" charset="0"/>
              </a:rPr>
              <a:t> and </a:t>
            </a:r>
            <a:r>
              <a:rPr lang="en-US" dirty="0" err="1">
                <a:latin typeface="Agency FB" panose="020B0503020202020204" pitchFamily="34" charset="0"/>
              </a:rPr>
              <a:t>Ladakhi</a:t>
            </a:r>
            <a:r>
              <a:rPr lang="en-US" dirty="0">
                <a:latin typeface="Agency FB" panose="020B0503020202020204" pitchFamily="34" charset="0"/>
              </a:rPr>
              <a:t> </a:t>
            </a:r>
            <a:r>
              <a:rPr lang="en-US" dirty="0" err="1">
                <a:latin typeface="Agency FB" panose="020B0503020202020204" pitchFamily="34" charset="0"/>
              </a:rPr>
              <a:t>Bota</a:t>
            </a:r>
            <a:r>
              <a:rPr lang="en-US" dirty="0">
                <a:latin typeface="Agency FB" panose="020B0503020202020204" pitchFamily="34" charset="0"/>
              </a:rPr>
              <a:t> it is still prevalent. Polyandry is of two</a:t>
            </a:r>
            <a:r>
              <a:rPr lang="en-US" dirty="0" smtClean="0">
                <a:latin typeface="Agency FB" panose="020B0503020202020204" pitchFamily="34" charset="0"/>
              </a:rPr>
              <a:t>.</a:t>
            </a:r>
          </a:p>
          <a:p>
            <a:pPr>
              <a:buFont typeface="Wingdings" panose="05000000000000000000" pitchFamily="2" charset="2"/>
              <a:buChar char="Ø"/>
            </a:pPr>
            <a:r>
              <a:rPr lang="en-US" dirty="0" smtClean="0">
                <a:latin typeface="Agency FB" panose="020B0503020202020204" pitchFamily="34" charset="0"/>
              </a:rPr>
              <a:t>Fraternal polyandry:</a:t>
            </a:r>
          </a:p>
          <a:p>
            <a:pPr marL="0" indent="0">
              <a:buNone/>
            </a:pPr>
            <a:r>
              <a:rPr lang="en-US" dirty="0">
                <a:latin typeface="Agency FB" panose="020B0503020202020204" pitchFamily="34" charset="0"/>
              </a:rPr>
              <a:t>When several brothers share the same wife, the practice can be called fraternal polyandry. This practice of being mate, actual or potential to one's husband's brothers is called levirate. It is prevalent among the </a:t>
            </a:r>
            <a:r>
              <a:rPr lang="en-US" dirty="0" err="1">
                <a:latin typeface="Agency FB" panose="020B0503020202020204" pitchFamily="34" charset="0"/>
              </a:rPr>
              <a:t>Todas</a:t>
            </a:r>
            <a:r>
              <a:rPr lang="en-US" dirty="0">
                <a:latin typeface="Agency FB" panose="020B0503020202020204" pitchFamily="34" charset="0"/>
              </a:rPr>
              <a:t> in India</a:t>
            </a:r>
            <a:r>
              <a:rPr lang="en-US" dirty="0" smtClean="0">
                <a:latin typeface="Agency FB" panose="020B0503020202020204" pitchFamily="34" charset="0"/>
              </a:rPr>
              <a:t>.</a:t>
            </a:r>
          </a:p>
          <a:p>
            <a:pPr>
              <a:buFont typeface="Wingdings" panose="05000000000000000000" pitchFamily="2" charset="2"/>
              <a:buChar char="Ø"/>
            </a:pPr>
            <a:r>
              <a:rPr lang="en-US" dirty="0" smtClean="0">
                <a:latin typeface="Agency FB" panose="020B0503020202020204" pitchFamily="34" charset="0"/>
              </a:rPr>
              <a:t>Non-fraternal polyandry:</a:t>
            </a:r>
          </a:p>
          <a:p>
            <a:pPr marL="0" indent="0">
              <a:buNone/>
            </a:pPr>
            <a:r>
              <a:rPr lang="en-US" dirty="0">
                <a:latin typeface="Agency FB" panose="020B0503020202020204" pitchFamily="34" charset="0"/>
              </a:rPr>
              <a:t>In this type the husbands need not have any close relationship prior to the marriage. The wife goes to spend some time with each husband. So long as a woman lives with one of her husbands, the others have no claim over her. Polyandry has its own implications. It gives rise to the problem of determining biological paternity of the child. Among the </a:t>
            </a:r>
            <a:r>
              <a:rPr lang="en-US" dirty="0" err="1">
                <a:latin typeface="Agency FB" panose="020B0503020202020204" pitchFamily="34" charset="0"/>
              </a:rPr>
              <a:t>Todas</a:t>
            </a:r>
            <a:r>
              <a:rPr lang="en-US" dirty="0">
                <a:latin typeface="Agency FB" panose="020B0503020202020204" pitchFamily="34" charset="0"/>
              </a:rPr>
              <a:t> one of the husbands goes through what is called a bow and arrow ceremony with the woman and thereby becomes the legal father of her child. Among the Samoans, the children after the first few years are given the liberty to choose their parents for their permanent stay. The selected parent becomes the actual father of the children.</a:t>
            </a:r>
            <a:endParaRPr lang="en-US" dirty="0" smtClean="0">
              <a:latin typeface="Agency FB" panose="020B0503020202020204" pitchFamily="34" charset="0"/>
            </a:endParaRPr>
          </a:p>
          <a:p>
            <a:pPr>
              <a:buFont typeface="Wingdings" panose="05000000000000000000" pitchFamily="2" charset="2"/>
              <a:buChar char="§"/>
            </a:pPr>
            <a:endParaRPr lang="en-IN" dirty="0"/>
          </a:p>
        </p:txBody>
      </p:sp>
    </p:spTree>
    <p:extLst>
      <p:ext uri="{BB962C8B-B14F-4D97-AF65-F5344CB8AC3E}">
        <p14:creationId xmlns:p14="http://schemas.microsoft.com/office/powerpoint/2010/main" val="696305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dirty="0" smtClean="0">
                <a:latin typeface="Castellar" panose="020A0402060406010301" pitchFamily="18" charset="0"/>
              </a:rPr>
              <a:t>Group Marriage</a:t>
            </a:r>
            <a:endParaRPr lang="en-IN" dirty="0">
              <a:latin typeface="Castellar" panose="020A0402060406010301" pitchFamily="18" charset="0"/>
            </a:endParaRPr>
          </a:p>
        </p:txBody>
      </p:sp>
      <p:sp>
        <p:nvSpPr>
          <p:cNvPr id="3" name="Content Placeholder 2"/>
          <p:cNvSpPr>
            <a:spLocks noGrp="1"/>
          </p:cNvSpPr>
          <p:nvPr>
            <p:ph idx="1"/>
          </p:nvPr>
        </p:nvSpPr>
        <p:spPr>
          <a:solidFill>
            <a:schemeClr val="accent1">
              <a:lumMod val="20000"/>
              <a:lumOff val="80000"/>
            </a:schemeClr>
          </a:solidFill>
        </p:spPr>
        <p:txBody>
          <a:bodyPr/>
          <a:lstStyle/>
          <a:p>
            <a:pPr marL="0" indent="0">
              <a:buNone/>
            </a:pPr>
            <a:r>
              <a:rPr lang="en-US" dirty="0">
                <a:latin typeface="Agency FB" panose="020B0503020202020204" pitchFamily="34" charset="0"/>
              </a:rPr>
              <a:t>Group marriage means the marriage of two or more women with two or more men. Here the husbands are common husbands and wives are common wives. Children are regarded as the children of the entire group as a whole</a:t>
            </a:r>
            <a:r>
              <a:rPr lang="en-US" dirty="0"/>
              <a:t>.</a:t>
            </a:r>
            <a:endParaRPr lang="en-IN" dirty="0"/>
          </a:p>
        </p:txBody>
      </p:sp>
    </p:spTree>
    <p:extLst>
      <p:ext uri="{BB962C8B-B14F-4D97-AF65-F5344CB8AC3E}">
        <p14:creationId xmlns:p14="http://schemas.microsoft.com/office/powerpoint/2010/main" val="1747581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dirty="0" smtClean="0">
                <a:latin typeface="Castellar" panose="020A0402060406010301" pitchFamily="18" charset="0"/>
              </a:rPr>
              <a:t>Hindu marriage</a:t>
            </a:r>
            <a:endParaRPr lang="en-IN" dirty="0">
              <a:latin typeface="Castellar" panose="020A0402060406010301" pitchFamily="18" charset="0"/>
            </a:endParaRPr>
          </a:p>
        </p:txBody>
      </p:sp>
      <p:sp>
        <p:nvSpPr>
          <p:cNvPr id="3" name="Content Placeholder 2"/>
          <p:cNvSpPr>
            <a:spLocks noGrp="1"/>
          </p:cNvSpPr>
          <p:nvPr>
            <p:ph idx="1"/>
          </p:nvPr>
        </p:nvSpPr>
        <p:spPr>
          <a:solidFill>
            <a:schemeClr val="accent1">
              <a:lumMod val="20000"/>
              <a:lumOff val="80000"/>
            </a:schemeClr>
          </a:solidFill>
        </p:spPr>
        <p:txBody>
          <a:bodyPr>
            <a:normAutofit fontScale="47500" lnSpcReduction="20000"/>
          </a:bodyPr>
          <a:lstStyle/>
          <a:p>
            <a:pPr marL="0" indent="0">
              <a:buNone/>
            </a:pPr>
            <a:r>
              <a:rPr lang="en-US" dirty="0">
                <a:latin typeface="Agency FB" panose="020B0503020202020204" pitchFamily="34" charset="0"/>
              </a:rPr>
              <a:t>The Hindu community has been giving great importance for marriage </a:t>
            </a:r>
            <a:r>
              <a:rPr lang="en-US" dirty="0" smtClean="0">
                <a:latin typeface="Agency FB" panose="020B0503020202020204" pitchFamily="34" charset="0"/>
              </a:rPr>
              <a:t>since time immemorial. There are different types of marriage: </a:t>
            </a:r>
          </a:p>
          <a:p>
            <a:r>
              <a:rPr lang="en-US" b="1" dirty="0" smtClean="0">
                <a:latin typeface="Agency FB" panose="020B0503020202020204" pitchFamily="34" charset="0"/>
              </a:rPr>
              <a:t>Brahma </a:t>
            </a:r>
            <a:r>
              <a:rPr lang="en-US" b="1" dirty="0" err="1" smtClean="0">
                <a:latin typeface="Agency FB" panose="020B0503020202020204" pitchFamily="34" charset="0"/>
              </a:rPr>
              <a:t>Vivaha</a:t>
            </a:r>
            <a:r>
              <a:rPr lang="en-US" b="1" dirty="0" smtClean="0">
                <a:latin typeface="Agency FB" panose="020B0503020202020204" pitchFamily="34" charset="0"/>
              </a:rPr>
              <a:t>:</a:t>
            </a:r>
            <a:r>
              <a:rPr lang="en-US" dirty="0">
                <a:latin typeface="Agency FB" panose="020B0503020202020204" pitchFamily="34" charset="0"/>
              </a:rPr>
              <a:t> Brahma marriage is where a boy is able to get married once he has completed his student hood, or </a:t>
            </a:r>
            <a:r>
              <a:rPr lang="en-US" dirty="0" err="1">
                <a:latin typeface="Agency FB" panose="020B0503020202020204" pitchFamily="34" charset="0"/>
              </a:rPr>
              <a:t>Brahmacharya</a:t>
            </a:r>
            <a:r>
              <a:rPr lang="en-US" dirty="0">
                <a:latin typeface="Agency FB" panose="020B0503020202020204" pitchFamily="34" charset="0"/>
              </a:rPr>
              <a:t>. Brahma marriage has the most supreme position of the eight types of </a:t>
            </a:r>
            <a:r>
              <a:rPr lang="en-US" dirty="0" smtClean="0">
                <a:latin typeface="Agency FB" panose="020B0503020202020204" pitchFamily="34" charset="0"/>
              </a:rPr>
              <a:t>Hindu marriage. </a:t>
            </a:r>
            <a:r>
              <a:rPr lang="en-US" dirty="0">
                <a:latin typeface="Agency FB" panose="020B0503020202020204" pitchFamily="34" charset="0"/>
              </a:rPr>
              <a:t>When the parents of the boy seek for a female, they would consider her family background, but the girl’s father would make sure that the boy that wishes to wed his daughter had the knowledge of Vedas. It is these things that make the basis for Brahma marriage, not a system of dowry</a:t>
            </a:r>
            <a:r>
              <a:rPr lang="en-US" dirty="0" smtClean="0">
                <a:latin typeface="Agency FB" panose="020B0503020202020204" pitchFamily="34" charset="0"/>
              </a:rPr>
              <a:t>.</a:t>
            </a:r>
          </a:p>
          <a:p>
            <a:r>
              <a:rPr lang="en-US" b="1" dirty="0" err="1" smtClean="0">
                <a:latin typeface="Agency FB" panose="020B0503020202020204" pitchFamily="34" charset="0"/>
              </a:rPr>
              <a:t>Daiva</a:t>
            </a:r>
            <a:r>
              <a:rPr lang="en-US" b="1" dirty="0" smtClean="0">
                <a:latin typeface="Agency FB" panose="020B0503020202020204" pitchFamily="34" charset="0"/>
              </a:rPr>
              <a:t> </a:t>
            </a:r>
            <a:r>
              <a:rPr lang="en-US" b="1" dirty="0" err="1" smtClean="0">
                <a:latin typeface="Agency FB" panose="020B0503020202020204" pitchFamily="34" charset="0"/>
              </a:rPr>
              <a:t>Vivaha</a:t>
            </a:r>
            <a:r>
              <a:rPr lang="en-US" b="1" dirty="0" smtClean="0">
                <a:latin typeface="Agency FB" panose="020B0503020202020204" pitchFamily="34" charset="0"/>
              </a:rPr>
              <a:t>: </a:t>
            </a:r>
            <a:r>
              <a:rPr lang="en-US" b="1" dirty="0">
                <a:latin typeface="Agency FB" panose="020B0503020202020204" pitchFamily="34" charset="0"/>
              </a:rPr>
              <a:t>This is where the woman’s family will wait for a specific time to get her wed. If she doesn’t get a suitable groom, then she would be married off to places where sacrifices a</a:t>
            </a:r>
            <a:r>
              <a:rPr lang="en-US" dirty="0">
                <a:latin typeface="Agency FB" panose="020B0503020202020204" pitchFamily="34" charset="0"/>
              </a:rPr>
              <a:t>re conducted.</a:t>
            </a:r>
          </a:p>
          <a:p>
            <a:r>
              <a:rPr lang="en-US" b="1" dirty="0" err="1" smtClean="0">
                <a:latin typeface="Agency FB" panose="020B0503020202020204" pitchFamily="34" charset="0"/>
              </a:rPr>
              <a:t>Arsha</a:t>
            </a:r>
            <a:r>
              <a:rPr lang="en-US" b="1" dirty="0" smtClean="0">
                <a:latin typeface="Agency FB" panose="020B0503020202020204" pitchFamily="34" charset="0"/>
              </a:rPr>
              <a:t> </a:t>
            </a:r>
            <a:r>
              <a:rPr lang="en-US" b="1" dirty="0" err="1">
                <a:latin typeface="Agency FB" panose="020B0503020202020204" pitchFamily="34" charset="0"/>
              </a:rPr>
              <a:t>V</a:t>
            </a:r>
            <a:r>
              <a:rPr lang="en-US" b="1" dirty="0" err="1" smtClean="0">
                <a:latin typeface="Agency FB" panose="020B0503020202020204" pitchFamily="34" charset="0"/>
              </a:rPr>
              <a:t>ivaha</a:t>
            </a:r>
            <a:r>
              <a:rPr lang="en-US" b="1" dirty="0" smtClean="0">
                <a:latin typeface="Agency FB" panose="020B0503020202020204" pitchFamily="34" charset="0"/>
              </a:rPr>
              <a:t>: </a:t>
            </a:r>
            <a:r>
              <a:rPr lang="en-US" dirty="0">
                <a:latin typeface="Agency FB" panose="020B0503020202020204" pitchFamily="34" charset="0"/>
              </a:rPr>
              <a:t>An </a:t>
            </a:r>
            <a:r>
              <a:rPr lang="en-US" dirty="0" err="1">
                <a:latin typeface="Agency FB" panose="020B0503020202020204" pitchFamily="34" charset="0"/>
              </a:rPr>
              <a:t>Arsha</a:t>
            </a:r>
            <a:r>
              <a:rPr lang="en-US" dirty="0">
                <a:latin typeface="Agency FB" panose="020B0503020202020204" pitchFamily="34" charset="0"/>
              </a:rPr>
              <a:t> marriage is where the girl is married to the sages. The bride will be given in exchange for two cows. Because it is cows that are given in exchange of the bride, it shows that the groom does not have any special qualities. A noble marriage has no business transactions, or monetary, so therefore an </a:t>
            </a:r>
            <a:r>
              <a:rPr lang="en-US" dirty="0" err="1">
                <a:latin typeface="Agency FB" panose="020B0503020202020204" pitchFamily="34" charset="0"/>
              </a:rPr>
              <a:t>Arsha</a:t>
            </a:r>
            <a:r>
              <a:rPr lang="en-US" dirty="0">
                <a:latin typeface="Agency FB" panose="020B0503020202020204" pitchFamily="34" charset="0"/>
              </a:rPr>
              <a:t> marriage is not considered as a noble matrimony</a:t>
            </a:r>
            <a:r>
              <a:rPr lang="en-US" dirty="0" smtClean="0">
                <a:latin typeface="Agency FB" panose="020B0503020202020204" pitchFamily="34" charset="0"/>
              </a:rPr>
              <a:t>.</a:t>
            </a:r>
            <a:endParaRPr lang="en-US" dirty="0">
              <a:latin typeface="Agency FB" panose="020B0503020202020204" pitchFamily="34" charset="0"/>
            </a:endParaRPr>
          </a:p>
          <a:p>
            <a:r>
              <a:rPr lang="en-US" b="1" dirty="0" err="1" smtClean="0">
                <a:latin typeface="Agency FB" panose="020B0503020202020204" pitchFamily="34" charset="0"/>
              </a:rPr>
              <a:t>Prajapatya</a:t>
            </a:r>
            <a:r>
              <a:rPr lang="en-US" b="1" dirty="0" smtClean="0">
                <a:latin typeface="Agency FB" panose="020B0503020202020204" pitchFamily="34" charset="0"/>
              </a:rPr>
              <a:t> </a:t>
            </a:r>
            <a:r>
              <a:rPr lang="en-US" b="1" dirty="0" err="1" smtClean="0">
                <a:latin typeface="Agency FB" panose="020B0503020202020204" pitchFamily="34" charset="0"/>
              </a:rPr>
              <a:t>Vivaha</a:t>
            </a:r>
            <a:r>
              <a:rPr lang="en-US" dirty="0" smtClean="0">
                <a:latin typeface="Agency FB" panose="020B0503020202020204" pitchFamily="34" charset="0"/>
              </a:rPr>
              <a:t>: </a:t>
            </a:r>
            <a:r>
              <a:rPr lang="en-US" dirty="0" err="1">
                <a:latin typeface="Agency FB" panose="020B0503020202020204" pitchFamily="34" charset="0"/>
              </a:rPr>
              <a:t>Prajapatya</a:t>
            </a:r>
            <a:r>
              <a:rPr lang="en-US" dirty="0">
                <a:latin typeface="Agency FB" panose="020B0503020202020204" pitchFamily="34" charset="0"/>
              </a:rPr>
              <a:t> matrimony is where the bride’s father goes in search of a groom, although this isn’t considered as good as the grooms parents searching for the perfect bride. Also, unlike </a:t>
            </a:r>
            <a:r>
              <a:rPr lang="en-US" dirty="0" err="1">
                <a:latin typeface="Agency FB" panose="020B0503020202020204" pitchFamily="34" charset="0"/>
              </a:rPr>
              <a:t>Arsha</a:t>
            </a:r>
            <a:r>
              <a:rPr lang="en-US" dirty="0">
                <a:latin typeface="Agency FB" panose="020B0503020202020204" pitchFamily="34" charset="0"/>
              </a:rPr>
              <a:t> marriage, monetary transactions are not a part of the </a:t>
            </a:r>
            <a:r>
              <a:rPr lang="en-US" dirty="0" err="1">
                <a:latin typeface="Agency FB" panose="020B0503020202020204" pitchFamily="34" charset="0"/>
              </a:rPr>
              <a:t>Prajapatya</a:t>
            </a:r>
            <a:r>
              <a:rPr lang="en-US" dirty="0">
                <a:latin typeface="Agency FB" panose="020B0503020202020204" pitchFamily="34" charset="0"/>
              </a:rPr>
              <a:t> marriage.</a:t>
            </a:r>
          </a:p>
          <a:p>
            <a:r>
              <a:rPr lang="en-US" b="1" dirty="0" err="1" smtClean="0">
                <a:latin typeface="Agency FB" panose="020B0503020202020204" pitchFamily="34" charset="0"/>
              </a:rPr>
              <a:t>Gandharva</a:t>
            </a:r>
            <a:r>
              <a:rPr lang="en-US" b="1" dirty="0" smtClean="0">
                <a:latin typeface="Agency FB" panose="020B0503020202020204" pitchFamily="34" charset="0"/>
              </a:rPr>
              <a:t> </a:t>
            </a:r>
            <a:r>
              <a:rPr lang="en-US" b="1" dirty="0" err="1" smtClean="0">
                <a:latin typeface="Agency FB" panose="020B0503020202020204" pitchFamily="34" charset="0"/>
              </a:rPr>
              <a:t>Vivaha</a:t>
            </a:r>
            <a:r>
              <a:rPr lang="en-US" b="1" dirty="0" smtClean="0">
                <a:latin typeface="Agency FB" panose="020B0503020202020204" pitchFamily="34" charset="0"/>
              </a:rPr>
              <a:t>:</a:t>
            </a:r>
            <a:r>
              <a:rPr lang="en-US" dirty="0">
                <a:latin typeface="Agency FB" panose="020B0503020202020204" pitchFamily="34" charset="0"/>
              </a:rPr>
              <a:t> When it comes to ‘love’ marriage, it is </a:t>
            </a:r>
            <a:r>
              <a:rPr lang="en-US" dirty="0" err="1">
                <a:latin typeface="Agency FB" panose="020B0503020202020204" pitchFamily="34" charset="0"/>
              </a:rPr>
              <a:t>Gandharva</a:t>
            </a:r>
            <a:r>
              <a:rPr lang="en-US" dirty="0">
                <a:latin typeface="Agency FB" panose="020B0503020202020204" pitchFamily="34" charset="0"/>
              </a:rPr>
              <a:t> marriage that is the most similar. This is where a groom and his bride will wed without their parents knowledge. However, it is not correctly considered as a type of marriage because it does not have the consent of the parents</a:t>
            </a:r>
            <a:r>
              <a:rPr lang="en-US" dirty="0" smtClean="0">
                <a:latin typeface="Agency FB" panose="020B0503020202020204" pitchFamily="34" charset="0"/>
              </a:rPr>
              <a:t>.</a:t>
            </a:r>
            <a:endParaRPr lang="en-US" dirty="0">
              <a:latin typeface="Agency FB" panose="020B0503020202020204" pitchFamily="34" charset="0"/>
            </a:endParaRPr>
          </a:p>
          <a:p>
            <a:r>
              <a:rPr lang="en-US" b="1" dirty="0" err="1" smtClean="0">
                <a:latin typeface="Agency FB" panose="020B0503020202020204" pitchFamily="34" charset="0"/>
              </a:rPr>
              <a:t>Asura</a:t>
            </a:r>
            <a:r>
              <a:rPr lang="en-US" b="1" dirty="0" smtClean="0">
                <a:latin typeface="Agency FB" panose="020B0503020202020204" pitchFamily="34" charset="0"/>
              </a:rPr>
              <a:t> </a:t>
            </a:r>
            <a:r>
              <a:rPr lang="en-US" b="1" dirty="0" err="1" smtClean="0">
                <a:latin typeface="Agency FB" panose="020B0503020202020204" pitchFamily="34" charset="0"/>
              </a:rPr>
              <a:t>Vivaha</a:t>
            </a:r>
            <a:r>
              <a:rPr lang="en-US" dirty="0" smtClean="0">
                <a:latin typeface="Agency FB" panose="020B0503020202020204" pitchFamily="34" charset="0"/>
              </a:rPr>
              <a:t>: </a:t>
            </a:r>
            <a:r>
              <a:rPr lang="en-US" dirty="0">
                <a:latin typeface="Agency FB" panose="020B0503020202020204" pitchFamily="34" charset="0"/>
              </a:rPr>
              <a:t>It is </a:t>
            </a:r>
            <a:r>
              <a:rPr lang="en-US" dirty="0" err="1">
                <a:latin typeface="Agency FB" panose="020B0503020202020204" pitchFamily="34" charset="0"/>
              </a:rPr>
              <a:t>Asura</a:t>
            </a:r>
            <a:r>
              <a:rPr lang="en-US" dirty="0">
                <a:latin typeface="Agency FB" panose="020B0503020202020204" pitchFamily="34" charset="0"/>
              </a:rPr>
              <a:t> marriage that sets itself apart from the other types of marriage. This is a matrimony where the groom is not in the slightest bit compatible with the bride, what is compatible is that the bride’s father likes money and the groom is happy to surrender his own wealth. In modern times this type of marriage isn’t entirely acceptable because it is much like buying a product off the shelf</a:t>
            </a:r>
            <a:r>
              <a:rPr lang="en-US" dirty="0" smtClean="0">
                <a:latin typeface="Agency FB" panose="020B0503020202020204" pitchFamily="34" charset="0"/>
              </a:rPr>
              <a:t>.</a:t>
            </a:r>
          </a:p>
          <a:p>
            <a:r>
              <a:rPr lang="en-US" b="1" dirty="0" err="1" smtClean="0">
                <a:latin typeface="Agency FB" panose="020B0503020202020204" pitchFamily="34" charset="0"/>
              </a:rPr>
              <a:t>Rakasha</a:t>
            </a:r>
            <a:r>
              <a:rPr lang="en-US" b="1" dirty="0" smtClean="0">
                <a:latin typeface="Agency FB" panose="020B0503020202020204" pitchFamily="34" charset="0"/>
              </a:rPr>
              <a:t> </a:t>
            </a:r>
            <a:r>
              <a:rPr lang="en-US" b="1" dirty="0" err="1" smtClean="0">
                <a:latin typeface="Agency FB" panose="020B0503020202020204" pitchFamily="34" charset="0"/>
              </a:rPr>
              <a:t>Vivaha</a:t>
            </a:r>
            <a:r>
              <a:rPr lang="en-US" dirty="0" err="1" smtClean="0">
                <a:latin typeface="Agency FB" panose="020B0503020202020204" pitchFamily="34" charset="0"/>
              </a:rPr>
              <a:t>:A</a:t>
            </a:r>
            <a:r>
              <a:rPr lang="en-US" dirty="0" smtClean="0">
                <a:latin typeface="Agency FB" panose="020B0503020202020204" pitchFamily="34" charset="0"/>
              </a:rPr>
              <a:t> </a:t>
            </a:r>
            <a:r>
              <a:rPr lang="en-US" dirty="0" err="1">
                <a:latin typeface="Agency FB" panose="020B0503020202020204" pitchFamily="34" charset="0"/>
              </a:rPr>
              <a:t>Rakshasa</a:t>
            </a:r>
            <a:r>
              <a:rPr lang="en-US" dirty="0">
                <a:latin typeface="Agency FB" panose="020B0503020202020204" pitchFamily="34" charset="0"/>
              </a:rPr>
              <a:t> marriage is much like a fairytale. The groom will forge battles with the bride’s family, overcome them and carry the bride away to convince her to marry him. Because of the forcible methods used in this marriage type, it is not considered right. A girl should not be wooed this way to tie the wedding knot with a groom</a:t>
            </a:r>
            <a:r>
              <a:rPr lang="en-US" dirty="0" smtClean="0">
                <a:latin typeface="Agency FB" panose="020B0503020202020204" pitchFamily="34" charset="0"/>
              </a:rPr>
              <a:t>.</a:t>
            </a:r>
          </a:p>
          <a:p>
            <a:r>
              <a:rPr lang="en-US" b="1" dirty="0" err="1" smtClean="0">
                <a:latin typeface="Agency FB" panose="020B0503020202020204" pitchFamily="34" charset="0"/>
              </a:rPr>
              <a:t>Paisacha</a:t>
            </a:r>
            <a:r>
              <a:rPr lang="en-US" b="1" dirty="0" smtClean="0">
                <a:latin typeface="Agency FB" panose="020B0503020202020204" pitchFamily="34" charset="0"/>
              </a:rPr>
              <a:t> </a:t>
            </a:r>
            <a:r>
              <a:rPr lang="en-US" b="1" dirty="0" err="1" smtClean="0">
                <a:latin typeface="Agency FB" panose="020B0503020202020204" pitchFamily="34" charset="0"/>
              </a:rPr>
              <a:t>Vivaha</a:t>
            </a:r>
            <a:r>
              <a:rPr lang="en-US" dirty="0" smtClean="0">
                <a:latin typeface="Agency FB" panose="020B0503020202020204" pitchFamily="34" charset="0"/>
              </a:rPr>
              <a:t>: </a:t>
            </a:r>
            <a:r>
              <a:rPr lang="en-US" dirty="0" err="1">
                <a:latin typeface="Agency FB" panose="020B0503020202020204" pitchFamily="34" charset="0"/>
              </a:rPr>
              <a:t>Paishaca</a:t>
            </a:r>
            <a:r>
              <a:rPr lang="en-US" dirty="0">
                <a:latin typeface="Agency FB" panose="020B0503020202020204" pitchFamily="34" charset="0"/>
              </a:rPr>
              <a:t> marriages are the last type of Hindu matrimonies. In this marriage type the bride’s wish is not even considered, and it is because of this that is considered the most inferior marriage type. The female will be forced to marry when she is not willing to marry the groom chosen for her. Not to mention, the bride’s family is not even given anything in trade, or any cash for their daughter. Against her wish, she is seized and the man would marry her, a woman whom he had seduced while intoxicated, asleep or insane. It is understandable why this type of marriage has been prohibited.</a:t>
            </a:r>
          </a:p>
          <a:p>
            <a:pPr marL="0" indent="0">
              <a:buNone/>
            </a:pPr>
            <a:endParaRPr lang="en-IN" dirty="0">
              <a:latin typeface="Agency FB" panose="020B0503020202020204" pitchFamily="34" charset="0"/>
            </a:endParaRPr>
          </a:p>
        </p:txBody>
      </p:sp>
    </p:spTree>
    <p:extLst>
      <p:ext uri="{BB962C8B-B14F-4D97-AF65-F5344CB8AC3E}">
        <p14:creationId xmlns:p14="http://schemas.microsoft.com/office/powerpoint/2010/main" val="3016676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515</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Agency FB</vt:lpstr>
      <vt:lpstr>Arial</vt:lpstr>
      <vt:lpstr>Calibri</vt:lpstr>
      <vt:lpstr>Calibri Light</vt:lpstr>
      <vt:lpstr>Castellar</vt:lpstr>
      <vt:lpstr>Wingdings</vt:lpstr>
      <vt:lpstr>Office Theme</vt:lpstr>
      <vt:lpstr>Forms of marriage</vt:lpstr>
      <vt:lpstr>Definition of marriage</vt:lpstr>
      <vt:lpstr>TYPES OF MARRIAGE</vt:lpstr>
      <vt:lpstr>Polygamy</vt:lpstr>
      <vt:lpstr>Polyandry</vt:lpstr>
      <vt:lpstr>Group Marriage</vt:lpstr>
      <vt:lpstr>Hindu marriage</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Forms of marriage</dc:title>
  <dc:creator>Socio_AG</dc:creator>
  <cp:lastModifiedBy>Socio_AG</cp:lastModifiedBy>
  <cp:revision>5</cp:revision>
  <dcterms:created xsi:type="dcterms:W3CDTF">2019-09-19T06:03:28Z</dcterms:created>
  <dcterms:modified xsi:type="dcterms:W3CDTF">2019-11-26T06:24:06Z</dcterms:modified>
</cp:coreProperties>
</file>