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6" r:id="rId10"/>
    <p:sldId id="267" r:id="rId11"/>
    <p:sldId id="268" r:id="rId12"/>
    <p:sldId id="269" r:id="rId13"/>
    <p:sldId id="270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66FF"/>
    <a:srgbClr val="CC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7/5/2015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7/5/2015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7/5/2015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533401"/>
            <a:ext cx="7772400" cy="914400"/>
          </a:xfrm>
        </p:spPr>
        <p:txBody>
          <a:bodyPr/>
          <a:lstStyle/>
          <a:p>
            <a:r>
              <a:rPr lang="en-US" b="1" dirty="0" smtClean="0">
                <a:solidFill>
                  <a:srgbClr val="CC00FF"/>
                </a:solidFill>
              </a:rPr>
              <a:t>HYPERTENSION</a:t>
            </a:r>
            <a:endParaRPr lang="en-US" dirty="0">
              <a:solidFill>
                <a:srgbClr val="CC00FF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1295400"/>
            <a:ext cx="7772400" cy="5257800"/>
          </a:xfrm>
        </p:spPr>
        <p:txBody>
          <a:bodyPr>
            <a:normAutofit lnSpcReduction="10000"/>
          </a:bodyPr>
          <a:lstStyle/>
          <a:p>
            <a:pPr algn="l"/>
            <a:r>
              <a:rPr lang="en-US" dirty="0" smtClean="0">
                <a:solidFill>
                  <a:srgbClr val="3366FF"/>
                </a:solidFill>
              </a:rPr>
              <a:t>WHO  </a:t>
            </a:r>
            <a:r>
              <a:rPr lang="en-US" dirty="0" smtClean="0">
                <a:solidFill>
                  <a:srgbClr val="3366FF"/>
                </a:solidFill>
              </a:rPr>
              <a:t>Expert Committee  </a:t>
            </a:r>
            <a:r>
              <a:rPr lang="en-US" dirty="0" smtClean="0">
                <a:solidFill>
                  <a:schemeClr val="tx1"/>
                </a:solidFill>
                <a:sym typeface="Symbol"/>
              </a:rPr>
              <a:t></a:t>
            </a:r>
            <a:r>
              <a:rPr lang="en-US" dirty="0" smtClean="0">
                <a:solidFill>
                  <a:schemeClr val="tx1"/>
                </a:solidFill>
              </a:rPr>
              <a:t> defined  Hypertension as – </a:t>
            </a:r>
          </a:p>
          <a:p>
            <a:pPr algn="l"/>
            <a:r>
              <a:rPr lang="en-US" dirty="0" smtClean="0">
                <a:solidFill>
                  <a:schemeClr val="tx1"/>
                </a:solidFill>
              </a:rPr>
              <a:t> </a:t>
            </a:r>
          </a:p>
          <a:p>
            <a:pPr algn="l"/>
            <a:r>
              <a:rPr lang="en-US" dirty="0" smtClean="0">
                <a:solidFill>
                  <a:schemeClr val="tx1"/>
                </a:solidFill>
              </a:rPr>
              <a:t>		Systolic B.P.   ≥  160 mm Hg </a:t>
            </a:r>
          </a:p>
          <a:p>
            <a:pPr algn="l"/>
            <a:r>
              <a:rPr lang="en-US" dirty="0" smtClean="0">
                <a:solidFill>
                  <a:schemeClr val="tx1"/>
                </a:solidFill>
              </a:rPr>
              <a:t>		Diastolic B.P. ≥    95 mm Hg</a:t>
            </a:r>
          </a:p>
          <a:p>
            <a:pPr algn="l"/>
            <a:r>
              <a:rPr lang="en-US" b="1" dirty="0" smtClean="0">
                <a:solidFill>
                  <a:schemeClr val="tx1"/>
                </a:solidFill>
              </a:rPr>
              <a:t>                     </a:t>
            </a:r>
            <a:r>
              <a:rPr lang="en-US" dirty="0" smtClean="0">
                <a:solidFill>
                  <a:schemeClr val="tx1"/>
                </a:solidFill>
              </a:rPr>
              <a:t>(Phase V</a:t>
            </a:r>
            <a:r>
              <a:rPr lang="en-US" dirty="0" smtClean="0">
                <a:solidFill>
                  <a:schemeClr val="tx1"/>
                </a:solidFill>
              </a:rPr>
              <a:t>)</a:t>
            </a:r>
          </a:p>
          <a:p>
            <a:pPr algn="l"/>
            <a:r>
              <a:rPr lang="en-US" b="1" dirty="0" smtClean="0">
                <a:solidFill>
                  <a:srgbClr val="3366FF"/>
                </a:solidFill>
              </a:rPr>
              <a:t>Mild hypertension </a:t>
            </a:r>
            <a:r>
              <a:rPr lang="en-US" b="1" dirty="0" smtClean="0">
                <a:solidFill>
                  <a:schemeClr val="tx1"/>
                </a:solidFill>
              </a:rPr>
              <a:t>: </a:t>
            </a:r>
            <a:endParaRPr lang="en-US" dirty="0" smtClean="0">
              <a:solidFill>
                <a:schemeClr val="tx1"/>
              </a:solidFill>
            </a:endParaRPr>
          </a:p>
          <a:p>
            <a:pPr algn="l"/>
            <a:r>
              <a:rPr lang="en-US" b="1" dirty="0" smtClean="0">
                <a:solidFill>
                  <a:schemeClr val="tx1"/>
                </a:solidFill>
              </a:rPr>
              <a:t>  		</a:t>
            </a:r>
            <a:r>
              <a:rPr lang="en-US" dirty="0" smtClean="0">
                <a:solidFill>
                  <a:schemeClr val="tx1"/>
                </a:solidFill>
              </a:rPr>
              <a:t>Diastolic B.P. (Phase V) persistently between 90 to 105 mm Hg. </a:t>
            </a:r>
          </a:p>
          <a:p>
            <a:pPr algn="l"/>
            <a:r>
              <a:rPr lang="en-US" dirty="0" smtClean="0">
                <a:solidFill>
                  <a:schemeClr val="tx1"/>
                </a:solidFill>
              </a:rPr>
              <a:t> </a:t>
            </a:r>
          </a:p>
          <a:p>
            <a:endParaRPr lang="en-US" dirty="0" smtClean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617220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b="1" dirty="0" smtClean="0">
                <a:solidFill>
                  <a:srgbClr val="3366FF"/>
                </a:solidFill>
              </a:rPr>
              <a:t>Modifiable risk factors :</a:t>
            </a:r>
          </a:p>
          <a:p>
            <a:pPr>
              <a:buNone/>
            </a:pPr>
            <a:r>
              <a:rPr lang="en-US" b="1" dirty="0" smtClean="0"/>
              <a:t> </a:t>
            </a:r>
            <a:endParaRPr lang="en-US" dirty="0" smtClean="0"/>
          </a:p>
          <a:p>
            <a:pPr lvl="0">
              <a:buNone/>
            </a:pPr>
            <a:r>
              <a:rPr lang="en-US" b="1" dirty="0" smtClean="0"/>
              <a:t>a) Obesity </a:t>
            </a:r>
            <a:r>
              <a:rPr lang="en-US" b="1" dirty="0" smtClean="0"/>
              <a:t>: 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                      * Greater weight gain </a:t>
            </a:r>
          </a:p>
          <a:p>
            <a:pPr>
              <a:buNone/>
            </a:pPr>
            <a:r>
              <a:rPr lang="en-US" dirty="0" smtClean="0"/>
              <a:t>                  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                            </a:t>
            </a:r>
            <a:r>
              <a:rPr lang="en-US" dirty="0" smtClean="0"/>
              <a:t>greater risk of B.P.</a:t>
            </a:r>
          </a:p>
          <a:p>
            <a:pPr>
              <a:buNone/>
            </a:pPr>
            <a:r>
              <a:rPr lang="en-US" dirty="0" smtClean="0"/>
              <a:t> </a:t>
            </a:r>
          </a:p>
          <a:p>
            <a:pPr lvl="0">
              <a:buNone/>
            </a:pPr>
            <a:r>
              <a:rPr lang="en-US" b="1" dirty="0" smtClean="0"/>
              <a:t>b)Salt </a:t>
            </a:r>
            <a:r>
              <a:rPr lang="en-US" b="1" dirty="0" smtClean="0"/>
              <a:t>intake :  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               * High salt intake (7-8 gm per day) </a:t>
            </a:r>
            <a:r>
              <a:rPr lang="en-US" dirty="0" smtClean="0"/>
              <a:t>               </a:t>
            </a:r>
          </a:p>
          <a:p>
            <a:pPr>
              <a:buNone/>
            </a:pPr>
            <a:r>
              <a:rPr lang="en-US" dirty="0" smtClean="0"/>
              <a:t> </a:t>
            </a:r>
            <a:r>
              <a:rPr lang="en-US" dirty="0" smtClean="0"/>
              <a:t>                      Increases </a:t>
            </a:r>
            <a:r>
              <a:rPr lang="en-US" dirty="0" smtClean="0"/>
              <a:t>B.P. proportionately</a:t>
            </a:r>
          </a:p>
          <a:p>
            <a:pPr>
              <a:buNone/>
            </a:pPr>
            <a:r>
              <a:rPr lang="en-US" dirty="0" smtClean="0"/>
              <a:t> </a:t>
            </a:r>
          </a:p>
          <a:p>
            <a:pPr>
              <a:buNone/>
            </a:pPr>
            <a:r>
              <a:rPr lang="en-US" dirty="0" smtClean="0"/>
              <a:t>	* Higher incidence of hypertension in Japan 	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</a:t>
            </a:r>
            <a:r>
              <a:rPr lang="en-US" dirty="0" smtClean="0"/>
              <a:t>       Na </a:t>
            </a:r>
            <a:r>
              <a:rPr lang="en-US" dirty="0" smtClean="0"/>
              <a:t>intake is about 400 m mol /day</a:t>
            </a:r>
            <a:endParaRPr lang="en-US" dirty="0"/>
          </a:p>
        </p:txBody>
      </p:sp>
      <p:sp>
        <p:nvSpPr>
          <p:cNvPr id="4" name="Down Arrow 3"/>
          <p:cNvSpPr/>
          <p:nvPr/>
        </p:nvSpPr>
        <p:spPr>
          <a:xfrm>
            <a:off x="4267200" y="2133600"/>
            <a:ext cx="76200" cy="3048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ight Arrow 4"/>
          <p:cNvSpPr/>
          <p:nvPr/>
        </p:nvSpPr>
        <p:spPr>
          <a:xfrm>
            <a:off x="7391400" y="4114800"/>
            <a:ext cx="762000" cy="1524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ight Arrow 5"/>
          <p:cNvSpPr/>
          <p:nvPr/>
        </p:nvSpPr>
        <p:spPr>
          <a:xfrm>
            <a:off x="7772400" y="5486400"/>
            <a:ext cx="609600" cy="762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457200"/>
            <a:ext cx="8382000" cy="6096000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b="1" dirty="0" smtClean="0"/>
              <a:t>c) </a:t>
            </a:r>
            <a:r>
              <a:rPr lang="en-US" b="1" dirty="0" smtClean="0">
                <a:solidFill>
                  <a:srgbClr val="3366FF"/>
                </a:solidFill>
              </a:rPr>
              <a:t>Saturated Fat : </a:t>
            </a:r>
          </a:p>
          <a:p>
            <a:pPr>
              <a:buNone/>
            </a:pPr>
            <a:r>
              <a:rPr lang="en-US" dirty="0" smtClean="0"/>
              <a:t>   Saturated </a:t>
            </a:r>
            <a:r>
              <a:rPr lang="en-US" dirty="0" smtClean="0"/>
              <a:t>fat            </a:t>
            </a:r>
            <a:r>
              <a:rPr lang="en-US" dirty="0" smtClean="0"/>
              <a:t> </a:t>
            </a:r>
            <a:r>
              <a:rPr lang="en-US" dirty="0" smtClean="0">
                <a:sym typeface="Symbol"/>
              </a:rPr>
              <a:t></a:t>
            </a:r>
            <a:r>
              <a:rPr lang="en-US" dirty="0" smtClean="0"/>
              <a:t> serum cholesterol         </a:t>
            </a:r>
            <a:r>
              <a:rPr lang="en-US" dirty="0" smtClean="0"/>
              <a:t>  </a:t>
            </a:r>
            <a:r>
              <a:rPr lang="en-US" dirty="0" smtClean="0">
                <a:sym typeface="Symbol"/>
              </a:rPr>
              <a:t></a:t>
            </a:r>
            <a:r>
              <a:rPr lang="en-US" dirty="0" smtClean="0"/>
              <a:t> B. P. </a:t>
            </a:r>
          </a:p>
          <a:p>
            <a:pPr>
              <a:buNone/>
            </a:pPr>
            <a:endParaRPr lang="en-US" b="1" dirty="0" smtClean="0"/>
          </a:p>
          <a:p>
            <a:pPr>
              <a:buNone/>
            </a:pPr>
            <a:r>
              <a:rPr lang="en-US" b="1" dirty="0" smtClean="0"/>
              <a:t>d</a:t>
            </a:r>
            <a:r>
              <a:rPr lang="en-US" b="1" dirty="0" smtClean="0"/>
              <a:t>) </a:t>
            </a:r>
            <a:r>
              <a:rPr lang="en-US" b="1" dirty="0" smtClean="0">
                <a:solidFill>
                  <a:srgbClr val="3366FF"/>
                </a:solidFill>
              </a:rPr>
              <a:t>Alcohol :</a:t>
            </a:r>
            <a:endParaRPr lang="en-US" dirty="0" smtClean="0">
              <a:solidFill>
                <a:srgbClr val="3366FF"/>
              </a:solidFill>
            </a:endParaRPr>
          </a:p>
          <a:p>
            <a:pPr lvl="0">
              <a:buFont typeface="Wingdings" pitchFamily="2" charset="2"/>
              <a:buChar char="§"/>
            </a:pPr>
            <a:r>
              <a:rPr lang="en-US" dirty="0" smtClean="0"/>
              <a:t>High intake of alcohol </a:t>
            </a:r>
            <a:r>
              <a:rPr lang="en-US" dirty="0" smtClean="0">
                <a:sym typeface="Symbol"/>
              </a:rPr>
              <a:t></a:t>
            </a:r>
            <a:r>
              <a:rPr lang="en-US" dirty="0" smtClean="0"/>
              <a:t>  </a:t>
            </a:r>
            <a:r>
              <a:rPr lang="en-US" dirty="0" smtClean="0">
                <a:sym typeface="Symbol"/>
              </a:rPr>
              <a:t></a:t>
            </a:r>
            <a:r>
              <a:rPr lang="en-US" dirty="0" smtClean="0"/>
              <a:t> rise of hypertension </a:t>
            </a:r>
          </a:p>
          <a:p>
            <a:pPr lvl="0"/>
            <a:r>
              <a:rPr lang="en-US" dirty="0" smtClean="0"/>
              <a:t>Alcohol consumption raises S.B.P. more than D.B.P. </a:t>
            </a:r>
          </a:p>
          <a:p>
            <a:pPr>
              <a:buNone/>
            </a:pP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 </a:t>
            </a:r>
            <a:r>
              <a:rPr lang="en-US" b="1" dirty="0" smtClean="0"/>
              <a:t>e</a:t>
            </a:r>
            <a:r>
              <a:rPr lang="en-US" b="1" dirty="0" smtClean="0">
                <a:solidFill>
                  <a:srgbClr val="3366FF"/>
                </a:solidFill>
              </a:rPr>
              <a:t>) Physical activity </a:t>
            </a:r>
            <a:r>
              <a:rPr lang="en-US" b="1" dirty="0" smtClean="0"/>
              <a:t>: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smtClean="0"/>
              <a:t>* </a:t>
            </a:r>
            <a:r>
              <a:rPr lang="en-US" dirty="0" smtClean="0"/>
              <a:t>Physical activity </a:t>
            </a:r>
            <a:r>
              <a:rPr lang="en-US" dirty="0" smtClean="0">
                <a:sym typeface="Symbol"/>
              </a:rPr>
              <a:t></a:t>
            </a:r>
            <a:r>
              <a:rPr lang="en-US" dirty="0" smtClean="0"/>
              <a:t> </a:t>
            </a:r>
            <a:r>
              <a:rPr lang="en-US" dirty="0" smtClean="0">
                <a:sym typeface="Symbol"/>
              </a:rPr>
              <a:t></a:t>
            </a:r>
            <a:r>
              <a:rPr lang="en-US" dirty="0" smtClean="0"/>
              <a:t> body weight </a:t>
            </a:r>
            <a:r>
              <a:rPr lang="en-US" dirty="0" smtClean="0">
                <a:sym typeface="Symbol"/>
              </a:rPr>
              <a:t></a:t>
            </a:r>
            <a:r>
              <a:rPr lang="en-US" dirty="0" smtClean="0"/>
              <a:t> </a:t>
            </a:r>
            <a:r>
              <a:rPr lang="en-US" dirty="0" smtClean="0">
                <a:sym typeface="Symbol"/>
              </a:rPr>
              <a:t></a:t>
            </a:r>
            <a:r>
              <a:rPr lang="en-US" dirty="0" smtClean="0"/>
              <a:t> B. P.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</a:t>
            </a:r>
            <a:r>
              <a:rPr lang="en-US" b="1" dirty="0" smtClean="0">
                <a:solidFill>
                  <a:srgbClr val="3366FF"/>
                </a:solidFill>
              </a:rPr>
              <a:t>f) Environmental stress </a:t>
            </a:r>
            <a:r>
              <a:rPr lang="en-US" b="1" dirty="0" smtClean="0"/>
              <a:t>: 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* </a:t>
            </a:r>
            <a:r>
              <a:rPr lang="en-US" dirty="0" smtClean="0"/>
              <a:t>Over activity of sympathetic N.S. </a:t>
            </a:r>
            <a:r>
              <a:rPr lang="en-US" dirty="0" smtClean="0">
                <a:sym typeface="Symbol"/>
              </a:rPr>
              <a:t></a:t>
            </a:r>
            <a:r>
              <a:rPr lang="en-US" dirty="0" smtClean="0"/>
              <a:t> Hypertension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</a:t>
            </a:r>
            <a:r>
              <a:rPr lang="en-US" b="1" dirty="0" smtClean="0">
                <a:solidFill>
                  <a:srgbClr val="3366FF"/>
                </a:solidFill>
              </a:rPr>
              <a:t>g) Other factors : </a:t>
            </a:r>
            <a:endParaRPr lang="en-US" dirty="0" smtClean="0">
              <a:solidFill>
                <a:srgbClr val="3366FF"/>
              </a:solidFill>
            </a:endParaRPr>
          </a:p>
          <a:p>
            <a:pPr>
              <a:buNone/>
            </a:pPr>
            <a:r>
              <a:rPr lang="en-US" dirty="0" smtClean="0"/>
              <a:t>Oral </a:t>
            </a:r>
            <a:r>
              <a:rPr lang="en-US" dirty="0" smtClean="0"/>
              <a:t>contraception, noise, vibration, temp. and humidity.  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4" name="Right Arrow 3"/>
          <p:cNvSpPr/>
          <p:nvPr/>
        </p:nvSpPr>
        <p:spPr>
          <a:xfrm>
            <a:off x="2895600" y="1066800"/>
            <a:ext cx="381000" cy="457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ight Arrow 4"/>
          <p:cNvSpPr/>
          <p:nvPr/>
        </p:nvSpPr>
        <p:spPr>
          <a:xfrm>
            <a:off x="6172200" y="990600"/>
            <a:ext cx="457200" cy="762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CC00FF"/>
                </a:solidFill>
              </a:rPr>
              <a:t>Prevention of Hypertension </a:t>
            </a:r>
            <a:endParaRPr lang="en-US" dirty="0">
              <a:solidFill>
                <a:srgbClr val="CC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b="1" dirty="0" smtClean="0">
                <a:solidFill>
                  <a:srgbClr val="3366FF"/>
                </a:solidFill>
              </a:rPr>
              <a:t>a</a:t>
            </a:r>
            <a:r>
              <a:rPr lang="en-US" b="1" dirty="0" smtClean="0">
                <a:solidFill>
                  <a:srgbClr val="3366FF"/>
                </a:solidFill>
              </a:rPr>
              <a:t>) Nutrition </a:t>
            </a:r>
            <a:r>
              <a:rPr lang="en-US" b="1" dirty="0" smtClean="0"/>
              <a:t>:</a:t>
            </a:r>
            <a:endParaRPr lang="en-US" dirty="0" smtClean="0"/>
          </a:p>
          <a:p>
            <a:pPr lvl="0"/>
            <a:r>
              <a:rPr lang="en-US" dirty="0" smtClean="0"/>
              <a:t>Reduction of salt intake (&lt; 5 gm/day)</a:t>
            </a:r>
          </a:p>
          <a:p>
            <a:pPr lvl="0"/>
            <a:r>
              <a:rPr lang="en-US" dirty="0" smtClean="0"/>
              <a:t>Moderate fat intake </a:t>
            </a:r>
          </a:p>
          <a:p>
            <a:pPr lvl="0"/>
            <a:r>
              <a:rPr lang="en-US" dirty="0" smtClean="0"/>
              <a:t>Avoidance of high alcohol intake </a:t>
            </a:r>
          </a:p>
          <a:p>
            <a:pPr lvl="0"/>
            <a:r>
              <a:rPr lang="en-US" dirty="0" smtClean="0"/>
              <a:t>Restriction of energy intake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b="1" dirty="0" smtClean="0">
                <a:solidFill>
                  <a:srgbClr val="3366FF"/>
                </a:solidFill>
              </a:rPr>
              <a:t>b)Weight reduction :</a:t>
            </a:r>
            <a:endParaRPr lang="en-US" dirty="0" smtClean="0">
              <a:solidFill>
                <a:srgbClr val="3366FF"/>
              </a:solidFill>
            </a:endParaRPr>
          </a:p>
          <a:p>
            <a:pPr lvl="0"/>
            <a:r>
              <a:rPr lang="en-US" dirty="0" smtClean="0"/>
              <a:t>Prevention and correction of obesity (BMI &gt; 25)</a:t>
            </a:r>
          </a:p>
          <a:p>
            <a:pPr>
              <a:buNone/>
            </a:pPr>
            <a:r>
              <a:rPr lang="en-US" dirty="0" smtClean="0"/>
              <a:t>     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>
            <a:normAutofit fontScale="77500" lnSpcReduction="20000"/>
          </a:bodyPr>
          <a:lstStyle/>
          <a:p>
            <a:pPr lvl="0">
              <a:buNone/>
            </a:pPr>
            <a:r>
              <a:rPr lang="en-US" b="1" dirty="0" smtClean="0"/>
              <a:t>c) </a:t>
            </a:r>
            <a:r>
              <a:rPr lang="en-US" b="1" dirty="0" smtClean="0">
                <a:solidFill>
                  <a:srgbClr val="3366FF"/>
                </a:solidFill>
              </a:rPr>
              <a:t>Exercise </a:t>
            </a:r>
            <a:r>
              <a:rPr lang="en-US" b="1" dirty="0" smtClean="0">
                <a:solidFill>
                  <a:srgbClr val="3366FF"/>
                </a:solidFill>
              </a:rPr>
              <a:t>promotion :</a:t>
            </a:r>
            <a:endParaRPr lang="en-US" dirty="0" smtClean="0">
              <a:solidFill>
                <a:srgbClr val="3366FF"/>
              </a:solidFill>
            </a:endParaRPr>
          </a:p>
          <a:p>
            <a:pPr>
              <a:buNone/>
            </a:pPr>
            <a:r>
              <a:rPr lang="en-US" dirty="0" smtClean="0"/>
              <a:t>* Regular exercise               </a:t>
            </a:r>
            <a:r>
              <a:rPr lang="en-US" dirty="0" smtClean="0">
                <a:sym typeface="Symbol"/>
              </a:rPr>
              <a:t></a:t>
            </a:r>
            <a:r>
              <a:rPr lang="en-US" dirty="0" smtClean="0"/>
              <a:t> body weight, blood lipid and </a:t>
            </a:r>
            <a:r>
              <a:rPr lang="en-US" b="1" dirty="0" smtClean="0"/>
              <a:t>B.P. 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b="1" dirty="0" smtClean="0">
                <a:solidFill>
                  <a:srgbClr val="3366FF"/>
                </a:solidFill>
              </a:rPr>
              <a:t>d) Behavioral changes :</a:t>
            </a:r>
            <a:endParaRPr lang="en-US" dirty="0" smtClean="0">
              <a:solidFill>
                <a:srgbClr val="3366FF"/>
              </a:solidFill>
            </a:endParaRPr>
          </a:p>
          <a:p>
            <a:pPr lvl="0"/>
            <a:r>
              <a:rPr lang="en-US" dirty="0" smtClean="0"/>
              <a:t>Reduction stress </a:t>
            </a:r>
            <a:r>
              <a:rPr lang="en-US" b="1" dirty="0" smtClean="0"/>
              <a:t> </a:t>
            </a:r>
            <a:endParaRPr lang="en-US" dirty="0" smtClean="0"/>
          </a:p>
          <a:p>
            <a:pPr lvl="0"/>
            <a:r>
              <a:rPr lang="en-US" dirty="0" smtClean="0"/>
              <a:t>Reduction of smoking </a:t>
            </a:r>
          </a:p>
          <a:p>
            <a:pPr lvl="0"/>
            <a:r>
              <a:rPr lang="en-US" dirty="0" smtClean="0"/>
              <a:t>Modification personal life style</a:t>
            </a:r>
          </a:p>
          <a:p>
            <a:pPr lvl="0"/>
            <a:r>
              <a:rPr lang="en-US" dirty="0" smtClean="0"/>
              <a:t>Meditation and yoga </a:t>
            </a:r>
          </a:p>
          <a:p>
            <a:pPr>
              <a:buNone/>
            </a:pPr>
            <a:r>
              <a:rPr lang="en-US" b="1" dirty="0" smtClean="0"/>
              <a:t> </a:t>
            </a:r>
            <a:endParaRPr lang="en-US" dirty="0" smtClean="0"/>
          </a:p>
          <a:p>
            <a:pPr lvl="0">
              <a:buNone/>
            </a:pPr>
            <a:r>
              <a:rPr lang="en-US" b="1" dirty="0" smtClean="0">
                <a:solidFill>
                  <a:srgbClr val="3366FF"/>
                </a:solidFill>
              </a:rPr>
              <a:t>e) Health  </a:t>
            </a:r>
            <a:r>
              <a:rPr lang="en-US" b="1" dirty="0" smtClean="0">
                <a:solidFill>
                  <a:srgbClr val="3366FF"/>
                </a:solidFill>
              </a:rPr>
              <a:t>education </a:t>
            </a:r>
            <a:endParaRPr lang="en-US" b="1" dirty="0" smtClean="0">
              <a:solidFill>
                <a:srgbClr val="3366FF"/>
              </a:solidFill>
            </a:endParaRPr>
          </a:p>
          <a:p>
            <a:pPr lvl="0">
              <a:buNone/>
            </a:pPr>
            <a:endParaRPr lang="en-US" dirty="0" smtClean="0"/>
          </a:p>
          <a:p>
            <a:pPr lvl="0">
              <a:buNone/>
            </a:pPr>
            <a:r>
              <a:rPr lang="en-US" b="1" dirty="0" smtClean="0">
                <a:solidFill>
                  <a:srgbClr val="3366FF"/>
                </a:solidFill>
              </a:rPr>
              <a:t>f)Self </a:t>
            </a:r>
            <a:r>
              <a:rPr lang="en-US" b="1" dirty="0" smtClean="0">
                <a:solidFill>
                  <a:srgbClr val="3366FF"/>
                </a:solidFill>
              </a:rPr>
              <a:t>care :</a:t>
            </a:r>
            <a:endParaRPr lang="en-US" dirty="0" smtClean="0">
              <a:solidFill>
                <a:srgbClr val="3366FF"/>
              </a:solidFill>
            </a:endParaRPr>
          </a:p>
          <a:p>
            <a:pPr lvl="0"/>
            <a:r>
              <a:rPr lang="en-US" dirty="0" smtClean="0"/>
              <a:t>To take own B.P.</a:t>
            </a:r>
          </a:p>
          <a:p>
            <a:pPr lvl="0"/>
            <a:r>
              <a:rPr lang="en-US" dirty="0" smtClean="0"/>
              <a:t>Keeping log book of reading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4" name="Right Arrow 3"/>
          <p:cNvSpPr/>
          <p:nvPr/>
        </p:nvSpPr>
        <p:spPr>
          <a:xfrm>
            <a:off x="3124200" y="990600"/>
            <a:ext cx="533400" cy="457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en-US" b="1" dirty="0" smtClean="0">
                <a:solidFill>
                  <a:srgbClr val="3366FF"/>
                </a:solidFill>
              </a:rPr>
              <a:t>Effects of Severe prolonged  hypertension </a:t>
            </a:r>
            <a:r>
              <a:rPr lang="en-US" b="1" dirty="0" smtClean="0"/>
              <a:t>:</a:t>
            </a:r>
            <a:endParaRPr lang="en-US" dirty="0" smtClean="0"/>
          </a:p>
          <a:p>
            <a:pPr>
              <a:buNone/>
            </a:pPr>
            <a:r>
              <a:rPr lang="en-US" b="1" dirty="0" smtClean="0"/>
              <a:t>		</a:t>
            </a:r>
            <a:r>
              <a:rPr lang="en-US" dirty="0" smtClean="0"/>
              <a:t>1.  </a:t>
            </a:r>
            <a:r>
              <a:rPr lang="en-US" b="1" dirty="0" smtClean="0"/>
              <a:t>Excess work load</a:t>
            </a:r>
            <a:r>
              <a:rPr lang="en-US" dirty="0" smtClean="0"/>
              <a:t> on </a:t>
            </a:r>
            <a:r>
              <a:rPr lang="en-US" dirty="0" smtClean="0"/>
              <a:t>hearts</a:t>
            </a:r>
          </a:p>
          <a:p>
            <a:pPr>
              <a:buNone/>
            </a:pPr>
            <a:r>
              <a:rPr lang="en-US" dirty="0" smtClean="0"/>
              <a:t> </a:t>
            </a:r>
            <a:r>
              <a:rPr lang="en-US" dirty="0" smtClean="0">
                <a:sym typeface="Symbol"/>
              </a:rPr>
              <a:t></a:t>
            </a:r>
            <a:r>
              <a:rPr lang="en-US" dirty="0" smtClean="0"/>
              <a:t> Congestive and coronary heart disease </a:t>
            </a:r>
          </a:p>
          <a:p>
            <a:pPr>
              <a:buNone/>
            </a:pPr>
            <a:r>
              <a:rPr lang="en-US" dirty="0" smtClean="0"/>
              <a:t> </a:t>
            </a:r>
            <a:r>
              <a:rPr lang="en-US" dirty="0" smtClean="0">
                <a:sym typeface="Symbol"/>
              </a:rPr>
              <a:t> </a:t>
            </a:r>
            <a:r>
              <a:rPr lang="en-US" dirty="0" smtClean="0"/>
              <a:t>Death </a:t>
            </a:r>
            <a:r>
              <a:rPr lang="en-US" dirty="0" smtClean="0"/>
              <a:t>as a result of heart attack 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2</a:t>
            </a:r>
            <a:r>
              <a:rPr lang="en-US" dirty="0" smtClean="0"/>
              <a:t>.  </a:t>
            </a:r>
            <a:r>
              <a:rPr lang="en-US" b="1" dirty="0" smtClean="0"/>
              <a:t>Ruptures major blood vessels in brain </a:t>
            </a:r>
            <a:r>
              <a:rPr lang="en-US" dirty="0" smtClean="0"/>
              <a:t> </a:t>
            </a:r>
            <a:r>
              <a:rPr lang="en-US" dirty="0" smtClean="0">
                <a:sym typeface="Symbol"/>
              </a:rPr>
              <a:t></a:t>
            </a:r>
            <a:r>
              <a:rPr lang="en-US" dirty="0" smtClean="0"/>
              <a:t> Clotting of blood   </a:t>
            </a:r>
            <a:r>
              <a:rPr lang="en-US" dirty="0" smtClean="0">
                <a:sym typeface="Symbol"/>
              </a:rPr>
              <a:t></a:t>
            </a:r>
            <a:r>
              <a:rPr lang="en-US" dirty="0" smtClean="0"/>
              <a:t> Death of major portion of brain (cerebral infarct)     </a:t>
            </a:r>
            <a:r>
              <a:rPr lang="en-US" dirty="0" smtClean="0">
                <a:sym typeface="Symbol"/>
              </a:rPr>
              <a:t></a:t>
            </a:r>
            <a:r>
              <a:rPr lang="en-US" dirty="0" smtClean="0"/>
              <a:t>   Stroke   </a:t>
            </a:r>
            <a:r>
              <a:rPr lang="en-US" dirty="0" smtClean="0">
                <a:sym typeface="Symbol"/>
              </a:rPr>
              <a:t></a:t>
            </a:r>
            <a:r>
              <a:rPr lang="en-US" dirty="0" smtClean="0"/>
              <a:t>     Paralysis, dementia, blindness, serious brain disorders. 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	3. </a:t>
            </a:r>
            <a:r>
              <a:rPr lang="en-US" b="1" dirty="0" smtClean="0"/>
              <a:t>Multiple hemorrhages  in  kidney</a:t>
            </a:r>
            <a:r>
              <a:rPr lang="en-US" dirty="0" smtClean="0"/>
              <a:t>  </a:t>
            </a:r>
            <a:r>
              <a:rPr lang="en-US" dirty="0" smtClean="0">
                <a:sym typeface="Symbol"/>
              </a:rPr>
              <a:t></a:t>
            </a:r>
            <a:r>
              <a:rPr lang="en-US" dirty="0" smtClean="0"/>
              <a:t> Renal  destruction   </a:t>
            </a:r>
            <a:r>
              <a:rPr lang="en-US" dirty="0" smtClean="0">
                <a:sym typeface="Symbol"/>
              </a:rPr>
              <a:t></a:t>
            </a:r>
            <a:r>
              <a:rPr lang="en-US" dirty="0" smtClean="0"/>
              <a:t>    Kidney failure   </a:t>
            </a:r>
            <a:r>
              <a:rPr lang="en-US" dirty="0" smtClean="0">
                <a:sym typeface="Symbol"/>
              </a:rPr>
              <a:t></a:t>
            </a:r>
            <a:r>
              <a:rPr lang="en-US" dirty="0" smtClean="0"/>
              <a:t>  Uremia  </a:t>
            </a:r>
            <a:r>
              <a:rPr lang="en-US" dirty="0" smtClean="0">
                <a:sym typeface="Symbol"/>
              </a:rPr>
              <a:t></a:t>
            </a:r>
            <a:r>
              <a:rPr lang="en-US" dirty="0" smtClean="0"/>
              <a:t>  Death 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5897563"/>
          </a:xfrm>
        </p:spPr>
        <p:txBody>
          <a:bodyPr/>
          <a:lstStyle/>
          <a:p>
            <a:pPr>
              <a:buNone/>
            </a:pPr>
            <a:r>
              <a:rPr lang="en-US" b="1" dirty="0" smtClean="0">
                <a:solidFill>
                  <a:srgbClr val="3366FF"/>
                </a:solidFill>
              </a:rPr>
              <a:t>Classification of hypertension </a:t>
            </a:r>
            <a:r>
              <a:rPr lang="en-US" b="1" dirty="0" smtClean="0"/>
              <a:t>: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1. Primary     2. Secondary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b="1" dirty="0" smtClean="0"/>
              <a:t>1. Primary (essential)  </a:t>
            </a:r>
            <a:r>
              <a:rPr lang="en-US" dirty="0" smtClean="0">
                <a:sym typeface="Symbol"/>
              </a:rPr>
              <a:t></a:t>
            </a:r>
            <a:r>
              <a:rPr lang="en-US" dirty="0" smtClean="0"/>
              <a:t>  90% cases are essential hypertension </a:t>
            </a:r>
          </a:p>
          <a:p>
            <a:pPr lvl="0"/>
            <a:r>
              <a:rPr lang="en-US" dirty="0" smtClean="0"/>
              <a:t>Unknown origin </a:t>
            </a:r>
          </a:p>
          <a:p>
            <a:pPr lvl="0"/>
            <a:r>
              <a:rPr lang="en-US" dirty="0" smtClean="0"/>
              <a:t>Strong hereditary tendency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b="1" dirty="0" smtClean="0">
                <a:solidFill>
                  <a:srgbClr val="3366FF"/>
                </a:solidFill>
              </a:rPr>
              <a:t>Characteristics of essential hypertension </a:t>
            </a:r>
            <a:r>
              <a:rPr lang="en-US" b="1" dirty="0" smtClean="0"/>
              <a:t>:</a:t>
            </a:r>
            <a:endParaRPr lang="en-US" dirty="0" smtClean="0"/>
          </a:p>
          <a:p>
            <a:pPr lvl="0"/>
            <a:r>
              <a:rPr lang="en-US" dirty="0" smtClean="0"/>
              <a:t>Mean art. pressure increased to 40 % to 60 % </a:t>
            </a:r>
          </a:p>
          <a:p>
            <a:pPr lvl="0"/>
            <a:r>
              <a:rPr lang="en-US" dirty="0" smtClean="0"/>
              <a:t>Renal blood flow decreased to half of normal </a:t>
            </a:r>
          </a:p>
          <a:p>
            <a:pPr lvl="0"/>
            <a:r>
              <a:rPr lang="en-US" dirty="0" smtClean="0"/>
              <a:t>Resistance to blood flow through kidney increased to 2 to 4 folds</a:t>
            </a:r>
          </a:p>
          <a:p>
            <a:pPr lvl="0"/>
            <a:r>
              <a:rPr lang="en-US" dirty="0" smtClean="0"/>
              <a:t>GFR remains near normal </a:t>
            </a:r>
          </a:p>
          <a:p>
            <a:pPr lvl="0"/>
            <a:r>
              <a:rPr lang="en-US" dirty="0" smtClean="0"/>
              <a:t>C.O. remains near normal </a:t>
            </a:r>
          </a:p>
          <a:p>
            <a:pPr lvl="0"/>
            <a:r>
              <a:rPr lang="en-US" dirty="0" smtClean="0"/>
              <a:t>Peripheral resistance </a:t>
            </a:r>
            <a:r>
              <a:rPr lang="en-US" dirty="0" smtClean="0">
                <a:sym typeface="Symbol"/>
              </a:rPr>
              <a:t></a:t>
            </a:r>
            <a:r>
              <a:rPr lang="en-US" dirty="0" smtClean="0"/>
              <a:t> by 40% to 60% </a:t>
            </a:r>
          </a:p>
          <a:p>
            <a:pPr lvl="0"/>
            <a:r>
              <a:rPr lang="en-US" dirty="0" smtClean="0"/>
              <a:t>Kidneys will not excrete adequate amount of salt and water unless mean arterial pressure is high (150 mm Hg)  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76401"/>
            <a:ext cx="8229600" cy="3429000"/>
          </a:xfrm>
        </p:spPr>
        <p:txBody>
          <a:bodyPr/>
          <a:lstStyle/>
          <a:p>
            <a:pPr>
              <a:buNone/>
            </a:pPr>
            <a:r>
              <a:rPr lang="en-US" b="1" dirty="0" smtClean="0">
                <a:solidFill>
                  <a:srgbClr val="3366FF"/>
                </a:solidFill>
              </a:rPr>
              <a:t>Secondary Hypertension :</a:t>
            </a:r>
            <a:endParaRPr lang="en-US" dirty="0" smtClean="0">
              <a:solidFill>
                <a:srgbClr val="3366FF"/>
              </a:solidFill>
            </a:endParaRPr>
          </a:p>
          <a:p>
            <a:pPr>
              <a:buNone/>
            </a:pPr>
            <a:r>
              <a:rPr lang="en-US" dirty="0" smtClean="0"/>
              <a:t>* </a:t>
            </a:r>
            <a:r>
              <a:rPr lang="en-US" dirty="0" smtClean="0"/>
              <a:t>When hypertension caused by other diseases is called secondary hypertension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6400800"/>
          </a:xfrm>
        </p:spPr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en-US" b="1" dirty="0" smtClean="0"/>
              <a:t>1</a:t>
            </a:r>
            <a:r>
              <a:rPr lang="en-US" sz="4400" b="1" dirty="0" smtClean="0">
                <a:solidFill>
                  <a:srgbClr val="3366FF"/>
                </a:solidFill>
              </a:rPr>
              <a:t>. Primary </a:t>
            </a:r>
            <a:r>
              <a:rPr lang="en-US" sz="4400" b="1" dirty="0" err="1" smtClean="0">
                <a:solidFill>
                  <a:srgbClr val="3366FF"/>
                </a:solidFill>
              </a:rPr>
              <a:t>Aldosteronism</a:t>
            </a:r>
            <a:r>
              <a:rPr lang="en-US" sz="4400" b="1" dirty="0" smtClean="0">
                <a:solidFill>
                  <a:srgbClr val="3366FF"/>
                </a:solidFill>
              </a:rPr>
              <a:t> </a:t>
            </a:r>
            <a:r>
              <a:rPr lang="en-US" b="1" dirty="0" smtClean="0"/>
              <a:t>:</a:t>
            </a:r>
          </a:p>
          <a:p>
            <a:pPr>
              <a:buNone/>
            </a:pPr>
            <a:r>
              <a:rPr lang="en-US" sz="3600" b="1" dirty="0" err="1" smtClean="0"/>
              <a:t>Tumer</a:t>
            </a:r>
            <a:r>
              <a:rPr lang="en-US" sz="3600" b="1" dirty="0" smtClean="0"/>
              <a:t>  </a:t>
            </a:r>
            <a:r>
              <a:rPr lang="en-US" sz="3600" b="1" dirty="0" smtClean="0"/>
              <a:t>in Adrenal </a:t>
            </a:r>
            <a:r>
              <a:rPr lang="en-US" sz="3600" b="1" dirty="0" smtClean="0"/>
              <a:t>gland                  secrete </a:t>
            </a:r>
            <a:r>
              <a:rPr lang="en-US" sz="3600" b="1" dirty="0" smtClean="0"/>
              <a:t>large quantities of </a:t>
            </a:r>
            <a:r>
              <a:rPr lang="en-US" sz="3600" b="1" dirty="0" err="1" smtClean="0"/>
              <a:t>aldosterone</a:t>
            </a:r>
            <a:r>
              <a:rPr lang="en-US" sz="3600" b="1" dirty="0" smtClean="0"/>
              <a:t>  </a:t>
            </a:r>
          </a:p>
          <a:p>
            <a:pPr>
              <a:buNone/>
            </a:pPr>
            <a:r>
              <a:rPr lang="en-US" sz="3600" b="1" dirty="0" smtClean="0"/>
              <a:t>		</a:t>
            </a:r>
            <a:endParaRPr lang="en-US" sz="3600" dirty="0" smtClean="0"/>
          </a:p>
          <a:p>
            <a:pPr>
              <a:buNone/>
            </a:pPr>
            <a:r>
              <a:rPr lang="en-US" sz="3600" b="1" dirty="0" smtClean="0"/>
              <a:t>        	</a:t>
            </a:r>
            <a:r>
              <a:rPr lang="en-US" sz="4400" b="1" dirty="0" smtClean="0"/>
              <a:t>          </a:t>
            </a:r>
            <a:r>
              <a:rPr lang="en-US" sz="4400" dirty="0" smtClean="0">
                <a:sym typeface="Symbol"/>
              </a:rPr>
              <a:t></a:t>
            </a:r>
            <a:r>
              <a:rPr lang="en-US" sz="4400" dirty="0" smtClean="0"/>
              <a:t> </a:t>
            </a:r>
            <a:r>
              <a:rPr lang="en-US" sz="4400" dirty="0" err="1" smtClean="0"/>
              <a:t>Reabsorption</a:t>
            </a:r>
            <a:r>
              <a:rPr lang="en-US" sz="4400" dirty="0" smtClean="0"/>
              <a:t> of salt and water from renal tubules</a:t>
            </a:r>
          </a:p>
          <a:p>
            <a:pPr>
              <a:buNone/>
            </a:pPr>
            <a:r>
              <a:rPr lang="en-US" sz="3600" dirty="0" smtClean="0"/>
              <a:t> </a:t>
            </a:r>
          </a:p>
          <a:p>
            <a:pPr>
              <a:buNone/>
            </a:pPr>
            <a:r>
              <a:rPr lang="en-US" sz="3600" dirty="0" smtClean="0"/>
              <a:t> 				</a:t>
            </a:r>
            <a:r>
              <a:rPr lang="en-US" sz="4400" dirty="0" smtClean="0"/>
              <a:t>   </a:t>
            </a:r>
            <a:r>
              <a:rPr lang="en-US" sz="4400" dirty="0" smtClean="0">
                <a:sym typeface="Symbol"/>
              </a:rPr>
              <a:t></a:t>
            </a:r>
            <a:r>
              <a:rPr lang="en-US" sz="4400" dirty="0" smtClean="0"/>
              <a:t> extracellular fluid volume  </a:t>
            </a:r>
          </a:p>
          <a:p>
            <a:pPr>
              <a:buNone/>
            </a:pPr>
            <a:r>
              <a:rPr lang="en-US" sz="4400" dirty="0" smtClean="0"/>
              <a:t> </a:t>
            </a:r>
          </a:p>
          <a:p>
            <a:pPr>
              <a:buNone/>
            </a:pP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4400" dirty="0" smtClean="0"/>
              <a:t>                </a:t>
            </a:r>
            <a:r>
              <a:rPr lang="en-US" sz="4400" dirty="0" smtClean="0">
                <a:sym typeface="Symbol"/>
              </a:rPr>
              <a:t></a:t>
            </a:r>
            <a:r>
              <a:rPr lang="en-US" sz="4400" dirty="0" smtClean="0"/>
              <a:t> Salt intake </a:t>
            </a:r>
            <a:r>
              <a:rPr lang="en-US" sz="3600" dirty="0" smtClean="0"/>
              <a:t>	       </a:t>
            </a:r>
            <a:r>
              <a:rPr lang="en-US" sz="3600" dirty="0" smtClean="0"/>
              <a:t>      </a:t>
            </a:r>
            <a:r>
              <a:rPr lang="en-US" sz="4400" dirty="0" smtClean="0">
                <a:sym typeface="Symbol"/>
              </a:rPr>
              <a:t></a:t>
            </a:r>
            <a:r>
              <a:rPr lang="en-US" sz="4400" dirty="0" smtClean="0"/>
              <a:t> </a:t>
            </a:r>
            <a:r>
              <a:rPr lang="en-US" sz="4400" dirty="0" smtClean="0"/>
              <a:t>Hyper tension </a:t>
            </a:r>
          </a:p>
          <a:p>
            <a:pPr>
              <a:buNone/>
            </a:pPr>
            <a:endParaRPr lang="en-US" sz="3600" dirty="0" smtClean="0"/>
          </a:p>
          <a:p>
            <a:pPr>
              <a:buNone/>
            </a:pP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4400" dirty="0" smtClean="0"/>
              <a:t>If </a:t>
            </a:r>
            <a:r>
              <a:rPr lang="en-US" sz="4400" dirty="0" smtClean="0"/>
              <a:t>the condition persists </a:t>
            </a:r>
            <a:r>
              <a:rPr lang="en-US" sz="3600" dirty="0" smtClean="0"/>
              <a:t>             </a:t>
            </a:r>
            <a:r>
              <a:rPr lang="en-US" sz="4400" dirty="0" smtClean="0"/>
              <a:t>Pathological changes in kidneys </a:t>
            </a:r>
          </a:p>
          <a:p>
            <a:pPr>
              <a:buNone/>
            </a:pPr>
            <a:r>
              <a:rPr lang="en-US" sz="3600" dirty="0" smtClean="0"/>
              <a:t> </a:t>
            </a:r>
          </a:p>
          <a:p>
            <a:pPr>
              <a:buNone/>
            </a:pPr>
            <a:r>
              <a:rPr lang="en-US" sz="3600" dirty="0" smtClean="0"/>
              <a:t>                                                                              </a:t>
            </a:r>
            <a:endParaRPr lang="en-US" sz="3600" dirty="0" smtClean="0"/>
          </a:p>
          <a:p>
            <a:pPr>
              <a:buNone/>
            </a:pPr>
            <a:r>
              <a:rPr lang="en-US" sz="3600" dirty="0" smtClean="0"/>
              <a:t> </a:t>
            </a:r>
            <a:r>
              <a:rPr lang="en-US" sz="3600" dirty="0" smtClean="0"/>
              <a:t>                                                                          </a:t>
            </a:r>
            <a:r>
              <a:rPr lang="en-US" sz="4400" dirty="0" smtClean="0"/>
              <a:t>Retain more salt and water </a:t>
            </a:r>
          </a:p>
          <a:p>
            <a:pPr>
              <a:buNone/>
            </a:pPr>
            <a:r>
              <a:rPr lang="en-US" sz="3600" dirty="0" smtClean="0"/>
              <a:t>                                                  </a:t>
            </a:r>
            <a:r>
              <a:rPr lang="en-US" sz="3600" dirty="0" smtClean="0"/>
              <a:t>                                    </a:t>
            </a:r>
            <a:endParaRPr lang="en-US" sz="3600" dirty="0" smtClean="0"/>
          </a:p>
          <a:p>
            <a:pPr>
              <a:buNone/>
            </a:pPr>
            <a:r>
              <a:rPr lang="en-US" sz="3600" dirty="0" smtClean="0"/>
              <a:t>                    </a:t>
            </a:r>
            <a:r>
              <a:rPr lang="en-US" sz="3600" dirty="0" smtClean="0"/>
              <a:t>								</a:t>
            </a:r>
            <a:r>
              <a:rPr lang="en-US" sz="4400" dirty="0" smtClean="0">
                <a:solidFill>
                  <a:srgbClr val="FF0000"/>
                </a:solidFill>
              </a:rPr>
              <a:t>    </a:t>
            </a:r>
            <a:r>
              <a:rPr lang="en-US" sz="4400" dirty="0" smtClean="0">
                <a:solidFill>
                  <a:srgbClr val="FF0000"/>
                </a:solidFill>
              </a:rPr>
              <a:t>                                      </a:t>
            </a:r>
            <a:r>
              <a:rPr lang="en-US" sz="4400" dirty="0" smtClean="0">
                <a:solidFill>
                  <a:srgbClr val="FF0000"/>
                </a:solidFill>
              </a:rPr>
              <a:t>Hypertension become severe</a:t>
            </a:r>
          </a:p>
          <a:p>
            <a:pPr>
              <a:buNone/>
            </a:pPr>
            <a:endParaRPr lang="en-US" sz="4400" dirty="0"/>
          </a:p>
        </p:txBody>
      </p:sp>
      <p:sp>
        <p:nvSpPr>
          <p:cNvPr id="4" name="Right Arrow 3"/>
          <p:cNvSpPr/>
          <p:nvPr/>
        </p:nvSpPr>
        <p:spPr>
          <a:xfrm>
            <a:off x="3505200" y="685800"/>
            <a:ext cx="381000" cy="762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own Arrow 4"/>
          <p:cNvSpPr/>
          <p:nvPr/>
        </p:nvSpPr>
        <p:spPr>
          <a:xfrm>
            <a:off x="5334000" y="914400"/>
            <a:ext cx="76200" cy="2286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Down Arrow 5"/>
          <p:cNvSpPr/>
          <p:nvPr/>
        </p:nvSpPr>
        <p:spPr>
          <a:xfrm>
            <a:off x="5410200" y="1600200"/>
            <a:ext cx="45719" cy="2286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Down Arrow 6"/>
          <p:cNvSpPr/>
          <p:nvPr/>
        </p:nvSpPr>
        <p:spPr>
          <a:xfrm>
            <a:off x="5410200" y="2362200"/>
            <a:ext cx="76200" cy="4572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ight Arrow 7"/>
          <p:cNvSpPr/>
          <p:nvPr/>
        </p:nvSpPr>
        <p:spPr>
          <a:xfrm>
            <a:off x="3962400" y="3048000"/>
            <a:ext cx="685800" cy="762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Arrow Connector 9"/>
          <p:cNvCxnSpPr/>
          <p:nvPr/>
        </p:nvCxnSpPr>
        <p:spPr>
          <a:xfrm rot="10800000" flipV="1">
            <a:off x="3352800" y="3276600"/>
            <a:ext cx="1905000" cy="381000"/>
          </a:xfrm>
          <a:prstGeom prst="straightConnector1">
            <a:avLst/>
          </a:prstGeom>
          <a:ln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ight Arrow 11"/>
          <p:cNvSpPr/>
          <p:nvPr/>
        </p:nvSpPr>
        <p:spPr>
          <a:xfrm>
            <a:off x="3962400" y="3886200"/>
            <a:ext cx="609600" cy="762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Down Arrow 12"/>
          <p:cNvSpPr/>
          <p:nvPr/>
        </p:nvSpPr>
        <p:spPr>
          <a:xfrm>
            <a:off x="6096000" y="4267200"/>
            <a:ext cx="76200" cy="381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Down Arrow 13"/>
          <p:cNvSpPr/>
          <p:nvPr/>
        </p:nvSpPr>
        <p:spPr>
          <a:xfrm>
            <a:off x="6172200" y="5257800"/>
            <a:ext cx="76200" cy="3048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" name="Straight Arrow Connector 15"/>
          <p:cNvCxnSpPr/>
          <p:nvPr/>
        </p:nvCxnSpPr>
        <p:spPr>
          <a:xfrm>
            <a:off x="11049000" y="1447800"/>
            <a:ext cx="914400" cy="914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6019800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en-US" sz="4500" b="1" dirty="0" smtClean="0"/>
              <a:t>2. In Toxemia of Pregnancy </a:t>
            </a:r>
            <a:r>
              <a:rPr lang="en-US" b="1" dirty="0" smtClean="0"/>
              <a:t>: </a:t>
            </a:r>
          </a:p>
          <a:p>
            <a:pPr>
              <a:buNone/>
            </a:pPr>
            <a:r>
              <a:rPr lang="en-US" b="1" dirty="0" smtClean="0"/>
              <a:t> </a:t>
            </a:r>
            <a:endParaRPr lang="en-US" dirty="0" smtClean="0"/>
          </a:p>
          <a:p>
            <a:pPr>
              <a:buNone/>
            </a:pPr>
            <a:r>
              <a:rPr lang="en-US" sz="4000" dirty="0" smtClean="0"/>
              <a:t>Thickening of </a:t>
            </a:r>
            <a:r>
              <a:rPr lang="en-US" sz="4000" dirty="0" err="1" smtClean="0"/>
              <a:t>glomerular</a:t>
            </a:r>
            <a:r>
              <a:rPr lang="en-US" sz="4000" dirty="0" smtClean="0"/>
              <a:t> membrane </a:t>
            </a:r>
          </a:p>
          <a:p>
            <a:pPr>
              <a:buNone/>
            </a:pPr>
            <a:r>
              <a:rPr lang="en-US" sz="4000" dirty="0" smtClean="0"/>
              <a:t>(probably due to autoimmune process)</a:t>
            </a:r>
          </a:p>
          <a:p>
            <a:pPr>
              <a:buNone/>
            </a:pPr>
            <a:endParaRPr lang="en-US" sz="4000" dirty="0" smtClean="0"/>
          </a:p>
          <a:p>
            <a:pPr>
              <a:buNone/>
            </a:pPr>
            <a:r>
              <a:rPr lang="en-US" sz="4000" dirty="0" smtClean="0"/>
              <a:t> </a:t>
            </a:r>
          </a:p>
          <a:p>
            <a:pPr>
              <a:buNone/>
            </a:pP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>     </a:t>
            </a:r>
            <a:r>
              <a:rPr lang="en-US" sz="4000" dirty="0" smtClean="0">
                <a:sym typeface="Symbol"/>
              </a:rPr>
              <a:t></a:t>
            </a:r>
            <a:r>
              <a:rPr lang="en-US" sz="4000" dirty="0" smtClean="0"/>
              <a:t> </a:t>
            </a:r>
            <a:r>
              <a:rPr lang="en-US" sz="4000" dirty="0" smtClean="0"/>
              <a:t>rate of GFR </a:t>
            </a:r>
          </a:p>
          <a:p>
            <a:pPr>
              <a:buNone/>
            </a:pPr>
            <a:r>
              <a:rPr lang="en-US" sz="4000" dirty="0" smtClean="0"/>
              <a:t> </a:t>
            </a:r>
          </a:p>
          <a:p>
            <a:pPr>
              <a:buNone/>
            </a:pPr>
            <a:r>
              <a:rPr lang="en-US" sz="4000" dirty="0" smtClean="0"/>
              <a:t> </a:t>
            </a:r>
          </a:p>
          <a:p>
            <a:pPr>
              <a:buNone/>
            </a:pPr>
            <a:r>
              <a:rPr lang="en-US" sz="4000" dirty="0" smtClean="0">
                <a:sym typeface="Symbol"/>
              </a:rPr>
              <a:t>        </a:t>
            </a:r>
            <a:r>
              <a:rPr lang="en-US" sz="4000" dirty="0" smtClean="0"/>
              <a:t> </a:t>
            </a:r>
            <a:r>
              <a:rPr lang="en-US" sz="4000" dirty="0" smtClean="0"/>
              <a:t>fluid volume </a:t>
            </a:r>
          </a:p>
          <a:p>
            <a:pPr>
              <a:buNone/>
            </a:pPr>
            <a:endParaRPr lang="en-US" sz="4000" dirty="0" smtClean="0"/>
          </a:p>
          <a:p>
            <a:endParaRPr lang="en-US" sz="4000" dirty="0" smtClean="0"/>
          </a:p>
          <a:p>
            <a:pPr>
              <a:buNone/>
            </a:pP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b="1" dirty="0" smtClean="0">
                <a:sym typeface="Symbol"/>
              </a:rPr>
              <a:t></a:t>
            </a:r>
            <a:r>
              <a:rPr lang="en-US" sz="4000" b="1" dirty="0" smtClean="0"/>
              <a:t> </a:t>
            </a:r>
            <a:r>
              <a:rPr lang="en-US" sz="4000" b="1" dirty="0" smtClean="0"/>
              <a:t>arterial pressure </a:t>
            </a:r>
            <a:endParaRPr lang="en-US" sz="4000" dirty="0" smtClean="0"/>
          </a:p>
          <a:p>
            <a:endParaRPr lang="en-US" dirty="0"/>
          </a:p>
        </p:txBody>
      </p:sp>
      <p:sp>
        <p:nvSpPr>
          <p:cNvPr id="4" name="Down Arrow 3"/>
          <p:cNvSpPr/>
          <p:nvPr/>
        </p:nvSpPr>
        <p:spPr>
          <a:xfrm>
            <a:off x="2133600" y="2057400"/>
            <a:ext cx="45719" cy="6096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own Arrow 4"/>
          <p:cNvSpPr/>
          <p:nvPr/>
        </p:nvSpPr>
        <p:spPr>
          <a:xfrm>
            <a:off x="2133600" y="3505200"/>
            <a:ext cx="45719" cy="5334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Down Arrow 5"/>
          <p:cNvSpPr/>
          <p:nvPr/>
        </p:nvSpPr>
        <p:spPr>
          <a:xfrm>
            <a:off x="2133600" y="4648200"/>
            <a:ext cx="45719" cy="6096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"/>
            <a:ext cx="8229600" cy="6400800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en-US" sz="9600" b="1" dirty="0" smtClean="0">
                <a:solidFill>
                  <a:srgbClr val="3366FF"/>
                </a:solidFill>
              </a:rPr>
              <a:t>3 </a:t>
            </a:r>
            <a:r>
              <a:rPr lang="en-US" sz="9600" b="1" dirty="0" err="1" smtClean="0">
                <a:solidFill>
                  <a:srgbClr val="3366FF"/>
                </a:solidFill>
              </a:rPr>
              <a:t>Neurogenic</a:t>
            </a:r>
            <a:r>
              <a:rPr lang="en-US" sz="9600" b="1" dirty="0" smtClean="0">
                <a:solidFill>
                  <a:srgbClr val="3366FF"/>
                </a:solidFill>
              </a:rPr>
              <a:t> </a:t>
            </a:r>
            <a:r>
              <a:rPr lang="en-US" sz="9600" b="1" dirty="0" smtClean="0">
                <a:solidFill>
                  <a:srgbClr val="3366FF"/>
                </a:solidFill>
              </a:rPr>
              <a:t>Hypertension </a:t>
            </a:r>
            <a:endParaRPr lang="en-US" sz="9600" dirty="0" smtClean="0">
              <a:solidFill>
                <a:srgbClr val="3366FF"/>
              </a:solidFill>
            </a:endParaRPr>
          </a:p>
          <a:p>
            <a:pPr>
              <a:buNone/>
            </a:pPr>
            <a:endParaRPr lang="en-US" sz="6200" dirty="0" smtClean="0"/>
          </a:p>
          <a:p>
            <a:pPr>
              <a:buNone/>
            </a:pPr>
            <a:r>
              <a:rPr lang="en-US" sz="6200" dirty="0" smtClean="0"/>
              <a:t>	</a:t>
            </a:r>
            <a:r>
              <a:rPr lang="en-US" sz="6200" b="1" dirty="0" smtClean="0"/>
              <a:t>a</a:t>
            </a:r>
            <a:r>
              <a:rPr lang="en-US" sz="8000" b="1" dirty="0" smtClean="0"/>
              <a:t>) </a:t>
            </a:r>
            <a:r>
              <a:rPr lang="en-US" sz="8000" dirty="0" smtClean="0"/>
              <a:t>        Excitation      anxiety       other reasons</a:t>
            </a:r>
          </a:p>
          <a:p>
            <a:pPr>
              <a:buNone/>
            </a:pPr>
            <a:r>
              <a:rPr lang="en-US" sz="8000" dirty="0" smtClean="0"/>
              <a:t> </a:t>
            </a:r>
          </a:p>
          <a:p>
            <a:pPr>
              <a:buNone/>
            </a:pPr>
            <a:r>
              <a:rPr lang="en-US" sz="6200" dirty="0" smtClean="0"/>
              <a:t> </a:t>
            </a:r>
            <a:r>
              <a:rPr lang="en-US" sz="6200" dirty="0" smtClean="0"/>
              <a:t>                    </a:t>
            </a:r>
            <a:r>
              <a:rPr lang="en-US" sz="8000" dirty="0" smtClean="0"/>
              <a:t>Excessive sympathetic stimulation</a:t>
            </a:r>
          </a:p>
          <a:p>
            <a:pPr>
              <a:buNone/>
            </a:pPr>
            <a:r>
              <a:rPr lang="en-US" sz="8000" dirty="0" smtClean="0"/>
              <a:t> </a:t>
            </a:r>
          </a:p>
          <a:p>
            <a:pPr>
              <a:buNone/>
            </a:pPr>
            <a:r>
              <a:rPr lang="en-US" sz="8000" dirty="0" smtClean="0"/>
              <a:t>	  </a:t>
            </a:r>
            <a:r>
              <a:rPr lang="en-US" sz="8000" dirty="0" smtClean="0"/>
              <a:t>           </a:t>
            </a:r>
            <a:r>
              <a:rPr lang="en-US" sz="8000" dirty="0" smtClean="0"/>
              <a:t>Peripheral vasoconstriction </a:t>
            </a:r>
          </a:p>
          <a:p>
            <a:pPr>
              <a:buNone/>
            </a:pPr>
            <a:r>
              <a:rPr lang="en-US" sz="8000" dirty="0" smtClean="0"/>
              <a:t>  </a:t>
            </a:r>
          </a:p>
          <a:p>
            <a:pPr>
              <a:buNone/>
            </a:pPr>
            <a:r>
              <a:rPr lang="en-US" sz="8000" dirty="0" smtClean="0"/>
              <a:t>   </a:t>
            </a:r>
            <a:r>
              <a:rPr lang="en-US" sz="8000" dirty="0" smtClean="0"/>
              <a:t>	         </a:t>
            </a:r>
            <a:r>
              <a:rPr lang="en-US" sz="8000" dirty="0" smtClean="0"/>
              <a:t>       </a:t>
            </a:r>
            <a:r>
              <a:rPr lang="en-US" sz="8000" b="1" dirty="0" smtClean="0"/>
              <a:t>Acute hypertension </a:t>
            </a:r>
            <a:endParaRPr lang="en-US" sz="8000" dirty="0" smtClean="0"/>
          </a:p>
          <a:p>
            <a:pPr>
              <a:buNone/>
            </a:pPr>
            <a:r>
              <a:rPr lang="en-US" sz="8000" dirty="0" smtClean="0"/>
              <a:t> </a:t>
            </a:r>
          </a:p>
          <a:p>
            <a:pPr>
              <a:buNone/>
            </a:pPr>
            <a:r>
              <a:rPr lang="en-US" sz="6200" dirty="0" smtClean="0"/>
              <a:t>	</a:t>
            </a:r>
          </a:p>
          <a:p>
            <a:pPr lvl="0">
              <a:buNone/>
            </a:pPr>
            <a:r>
              <a:rPr lang="en-US" sz="6200" dirty="0" smtClean="0"/>
              <a:t>     b</a:t>
            </a:r>
            <a:r>
              <a:rPr lang="en-US" sz="8000" b="1" dirty="0" smtClean="0"/>
              <a:t>)   Sympathetic N.S. stimulation </a:t>
            </a:r>
          </a:p>
          <a:p>
            <a:pPr>
              <a:buNone/>
            </a:pPr>
            <a:r>
              <a:rPr lang="en-US" sz="6200" b="1" dirty="0" smtClean="0"/>
              <a:t> </a:t>
            </a:r>
          </a:p>
          <a:p>
            <a:pPr>
              <a:buNone/>
            </a:pPr>
            <a:r>
              <a:rPr lang="en-US" sz="6200" dirty="0" smtClean="0"/>
              <a:t/>
            </a:r>
            <a:br>
              <a:rPr lang="en-US" sz="6200" dirty="0" smtClean="0"/>
            </a:br>
            <a:r>
              <a:rPr lang="en-US" sz="6200" dirty="0" smtClean="0"/>
              <a:t>	</a:t>
            </a:r>
            <a:r>
              <a:rPr lang="en-US" sz="8000" dirty="0" smtClean="0">
                <a:sym typeface="Symbol"/>
              </a:rPr>
              <a:t></a:t>
            </a:r>
            <a:r>
              <a:rPr lang="en-US" sz="8000" dirty="0" smtClean="0"/>
              <a:t> renal blood flow (very low)</a:t>
            </a:r>
          </a:p>
          <a:p>
            <a:pPr>
              <a:buNone/>
            </a:pPr>
            <a:r>
              <a:rPr lang="en-US" sz="8000" dirty="0" smtClean="0"/>
              <a:t> </a:t>
            </a:r>
          </a:p>
          <a:p>
            <a:pPr>
              <a:buNone/>
            </a:pPr>
            <a:r>
              <a:rPr lang="en-US" sz="6200" dirty="0" smtClean="0"/>
              <a:t>	</a:t>
            </a:r>
            <a:r>
              <a:rPr lang="en-US" sz="8000" dirty="0" smtClean="0"/>
              <a:t>Severe renal vasoconstriction </a:t>
            </a:r>
          </a:p>
          <a:p>
            <a:pPr>
              <a:buNone/>
            </a:pPr>
            <a:r>
              <a:rPr lang="en-US" sz="6200" dirty="0" smtClean="0"/>
              <a:t> </a:t>
            </a:r>
          </a:p>
          <a:p>
            <a:pPr>
              <a:buNone/>
            </a:pPr>
            <a:r>
              <a:rPr lang="en-US" sz="6200" dirty="0" smtClean="0"/>
              <a:t/>
            </a:r>
            <a:br>
              <a:rPr lang="en-US" sz="6200" dirty="0" smtClean="0"/>
            </a:br>
            <a:r>
              <a:rPr lang="en-US" sz="6200" dirty="0" smtClean="0"/>
              <a:t>M</a:t>
            </a:r>
            <a:r>
              <a:rPr lang="en-US" sz="8000" dirty="0" smtClean="0"/>
              <a:t>ay cause permanent damage of kidney </a:t>
            </a:r>
          </a:p>
          <a:p>
            <a:pPr>
              <a:buNone/>
            </a:pPr>
            <a:endParaRPr lang="en-US" sz="6200" dirty="0" smtClean="0"/>
          </a:p>
          <a:p>
            <a:pPr>
              <a:buNone/>
            </a:pPr>
            <a:r>
              <a:rPr lang="en-US" sz="6200" dirty="0" smtClean="0"/>
              <a:t/>
            </a:r>
            <a:br>
              <a:rPr lang="en-US" sz="6200" dirty="0" smtClean="0"/>
            </a:br>
            <a:r>
              <a:rPr lang="en-US" sz="6200" dirty="0" smtClean="0"/>
              <a:t>	</a:t>
            </a:r>
            <a:r>
              <a:rPr lang="en-US" sz="8000" b="1" dirty="0" smtClean="0"/>
              <a:t>Chronic renal type hypertension </a:t>
            </a:r>
            <a:endParaRPr lang="en-US" sz="8000" dirty="0" smtClean="0"/>
          </a:p>
          <a:p>
            <a:pPr>
              <a:buNone/>
            </a:pPr>
            <a:endParaRPr lang="en-US" sz="6200" dirty="0"/>
          </a:p>
        </p:txBody>
      </p:sp>
      <p:cxnSp>
        <p:nvCxnSpPr>
          <p:cNvPr id="5" name="Straight Arrow Connector 4"/>
          <p:cNvCxnSpPr/>
          <p:nvPr/>
        </p:nvCxnSpPr>
        <p:spPr>
          <a:xfrm rot="16200000" flipH="1">
            <a:off x="1828800" y="990600"/>
            <a:ext cx="228600" cy="228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rot="5400000">
            <a:off x="2705100" y="1104900"/>
            <a:ext cx="2286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rot="10800000" flipV="1">
            <a:off x="3810000" y="990600"/>
            <a:ext cx="228600" cy="152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Down Arrow 9"/>
          <p:cNvSpPr/>
          <p:nvPr/>
        </p:nvSpPr>
        <p:spPr>
          <a:xfrm>
            <a:off x="2895600" y="1600200"/>
            <a:ext cx="45719" cy="3048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Down Arrow 10"/>
          <p:cNvSpPr/>
          <p:nvPr/>
        </p:nvSpPr>
        <p:spPr>
          <a:xfrm>
            <a:off x="2819400" y="2286000"/>
            <a:ext cx="76200" cy="2286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Down Arrow 11"/>
          <p:cNvSpPr/>
          <p:nvPr/>
        </p:nvSpPr>
        <p:spPr>
          <a:xfrm>
            <a:off x="2743200" y="3733800"/>
            <a:ext cx="45719" cy="3048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Down Arrow 12"/>
          <p:cNvSpPr/>
          <p:nvPr/>
        </p:nvSpPr>
        <p:spPr>
          <a:xfrm>
            <a:off x="2743200" y="4495800"/>
            <a:ext cx="76200" cy="2286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Down Arrow 13"/>
          <p:cNvSpPr/>
          <p:nvPr/>
        </p:nvSpPr>
        <p:spPr>
          <a:xfrm>
            <a:off x="2819400" y="5181600"/>
            <a:ext cx="45719" cy="3048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Down Arrow 14"/>
          <p:cNvSpPr/>
          <p:nvPr/>
        </p:nvSpPr>
        <p:spPr>
          <a:xfrm>
            <a:off x="2895600" y="5867400"/>
            <a:ext cx="45719" cy="2286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143000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en-US" b="1" dirty="0" smtClean="0"/>
              <a:t> </a:t>
            </a:r>
            <a:r>
              <a:rPr lang="en-US" b="1" dirty="0" smtClean="0">
                <a:solidFill>
                  <a:srgbClr val="3366FF"/>
                </a:solidFill>
              </a:rPr>
              <a:t>Risk Factors of Hypertension </a:t>
            </a:r>
            <a:endParaRPr lang="en-US" dirty="0" smtClean="0">
              <a:solidFill>
                <a:srgbClr val="3366FF"/>
              </a:solidFill>
            </a:endParaRPr>
          </a:p>
          <a:p>
            <a:pPr>
              <a:buNone/>
            </a:pPr>
            <a:r>
              <a:rPr lang="en-US" b="1" dirty="0" smtClean="0"/>
              <a:t> </a:t>
            </a:r>
            <a:endParaRPr lang="en-US" dirty="0" smtClean="0"/>
          </a:p>
          <a:p>
            <a:r>
              <a:rPr lang="en-US" b="1" dirty="0" smtClean="0"/>
              <a:t>Non-modifiable risk factors :</a:t>
            </a:r>
            <a:endParaRPr lang="en-US" dirty="0" smtClean="0"/>
          </a:p>
          <a:p>
            <a:endParaRPr lang="en-US" dirty="0" smtClean="0"/>
          </a:p>
          <a:p>
            <a:pPr lvl="0"/>
            <a:r>
              <a:rPr lang="en-US" dirty="0" smtClean="0"/>
              <a:t>Age : B.P. rises with age</a:t>
            </a:r>
          </a:p>
          <a:p>
            <a:pPr lvl="0"/>
            <a:r>
              <a:rPr lang="en-US" dirty="0" smtClean="0"/>
              <a:t>Genetic factor :</a:t>
            </a:r>
          </a:p>
          <a:p>
            <a:pPr>
              <a:buNone/>
            </a:pPr>
            <a:r>
              <a:rPr lang="en-US" dirty="0" smtClean="0"/>
              <a:t> 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285</Words>
  <Application>Microsoft Office PowerPoint</Application>
  <PresentationFormat>On-screen Show (4:3)</PresentationFormat>
  <Paragraphs>140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HYPERTENSION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Prevention of Hypertension </vt:lpstr>
      <vt:lpstr>Slide 13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HYPERTENSION</dc:title>
  <dc:creator>PRAKASH</dc:creator>
  <cp:lastModifiedBy>PRAKASH</cp:lastModifiedBy>
  <cp:revision>4</cp:revision>
  <dcterms:created xsi:type="dcterms:W3CDTF">2006-08-16T00:00:00Z</dcterms:created>
  <dcterms:modified xsi:type="dcterms:W3CDTF">2015-07-05T04:35:53Z</dcterms:modified>
</cp:coreProperties>
</file>