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9"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5" r:id="rId26"/>
    <p:sldId id="284"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ED95C93-E255-4069-84F6-389501F6F03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D95C93-E255-4069-84F6-389501F6F03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D95C93-E255-4069-84F6-389501F6F03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D95C93-E255-4069-84F6-389501F6F03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D95C93-E255-4069-84F6-389501F6F03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D95C93-E255-4069-84F6-389501F6F03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D95C93-E255-4069-84F6-389501F6F035}"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D95C93-E255-4069-84F6-389501F6F035}"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95C93-E255-4069-84F6-389501F6F035}"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D95C93-E255-4069-84F6-389501F6F03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D95C93-E255-4069-84F6-389501F6F03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CDAD9-A8F9-4277-9D4D-7D2AC1E6AE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95C93-E255-4069-84F6-389501F6F035}"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CDAD9-A8F9-4277-9D4D-7D2AC1E6AE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2" Type="http://schemas.openxmlformats.org/officeDocument/2006/relationships/hyperlink" Target="http://provinces.4.in/" TargetMode="External"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3" Type="http://schemas.openxmlformats.org/officeDocument/2006/relationships/hyperlink" Target="https://www.google.com/gmail/about/policy/" TargetMode="External" /><Relationship Id="rId2" Type="http://schemas.openxmlformats.org/officeDocument/2006/relationships/image" Target="../media/image9.png" /><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30.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7.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04800"/>
            <a:ext cx="7315200" cy="914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t>VIDYASAGAR UNIVERSITY</a:t>
            </a:r>
          </a:p>
        </p:txBody>
      </p:sp>
      <p:sp>
        <p:nvSpPr>
          <p:cNvPr id="5" name="Rectangle 4"/>
          <p:cNvSpPr/>
          <p:nvPr/>
        </p:nvSpPr>
        <p:spPr>
          <a:xfrm>
            <a:off x="2438400" y="1219200"/>
            <a:ext cx="43434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MIDNAPORE, WESTBENGAL, PIN - 721102</a:t>
            </a:r>
          </a:p>
        </p:txBody>
      </p:sp>
      <p:sp>
        <p:nvSpPr>
          <p:cNvPr id="6" name="Rounded Rectangle 5"/>
          <p:cNvSpPr/>
          <p:nvPr/>
        </p:nvSpPr>
        <p:spPr>
          <a:xfrm>
            <a:off x="1752600" y="2057400"/>
            <a:ext cx="2819400" cy="60960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DEPARTMENT OF HISTORY</a:t>
            </a:r>
          </a:p>
        </p:txBody>
      </p:sp>
      <p:sp>
        <p:nvSpPr>
          <p:cNvPr id="7" name="Oval 6"/>
          <p:cNvSpPr/>
          <p:nvPr/>
        </p:nvSpPr>
        <p:spPr>
          <a:xfrm>
            <a:off x="4953000" y="2057400"/>
            <a:ext cx="1676400" cy="6858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a:t>
            </a:r>
          </a:p>
        </p:txBody>
      </p:sp>
      <p:sp>
        <p:nvSpPr>
          <p:cNvPr id="9" name="Rounded Rectangle 8"/>
          <p:cNvSpPr/>
          <p:nvPr/>
        </p:nvSpPr>
        <p:spPr>
          <a:xfrm>
            <a:off x="3429000" y="3124200"/>
            <a:ext cx="2057400" cy="38100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SEMESTER-II</a:t>
            </a:r>
          </a:p>
        </p:txBody>
      </p:sp>
      <p:sp>
        <p:nvSpPr>
          <p:cNvPr id="10" name="Rounded Rectangle 9"/>
          <p:cNvSpPr/>
          <p:nvPr/>
        </p:nvSpPr>
        <p:spPr>
          <a:xfrm>
            <a:off x="1981200" y="4800600"/>
            <a:ext cx="5334000" cy="91440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COURSE : HIS 402 : ANTI-COLONIAL RESISTANCE DECOLONIZATION AND AFTER</a:t>
            </a:r>
          </a:p>
        </p:txBody>
      </p:sp>
      <p:sp>
        <p:nvSpPr>
          <p:cNvPr id="11" name="Rounded Rectangle 10"/>
          <p:cNvSpPr/>
          <p:nvPr/>
        </p:nvSpPr>
        <p:spPr>
          <a:xfrm>
            <a:off x="2590800" y="3886200"/>
            <a:ext cx="3581400" cy="533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 SHAMITA SARKAR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228600"/>
            <a:ext cx="7010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NON-COOPERATION MOVEMENT</a:t>
            </a:r>
          </a:p>
        </p:txBody>
      </p:sp>
      <p:sp>
        <p:nvSpPr>
          <p:cNvPr id="3" name="Rectangle 2"/>
          <p:cNvSpPr/>
          <p:nvPr/>
        </p:nvSpPr>
        <p:spPr>
          <a:xfrm>
            <a:off x="152400" y="1295400"/>
            <a:ext cx="6172200" cy="487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3200" dirty="0">
              <a:solidFill>
                <a:schemeClr val="tx1"/>
              </a:solidFill>
            </a:endParaRPr>
          </a:p>
        </p:txBody>
      </p:sp>
      <p:sp>
        <p:nvSpPr>
          <p:cNvPr id="5" name="Rectangle 4"/>
          <p:cNvSpPr/>
          <p:nvPr/>
        </p:nvSpPr>
        <p:spPr>
          <a:xfrm>
            <a:off x="457200" y="1447800"/>
            <a:ext cx="5791200" cy="4524315"/>
          </a:xfrm>
          <a:prstGeom prst="rect">
            <a:avLst/>
          </a:prstGeom>
        </p:spPr>
        <p:txBody>
          <a:bodyPr wrap="square">
            <a:spAutoFit/>
          </a:bodyPr>
          <a:lstStyle/>
          <a:p>
            <a:r>
              <a:rPr lang="en-US" dirty="0"/>
              <a:t>The </a:t>
            </a:r>
            <a:r>
              <a:rPr lang="en-US" b="1" dirty="0"/>
              <a:t>Non-cooperation movement</a:t>
            </a:r>
            <a:r>
              <a:rPr lang="en-US" dirty="0"/>
              <a:t> was launched on 4th September, 1920 by Mahatma Gandhi with the aim of self-</a:t>
            </a:r>
            <a:r>
              <a:rPr lang="en-US" dirty="0" err="1"/>
              <a:t>governanance</a:t>
            </a:r>
            <a:r>
              <a:rPr lang="en-US" dirty="0"/>
              <a:t> and obtaining full independence as the Indian National Congress (INC) withdraw its support for British reforms following the </a:t>
            </a:r>
            <a:r>
              <a:rPr lang="en-US" dirty="0" err="1"/>
              <a:t>Rowlatt</a:t>
            </a:r>
            <a:r>
              <a:rPr lang="en-US" dirty="0"/>
              <a:t> Act of 21 March 1919, and the </a:t>
            </a:r>
            <a:r>
              <a:rPr lang="en-US" dirty="0" err="1"/>
              <a:t>Jallianwala</a:t>
            </a:r>
            <a:r>
              <a:rPr lang="en-US" dirty="0"/>
              <a:t> </a:t>
            </a:r>
            <a:r>
              <a:rPr lang="en-US" dirty="0" err="1"/>
              <a:t>Bagh</a:t>
            </a:r>
            <a:r>
              <a:rPr lang="en-US" dirty="0"/>
              <a:t> massacre of 13 April 1919.</a:t>
            </a:r>
          </a:p>
          <a:p>
            <a:r>
              <a:rPr lang="en-US" dirty="0"/>
              <a:t>The </a:t>
            </a:r>
            <a:r>
              <a:rPr lang="en-US" dirty="0" err="1"/>
              <a:t>Rowlatt</a:t>
            </a:r>
            <a:r>
              <a:rPr lang="en-US" dirty="0"/>
              <a:t> Act in March 1919, suspended the rights of defendants in sedition </a:t>
            </a:r>
            <a:r>
              <a:rPr lang="en-US" dirty="0" err="1"/>
              <a:t>trials,was</a:t>
            </a:r>
            <a:r>
              <a:rPr lang="en-US" dirty="0"/>
              <a:t> seen as a "political awakening" by Indians and as a "threat" by the </a:t>
            </a:r>
            <a:r>
              <a:rPr lang="en-US" dirty="0" err="1"/>
              <a:t>British.Although</a:t>
            </a:r>
            <a:r>
              <a:rPr lang="en-US" dirty="0"/>
              <a:t> it was never invoked and declared void just a few years later, the Act motivated Gandhi to conceive the idea of </a:t>
            </a:r>
            <a:r>
              <a:rPr lang="en-US" dirty="0" err="1"/>
              <a:t>satyagraha</a:t>
            </a:r>
            <a:r>
              <a:rPr lang="en-US" dirty="0"/>
              <a:t> (truth), which he saw as synonymous with independence. This idea was also </a:t>
            </a:r>
            <a:r>
              <a:rPr lang="en-US" dirty="0" err="1"/>
              <a:t>authorised</a:t>
            </a:r>
            <a:r>
              <a:rPr lang="en-US" dirty="0"/>
              <a:t> the following month by Jawaharlal Nehru, for who the massacre also endorsed “the conviction that nothing short of independence was acceptable”.</a:t>
            </a:r>
          </a:p>
        </p:txBody>
      </p:sp>
      <p:pic>
        <p:nvPicPr>
          <p:cNvPr id="6" name="Picture 5" descr="th.jpg"/>
          <p:cNvPicPr>
            <a:picLocks noChangeAspect="1"/>
          </p:cNvPicPr>
          <p:nvPr/>
        </p:nvPicPr>
        <p:blipFill>
          <a:blip r:embed="rId2"/>
          <a:stretch>
            <a:fillRect/>
          </a:stretch>
        </p:blipFill>
        <p:spPr>
          <a:xfrm>
            <a:off x="6477000" y="1371600"/>
            <a:ext cx="2667000" cy="4191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81000"/>
            <a:ext cx="8001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CAUSES OF NON-COOPERATION  MOVEMENT</a:t>
            </a:r>
          </a:p>
        </p:txBody>
      </p:sp>
      <p:sp>
        <p:nvSpPr>
          <p:cNvPr id="4" name="Rectangle 3"/>
          <p:cNvSpPr/>
          <p:nvPr/>
        </p:nvSpPr>
        <p:spPr>
          <a:xfrm>
            <a:off x="838200" y="1600200"/>
            <a:ext cx="4114800" cy="441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Annulment of the </a:t>
            </a:r>
            <a:r>
              <a:rPr lang="en-US" dirty="0" err="1">
                <a:solidFill>
                  <a:schemeClr val="tx1"/>
                </a:solidFill>
              </a:rPr>
              <a:t>Rowlatt</a:t>
            </a:r>
            <a:r>
              <a:rPr lang="en-US" dirty="0">
                <a:solidFill>
                  <a:schemeClr val="tx1"/>
                </a:solidFill>
              </a:rPr>
              <a:t> Act and remedying the ‘Punjab wrong’ i.e. the British </a:t>
            </a:r>
            <a:r>
              <a:rPr lang="en-US" dirty="0" err="1">
                <a:solidFill>
                  <a:schemeClr val="tx1"/>
                </a:solidFill>
              </a:rPr>
              <a:t>govornment</a:t>
            </a:r>
            <a:r>
              <a:rPr lang="en-US" dirty="0">
                <a:solidFill>
                  <a:schemeClr val="tx1"/>
                </a:solidFill>
              </a:rPr>
              <a:t> should express its regret on the happening in the Punjab, particularly in Amritsar.</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Remedying the ‘</a:t>
            </a:r>
            <a:r>
              <a:rPr lang="en-US" dirty="0" err="1">
                <a:solidFill>
                  <a:schemeClr val="tx1"/>
                </a:solidFill>
              </a:rPr>
              <a:t>Khilafat</a:t>
            </a:r>
            <a:r>
              <a:rPr lang="en-US" dirty="0">
                <a:solidFill>
                  <a:schemeClr val="tx1"/>
                </a:solidFill>
              </a:rPr>
              <a:t> Wrong’ i.e. the British should adopt a lenient attitude towards Turkey, which was one of the defeated countries in the first world war.</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Satisfying the nationalist urge for </a:t>
            </a:r>
            <a:r>
              <a:rPr lang="en-US" dirty="0" err="1">
                <a:solidFill>
                  <a:schemeClr val="tx1"/>
                </a:solidFill>
              </a:rPr>
              <a:t>swaraj</a:t>
            </a:r>
            <a:r>
              <a:rPr lang="en-US" dirty="0">
                <a:solidFill>
                  <a:schemeClr val="tx1"/>
                </a:solidFill>
              </a:rPr>
              <a:t> by offering a new scheme of meaningful and </a:t>
            </a:r>
            <a:r>
              <a:rPr lang="en-US" dirty="0" err="1">
                <a:solidFill>
                  <a:schemeClr val="tx1"/>
                </a:solidFill>
              </a:rPr>
              <a:t>subatantial</a:t>
            </a:r>
            <a:r>
              <a:rPr lang="en-US" dirty="0">
                <a:solidFill>
                  <a:schemeClr val="tx1"/>
                </a:solidFill>
              </a:rPr>
              <a:t> reforms.</a:t>
            </a:r>
          </a:p>
        </p:txBody>
      </p:sp>
      <p:pic>
        <p:nvPicPr>
          <p:cNvPr id="5" name="Picture 4" descr="th (1).jpg"/>
          <p:cNvPicPr>
            <a:picLocks noChangeAspect="1"/>
          </p:cNvPicPr>
          <p:nvPr/>
        </p:nvPicPr>
        <p:blipFill>
          <a:blip r:embed="rId2"/>
          <a:stretch>
            <a:fillRect/>
          </a:stretch>
        </p:blipFill>
        <p:spPr>
          <a:xfrm>
            <a:off x="5105400" y="1828800"/>
            <a:ext cx="3581400" cy="3810000"/>
          </a:xfrm>
          <a:prstGeom prst="rect">
            <a:avLst/>
          </a:prstGeom>
        </p:spPr>
      </p:pic>
      <p:sp>
        <p:nvSpPr>
          <p:cNvPr id="6" name="Oval 5"/>
          <p:cNvSpPr/>
          <p:nvPr/>
        </p:nvSpPr>
        <p:spPr>
          <a:xfrm>
            <a:off x="5257800" y="5943600"/>
            <a:ext cx="35814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Gandhi with Charka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304800"/>
            <a:ext cx="70104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LAUNCHING OF NON-COOPERATION MOVEMENT</a:t>
            </a:r>
            <a:r>
              <a:rPr lang="en-US" sz="2400" dirty="0"/>
              <a:t> </a:t>
            </a:r>
          </a:p>
        </p:txBody>
      </p:sp>
      <p:sp>
        <p:nvSpPr>
          <p:cNvPr id="4" name="Rectangle 3"/>
          <p:cNvSpPr/>
          <p:nvPr/>
        </p:nvSpPr>
        <p:spPr>
          <a:xfrm>
            <a:off x="381000" y="1524000"/>
            <a:ext cx="86106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t>
            </a:r>
            <a:r>
              <a:rPr lang="en-US" dirty="0"/>
              <a:t>   </a:t>
            </a:r>
            <a:r>
              <a:rPr lang="en-US" dirty="0">
                <a:solidFill>
                  <a:schemeClr val="tx1"/>
                </a:solidFill>
              </a:rPr>
              <a:t>When the British refused to meet anyone of the main demands of the Congress, an All-Party Conference was held at Allahabad in June,1920 and a </a:t>
            </a:r>
            <a:r>
              <a:rPr lang="en-US" dirty="0" err="1">
                <a:solidFill>
                  <a:schemeClr val="tx1"/>
                </a:solidFill>
              </a:rPr>
              <a:t>programme</a:t>
            </a:r>
            <a:r>
              <a:rPr lang="en-US" dirty="0">
                <a:solidFill>
                  <a:schemeClr val="tx1"/>
                </a:solidFill>
              </a:rPr>
              <a:t> of boycott of government schools, colleges and law courts was approved .</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The Congress met in a special session in September , 1920 at Calcutta, and agreed to start the non-cooperation movement, unless the British met its demands.</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This decision was further </a:t>
            </a:r>
            <a:r>
              <a:rPr lang="en-US" dirty="0" err="1">
                <a:solidFill>
                  <a:schemeClr val="tx1"/>
                </a:solidFill>
              </a:rPr>
              <a:t>endrosed</a:t>
            </a:r>
            <a:r>
              <a:rPr lang="en-US" dirty="0">
                <a:solidFill>
                  <a:schemeClr val="tx1"/>
                </a:solidFill>
              </a:rPr>
              <a:t> at its Nagpur session held in December,1920.</a:t>
            </a:r>
          </a:p>
          <a:p>
            <a:pPr>
              <a:buFont typeface="Arial" pitchFamily="34" charset="0"/>
              <a:buChar char="•"/>
            </a:pPr>
            <a:endParaRPr lang="en-US" dirty="0">
              <a:solidFill>
                <a:schemeClr val="tx1"/>
              </a:solidFill>
            </a:endParaRP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The Congress, therefore, under the leadership of Gandhi started the Non-cooperation movement in right earnest in January, 1921.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8600"/>
            <a:ext cx="73152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PROGRAMMES OF NON-COOPERATION MOVEMENT</a:t>
            </a:r>
          </a:p>
        </p:txBody>
      </p:sp>
      <p:sp>
        <p:nvSpPr>
          <p:cNvPr id="4" name="Rectangle 3"/>
          <p:cNvSpPr/>
          <p:nvPr/>
        </p:nvSpPr>
        <p:spPr>
          <a:xfrm>
            <a:off x="304800" y="1600200"/>
            <a:ext cx="8458200" cy="510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t>
            </a:r>
            <a:r>
              <a:rPr lang="en-US" dirty="0">
                <a:solidFill>
                  <a:srgbClr val="002060"/>
                </a:solidFill>
              </a:rPr>
              <a:t>Boycott of government or semi-government schools, colleges, courts, election to be held for the councils as suggested by the reforms of 1919 and finally of foreign goods.</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Surrender of titles and honorary offices and resignation from nominated seats in local bodies.</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Refusal to attend government or semi-government functions.</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Refusal by the military, clerical and </a:t>
            </a:r>
            <a:r>
              <a:rPr lang="en-US" dirty="0" err="1">
                <a:solidFill>
                  <a:srgbClr val="002060"/>
                </a:solidFill>
              </a:rPr>
              <a:t>labouring</a:t>
            </a:r>
            <a:r>
              <a:rPr lang="en-US" dirty="0">
                <a:solidFill>
                  <a:srgbClr val="002060"/>
                </a:solidFill>
              </a:rPr>
              <a:t> classes to offer themselves as recruits in Mesopotamia.</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Establishment of national schools, colleges, and private arbitration courts, known as </a:t>
            </a:r>
            <a:r>
              <a:rPr lang="en-US" i="1" dirty="0" err="1">
                <a:solidFill>
                  <a:srgbClr val="002060"/>
                </a:solidFill>
              </a:rPr>
              <a:t>panchayats</a:t>
            </a:r>
            <a:r>
              <a:rPr lang="en-US" i="1" dirty="0">
                <a:solidFill>
                  <a:srgbClr val="002060"/>
                </a:solidFill>
              </a:rPr>
              <a:t>,</a:t>
            </a:r>
            <a:r>
              <a:rPr lang="en-US" dirty="0">
                <a:solidFill>
                  <a:srgbClr val="002060"/>
                </a:solidFill>
              </a:rPr>
              <a:t> all over India.</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a:t>
            </a:r>
            <a:r>
              <a:rPr lang="en-US" dirty="0" err="1">
                <a:solidFill>
                  <a:srgbClr val="002060"/>
                </a:solidFill>
              </a:rPr>
              <a:t>Popularisation</a:t>
            </a:r>
            <a:r>
              <a:rPr lang="en-US" dirty="0">
                <a:solidFill>
                  <a:srgbClr val="002060"/>
                </a:solidFill>
              </a:rPr>
              <a:t> of </a:t>
            </a:r>
            <a:r>
              <a:rPr lang="en-US" i="1" dirty="0" err="1">
                <a:solidFill>
                  <a:srgbClr val="002060"/>
                </a:solidFill>
              </a:rPr>
              <a:t>swadeshi</a:t>
            </a:r>
            <a:r>
              <a:rPr lang="en-US" i="1" dirty="0">
                <a:solidFill>
                  <a:srgbClr val="002060"/>
                </a:solidFill>
              </a:rPr>
              <a:t> </a:t>
            </a:r>
            <a:r>
              <a:rPr lang="en-US" dirty="0">
                <a:solidFill>
                  <a:srgbClr val="002060"/>
                </a:solidFill>
              </a:rPr>
              <a:t>and </a:t>
            </a:r>
            <a:r>
              <a:rPr lang="en-US" i="1" dirty="0" err="1">
                <a:solidFill>
                  <a:srgbClr val="002060"/>
                </a:solidFill>
              </a:rPr>
              <a:t>khadi</a:t>
            </a:r>
            <a:r>
              <a:rPr lang="en-US" i="1" dirty="0">
                <a:solidFill>
                  <a:srgbClr val="002060"/>
                </a:solidFill>
              </a:rPr>
              <a:t> </a:t>
            </a:r>
            <a:r>
              <a:rPr lang="en-US" dirty="0">
                <a:solidFill>
                  <a:srgbClr val="002060"/>
                </a:solidFill>
              </a:rPr>
              <a:t> by reviving hand-spinning and hand-weaving.</a:t>
            </a:r>
          </a:p>
          <a:p>
            <a:pPr>
              <a:buFont typeface="Arial" pitchFamily="34" charset="0"/>
              <a:buChar char="•"/>
            </a:pPr>
            <a:r>
              <a:rPr lang="en-US" dirty="0">
                <a:solidFill>
                  <a:srgbClr val="002060"/>
                </a:solidFill>
              </a:rPr>
              <a:t>  Development of unity between Hindus and Muslims.</a:t>
            </a:r>
          </a:p>
          <a:p>
            <a:pPr>
              <a:buFont typeface="Arial" pitchFamily="34" charset="0"/>
              <a:buChar char="•"/>
            </a:pPr>
            <a:r>
              <a:rPr lang="en-US" dirty="0">
                <a:solidFill>
                  <a:srgbClr val="002060"/>
                </a:solidFill>
              </a:rPr>
              <a:t> Removal of </a:t>
            </a:r>
            <a:r>
              <a:rPr lang="en-US" dirty="0" err="1">
                <a:solidFill>
                  <a:srgbClr val="002060"/>
                </a:solidFill>
              </a:rPr>
              <a:t>untouchability</a:t>
            </a:r>
            <a:r>
              <a:rPr lang="en-US" dirty="0">
                <a:solidFill>
                  <a:srgbClr val="002060"/>
                </a:solidFill>
              </a:rPr>
              <a:t> and other measures for </a:t>
            </a:r>
            <a:r>
              <a:rPr lang="en-US" dirty="0" err="1">
                <a:solidFill>
                  <a:srgbClr val="002060"/>
                </a:solidFill>
              </a:rPr>
              <a:t>Harijan</a:t>
            </a:r>
            <a:r>
              <a:rPr lang="en-US" dirty="0">
                <a:solidFill>
                  <a:srgbClr val="002060"/>
                </a:solidFill>
              </a:rPr>
              <a:t> </a:t>
            </a:r>
            <a:r>
              <a:rPr lang="en-US" dirty="0">
                <a:solidFill>
                  <a:schemeClr val="tx1"/>
                </a:solidFill>
              </a:rPr>
              <a:t>welfare.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153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DIFFERENT PHASES OF NON-COOPERATION MOVEMENT</a:t>
            </a:r>
          </a:p>
        </p:txBody>
      </p:sp>
      <p:sp>
        <p:nvSpPr>
          <p:cNvPr id="3" name="Rectangle 2"/>
          <p:cNvSpPr/>
          <p:nvPr/>
        </p:nvSpPr>
        <p:spPr>
          <a:xfrm>
            <a:off x="533400" y="1524000"/>
            <a:ext cx="8305800" cy="502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The first phase (January-March, 1921) was marked by the boycott of government schools and colleges by teachers and students, and of courts by the lawyers.</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During the second phase (</a:t>
            </a:r>
            <a:r>
              <a:rPr lang="en-US" dirty="0" err="1">
                <a:solidFill>
                  <a:schemeClr val="tx1"/>
                </a:solidFill>
              </a:rPr>
              <a:t>Aprilo</a:t>
            </a:r>
            <a:r>
              <a:rPr lang="en-US" dirty="0">
                <a:solidFill>
                  <a:schemeClr val="tx1"/>
                </a:solidFill>
              </a:rPr>
              <a:t>-June, 1921) the focus was on raising finds (RS one </a:t>
            </a:r>
            <a:r>
              <a:rPr lang="en-US" dirty="0" err="1">
                <a:solidFill>
                  <a:schemeClr val="tx1"/>
                </a:solidFill>
              </a:rPr>
              <a:t>crore</a:t>
            </a:r>
            <a:r>
              <a:rPr lang="en-US" dirty="0">
                <a:solidFill>
                  <a:schemeClr val="tx1"/>
                </a:solidFill>
              </a:rPr>
              <a:t> ) for the  ‘</a:t>
            </a:r>
            <a:r>
              <a:rPr lang="en-US" dirty="0" err="1">
                <a:solidFill>
                  <a:schemeClr val="tx1"/>
                </a:solidFill>
              </a:rPr>
              <a:t>Tilak</a:t>
            </a:r>
            <a:r>
              <a:rPr lang="en-US" dirty="0">
                <a:solidFill>
                  <a:schemeClr val="tx1"/>
                </a:solidFill>
              </a:rPr>
              <a:t> </a:t>
            </a:r>
            <a:r>
              <a:rPr lang="en-US" dirty="0" err="1">
                <a:solidFill>
                  <a:schemeClr val="tx1"/>
                </a:solidFill>
              </a:rPr>
              <a:t>Swaraj</a:t>
            </a:r>
            <a:r>
              <a:rPr lang="en-US" dirty="0">
                <a:solidFill>
                  <a:schemeClr val="tx1"/>
                </a:solidFill>
              </a:rPr>
              <a:t> Fund’, enrolling common people as members of the congress, and installing charkhas (spinning wheels) on a large scale.</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The third phase (July-November, 1921) was marked by a focus on the boycott of foreign goods and on organization of volunteer bands to </a:t>
            </a:r>
            <a:r>
              <a:rPr lang="en-US" dirty="0" err="1">
                <a:solidFill>
                  <a:schemeClr val="tx1"/>
                </a:solidFill>
              </a:rPr>
              <a:t>organise</a:t>
            </a:r>
            <a:r>
              <a:rPr lang="en-US" dirty="0">
                <a:solidFill>
                  <a:schemeClr val="tx1"/>
                </a:solidFill>
              </a:rPr>
              <a:t> a nation-wide </a:t>
            </a:r>
            <a:r>
              <a:rPr lang="en-US" dirty="0" err="1">
                <a:solidFill>
                  <a:schemeClr val="tx1"/>
                </a:solidFill>
              </a:rPr>
              <a:t>hartal</a:t>
            </a:r>
            <a:r>
              <a:rPr lang="en-US" dirty="0">
                <a:solidFill>
                  <a:schemeClr val="tx1"/>
                </a:solidFill>
              </a:rPr>
              <a:t> on the eve of the visit of the Prince of Wales.</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The fourth phase (November, 1921-February, 1922) witnessed certain developments which nearly brought government to its knees.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8600"/>
            <a:ext cx="63246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002060"/>
                </a:solidFill>
              </a:rPr>
              <a:t>CHAURI CHAURA INCIDENT</a:t>
            </a:r>
          </a:p>
        </p:txBody>
      </p:sp>
      <p:pic>
        <p:nvPicPr>
          <p:cNvPr id="5" name="Picture 4" descr="chauri-chaura-incident-4.jpg"/>
          <p:cNvPicPr>
            <a:picLocks noChangeAspect="1"/>
          </p:cNvPicPr>
          <p:nvPr/>
        </p:nvPicPr>
        <p:blipFill>
          <a:blip r:embed="rId2"/>
          <a:stretch>
            <a:fillRect/>
          </a:stretch>
        </p:blipFill>
        <p:spPr>
          <a:xfrm>
            <a:off x="6019800" y="1752600"/>
            <a:ext cx="3124200" cy="3276600"/>
          </a:xfrm>
          <a:prstGeom prst="rect">
            <a:avLst/>
          </a:prstGeom>
        </p:spPr>
      </p:pic>
      <p:sp>
        <p:nvSpPr>
          <p:cNvPr id="6" name="Oval 5"/>
          <p:cNvSpPr/>
          <p:nvPr/>
        </p:nvSpPr>
        <p:spPr>
          <a:xfrm>
            <a:off x="5943600" y="5638800"/>
            <a:ext cx="32004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rgbClr val="002060"/>
                </a:solidFill>
              </a:rPr>
              <a:t>Chouri</a:t>
            </a:r>
            <a:r>
              <a:rPr lang="en-US" dirty="0">
                <a:solidFill>
                  <a:srgbClr val="002060"/>
                </a:solidFill>
              </a:rPr>
              <a:t> </a:t>
            </a:r>
            <a:r>
              <a:rPr lang="en-US" dirty="0" err="1">
                <a:solidFill>
                  <a:srgbClr val="002060"/>
                </a:solidFill>
              </a:rPr>
              <a:t>Choura</a:t>
            </a:r>
            <a:r>
              <a:rPr lang="en-US" dirty="0">
                <a:solidFill>
                  <a:srgbClr val="002060"/>
                </a:solidFill>
              </a:rPr>
              <a:t> incident</a:t>
            </a:r>
          </a:p>
        </p:txBody>
      </p:sp>
      <p:sp>
        <p:nvSpPr>
          <p:cNvPr id="7" name="Rectangle 6"/>
          <p:cNvSpPr/>
          <p:nvPr/>
        </p:nvSpPr>
        <p:spPr>
          <a:xfrm>
            <a:off x="304800" y="1371600"/>
            <a:ext cx="5638800" cy="5029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The Congress session held at </a:t>
            </a:r>
            <a:r>
              <a:rPr lang="en-US" dirty="0" err="1">
                <a:solidFill>
                  <a:schemeClr val="tx1"/>
                </a:solidFill>
              </a:rPr>
              <a:t>Ahmedabad</a:t>
            </a:r>
            <a:r>
              <a:rPr lang="en-US" dirty="0">
                <a:solidFill>
                  <a:schemeClr val="tx1"/>
                </a:solidFill>
              </a:rPr>
              <a:t> in December 1920 decided to launch a civil disobedience movement while reiterating its the non-violent, up stand non-</a:t>
            </a:r>
            <a:r>
              <a:rPr lang="en-US" dirty="0" err="1">
                <a:solidFill>
                  <a:schemeClr val="tx1"/>
                </a:solidFill>
              </a:rPr>
              <a:t>coopration</a:t>
            </a:r>
            <a:r>
              <a:rPr lang="en-US" dirty="0">
                <a:solidFill>
                  <a:schemeClr val="tx1"/>
                </a:solidFill>
              </a:rPr>
              <a:t> movement of which Gandhi was the appointed leader. Before Gandhi could launch the civil disobedient movement, a mob at </a:t>
            </a:r>
            <a:r>
              <a:rPr lang="en-US" dirty="0" err="1">
                <a:solidFill>
                  <a:schemeClr val="tx1"/>
                </a:solidFill>
              </a:rPr>
              <a:t>Chauri-Chaura</a:t>
            </a:r>
            <a:r>
              <a:rPr lang="en-US" dirty="0">
                <a:solidFill>
                  <a:schemeClr val="tx1"/>
                </a:solidFill>
              </a:rPr>
              <a:t> led by </a:t>
            </a:r>
            <a:r>
              <a:rPr lang="en-US" dirty="0" err="1">
                <a:solidFill>
                  <a:schemeClr val="tx1"/>
                </a:solidFill>
              </a:rPr>
              <a:t>Jawahar</a:t>
            </a:r>
            <a:r>
              <a:rPr lang="en-US" dirty="0">
                <a:solidFill>
                  <a:schemeClr val="tx1"/>
                </a:solidFill>
              </a:rPr>
              <a:t> </a:t>
            </a:r>
            <a:r>
              <a:rPr lang="en-US" dirty="0" err="1">
                <a:solidFill>
                  <a:schemeClr val="tx1"/>
                </a:solidFill>
              </a:rPr>
              <a:t>Yadav</a:t>
            </a:r>
            <a:r>
              <a:rPr lang="en-US" dirty="0">
                <a:solidFill>
                  <a:schemeClr val="tx1"/>
                </a:solidFill>
              </a:rPr>
              <a:t>, near Gorakhpur, U.P. clashed with the police who opened fire. In retaliation the mob burnt the police station and killed 22 policemen. This compelled Gandhi to call off the civil disobedience movement on 11th February 1922 Gandhi was arrested and sentenced to 6 years imprisonment.</a:t>
            </a:r>
            <a:r>
              <a:rPr lang="en-US" dirty="0"/>
              <a:t> </a:t>
            </a:r>
            <a:r>
              <a:rPr lang="en-US" dirty="0">
                <a:solidFill>
                  <a:schemeClr val="tx1"/>
                </a:solidFill>
              </a:rPr>
              <a:t>The </a:t>
            </a:r>
            <a:r>
              <a:rPr lang="en-US" dirty="0" err="1">
                <a:solidFill>
                  <a:schemeClr val="tx1"/>
                </a:solidFill>
              </a:rPr>
              <a:t>Chauri-Chaura</a:t>
            </a:r>
            <a:r>
              <a:rPr lang="en-US" dirty="0">
                <a:solidFill>
                  <a:schemeClr val="tx1"/>
                </a:solidFill>
              </a:rPr>
              <a:t> incident convinced that the nation was not yet ready for mass disobedience and he prevailed upon the Congress Working Committee in </a:t>
            </a:r>
            <a:r>
              <a:rPr lang="en-US" dirty="0" err="1">
                <a:solidFill>
                  <a:schemeClr val="tx1"/>
                </a:solidFill>
              </a:rPr>
              <a:t>Bardoli</a:t>
            </a:r>
            <a:r>
              <a:rPr lang="en-US" dirty="0">
                <a:solidFill>
                  <a:schemeClr val="tx1"/>
                </a:solidFill>
              </a:rPr>
              <a:t> on 12th February 1922, to call off the non-cooperation movement.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79248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002060"/>
                </a:solidFill>
              </a:rPr>
              <a:t>SIGNIFICANCE OF NON-COOPERATION MOVEMENT</a:t>
            </a:r>
          </a:p>
        </p:txBody>
      </p:sp>
      <p:sp>
        <p:nvSpPr>
          <p:cNvPr id="3" name="Rectangle 2"/>
          <p:cNvSpPr/>
          <p:nvPr/>
        </p:nvSpPr>
        <p:spPr>
          <a:xfrm>
            <a:off x="457200" y="1676400"/>
            <a:ext cx="8458200" cy="502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rgbClr val="002060"/>
                </a:solidFill>
              </a:rPr>
              <a:t>  The Indian Nationalist movement, for the first time in history, acquired a real mass base with the participation of different sections of Indian society such as peasants, workers, students and teachers, women, merchants and so on.</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Secondly, the movement witnessed the spread of nationalism to the remotest corners of the country.</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Thirdly, it transformed the Indian National Congress from a deliberative assembly into an </a:t>
            </a:r>
            <a:r>
              <a:rPr lang="en-US" dirty="0" err="1">
                <a:solidFill>
                  <a:srgbClr val="002060"/>
                </a:solidFill>
              </a:rPr>
              <a:t>organisation</a:t>
            </a:r>
            <a:r>
              <a:rPr lang="en-US" dirty="0">
                <a:solidFill>
                  <a:srgbClr val="002060"/>
                </a:solidFill>
              </a:rPr>
              <a:t> for action, as evident from the various </a:t>
            </a:r>
            <a:r>
              <a:rPr lang="en-US" dirty="0" err="1">
                <a:solidFill>
                  <a:srgbClr val="002060"/>
                </a:solidFill>
              </a:rPr>
              <a:t>programmes</a:t>
            </a:r>
            <a:r>
              <a:rPr lang="en-US" dirty="0">
                <a:solidFill>
                  <a:srgbClr val="002060"/>
                </a:solidFill>
              </a:rPr>
              <a:t> of the movement.</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Fourthly, it marked the height of Hindu-Muslim unity which could be seen in the merger of the </a:t>
            </a:r>
            <a:r>
              <a:rPr lang="en-US" dirty="0" err="1">
                <a:solidFill>
                  <a:srgbClr val="002060"/>
                </a:solidFill>
              </a:rPr>
              <a:t>Khilafat</a:t>
            </a:r>
            <a:r>
              <a:rPr lang="en-US" dirty="0">
                <a:solidFill>
                  <a:srgbClr val="002060"/>
                </a:solidFill>
              </a:rPr>
              <a:t> movement with this movement.</a:t>
            </a:r>
          </a:p>
          <a:p>
            <a:pPr>
              <a:buFont typeface="Arial" pitchFamily="34" charset="0"/>
              <a:buChar char="•"/>
            </a:pPr>
            <a:endParaRPr lang="en-US" dirty="0">
              <a:solidFill>
                <a:srgbClr val="002060"/>
              </a:solidFill>
            </a:endParaRPr>
          </a:p>
          <a:p>
            <a:pPr>
              <a:buFont typeface="Arial" pitchFamily="34" charset="0"/>
              <a:buChar char="•"/>
            </a:pPr>
            <a:r>
              <a:rPr lang="en-US" dirty="0">
                <a:solidFill>
                  <a:srgbClr val="002060"/>
                </a:solidFill>
              </a:rPr>
              <a:t>  Finally, the movement demonstrated to a remarkable degree the willingness and ability of the masses to endure hardships and make sacrifices in the cause of national independence.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The Chauri-Chaura Incident (1922) The Congress session held at Ahmedabad in December 1920 decided to launch a civil disobedience movement while reitrating its the non-violent, uo stand hon-coopration movement of which Gandhi was the appointed leader. Before Gandhi could launch the civil disobedient movement, a mob at Chauri-Chaura led by Jawahar Yadav, near Gorakhpur, U.P. clashed with the police who opened fire. In retaliation the mob burnt the police station and killed 22 policemen. This compelled Gandhi to call off the civil disobedience movement on 11th February 1922 Gandhi was arrested and sentenced to 6 years imprisonment. The Chauri-Chaura incident convinced that the nation was not yet ready for mass disobedience and he prevailed upon the Congress Working Committee in Bardoli on 12th February 1922, to call off the non-cooperation movement.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
        <p:nvSpPr>
          <p:cNvPr id="8" name="Rectangle 7"/>
          <p:cNvSpPr/>
          <p:nvPr/>
        </p:nvSpPr>
        <p:spPr>
          <a:xfrm>
            <a:off x="457200" y="304800"/>
            <a:ext cx="83820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TOWARDS CIVIL DISOBEDIENCE MOVEMENT : SIMON COMMISSION (1927)</a:t>
            </a:r>
          </a:p>
        </p:txBody>
      </p:sp>
      <p:sp>
        <p:nvSpPr>
          <p:cNvPr id="9" name="Rectangle 8"/>
          <p:cNvSpPr/>
          <p:nvPr/>
        </p:nvSpPr>
        <p:spPr>
          <a:xfrm>
            <a:off x="152400" y="1066800"/>
            <a:ext cx="5791200" cy="5638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On November 8, 1927 the British government announced the setting up of the Indian Statutory Commission under Sir John Simon. It consisted, apart from the chairman, of six members. Party wise, there were four Conservatives, two </a:t>
            </a:r>
            <a:r>
              <a:rPr lang="en-US" dirty="0" err="1">
                <a:solidFill>
                  <a:schemeClr val="tx1"/>
                </a:solidFill>
              </a:rPr>
              <a:t>Labourites</a:t>
            </a:r>
            <a:r>
              <a:rPr lang="en-US" dirty="0">
                <a:solidFill>
                  <a:schemeClr val="tx1"/>
                </a:solidFill>
              </a:rPr>
              <a:t> and one Liberal. This all-white Commission with no Indian representation caused a great controversy even before it began its task of enquiring into the working of the India, and reporting on the desirability and extent of establishing the principle of responsible government. </a:t>
            </a:r>
          </a:p>
          <a:p>
            <a:r>
              <a:rPr lang="en-US" dirty="0">
                <a:solidFill>
                  <a:schemeClr val="tx1"/>
                </a:solidFill>
              </a:rPr>
              <a:t>Its impending visit to India provoked a popular political and even social boycott. All the </a:t>
            </a:r>
            <a:r>
              <a:rPr lang="en-US" dirty="0" err="1">
                <a:solidFill>
                  <a:schemeClr val="tx1"/>
                </a:solidFill>
              </a:rPr>
              <a:t>maior</a:t>
            </a:r>
            <a:r>
              <a:rPr lang="en-US" dirty="0">
                <a:solidFill>
                  <a:schemeClr val="tx1"/>
                </a:solidFill>
              </a:rPr>
              <a:t> political parties-the Congress, the All-India Liberal Federation, the Muslim League, the Hindu </a:t>
            </a:r>
            <a:r>
              <a:rPr lang="en-US" dirty="0" err="1">
                <a:solidFill>
                  <a:schemeClr val="tx1"/>
                </a:solidFill>
              </a:rPr>
              <a:t>Mahasabha</a:t>
            </a:r>
            <a:r>
              <a:rPr lang="en-US" dirty="0">
                <a:solidFill>
                  <a:schemeClr val="tx1"/>
                </a:solidFill>
              </a:rPr>
              <a:t>-as well as the Federation of the Indian Chambers of Commerce and the Mill-owners' Association were signatories to a statement calling for a boycott of the Commission. Those who welcomed it were either splinter groups, such as a section of the Muslim league, or representatives of special or sectarian interests, like Europeans, Anglo-Indians and the Depressed Classes.</a:t>
            </a:r>
          </a:p>
        </p:txBody>
      </p:sp>
      <p:pic>
        <p:nvPicPr>
          <p:cNvPr id="11" name="Picture 10" descr="gettyimages-515137622-612x612.jpg"/>
          <p:cNvPicPr>
            <a:picLocks noChangeAspect="1"/>
          </p:cNvPicPr>
          <p:nvPr/>
        </p:nvPicPr>
        <p:blipFill>
          <a:blip r:embed="rId2"/>
          <a:stretch>
            <a:fillRect/>
          </a:stretch>
        </p:blipFill>
        <p:spPr>
          <a:xfrm>
            <a:off x="6172200" y="1828800"/>
            <a:ext cx="2743200" cy="2667000"/>
          </a:xfrm>
          <a:prstGeom prst="rect">
            <a:avLst/>
          </a:prstGeom>
        </p:spPr>
      </p:pic>
      <p:sp>
        <p:nvSpPr>
          <p:cNvPr id="12" name="Oval 11"/>
          <p:cNvSpPr/>
          <p:nvPr/>
        </p:nvSpPr>
        <p:spPr>
          <a:xfrm>
            <a:off x="6172200" y="4800600"/>
            <a:ext cx="2743200" cy="11430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Protest against Simon Commission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04800"/>
            <a:ext cx="70866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BUTLER COMMITTEE (1927)</a:t>
            </a:r>
          </a:p>
        </p:txBody>
      </p:sp>
      <p:sp>
        <p:nvSpPr>
          <p:cNvPr id="31745"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Along with the Simon Commission, the British government also announced the setting up of a three member committee consisting of Harcourt Butler, W S Holdsworth andSC Peel to inquire into the relationship between the Indian States and the Paramount Power and to suggest ways and means for a more satisfactory adjustment of the existing economic relations between them and British India. SC of Officially called the Indian States Committee, it visited 16 Indian States. Its report, submitted in 1929, observed that the relationship of the Paramount Power with the States was not merely a contractual relationship, but a living, growing rela- tionship shaped by circumstances and policy, and resting on a mixture of history and theory. Further, it maintained that in view of this historical nature of the relationship, the States should not be transferred without their own agreement to a relationship with a new government in British India responsible to an Indian legislature. Later the Simon Commission substantially endorsed the Butler Committee's findings and agreed that the viceroy, and not the governor-gen- eral-in-council, should be the 'agent of the Paramount Power' in its relations with the Princes. And the Government of India Act 1935 even stipu- lated that the two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
        <p:nvSpPr>
          <p:cNvPr id="7" name="Rectangle 6"/>
          <p:cNvSpPr/>
          <p:nvPr/>
        </p:nvSpPr>
        <p:spPr>
          <a:xfrm>
            <a:off x="533400" y="1524000"/>
            <a:ext cx="8229600" cy="5029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Along with the Simon Commission, the British government also announced the setting up of a three member committee consisting of Harcourt Butler, W.S </a:t>
            </a:r>
            <a:r>
              <a:rPr lang="en-US" dirty="0" err="1">
                <a:solidFill>
                  <a:schemeClr val="tx1"/>
                </a:solidFill>
              </a:rPr>
              <a:t>Holdsworth</a:t>
            </a:r>
            <a:r>
              <a:rPr lang="en-US" dirty="0">
                <a:solidFill>
                  <a:schemeClr val="tx1"/>
                </a:solidFill>
              </a:rPr>
              <a:t> and S.C Peel to inquire into the relationship between the Indian States and the Paramount Power and to suggest ways and means for a more satisfactory adjustment of the existing economic relations between them and British India. SC of Officially called the Indian States Committee, it visited 16 Indian States. Its report, submitted in 1929, observed that the relationship of the Paramount Power with the States was not merely a contractual relationship, but a living, growing relationship shaped by circumstances and policy, and resting on a mixture of history and theory. Further, it maintained that in view of this historical nature of the relationship, the States should not be transferred without their own agreement to a relationship with a new government in British India responsible to an Indian legislature. Later the Simon Commission substantially endorsed the Butler Committee's findings and agreed that the viceroy, and not the governor-general-in-council, should be the 'agent of the Paramount Power' in its relations with the Princes. And the Government of India Act 1935 even stipulated that the two offices of the governor-general and the viceroy were indeed separate and distinct in their functions.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381000"/>
            <a:ext cx="59436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NEHRU REPORT (1928)</a:t>
            </a:r>
          </a:p>
        </p:txBody>
      </p:sp>
      <p:sp>
        <p:nvSpPr>
          <p:cNvPr id="3" name="Rectangle 2"/>
          <p:cNvSpPr/>
          <p:nvPr/>
        </p:nvSpPr>
        <p:spPr>
          <a:xfrm>
            <a:off x="1219200" y="1600200"/>
            <a:ext cx="6629400" cy="3429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t"/>
            <a:r>
              <a:rPr lang="en-US" dirty="0">
                <a:solidFill>
                  <a:schemeClr val="tx1"/>
                </a:solidFill>
              </a:rPr>
              <a:t> In opposition to the appointment of the Simon Commission, an all-parties conference was convened at Delhi on February 12, 1928, which was attended by representatives of 29 </a:t>
            </a:r>
            <a:r>
              <a:rPr lang="en-US" dirty="0" err="1">
                <a:solidFill>
                  <a:schemeClr val="tx1"/>
                </a:solidFill>
              </a:rPr>
              <a:t>organisations</a:t>
            </a:r>
            <a:r>
              <a:rPr lang="en-US" dirty="0">
                <a:solidFill>
                  <a:schemeClr val="tx1"/>
                </a:solidFill>
              </a:rPr>
              <a:t>. At the Bombay meeting on May 19, 1928, the All- Parties </a:t>
            </a:r>
            <a:r>
              <a:rPr lang="en-US" dirty="0" err="1">
                <a:solidFill>
                  <a:schemeClr val="tx1"/>
                </a:solidFill>
              </a:rPr>
              <a:t>Confernce</a:t>
            </a:r>
            <a:r>
              <a:rPr lang="en-US" dirty="0">
                <a:solidFill>
                  <a:schemeClr val="tx1"/>
                </a:solidFill>
              </a:rPr>
              <a:t> appointed a committee with </a:t>
            </a:r>
            <a:r>
              <a:rPr lang="en-US" dirty="0" err="1">
                <a:solidFill>
                  <a:schemeClr val="tx1"/>
                </a:solidFill>
              </a:rPr>
              <a:t>Motilal</a:t>
            </a:r>
            <a:r>
              <a:rPr lang="en-US" dirty="0">
                <a:solidFill>
                  <a:schemeClr val="tx1"/>
                </a:solidFill>
              </a:rPr>
              <a:t> Nehru as its chairman to consider and determine the principles of the constitution for India. The Nehru Committee presented its report to the fourth session of the All-Parties Conference at </a:t>
            </a:r>
            <a:r>
              <a:rPr lang="en-US" dirty="0" err="1">
                <a:solidFill>
                  <a:schemeClr val="tx1"/>
                </a:solidFill>
              </a:rPr>
              <a:t>Lucknow</a:t>
            </a:r>
            <a:r>
              <a:rPr lang="en-US" dirty="0">
                <a:solidFill>
                  <a:schemeClr val="tx1"/>
                </a:solidFill>
              </a:rPr>
              <a:t> in August 1928. The central theme of </a:t>
            </a:r>
            <a:r>
              <a:rPr lang="en-US" dirty="0" err="1">
                <a:solidFill>
                  <a:schemeClr val="tx1"/>
                </a:solidFill>
              </a:rPr>
              <a:t>theCommittee's</a:t>
            </a:r>
            <a:r>
              <a:rPr lang="en-US" dirty="0">
                <a:solidFill>
                  <a:schemeClr val="tx1"/>
                </a:solidFill>
              </a:rPr>
              <a:t> recommendations was the assumption that the country's new constitution would rest on the solid base of Dominion Status,</a:t>
            </a:r>
            <a:r>
              <a:rPr lang="en-US" dirty="0"/>
              <a:t> </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905000" y="4114800"/>
            <a:ext cx="6172200" cy="106680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DR.SHAMITA SARKAR</a:t>
            </a:r>
          </a:p>
        </p:txBody>
      </p:sp>
      <p:sp>
        <p:nvSpPr>
          <p:cNvPr id="5" name="Rectangle 4"/>
          <p:cNvSpPr/>
          <p:nvPr/>
        </p:nvSpPr>
        <p:spPr>
          <a:xfrm>
            <a:off x="1981200" y="609600"/>
            <a:ext cx="5181600" cy="26670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PPT PRESENTATION  </a:t>
            </a:r>
          </a:p>
          <a:p>
            <a:pPr algn="ctr"/>
            <a:r>
              <a:rPr lang="en-US" sz="2800" dirty="0">
                <a:solidFill>
                  <a:schemeClr val="tx1"/>
                </a:solidFill>
              </a:rPr>
              <a:t>ON </a:t>
            </a:r>
          </a:p>
          <a:p>
            <a:pPr algn="ctr"/>
            <a:r>
              <a:rPr lang="en-US" sz="2800" dirty="0">
                <a:solidFill>
                  <a:srgbClr val="FF0000"/>
                </a:solidFill>
              </a:rPr>
              <a:t>ROLE OF MAHATMA GANDHI IN INDIAN FREEDOM STRUGGLE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381000"/>
            <a:ext cx="59436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NEHRU REPORT (1928)</a:t>
            </a:r>
          </a:p>
        </p:txBody>
      </p:sp>
      <p:sp>
        <p:nvSpPr>
          <p:cNvPr id="3" name="Rectangle 2"/>
          <p:cNvSpPr/>
          <p:nvPr/>
        </p:nvSpPr>
        <p:spPr>
          <a:xfrm>
            <a:off x="381000" y="1524000"/>
            <a:ext cx="8534400" cy="4800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t"/>
            <a:r>
              <a:rPr lang="en-US" dirty="0">
                <a:solidFill>
                  <a:schemeClr val="tx1"/>
                </a:solidFill>
              </a:rPr>
              <a:t>Other important recommendations of the Report were as follows: </a:t>
            </a:r>
          </a:p>
          <a:p>
            <a:pPr fontAlgn="t"/>
            <a:endParaRPr lang="en-US" dirty="0">
              <a:solidFill>
                <a:schemeClr val="tx1"/>
              </a:solidFill>
            </a:endParaRPr>
          </a:p>
          <a:p>
            <a:pPr fontAlgn="t"/>
            <a:r>
              <a:rPr lang="en-US" dirty="0">
                <a:solidFill>
                  <a:schemeClr val="tx1"/>
                </a:solidFill>
              </a:rPr>
              <a:t>(</a:t>
            </a:r>
            <a:r>
              <a:rPr lang="en-US" dirty="0" err="1">
                <a:solidFill>
                  <a:schemeClr val="tx1"/>
                </a:solidFill>
              </a:rPr>
              <a:t>i</a:t>
            </a:r>
            <a:r>
              <a:rPr lang="en-US" dirty="0">
                <a:solidFill>
                  <a:schemeClr val="tx1"/>
                </a:solidFill>
              </a:rPr>
              <a:t>) provision for freedom of con- science, profession and practice of one's religion; (ii) lower houses in the central legislature and the provincial joint mixed electorates with reservation of seats a. ire </a:t>
            </a:r>
            <a:r>
              <a:rPr lang="en-US" dirty="0" err="1">
                <a:solidFill>
                  <a:schemeClr val="tx1"/>
                </a:solidFill>
              </a:rPr>
              <a:t>pu</a:t>
            </a:r>
            <a:r>
              <a:rPr lang="en-US" dirty="0">
                <a:solidFill>
                  <a:schemeClr val="tx1"/>
                </a:solidFill>
              </a:rPr>
              <a:t> PL he I councils to consist of members elected by Muslims or Hindus wherever they were in a minor. </a:t>
            </a:r>
            <a:r>
              <a:rPr lang="en-US" dirty="0" err="1">
                <a:solidFill>
                  <a:schemeClr val="tx1"/>
                </a:solidFill>
              </a:rPr>
              <a:t>ity</a:t>
            </a:r>
            <a:r>
              <a:rPr lang="en-US" dirty="0">
                <a:solidFill>
                  <a:schemeClr val="tx1"/>
                </a:solidFill>
              </a:rPr>
              <a:t>: (iii) no reservation of seats for Muslims in the Punjab and Bengal; (iv) reservation of seats on the basis of population and for a fixed period of 10 years; and (v) provision for adult universal suffrage. </a:t>
            </a:r>
          </a:p>
          <a:p>
            <a:pPr fontAlgn="t"/>
            <a:endParaRPr lang="en-US" dirty="0">
              <a:solidFill>
                <a:schemeClr val="tx1"/>
              </a:solidFill>
            </a:endParaRPr>
          </a:p>
          <a:p>
            <a:pPr fontAlgn="t"/>
            <a:r>
              <a:rPr lang="en-US" dirty="0">
                <a:solidFill>
                  <a:schemeClr val="tx1"/>
                </a:solidFill>
              </a:rPr>
              <a:t>When it was placed before the All-Parties Convention at Calcutta, there was a violent clash between Jinnah (representing the Muslim League) and M R </a:t>
            </a:r>
            <a:r>
              <a:rPr lang="en-US" dirty="0" err="1">
                <a:solidFill>
                  <a:schemeClr val="tx1"/>
                </a:solidFill>
              </a:rPr>
              <a:t>Jayakar</a:t>
            </a:r>
            <a:r>
              <a:rPr lang="en-US" dirty="0">
                <a:solidFill>
                  <a:schemeClr val="tx1"/>
                </a:solidFill>
              </a:rPr>
              <a:t> (who put forth the Hindu </a:t>
            </a:r>
            <a:r>
              <a:rPr lang="en-US" dirty="0" err="1">
                <a:solidFill>
                  <a:schemeClr val="tx1"/>
                </a:solidFill>
              </a:rPr>
              <a:t>Mahasabha</a:t>
            </a:r>
            <a:r>
              <a:rPr lang="en-US" dirty="0">
                <a:solidFill>
                  <a:schemeClr val="tx1"/>
                </a:solidFill>
              </a:rPr>
              <a:t> view point). The former demanded, among others, one-third of the total seats in the pro- posed central legislature for Muslims. The latter, on the other hand, questioned Jinnah's locus </a:t>
            </a:r>
            <a:r>
              <a:rPr lang="en-US" dirty="0" err="1">
                <a:solidFill>
                  <a:schemeClr val="tx1"/>
                </a:solidFill>
              </a:rPr>
              <a:t>standi</a:t>
            </a:r>
            <a:r>
              <a:rPr lang="en-US" dirty="0">
                <a:solidFill>
                  <a:schemeClr val="tx1"/>
                </a:solidFill>
              </a:rPr>
              <a:t> as a representative of the Muslims and warned the Convention against going back on the Report. Consequently, Jinnah's proposed amendments were overwhelmingly outvoted. Thus, the Report proved to be a non-starter and became a mere historical document.</a:t>
            </a:r>
          </a:p>
          <a:p>
            <a:pPr fontAlgn="t"/>
            <a:endParaRPr lang="en-US" dirty="0">
              <a:solidFill>
                <a:schemeClr val="tx1"/>
              </a:solidFill>
            </a:endParaRPr>
          </a:p>
          <a:p>
            <a:br>
              <a:rPr lang="en-US" dirty="0">
                <a:solidFill>
                  <a:schemeClr val="tx1"/>
                </a:solidFill>
              </a:rPr>
            </a:br>
            <a:endParaRPr 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848600" cy="838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THE FOURTEEN POINTS (1929)</a:t>
            </a:r>
          </a:p>
        </p:txBody>
      </p:sp>
      <p:sp>
        <p:nvSpPr>
          <p:cNvPr id="3" name="Rectangle 2"/>
          <p:cNvSpPr/>
          <p:nvPr/>
        </p:nvSpPr>
        <p:spPr>
          <a:xfrm>
            <a:off x="304800" y="1600200"/>
            <a:ext cx="8610600" cy="5029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At a meeting of the Muslim League in Delhi on March 28, 1929, M A Jinnah announced the ‘Fourteen Points'. Rejecting the Nehru Report, he maintained that no scheme for the future </a:t>
            </a:r>
            <a:r>
              <a:rPr lang="en-US" dirty="0" err="1">
                <a:solidFill>
                  <a:schemeClr val="tx1"/>
                </a:solidFill>
              </a:rPr>
              <a:t>govenment</a:t>
            </a:r>
            <a:r>
              <a:rPr lang="en-US" dirty="0">
                <a:solidFill>
                  <a:schemeClr val="tx1"/>
                </a:solidFill>
              </a:rPr>
              <a:t> of India would be acceptable to Muslims until and unless the following basic principles were given effect to. </a:t>
            </a:r>
          </a:p>
          <a:p>
            <a:endParaRPr lang="en-US" dirty="0">
              <a:solidFill>
                <a:schemeClr val="tx1"/>
              </a:solidFill>
            </a:endParaRPr>
          </a:p>
          <a:p>
            <a:r>
              <a:rPr lang="en-US" dirty="0">
                <a:solidFill>
                  <a:schemeClr val="tx1"/>
                </a:solidFill>
              </a:rPr>
              <a:t>They were as follows: -</a:t>
            </a:r>
          </a:p>
          <a:p>
            <a:r>
              <a:rPr lang="en-US" dirty="0">
                <a:solidFill>
                  <a:schemeClr val="tx1"/>
                </a:solidFill>
              </a:rPr>
              <a:t> 1. The future constitution should be federal with the residuary powers vested in the provinces.</a:t>
            </a:r>
          </a:p>
          <a:p>
            <a:endParaRPr lang="en-US" dirty="0">
              <a:solidFill>
                <a:schemeClr val="tx1"/>
              </a:solidFill>
            </a:endParaRPr>
          </a:p>
          <a:p>
            <a:r>
              <a:rPr lang="en-US" dirty="0">
                <a:solidFill>
                  <a:schemeClr val="tx1"/>
                </a:solidFill>
              </a:rPr>
              <a:t> 2. All legislatures and other elected bodies should be constituted on the principle of adequate </a:t>
            </a:r>
            <a:r>
              <a:rPr lang="en-US" dirty="0" err="1">
                <a:solidFill>
                  <a:schemeClr val="tx1"/>
                </a:solidFill>
              </a:rPr>
              <a:t>respresentation</a:t>
            </a:r>
            <a:r>
              <a:rPr lang="en-US" dirty="0">
                <a:solidFill>
                  <a:schemeClr val="tx1"/>
                </a:solidFill>
              </a:rPr>
              <a:t> of minorities in every province. </a:t>
            </a:r>
          </a:p>
          <a:p>
            <a:endParaRPr lang="en-US" dirty="0">
              <a:solidFill>
                <a:schemeClr val="tx1"/>
              </a:solidFill>
            </a:endParaRPr>
          </a:p>
          <a:p>
            <a:r>
              <a:rPr lang="en-US" dirty="0">
                <a:solidFill>
                  <a:schemeClr val="tx1"/>
                </a:solidFill>
              </a:rPr>
              <a:t>3. A uniform measure of autonomy should be guaranteed to all provinces.</a:t>
            </a:r>
          </a:p>
          <a:p>
            <a:endParaRPr lang="en-US" dirty="0">
              <a:solidFill>
                <a:schemeClr val="tx1"/>
              </a:solidFill>
            </a:endParaRPr>
          </a:p>
          <a:p>
            <a:r>
              <a:rPr lang="en-US" dirty="0">
                <a:solidFill>
                  <a:schemeClr val="tx1"/>
                </a:solidFill>
              </a:rPr>
              <a:t>4. In the Central Legislature, Muslim representation should not be less than one-third. 5. Representation of communal groups should be P continued through separate electorates. </a:t>
            </a:r>
          </a:p>
        </p:txBody>
      </p:sp>
      <p:sp>
        <p:nvSpPr>
          <p:cNvPr id="32769"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 At a meeting of the Muslim League in Delhi c March 28, 1929, M A Jinnah announced the *Fourteen Points'. Rejecting the Nehru Report, he maintained that no scheme for the future goven- ment of India would be acceptable to Muslims until and unless the following basic principles were given effect to. They were as follows: 1. The future constitution should be federal with the residuary powers vested in the provinces. 2. All legislatures and other elected bodies should be constituted on the principle of adequate respresentation of minorities in every province. 3. A uniform measure of autonomy should be guaranteed to all </a:t>
            </a:r>
            <a:r>
              <a:rPr kumimoji="0" lang="en-US" sz="1800" b="0" i="0" u="none" strike="noStrike" cap="none" normalizeH="0" baseline="0">
                <a:ln>
                  <a:noFill/>
                </a:ln>
                <a:solidFill>
                  <a:srgbClr val="1155CC"/>
                </a:solidFill>
                <a:effectLst/>
                <a:latin typeface="Arial" pitchFamily="34" charset="0"/>
                <a:cs typeface="Arial" pitchFamily="34" charset="0"/>
                <a:hlinkClick r:id="rId2"/>
              </a:rPr>
              <a:t>provinces.4.In</a:t>
            </a:r>
            <a:r>
              <a:rPr kumimoji="0" lang="en-US" sz="1800" b="0" i="0" u="none" strike="noStrike" cap="none" normalizeH="0" baseline="0">
                <a:ln>
                  <a:noFill/>
                </a:ln>
                <a:solidFill>
                  <a:srgbClr val="222222"/>
                </a:solidFill>
                <a:effectLst/>
                <a:latin typeface="Arial" pitchFamily="34" charset="0"/>
                <a:cs typeface="Arial" pitchFamily="34" charset="0"/>
              </a:rPr>
              <a:t> the Central Legislature, Muslim representation should not be less than one-third. 5. Representation of communal groups should be P continued through separate electorates. 6. Any future territorial redistribution should not N- affect the Muslim majority in Punjab, Bengal d and the North-West Frontier Province - (NWFP). 7. Full religious liberty should be granted to all communities. S No bill should be passed in any elected body if . three-fourths of the members of any commu- nity in that particular body were to oppose such a bill. 9. Sind should be separated from the Bombay Presidency. 10. Reforms should be introduced in the NWFP and Baluchistan as in other provinces. 11. Muslims should be given an adequate share in all the services. 12. Adequate safeguards should be provided for the protection of Muslim culture. 13. No cabinet should be formed without at least one-third Muslim ministers. 14. No change should be made in the constitution except without the concurrence of the federat- ing states.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0"/>
            <a:ext cx="8610600" cy="5638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6. Any future territorial redistribution should not affect the Muslim majority in Punjab, Bengal d and the North-West Frontier Province - (NWFP). </a:t>
            </a:r>
          </a:p>
          <a:p>
            <a:endParaRPr lang="en-US" dirty="0">
              <a:solidFill>
                <a:schemeClr val="tx1"/>
              </a:solidFill>
            </a:endParaRPr>
          </a:p>
          <a:p>
            <a:r>
              <a:rPr lang="en-US" dirty="0">
                <a:solidFill>
                  <a:schemeClr val="tx1"/>
                </a:solidFill>
              </a:rPr>
              <a:t>7. Full religious liberty should be granted to all communities. </a:t>
            </a:r>
          </a:p>
          <a:p>
            <a:endParaRPr lang="en-US" dirty="0">
              <a:solidFill>
                <a:schemeClr val="tx1"/>
              </a:solidFill>
            </a:endParaRPr>
          </a:p>
          <a:p>
            <a:r>
              <a:rPr lang="en-US" dirty="0">
                <a:solidFill>
                  <a:schemeClr val="tx1"/>
                </a:solidFill>
              </a:rPr>
              <a:t>8. No bill should be passed in any elected body if . three-fourths of the members of any community in that particular body were to oppose such a bill. </a:t>
            </a:r>
          </a:p>
          <a:p>
            <a:endParaRPr lang="en-US" dirty="0">
              <a:solidFill>
                <a:schemeClr val="tx1"/>
              </a:solidFill>
            </a:endParaRPr>
          </a:p>
          <a:p>
            <a:r>
              <a:rPr lang="en-US" dirty="0">
                <a:solidFill>
                  <a:schemeClr val="tx1"/>
                </a:solidFill>
              </a:rPr>
              <a:t>9. Sind should be separated from the Bombay Presidency. </a:t>
            </a:r>
          </a:p>
          <a:p>
            <a:endParaRPr lang="en-US" dirty="0">
              <a:solidFill>
                <a:schemeClr val="tx1"/>
              </a:solidFill>
            </a:endParaRPr>
          </a:p>
          <a:p>
            <a:r>
              <a:rPr lang="en-US" dirty="0">
                <a:solidFill>
                  <a:schemeClr val="tx1"/>
                </a:solidFill>
              </a:rPr>
              <a:t>10. Reforms should be introduced in the NWFP and Baluchistan as in other provinces. </a:t>
            </a:r>
          </a:p>
          <a:p>
            <a:endParaRPr lang="en-US" dirty="0">
              <a:solidFill>
                <a:schemeClr val="tx1"/>
              </a:solidFill>
            </a:endParaRPr>
          </a:p>
          <a:p>
            <a:r>
              <a:rPr lang="en-US" dirty="0">
                <a:solidFill>
                  <a:schemeClr val="tx1"/>
                </a:solidFill>
              </a:rPr>
              <a:t>11. Muslims should be given an adequate share in all the services. </a:t>
            </a:r>
          </a:p>
          <a:p>
            <a:r>
              <a:rPr lang="en-US" dirty="0">
                <a:solidFill>
                  <a:schemeClr val="tx1"/>
                </a:solidFill>
              </a:rPr>
              <a:t>12. Adequate safeguards should be provided for the protection of Muslim culture. </a:t>
            </a:r>
          </a:p>
          <a:p>
            <a:r>
              <a:rPr lang="en-US" dirty="0">
                <a:solidFill>
                  <a:schemeClr val="tx1"/>
                </a:solidFill>
              </a:rPr>
              <a:t>13. No cabinet should be formed without at least one-third Muslim ministers. </a:t>
            </a:r>
          </a:p>
          <a:p>
            <a:endParaRPr lang="en-US" dirty="0">
              <a:solidFill>
                <a:schemeClr val="tx1"/>
              </a:solidFill>
            </a:endParaRPr>
          </a:p>
          <a:p>
            <a:r>
              <a:rPr lang="en-US" dirty="0">
                <a:solidFill>
                  <a:schemeClr val="tx1"/>
                </a:solidFill>
              </a:rPr>
              <a:t>14. No change should be made in the constitution except without the concurrence of the federating states.</a:t>
            </a:r>
          </a:p>
        </p:txBody>
      </p:sp>
      <p:sp>
        <p:nvSpPr>
          <p:cNvPr id="3" name="Rectangle 2"/>
          <p:cNvSpPr/>
          <p:nvPr/>
        </p:nvSpPr>
        <p:spPr>
          <a:xfrm>
            <a:off x="533400" y="152400"/>
            <a:ext cx="7848600" cy="609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THE FOURTEEN POINTS (1929)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CIVIL DISOBEDIENCE MOVEMENT (1930-1934)</a:t>
            </a:r>
          </a:p>
        </p:txBody>
      </p:sp>
      <p:sp>
        <p:nvSpPr>
          <p:cNvPr id="3" name="Oval 2"/>
          <p:cNvSpPr/>
          <p:nvPr/>
        </p:nvSpPr>
        <p:spPr>
          <a:xfrm>
            <a:off x="2438400" y="1143000"/>
            <a:ext cx="3962400" cy="990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DEMANDS AND LAUNCHING</a:t>
            </a:r>
          </a:p>
        </p:txBody>
      </p:sp>
      <p:sp>
        <p:nvSpPr>
          <p:cNvPr id="4" name="Rectangle 3"/>
          <p:cNvSpPr/>
          <p:nvPr/>
        </p:nvSpPr>
        <p:spPr>
          <a:xfrm>
            <a:off x="304800" y="2438400"/>
            <a:ext cx="8534400" cy="4191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Before starting the movement, Gandhi served on the British government a '11 Point Ultimatum', which, though did not include the demand for complete independence, represented the specific grievances of the Indians. The ultimatum included the following demands:</a:t>
            </a:r>
          </a:p>
          <a:p>
            <a:pPr>
              <a:buFont typeface="Arial" pitchFamily="34" charset="0"/>
              <a:buChar char="•"/>
            </a:pPr>
            <a:endParaRPr lang="en-US" dirty="0">
              <a:solidFill>
                <a:schemeClr val="tx1"/>
              </a:solidFill>
            </a:endParaRPr>
          </a:p>
          <a:p>
            <a:pPr>
              <a:buFont typeface="Arial" pitchFamily="34" charset="0"/>
              <a:buChar char="•"/>
            </a:pPr>
            <a:r>
              <a:rPr lang="en-US" dirty="0">
                <a:solidFill>
                  <a:schemeClr val="tx1"/>
                </a:solidFill>
              </a:rPr>
              <a:t>    50% reduction in land revenue.</a:t>
            </a:r>
          </a:p>
          <a:p>
            <a:pPr>
              <a:buFont typeface="Arial" pitchFamily="34" charset="0"/>
              <a:buChar char="•"/>
            </a:pPr>
            <a:r>
              <a:rPr lang="en-US" dirty="0">
                <a:solidFill>
                  <a:schemeClr val="tx1"/>
                </a:solidFill>
              </a:rPr>
              <a:t> Abolition of the salt tax and government salt monopoly.</a:t>
            </a:r>
          </a:p>
          <a:p>
            <a:pPr>
              <a:buFont typeface="Arial" pitchFamily="34" charset="0"/>
              <a:buChar char="•"/>
            </a:pPr>
            <a:r>
              <a:rPr lang="en-US" dirty="0">
                <a:solidFill>
                  <a:schemeClr val="tx1"/>
                </a:solidFill>
              </a:rPr>
              <a:t> Reservation of coastal shipping for Indians.</a:t>
            </a:r>
          </a:p>
          <a:p>
            <a:pPr>
              <a:buFont typeface="Arial" pitchFamily="34" charset="0"/>
              <a:buChar char="•"/>
            </a:pPr>
            <a:r>
              <a:rPr lang="en-US" dirty="0">
                <a:solidFill>
                  <a:schemeClr val="tx1"/>
                </a:solidFill>
              </a:rPr>
              <a:t>  Lowering of the rupee-sterling exchange ratio.</a:t>
            </a:r>
          </a:p>
          <a:p>
            <a:pPr>
              <a:buFont typeface="Arial" pitchFamily="34" charset="0"/>
              <a:buChar char="•"/>
            </a:pPr>
            <a:r>
              <a:rPr lang="en-US" dirty="0">
                <a:solidFill>
                  <a:schemeClr val="tx1"/>
                </a:solidFill>
              </a:rPr>
              <a:t> Protection of indigenous textile industry.</a:t>
            </a:r>
          </a:p>
          <a:p>
            <a:pPr>
              <a:buFont typeface="Arial" pitchFamily="34" charset="0"/>
              <a:buChar char="•"/>
            </a:pPr>
            <a:r>
              <a:rPr lang="en-US" dirty="0">
                <a:solidFill>
                  <a:schemeClr val="tx1"/>
                </a:solidFill>
              </a:rPr>
              <a:t> 50% cut in military expenditure.</a:t>
            </a:r>
          </a:p>
          <a:p>
            <a:pPr>
              <a:buFont typeface="Arial" pitchFamily="34" charset="0"/>
              <a:buChar char="•"/>
            </a:pPr>
            <a:r>
              <a:rPr lang="en-US" dirty="0">
                <a:solidFill>
                  <a:schemeClr val="tx1"/>
                </a:solidFill>
              </a:rPr>
              <a:t> 50% reduction in expenditure on civil administration.</a:t>
            </a:r>
          </a:p>
          <a:p>
            <a:pPr>
              <a:buFont typeface="Arial" pitchFamily="34" charset="0"/>
              <a:buChar char="•"/>
            </a:pPr>
            <a:r>
              <a:rPr lang="en-US" dirty="0">
                <a:solidFill>
                  <a:schemeClr val="tx1"/>
                </a:solidFill>
              </a:rPr>
              <a:t> Total prohibition of intoxicants.</a:t>
            </a:r>
          </a:p>
          <a:p>
            <a:pPr>
              <a:buFont typeface="Arial" pitchFamily="34" charset="0"/>
              <a:buChar char="•"/>
            </a:pPr>
            <a:r>
              <a:rPr lang="en-US" dirty="0">
                <a:solidFill>
                  <a:schemeClr val="tx1"/>
                </a:solidFill>
              </a:rPr>
              <a:t> Release of all political prisoners.</a:t>
            </a:r>
          </a:p>
          <a:p>
            <a:endParaRPr lang="en-US" dirty="0">
              <a:solidFill>
                <a:schemeClr val="tx1"/>
              </a:solidFill>
            </a:endParaRPr>
          </a:p>
        </p:txBody>
      </p:sp>
      <p:pic>
        <p:nvPicPr>
          <p:cNvPr id="35841" name="Picture 1" descr="https://ssl.gstatic.com/ui/v1/icons/mail/no_photo.png"/>
          <p:cNvPicPr>
            <a:picLocks noChangeAspect="1" noChangeArrowheads="1"/>
          </p:cNvPicPr>
          <p:nvPr/>
        </p:nvPicPr>
        <p:blipFill>
          <a:blip r:embed="rId2"/>
          <a:srcRect/>
          <a:stretch>
            <a:fillRect/>
          </a:stretch>
        </p:blipFill>
        <p:spPr bwMode="auto">
          <a:xfrm>
            <a:off x="0" y="0"/>
            <a:ext cx="304800" cy="304800"/>
          </a:xfrm>
          <a:prstGeom prst="rect">
            <a:avLst/>
          </a:prstGeom>
          <a:noFill/>
        </p:spPr>
      </p:pic>
      <p:sp>
        <p:nvSpPr>
          <p:cNvPr id="35842" name="Rectangle 2">
            <a:hlinkClick r:id="rId3"/>
          </p:cNvPr>
          <p:cNvSpPr>
            <a:spLocks noChangeArrowheads="1"/>
          </p:cNvSpPr>
          <p:nvPr/>
        </p:nvSpPr>
        <p:spPr bwMode="auto">
          <a:xfrm>
            <a:off x="0" y="0"/>
            <a:ext cx="5318125" cy="0"/>
          </a:xfrm>
          <a:prstGeom prst="rect">
            <a:avLst/>
          </a:prstGeom>
          <a:solidFill>
            <a:srgbClr val="FFFFFF"/>
          </a:solidFill>
          <a:ln w="9525">
            <a:noFill/>
            <a:miter lim="800000"/>
            <a:headEnd/>
            <a:tailEnd/>
          </a:ln>
          <a:effectLst/>
        </p:spPr>
        <p:txBody>
          <a:bodyPr vert="horz" wrap="square" lIns="91440" tIns="45720" rIns="91440" bIns="4572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584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cs typeface="Arial" pitchFamily="34" charset="0"/>
              </a:rPr>
            </a:b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CIVIL DISOBEDIENCE MOVEMENT (1930-1934)</a:t>
            </a:r>
          </a:p>
        </p:txBody>
      </p:sp>
      <p:sp>
        <p:nvSpPr>
          <p:cNvPr id="3" name="Oval 2"/>
          <p:cNvSpPr/>
          <p:nvPr/>
        </p:nvSpPr>
        <p:spPr>
          <a:xfrm>
            <a:off x="2438400" y="1143000"/>
            <a:ext cx="3962400" cy="990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DEMANDS AND LAUNCHING</a:t>
            </a:r>
          </a:p>
        </p:txBody>
      </p:sp>
      <p:sp>
        <p:nvSpPr>
          <p:cNvPr id="4" name="Rectangle 3"/>
          <p:cNvSpPr/>
          <p:nvPr/>
        </p:nvSpPr>
        <p:spPr>
          <a:xfrm>
            <a:off x="381000" y="2514600"/>
            <a:ext cx="5334000" cy="4114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Changes in the Central Intelligence Department..</a:t>
            </a:r>
          </a:p>
          <a:p>
            <a:pPr>
              <a:buFont typeface="Arial" pitchFamily="34" charset="0"/>
              <a:buChar char="•"/>
            </a:pPr>
            <a:r>
              <a:rPr lang="en-US" dirty="0">
                <a:solidFill>
                  <a:schemeClr val="tx1"/>
                </a:solidFill>
              </a:rPr>
              <a:t>  Changes in the Arms Act enabling citizens to bear arms for self-protection. </a:t>
            </a:r>
          </a:p>
          <a:p>
            <a:pPr>
              <a:buFont typeface="Arial" pitchFamily="34" charset="0"/>
              <a:buChar char="•"/>
            </a:pPr>
            <a:endParaRPr lang="en-US" dirty="0">
              <a:solidFill>
                <a:schemeClr val="tx1"/>
              </a:solidFill>
            </a:endParaRPr>
          </a:p>
          <a:p>
            <a:pPr>
              <a:buFont typeface="Arial" pitchFamily="34" charset="0"/>
              <a:buChar char="•"/>
            </a:pPr>
            <a:r>
              <a:rPr lang="en-US" dirty="0"/>
              <a:t> </a:t>
            </a:r>
            <a:r>
              <a:rPr lang="en-US" dirty="0">
                <a:solidFill>
                  <a:schemeClr val="tx1"/>
                </a:solidFill>
              </a:rPr>
              <a:t>Of the demands the first two were essentially peas- ant demands, three to five were bourgeois in nature, while the last six represented the common </a:t>
            </a:r>
            <a:r>
              <a:rPr lang="en-US" dirty="0" err="1">
                <a:solidFill>
                  <a:schemeClr val="tx1"/>
                </a:solidFill>
              </a:rPr>
              <a:t>griev</a:t>
            </a:r>
            <a:r>
              <a:rPr lang="en-US" dirty="0">
                <a:solidFill>
                  <a:schemeClr val="tx1"/>
                </a:solidFill>
              </a:rPr>
              <a:t>- </a:t>
            </a:r>
            <a:r>
              <a:rPr lang="en-US" dirty="0" err="1">
                <a:solidFill>
                  <a:schemeClr val="tx1"/>
                </a:solidFill>
              </a:rPr>
              <a:t>ances</a:t>
            </a:r>
            <a:r>
              <a:rPr lang="en-US" dirty="0">
                <a:solidFill>
                  <a:schemeClr val="tx1"/>
                </a:solidFill>
              </a:rPr>
              <a:t> of the Indian people. After waiting in vain for the government response to his ultimatum for 41days, Gandhi started the movement with his famous </a:t>
            </a:r>
            <a:r>
              <a:rPr lang="en-US" dirty="0" err="1">
                <a:solidFill>
                  <a:schemeClr val="tx1"/>
                </a:solidFill>
              </a:rPr>
              <a:t>Dandi</a:t>
            </a:r>
            <a:r>
              <a:rPr lang="en-US" dirty="0">
                <a:solidFill>
                  <a:schemeClr val="tx1"/>
                </a:solidFill>
              </a:rPr>
              <a:t> march (March 12 to April 6, 1930) from the Sabarmati Ashram to </a:t>
            </a:r>
            <a:r>
              <a:rPr lang="en-US" dirty="0" err="1">
                <a:solidFill>
                  <a:schemeClr val="tx1"/>
                </a:solidFill>
              </a:rPr>
              <a:t>Dandi</a:t>
            </a:r>
            <a:r>
              <a:rPr lang="en-US" dirty="0">
                <a:solidFill>
                  <a:schemeClr val="tx1"/>
                </a:solidFill>
              </a:rPr>
              <a:t> on the Gujarat coast.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5" name="Picture 4" descr="CivilDisobedienceMovement_2.jpg"/>
          <p:cNvPicPr>
            <a:picLocks noChangeAspect="1"/>
          </p:cNvPicPr>
          <p:nvPr/>
        </p:nvPicPr>
        <p:blipFill>
          <a:blip r:embed="rId2"/>
          <a:stretch>
            <a:fillRect/>
          </a:stretch>
        </p:blipFill>
        <p:spPr>
          <a:xfrm>
            <a:off x="5867400" y="3048000"/>
            <a:ext cx="2971800" cy="27813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304800"/>
            <a:ext cx="40386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DANDI MARCH</a:t>
            </a:r>
          </a:p>
        </p:txBody>
      </p:sp>
      <p:sp>
        <p:nvSpPr>
          <p:cNvPr id="3" name="Rectangle 2"/>
          <p:cNvSpPr/>
          <p:nvPr/>
        </p:nvSpPr>
        <p:spPr>
          <a:xfrm>
            <a:off x="762000" y="1371600"/>
            <a:ext cx="5181600" cy="5334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The Lahore session of the Congress (December 1929) witnessed the unfurling of the flag of </a:t>
            </a:r>
            <a:r>
              <a:rPr lang="en-US" dirty="0" err="1">
                <a:solidFill>
                  <a:schemeClr val="tx1"/>
                </a:solidFill>
              </a:rPr>
              <a:t>purna</a:t>
            </a:r>
            <a:r>
              <a:rPr lang="en-US" dirty="0">
                <a:solidFill>
                  <a:schemeClr val="tx1"/>
                </a:solidFill>
              </a:rPr>
              <a:t> </a:t>
            </a:r>
            <a:r>
              <a:rPr lang="en-US" dirty="0" err="1">
                <a:solidFill>
                  <a:schemeClr val="tx1"/>
                </a:solidFill>
              </a:rPr>
              <a:t>swaraj</a:t>
            </a:r>
            <a:r>
              <a:rPr lang="en-US" dirty="0">
                <a:solidFill>
                  <a:schemeClr val="tx1"/>
                </a:solidFill>
              </a:rPr>
              <a:t> (complete independence). 26 January, 1930 was observed as 'independence day' throughout the country with Gandhi's call to the people that ‘it was a crime against God and man' to submit to the 'satanic British rule' (Gandhi's words). Next, Gandhi decided to start his campaign by breaking the Salt Laws. On 12 March, Gandhi along with his group of 78 or 79 volunteers started his trek from Sabarmati Ashram to </a:t>
            </a:r>
            <a:r>
              <a:rPr lang="en-US" dirty="0" err="1">
                <a:solidFill>
                  <a:schemeClr val="tx1"/>
                </a:solidFill>
              </a:rPr>
              <a:t>Dandi</a:t>
            </a:r>
            <a:r>
              <a:rPr lang="en-US" dirty="0">
                <a:solidFill>
                  <a:schemeClr val="tx1"/>
                </a:solidFill>
              </a:rPr>
              <a:t> on the Gujarat coast. Of the </a:t>
            </a:r>
            <a:r>
              <a:rPr lang="en-US" dirty="0" err="1">
                <a:solidFill>
                  <a:schemeClr val="tx1"/>
                </a:solidFill>
              </a:rPr>
              <a:t>satyagrahis</a:t>
            </a:r>
            <a:r>
              <a:rPr lang="en-US" dirty="0">
                <a:solidFill>
                  <a:schemeClr val="tx1"/>
                </a:solidFill>
              </a:rPr>
              <a:t>, who were drawn from all parts of India, two were Muslims, one Christian and the rest Hindus. On April 5, Gandhi and his party reached </a:t>
            </a:r>
            <a:r>
              <a:rPr lang="en-US" dirty="0" err="1">
                <a:solidFill>
                  <a:schemeClr val="tx1"/>
                </a:solidFill>
              </a:rPr>
              <a:t>Dandi</a:t>
            </a:r>
            <a:r>
              <a:rPr lang="en-US" dirty="0">
                <a:solidFill>
                  <a:schemeClr val="tx1"/>
                </a:solidFill>
              </a:rPr>
              <a:t>. Next morning Gandhi and his volunteers picked up salt lying on the coast, symbolically breaking the Salt Laws. With this, salt became the symbol of India's will to freedom. This Salt Satyagraha lasted another two months, petering out as soon as </a:t>
            </a:r>
            <a:r>
              <a:rPr lang="en-US" dirty="0"/>
              <a:t>the monsoon arrived</a:t>
            </a:r>
            <a:endParaRPr lang="en-US" dirty="0">
              <a:solidFill>
                <a:schemeClr val="tx1"/>
              </a:solidFill>
            </a:endParaRPr>
          </a:p>
        </p:txBody>
      </p:sp>
      <p:pic>
        <p:nvPicPr>
          <p:cNvPr id="4" name="Picture 3" descr="gandhi21.jpg"/>
          <p:cNvPicPr>
            <a:picLocks noChangeAspect="1"/>
          </p:cNvPicPr>
          <p:nvPr/>
        </p:nvPicPr>
        <p:blipFill>
          <a:blip r:embed="rId2"/>
          <a:stretch>
            <a:fillRect/>
          </a:stretch>
        </p:blipFill>
        <p:spPr>
          <a:xfrm>
            <a:off x="6172200" y="1905000"/>
            <a:ext cx="2743200" cy="2362200"/>
          </a:xfrm>
          <a:prstGeom prst="rect">
            <a:avLst/>
          </a:prstGeom>
        </p:spPr>
      </p:pic>
      <p:sp>
        <p:nvSpPr>
          <p:cNvPr id="5" name="Oval 4"/>
          <p:cNvSpPr/>
          <p:nvPr/>
        </p:nvSpPr>
        <p:spPr>
          <a:xfrm>
            <a:off x="6324600" y="4648200"/>
            <a:ext cx="2819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Dandi</a:t>
            </a:r>
            <a:r>
              <a:rPr lang="en-US" dirty="0">
                <a:solidFill>
                  <a:schemeClr val="tx1"/>
                </a:solidFill>
              </a:rPr>
              <a:t> March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820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DIFFERENT PHASES OF CIVIL DISOBEDIENCE MOVEMENT</a:t>
            </a:r>
          </a:p>
        </p:txBody>
      </p:sp>
      <p:sp>
        <p:nvSpPr>
          <p:cNvPr id="3" name="Rectangle 2"/>
          <p:cNvSpPr/>
          <p:nvPr/>
        </p:nvSpPr>
        <p:spPr>
          <a:xfrm>
            <a:off x="381000" y="1447800"/>
            <a:ext cx="8534400" cy="518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a:t>
            </a:r>
          </a:p>
          <a:p>
            <a:r>
              <a:rPr lang="en-US" dirty="0">
                <a:solidFill>
                  <a:schemeClr val="tx1"/>
                </a:solidFill>
              </a:rPr>
              <a:t>The first phase (March to September, 1930) witnessed the high point of bourgeois participation in towns and peasant </a:t>
            </a:r>
            <a:r>
              <a:rPr lang="en-US" dirty="0" err="1">
                <a:solidFill>
                  <a:schemeClr val="tx1"/>
                </a:solidFill>
              </a:rPr>
              <a:t>mobilisation</a:t>
            </a:r>
            <a:r>
              <a:rPr lang="en-US" dirty="0">
                <a:solidFill>
                  <a:schemeClr val="tx1"/>
                </a:solidFill>
              </a:rPr>
              <a:t> in the villages on issues like salt, no-revenue, picketing of liquor shops, and non-payment of </a:t>
            </a:r>
            <a:r>
              <a:rPr lang="en-US" dirty="0" err="1">
                <a:solidFill>
                  <a:schemeClr val="tx1"/>
                </a:solidFill>
              </a:rPr>
              <a:t>chaukidari</a:t>
            </a:r>
            <a:r>
              <a:rPr lang="en-US" dirty="0">
                <a:solidFill>
                  <a:schemeClr val="tx1"/>
                </a:solidFill>
              </a:rPr>
              <a:t> tax. </a:t>
            </a:r>
          </a:p>
          <a:p>
            <a:endParaRPr lang="en-US" dirty="0">
              <a:solidFill>
                <a:schemeClr val="tx1"/>
              </a:solidFill>
            </a:endParaRPr>
          </a:p>
          <a:p>
            <a:r>
              <a:rPr lang="en-US" dirty="0">
                <a:solidFill>
                  <a:schemeClr val="tx1"/>
                </a:solidFill>
              </a:rPr>
              <a:t>The second phase (October 1930 to March 1931) was marked by a clear decline in the participation of the urban bourgeoisie (merchants and industrialists) and also by their attempts to bring about a compromise between the government and the Congress, which finally resulted in the Gandhi-</a:t>
            </a:r>
            <a:r>
              <a:rPr lang="en-US" dirty="0" err="1">
                <a:solidFill>
                  <a:schemeClr val="tx1"/>
                </a:solidFill>
              </a:rPr>
              <a:t>irwin</a:t>
            </a:r>
            <a:r>
              <a:rPr lang="en-US" dirty="0">
                <a:solidFill>
                  <a:schemeClr val="tx1"/>
                </a:solidFill>
              </a:rPr>
              <a:t> Pact of March 1931. </a:t>
            </a:r>
          </a:p>
          <a:p>
            <a:endParaRPr lang="en-US" dirty="0">
              <a:solidFill>
                <a:schemeClr val="tx1"/>
              </a:solidFill>
            </a:endParaRPr>
          </a:p>
          <a:p>
            <a:r>
              <a:rPr lang="en-US" dirty="0">
                <a:solidFill>
                  <a:schemeClr val="tx1"/>
                </a:solidFill>
              </a:rPr>
              <a:t>The third phase (January 1932 to April 1934) saw ruthless repression </a:t>
            </a:r>
            <a:r>
              <a:rPr lang="en-US" dirty="0" err="1">
                <a:solidFill>
                  <a:schemeClr val="tx1"/>
                </a:solidFill>
              </a:rPr>
              <a:t>practised</a:t>
            </a:r>
            <a:r>
              <a:rPr lang="en-US" dirty="0">
                <a:solidFill>
                  <a:schemeClr val="tx1"/>
                </a:solidFill>
              </a:rPr>
              <a:t> by the government on the people and the eventual withdrawal of the movement by the Congress.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304800"/>
            <a:ext cx="33528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GANDHI-IRWIN PACT</a:t>
            </a:r>
          </a:p>
        </p:txBody>
      </p:sp>
      <p:sp>
        <p:nvSpPr>
          <p:cNvPr id="3" name="Rectangle 2"/>
          <p:cNvSpPr/>
          <p:nvPr/>
        </p:nvSpPr>
        <p:spPr>
          <a:xfrm>
            <a:off x="304800" y="1219200"/>
            <a:ext cx="8610600" cy="5334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The ceaseless efforts of Sir </a:t>
            </a:r>
            <a:r>
              <a:rPr lang="en-US" dirty="0" err="1">
                <a:solidFill>
                  <a:schemeClr val="tx1"/>
                </a:solidFill>
              </a:rPr>
              <a:t>Tej</a:t>
            </a:r>
            <a:r>
              <a:rPr lang="en-US" dirty="0">
                <a:solidFill>
                  <a:schemeClr val="tx1"/>
                </a:solidFill>
              </a:rPr>
              <a:t> </a:t>
            </a:r>
            <a:r>
              <a:rPr lang="en-US" dirty="0" err="1">
                <a:solidFill>
                  <a:schemeClr val="tx1"/>
                </a:solidFill>
              </a:rPr>
              <a:t>Bahadur</a:t>
            </a:r>
            <a:r>
              <a:rPr lang="en-US" dirty="0">
                <a:solidFill>
                  <a:schemeClr val="tx1"/>
                </a:solidFill>
              </a:rPr>
              <a:t> </a:t>
            </a:r>
            <a:r>
              <a:rPr lang="en-US" dirty="0" err="1">
                <a:solidFill>
                  <a:schemeClr val="tx1"/>
                </a:solidFill>
              </a:rPr>
              <a:t>Sapru</a:t>
            </a:r>
            <a:r>
              <a:rPr lang="en-US" dirty="0">
                <a:solidFill>
                  <a:schemeClr val="tx1"/>
                </a:solidFill>
              </a:rPr>
              <a:t>, Dr </a:t>
            </a:r>
            <a:r>
              <a:rPr lang="en-US" dirty="0" err="1">
                <a:solidFill>
                  <a:schemeClr val="tx1"/>
                </a:solidFill>
              </a:rPr>
              <a:t>Jayakar</a:t>
            </a:r>
            <a:r>
              <a:rPr lang="en-US" dirty="0">
                <a:solidFill>
                  <a:schemeClr val="tx1"/>
                </a:solidFill>
              </a:rPr>
              <a:t> and others to bring about a compromise between the </a:t>
            </a:r>
            <a:r>
              <a:rPr lang="en-US" dirty="0" err="1">
                <a:solidFill>
                  <a:schemeClr val="tx1"/>
                </a:solidFill>
              </a:rPr>
              <a:t>govenment</a:t>
            </a:r>
            <a:r>
              <a:rPr lang="en-US" dirty="0">
                <a:solidFill>
                  <a:schemeClr val="tx1"/>
                </a:solidFill>
              </a:rPr>
              <a:t> and the Congress resulted in the signing of a pact by Gandhi and Lord Irwin the Governor-General, in March 1931.</a:t>
            </a:r>
            <a:r>
              <a:rPr lang="en-US" dirty="0"/>
              <a:t> </a:t>
            </a:r>
            <a:r>
              <a:rPr lang="en-US" dirty="0">
                <a:solidFill>
                  <a:schemeClr val="tx1"/>
                </a:solidFill>
              </a:rPr>
              <a:t>According to the Pact, the government agreed to:- </a:t>
            </a:r>
          </a:p>
          <a:p>
            <a:endParaRPr lang="en-US" dirty="0">
              <a:solidFill>
                <a:schemeClr val="tx1"/>
              </a:solidFill>
            </a:endParaRPr>
          </a:p>
          <a:p>
            <a:pPr>
              <a:buFont typeface="Arial" pitchFamily="34" charset="0"/>
              <a:buChar char="•"/>
            </a:pPr>
            <a:r>
              <a:rPr lang="en-US" dirty="0">
                <a:solidFill>
                  <a:schemeClr val="tx1"/>
                </a:solidFill>
              </a:rPr>
              <a:t>Withdraw all ordinances and end prosecutions. </a:t>
            </a:r>
          </a:p>
          <a:p>
            <a:pPr>
              <a:buFont typeface="Arial" pitchFamily="34" charset="0"/>
              <a:buChar char="•"/>
            </a:pPr>
            <a:r>
              <a:rPr lang="en-US" dirty="0">
                <a:solidFill>
                  <a:schemeClr val="tx1"/>
                </a:solidFill>
              </a:rPr>
              <a:t>Release all political prisoners, except those guilty of violence. </a:t>
            </a:r>
          </a:p>
          <a:p>
            <a:pPr>
              <a:buFont typeface="Arial" pitchFamily="34" charset="0"/>
              <a:buChar char="•"/>
            </a:pPr>
            <a:r>
              <a:rPr lang="en-US" dirty="0">
                <a:solidFill>
                  <a:schemeClr val="tx1"/>
                </a:solidFill>
              </a:rPr>
              <a:t>Restore the confiscated property of the </a:t>
            </a:r>
            <a:r>
              <a:rPr lang="en-US" i="1" dirty="0" err="1">
                <a:solidFill>
                  <a:schemeClr val="tx1"/>
                </a:solidFill>
              </a:rPr>
              <a:t>satyagrahis</a:t>
            </a:r>
            <a:r>
              <a:rPr lang="en-US" i="1" dirty="0">
                <a:solidFill>
                  <a:schemeClr val="tx1"/>
                </a:solidFill>
              </a:rPr>
              <a:t>.</a:t>
            </a:r>
          </a:p>
          <a:p>
            <a:pPr>
              <a:buFont typeface="Arial" pitchFamily="34" charset="0"/>
              <a:buChar char="•"/>
            </a:pPr>
            <a:r>
              <a:rPr lang="en-US" dirty="0">
                <a:solidFill>
                  <a:schemeClr val="tx1"/>
                </a:solidFill>
              </a:rPr>
              <a:t>Permit peaceful picketing of liquor and foreign cloth shops. </a:t>
            </a:r>
          </a:p>
          <a:p>
            <a:r>
              <a:rPr lang="en-US" dirty="0">
                <a:solidFill>
                  <a:schemeClr val="tx1"/>
                </a:solidFill>
              </a:rPr>
              <a:t>Permit the free collection or manufacture of salt to persons residing within a specific distance from the sea coast. </a:t>
            </a:r>
          </a:p>
          <a:p>
            <a:r>
              <a:rPr lang="en-US" dirty="0">
                <a:solidFill>
                  <a:schemeClr val="tx1"/>
                </a:solidFill>
              </a:rPr>
              <a:t>The Congress, in its turn, consented to the following:- </a:t>
            </a:r>
          </a:p>
          <a:p>
            <a:pPr>
              <a:buFont typeface="Arial" pitchFamily="34" charset="0"/>
              <a:buChar char="•"/>
            </a:pPr>
            <a:r>
              <a:rPr lang="en-US" dirty="0">
                <a:solidFill>
                  <a:schemeClr val="tx1"/>
                </a:solidFill>
              </a:rPr>
              <a:t> To suspend the civil disobedience movement. </a:t>
            </a:r>
          </a:p>
          <a:p>
            <a:pPr>
              <a:buFont typeface="Arial" pitchFamily="34" charset="0"/>
              <a:buChar char="•"/>
            </a:pPr>
            <a:r>
              <a:rPr lang="en-US" dirty="0">
                <a:solidFill>
                  <a:schemeClr val="tx1"/>
                </a:solidFill>
              </a:rPr>
              <a:t>To participate in the second session of the Round Table Conference. </a:t>
            </a:r>
          </a:p>
          <a:p>
            <a:pPr>
              <a:buFont typeface="Arial" pitchFamily="34" charset="0"/>
              <a:buChar char="•"/>
            </a:pPr>
            <a:r>
              <a:rPr lang="en-US" dirty="0">
                <a:solidFill>
                  <a:schemeClr val="tx1"/>
                </a:solidFill>
              </a:rPr>
              <a:t>Not to press for investigation into police excesses.</a:t>
            </a:r>
          </a:p>
          <a:p>
            <a:r>
              <a:rPr lang="en-US" dirty="0">
                <a:solidFill>
                  <a:schemeClr val="tx1"/>
                </a:solidFill>
              </a:rPr>
              <a:t>  Gandhi accordingly attended the second session of the Round Table Conference in London, but its fail- </a:t>
            </a:r>
            <a:r>
              <a:rPr lang="en-US" dirty="0" err="1">
                <a:solidFill>
                  <a:schemeClr val="tx1"/>
                </a:solidFill>
              </a:rPr>
              <a:t>ure</a:t>
            </a:r>
            <a:r>
              <a:rPr lang="en-US" dirty="0">
                <a:solidFill>
                  <a:schemeClr val="tx1"/>
                </a:solidFill>
              </a:rPr>
              <a:t> and revival of the </a:t>
            </a:r>
            <a:r>
              <a:rPr lang="en-US" dirty="0" err="1">
                <a:solidFill>
                  <a:schemeClr val="tx1"/>
                </a:solidFill>
              </a:rPr>
              <a:t>oppresSive</a:t>
            </a:r>
            <a:r>
              <a:rPr lang="en-US" dirty="0">
                <a:solidFill>
                  <a:schemeClr val="tx1"/>
                </a:solidFill>
              </a:rPr>
              <a:t> policy by the </a:t>
            </a:r>
            <a:r>
              <a:rPr lang="en-US" dirty="0" err="1">
                <a:solidFill>
                  <a:schemeClr val="tx1"/>
                </a:solidFill>
              </a:rPr>
              <a:t>gou</a:t>
            </a:r>
            <a:r>
              <a:rPr lang="en-US" dirty="0">
                <a:solidFill>
                  <a:schemeClr val="tx1"/>
                </a:solidFill>
              </a:rPr>
              <a:t> </a:t>
            </a:r>
            <a:r>
              <a:rPr lang="en-US" dirty="0" err="1">
                <a:solidFill>
                  <a:schemeClr val="tx1"/>
                </a:solidFill>
              </a:rPr>
              <a:t>ernment</a:t>
            </a:r>
            <a:r>
              <a:rPr lang="en-US" dirty="0">
                <a:solidFill>
                  <a:schemeClr val="tx1"/>
                </a:solidFill>
              </a:rPr>
              <a:t> led to the revival of the Civil Disobedience -1 movement in January 1932.</a:t>
            </a:r>
          </a:p>
        </p:txBody>
      </p:sp>
      <p:sp>
        <p:nvSpPr>
          <p:cNvPr id="37889"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The ceaseless efforts of Sir Tej Bahadur Sapru, Dr Jayakar and others to bring about a compromise between the govemment and the Congress resulted in the signing of a pact by Gandhi and Lord Irwin the Governor-General, in March 1931. According to the Pact, the government agreed so Withdraw all ordinances and end prosecutions Release all political prisoners, except those guilrty of violence. Restore the confiscated property of the satye- Permit peaceful picketing of liquor and foreign cloth shops. Permit the free collection or manufacture of saất to persons residing within a specific distance from the sea coast. The Congress, in its turn, consented to the fol- To suspend the civil disobedience movement. To participate in the second session of the Round Table Conference. Not to press for investigation into police excesses.Gandhi accordingly attended the second session of the Round Table Conference in London, but its fail- ure and revival of the oppresSive policy by the gou ernment led to the revival of the Civil Disobedience -1 movement in January 1932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56388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ROUND TABLE CONFERENCE</a:t>
            </a:r>
          </a:p>
        </p:txBody>
      </p:sp>
      <p:sp>
        <p:nvSpPr>
          <p:cNvPr id="3" name="Oval 2"/>
          <p:cNvSpPr/>
          <p:nvPr/>
        </p:nvSpPr>
        <p:spPr>
          <a:xfrm>
            <a:off x="1752600" y="838200"/>
            <a:ext cx="5257800" cy="609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First session (</a:t>
            </a:r>
            <a:r>
              <a:rPr lang="en-US" dirty="0" err="1">
                <a:solidFill>
                  <a:schemeClr val="tx1"/>
                </a:solidFill>
              </a:rPr>
              <a:t>november</a:t>
            </a:r>
            <a:r>
              <a:rPr lang="en-US" dirty="0">
                <a:solidFill>
                  <a:schemeClr val="tx1"/>
                </a:solidFill>
              </a:rPr>
              <a:t> 12, 1930 to </a:t>
            </a:r>
            <a:r>
              <a:rPr lang="en-US" dirty="0" err="1">
                <a:solidFill>
                  <a:schemeClr val="tx1"/>
                </a:solidFill>
              </a:rPr>
              <a:t>january</a:t>
            </a:r>
            <a:r>
              <a:rPr lang="en-US" dirty="0">
                <a:solidFill>
                  <a:schemeClr val="tx1"/>
                </a:solidFill>
              </a:rPr>
              <a:t> 19,1931)</a:t>
            </a:r>
          </a:p>
        </p:txBody>
      </p:sp>
      <p:sp>
        <p:nvSpPr>
          <p:cNvPr id="4" name="Rectangle 3"/>
          <p:cNvSpPr/>
          <p:nvPr/>
        </p:nvSpPr>
        <p:spPr>
          <a:xfrm>
            <a:off x="304800" y="1981200"/>
            <a:ext cx="8534400" cy="457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Lord Irwin, the Governor-General of India, made his famous declaration, known as the ‘</a:t>
            </a:r>
            <a:r>
              <a:rPr lang="en-US" dirty="0" err="1">
                <a:solidFill>
                  <a:schemeClr val="tx1"/>
                </a:solidFill>
              </a:rPr>
              <a:t>Deepavali</a:t>
            </a:r>
            <a:r>
              <a:rPr lang="en-US" dirty="0">
                <a:solidFill>
                  <a:schemeClr val="tx1"/>
                </a:solidFill>
              </a:rPr>
              <a:t> Declaration' (October 31, 1929) according to which the objective of British policy was to grant Dominion Status to India and a round table conference would be held in London after the Simon Commission had reported.</a:t>
            </a:r>
          </a:p>
          <a:p>
            <a:r>
              <a:rPr lang="en-US" dirty="0">
                <a:solidFill>
                  <a:schemeClr val="tx1"/>
                </a:solidFill>
              </a:rPr>
              <a:t>  It was attended by 16 representatives of the three British political parties, 16 delegates from the Indian States, and 57 delegates from British India. The Congress, which was unhappy with the report of Simon Commission, boycotted the conference but other political parties and interest groups were well represented. </a:t>
            </a:r>
          </a:p>
          <a:p>
            <a:endParaRPr lang="en-US" dirty="0">
              <a:solidFill>
                <a:schemeClr val="tx1"/>
              </a:solidFill>
            </a:endParaRPr>
          </a:p>
          <a:p>
            <a:r>
              <a:rPr lang="en-US" dirty="0">
                <a:solidFill>
                  <a:schemeClr val="tx1"/>
                </a:solidFill>
              </a:rPr>
              <a:t>The conference ended with the Indian princes agreeing for a federation with a weak responsible central government (the British saw to it that the promise of central responsibility was hedged in a series of reservations and safeguards), but the com- </a:t>
            </a:r>
            <a:r>
              <a:rPr lang="en-US" dirty="0" err="1">
                <a:solidFill>
                  <a:schemeClr val="tx1"/>
                </a:solidFill>
              </a:rPr>
              <a:t>munalist</a:t>
            </a:r>
            <a:r>
              <a:rPr lang="en-US" dirty="0">
                <a:solidFill>
                  <a:schemeClr val="tx1"/>
                </a:solidFill>
              </a:rPr>
              <a:t> parties could not come to an agreement on the question of minority representation. The British </a:t>
            </a:r>
            <a:r>
              <a:rPr lang="en-US" dirty="0" err="1">
                <a:solidFill>
                  <a:schemeClr val="tx1"/>
                </a:solidFill>
              </a:rPr>
              <a:t>realised</a:t>
            </a:r>
            <a:r>
              <a:rPr lang="en-US" dirty="0">
                <a:solidFill>
                  <a:schemeClr val="tx1"/>
                </a:solidFill>
              </a:rPr>
              <a:t> the futility of holding a con- </a:t>
            </a:r>
            <a:r>
              <a:rPr lang="en-US" dirty="0" err="1">
                <a:solidFill>
                  <a:schemeClr val="tx1"/>
                </a:solidFill>
              </a:rPr>
              <a:t>ference</a:t>
            </a:r>
            <a:r>
              <a:rPr lang="en-US" dirty="0">
                <a:solidFill>
                  <a:schemeClr val="tx1"/>
                </a:solidFill>
              </a:rPr>
              <a:t> on the question of constitutional reforms for India without the representatives of the Congress.</a:t>
            </a:r>
          </a:p>
        </p:txBody>
      </p:sp>
      <p:sp>
        <p:nvSpPr>
          <p:cNvPr id="43009"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who suggested in a letter from India on 16th October, 1929, to the British Prime Minister, Ramsay MacDonald (his Labour Party came to power in 1929) to convene a conference of the rep- = resentatives of both British India and the Indian States to take a final decision on the question ofconstitutional reforms for India. His suggestion aly was accepted by the British Cabinet, and subse- quently Lord Irwin, the Governor-General of sk India, made his famous declaration, known as the *Deepavali Declaration' (October 31, 1929) according to which the objective of British policy was to grant Dominion Status to India and a round table conference would be held in London after the Simon Commission had reported. It was attended by 16 representatives of the three British political parties, 16 delegates from the Indian States, and 57 delegates from British India. The Congress, which was unhappy with the report of Simon Commission, boycotted the conference but other political parties and interest groups were well represented-Muslim League by Muhammad Ali, Muhammad Shafi, Jinnah, the Aga Khan and Fazul Haq: Hindu Mahasabha by Moonje and Jayakar; Indian Liberal Federation by Tej Bahadur Sapru, CY Chintamani, M R Jayakar and Srinivas Shastri; and Depressed Castes were represented by B R Ambedkar. A. The conference ended with the Indian princes agreeing for a federation with a weak responsible central government (the British saw to it that the promise of central responsibility was hedged in a series of reservations and safeguards), but the com- munalist parties could not come to an agreement on the question of minority representation. The British realised the futility of holding a con- ference on the question of constitutional reforms for India without the representatives of the Congress.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304800"/>
            <a:ext cx="56388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ROUND TABLE CONFERENCE</a:t>
            </a:r>
          </a:p>
        </p:txBody>
      </p:sp>
      <p:sp>
        <p:nvSpPr>
          <p:cNvPr id="5" name="Oval 4"/>
          <p:cNvSpPr/>
          <p:nvPr/>
        </p:nvSpPr>
        <p:spPr>
          <a:xfrm>
            <a:off x="1752600" y="838200"/>
            <a:ext cx="5257800" cy="609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second session (</a:t>
            </a:r>
            <a:r>
              <a:rPr lang="en-US" dirty="0" err="1">
                <a:solidFill>
                  <a:schemeClr val="tx1"/>
                </a:solidFill>
              </a:rPr>
              <a:t>september</a:t>
            </a:r>
            <a:r>
              <a:rPr lang="en-US" dirty="0">
                <a:solidFill>
                  <a:schemeClr val="tx1"/>
                </a:solidFill>
              </a:rPr>
              <a:t> 7, 1931  to </a:t>
            </a:r>
            <a:r>
              <a:rPr lang="en-US" dirty="0" err="1">
                <a:solidFill>
                  <a:schemeClr val="tx1"/>
                </a:solidFill>
              </a:rPr>
              <a:t>december</a:t>
            </a:r>
            <a:r>
              <a:rPr lang="en-US" dirty="0">
                <a:solidFill>
                  <a:schemeClr val="tx1"/>
                </a:solidFill>
              </a:rPr>
              <a:t> 19,1931)</a:t>
            </a:r>
          </a:p>
        </p:txBody>
      </p:sp>
      <p:sp>
        <p:nvSpPr>
          <p:cNvPr id="6" name="Rectangle 5"/>
          <p:cNvSpPr/>
          <p:nvPr/>
        </p:nvSpPr>
        <p:spPr>
          <a:xfrm>
            <a:off x="381000" y="1752600"/>
            <a:ext cx="8458200" cy="4876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It was attended by Gandhi as the sole representative of the Congress (according to the terms of the Gandhi-Irwin Pact of 1931) along with all the </a:t>
            </a:r>
            <a:r>
              <a:rPr lang="en-US" dirty="0" err="1">
                <a:solidFill>
                  <a:schemeClr val="tx1"/>
                </a:solidFill>
              </a:rPr>
              <a:t>resentatives</a:t>
            </a:r>
            <a:r>
              <a:rPr lang="en-US" dirty="0">
                <a:solidFill>
                  <a:schemeClr val="tx1"/>
                </a:solidFill>
              </a:rPr>
              <a:t> of other political parties, interest groups, etc. Before any progress could be made, the conference was soon deadlocked on the minorities issue, with separate electorates being demanded now not only by Muslims but also by the Depressed Castes, Indian Christians, Anglo-Indians and Europeans. Gandhi desperately fought against the concerted move to make all constitutional progress conditional on a solution of the communal problem, and even offered to accept all Muslim claims provided they supported the Congress demand for independence, but the Muslim delegates rejected the offer while the Hindu </a:t>
            </a:r>
            <a:r>
              <a:rPr lang="en-US" dirty="0" err="1">
                <a:solidFill>
                  <a:schemeClr val="tx1"/>
                </a:solidFill>
              </a:rPr>
              <a:t>Mahasabha</a:t>
            </a:r>
            <a:r>
              <a:rPr lang="en-US" dirty="0">
                <a:solidFill>
                  <a:schemeClr val="tx1"/>
                </a:solidFill>
              </a:rPr>
              <a:t> and the Sikhs strongly opposed it. With regard to the question of federation too, the Indian princes were less enthusiastic than in the first session. The Conference ended with Ramsay MacDonald announcing the formation of two new Muslim majority provinces (North Western Frontier Province and Sind) and the setting up of an Indian consultative committee, and three expert committee (on franchise, finance and states), and holding out the prospect of a unilateral British communal award if the Indians failed to agree on the minorities issue. An out </a:t>
            </a:r>
            <a:r>
              <a:rPr lang="en-US" dirty="0" err="1">
                <a:solidFill>
                  <a:schemeClr val="tx1"/>
                </a:solidFill>
              </a:rPr>
              <a:t>manoeuvred</a:t>
            </a:r>
            <a:r>
              <a:rPr lang="en-US" dirty="0">
                <a:solidFill>
                  <a:schemeClr val="tx1"/>
                </a:solidFill>
              </a:rPr>
              <a:t> and dejected Gandhi returned to India and was immediately arrested and imprisoned by the British.</a:t>
            </a:r>
          </a:p>
          <a:p>
            <a:br>
              <a:rPr lang="en-US" dirty="0">
                <a:solidFill>
                  <a:schemeClr val="tx1"/>
                </a:solidFill>
              </a:rPr>
            </a:b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381000"/>
            <a:ext cx="5943600" cy="838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tx1"/>
                </a:solidFill>
              </a:rPr>
              <a:t>INTRODUCTION</a:t>
            </a:r>
          </a:p>
        </p:txBody>
      </p:sp>
      <p:sp>
        <p:nvSpPr>
          <p:cNvPr id="3" name="Rectangle 2"/>
          <p:cNvSpPr/>
          <p:nvPr/>
        </p:nvSpPr>
        <p:spPr>
          <a:xfrm>
            <a:off x="228600" y="1600200"/>
            <a:ext cx="5486400" cy="480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a:solidFill>
                  <a:schemeClr val="tx1"/>
                </a:solidFill>
              </a:rPr>
              <a:t>The Indian Freedom Struggle was one of the largest democratic movements against imperialism and colonialism. The Indian Freedom Struggle provides the best examples of nationalism and patriotism. </a:t>
            </a:r>
          </a:p>
          <a:p>
            <a:endParaRPr lang="en-US" sz="2400" dirty="0">
              <a:solidFill>
                <a:schemeClr val="tx1"/>
              </a:solidFill>
            </a:endParaRPr>
          </a:p>
          <a:p>
            <a:r>
              <a:rPr lang="en-US" sz="2400" dirty="0">
                <a:solidFill>
                  <a:schemeClr val="tx1"/>
                </a:solidFill>
              </a:rPr>
              <a:t>Mohandas </a:t>
            </a:r>
            <a:r>
              <a:rPr lang="en-US" sz="2400" dirty="0" err="1">
                <a:solidFill>
                  <a:schemeClr val="tx1"/>
                </a:solidFill>
              </a:rPr>
              <a:t>Karamchand</a:t>
            </a:r>
            <a:r>
              <a:rPr lang="en-US" sz="2400" dirty="0">
                <a:solidFill>
                  <a:schemeClr val="tx1"/>
                </a:solidFill>
              </a:rPr>
              <a:t> </a:t>
            </a:r>
            <a:r>
              <a:rPr lang="en-US" sz="2400" dirty="0" err="1">
                <a:solidFill>
                  <a:schemeClr val="tx1"/>
                </a:solidFill>
              </a:rPr>
              <a:t>gandhi</a:t>
            </a:r>
            <a:r>
              <a:rPr lang="en-US" sz="2400" dirty="0">
                <a:solidFill>
                  <a:schemeClr val="tx1"/>
                </a:solidFill>
              </a:rPr>
              <a:t>, popularly known as ‘Mahatma Gandhi’ or </a:t>
            </a:r>
            <a:r>
              <a:rPr lang="en-US" sz="2400" dirty="0" err="1">
                <a:solidFill>
                  <a:schemeClr val="tx1"/>
                </a:solidFill>
              </a:rPr>
              <a:t>Bapu</a:t>
            </a:r>
            <a:r>
              <a:rPr lang="en-US" sz="2400" dirty="0">
                <a:solidFill>
                  <a:schemeClr val="tx1"/>
                </a:solidFill>
              </a:rPr>
              <a:t> was a moral reformist. It is widely accepted that Gandhi was the back bone of the non-violent struggle for freedom of India.</a:t>
            </a:r>
          </a:p>
        </p:txBody>
      </p:sp>
      <p:pic>
        <p:nvPicPr>
          <p:cNvPr id="9" name="Picture 8" descr="gandhi pic.jpg"/>
          <p:cNvPicPr>
            <a:picLocks noChangeAspect="1"/>
          </p:cNvPicPr>
          <p:nvPr/>
        </p:nvPicPr>
        <p:blipFill>
          <a:blip r:embed="rId2"/>
          <a:stretch>
            <a:fillRect/>
          </a:stretch>
        </p:blipFill>
        <p:spPr>
          <a:xfrm>
            <a:off x="5943600" y="1524000"/>
            <a:ext cx="2514600" cy="2743200"/>
          </a:xfrm>
          <a:prstGeom prst="rect">
            <a:avLst/>
          </a:prstGeom>
        </p:spPr>
      </p:pic>
      <p:sp>
        <p:nvSpPr>
          <p:cNvPr id="1026" name="Rectangle 2"/>
          <p:cNvSpPr>
            <a:spLocks noChangeArrowheads="1"/>
          </p:cNvSpPr>
          <p:nvPr/>
        </p:nvSpPr>
        <p:spPr bwMode="auto">
          <a:xfrm>
            <a:off x="0" y="0"/>
            <a:ext cx="65" cy="550108"/>
          </a:xfrm>
          <a:prstGeom prst="rect">
            <a:avLst/>
          </a:prstGeom>
          <a:noFill/>
          <a:ln w="9525">
            <a:noFill/>
            <a:miter lim="800000"/>
            <a:headEnd/>
            <a:tailEnd/>
          </a:ln>
          <a:effectLst/>
        </p:spPr>
        <p:txBody>
          <a:bodyPr vert="horz" wrap="none" lIns="0" tIns="133308"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en-US" sz="900" b="0" i="0" u="none" strike="noStrike" cap="none" normalizeH="0" baseline="0" dirty="0">
              <a:ln>
                <a:noFill/>
              </a:ln>
              <a:solidFill>
                <a:srgbClr val="525252"/>
              </a:solidFill>
              <a:effectLst/>
              <a:latin typeface="helvetica neue"/>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ounded Rectangle 14"/>
          <p:cNvSpPr/>
          <p:nvPr/>
        </p:nvSpPr>
        <p:spPr>
          <a:xfrm>
            <a:off x="5791200" y="4953000"/>
            <a:ext cx="3124200" cy="1143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BORN : 2 </a:t>
            </a:r>
            <a:r>
              <a:rPr lang="en-US" sz="1400" dirty="0" err="1">
                <a:solidFill>
                  <a:schemeClr val="tx1"/>
                </a:solidFill>
              </a:rPr>
              <a:t>october</a:t>
            </a:r>
            <a:r>
              <a:rPr lang="en-US" sz="1400" dirty="0">
                <a:solidFill>
                  <a:schemeClr val="tx1"/>
                </a:solidFill>
              </a:rPr>
              <a:t>  1869, </a:t>
            </a:r>
            <a:r>
              <a:rPr lang="en-US" sz="1400" dirty="0" err="1">
                <a:solidFill>
                  <a:schemeClr val="tx1"/>
                </a:solidFill>
              </a:rPr>
              <a:t>porbandar</a:t>
            </a:r>
            <a:endParaRPr lang="en-US" sz="1400" dirty="0">
              <a:solidFill>
                <a:schemeClr val="tx1"/>
              </a:solidFill>
            </a:endParaRPr>
          </a:p>
          <a:p>
            <a:endParaRPr lang="en-US" sz="2000" baseline="30000" dirty="0">
              <a:solidFill>
                <a:schemeClr val="tx1"/>
              </a:solidFill>
            </a:endParaRPr>
          </a:p>
          <a:p>
            <a:r>
              <a:rPr lang="en-US" sz="2000" baseline="30000" dirty="0">
                <a:solidFill>
                  <a:schemeClr val="tx1"/>
                </a:solidFill>
              </a:rPr>
              <a:t>DIED : 30 </a:t>
            </a:r>
            <a:r>
              <a:rPr lang="en-US" sz="2000" baseline="30000" dirty="0" err="1">
                <a:solidFill>
                  <a:schemeClr val="tx1"/>
                </a:solidFill>
              </a:rPr>
              <a:t>january</a:t>
            </a:r>
            <a:r>
              <a:rPr lang="en-US" sz="2000" baseline="30000" dirty="0">
                <a:solidFill>
                  <a:schemeClr val="tx1"/>
                </a:solidFill>
              </a:rPr>
              <a:t> 1948</a:t>
            </a:r>
            <a:r>
              <a:rPr lang="en-US" sz="2000" dirty="0">
                <a:solidFill>
                  <a:schemeClr val="tx1"/>
                </a:solidFill>
              </a:rPr>
              <a:t> </a:t>
            </a:r>
            <a:r>
              <a:rPr lang="en-US" sz="2000" baseline="30000" dirty="0">
                <a:solidFill>
                  <a:schemeClr val="tx1"/>
                </a:solidFill>
              </a:rPr>
              <a:t>(aged 78)</a:t>
            </a:r>
            <a:endParaRPr lang="en-US" sz="1400" dirty="0">
              <a:solidFill>
                <a:schemeClr val="tx1"/>
              </a:solidFill>
            </a:endParaRPr>
          </a:p>
        </p:txBody>
      </p:sp>
      <p:sp>
        <p:nvSpPr>
          <p:cNvPr id="16" name="Rectangle 15"/>
          <p:cNvSpPr/>
          <p:nvPr/>
        </p:nvSpPr>
        <p:spPr>
          <a:xfrm>
            <a:off x="6096000" y="4419600"/>
            <a:ext cx="23622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Mahatma Gandhi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56388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ROUND TABLE CONFERENCE</a:t>
            </a:r>
          </a:p>
        </p:txBody>
      </p:sp>
      <p:sp>
        <p:nvSpPr>
          <p:cNvPr id="3" name="Oval 2"/>
          <p:cNvSpPr/>
          <p:nvPr/>
        </p:nvSpPr>
        <p:spPr>
          <a:xfrm>
            <a:off x="1752600" y="838200"/>
            <a:ext cx="5257800" cy="609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Third session (November 17, 1932  to </a:t>
            </a:r>
            <a:r>
              <a:rPr lang="en-US" dirty="0" err="1">
                <a:solidFill>
                  <a:schemeClr val="tx1"/>
                </a:solidFill>
              </a:rPr>
              <a:t>december</a:t>
            </a:r>
            <a:r>
              <a:rPr lang="en-US" dirty="0">
                <a:solidFill>
                  <a:schemeClr val="tx1"/>
                </a:solidFill>
              </a:rPr>
              <a:t> 24,1932)</a:t>
            </a:r>
          </a:p>
        </p:txBody>
      </p:sp>
      <p:sp>
        <p:nvSpPr>
          <p:cNvPr id="4" name="Rectangle 3"/>
          <p:cNvSpPr/>
          <p:nvPr/>
        </p:nvSpPr>
        <p:spPr>
          <a:xfrm>
            <a:off x="533400" y="1676400"/>
            <a:ext cx="4191000" cy="4876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It was held without Congress representation, and was attended by a far smaller number of representatives than that of the first two. In this session, the delegates agreed on almost all the issues. The British govern- </a:t>
            </a:r>
            <a:r>
              <a:rPr lang="en-US" dirty="0" err="1">
                <a:solidFill>
                  <a:schemeClr val="tx1"/>
                </a:solidFill>
              </a:rPr>
              <a:t>ment</a:t>
            </a:r>
            <a:r>
              <a:rPr lang="en-US" dirty="0">
                <a:solidFill>
                  <a:schemeClr val="tx1"/>
                </a:solidFill>
              </a:rPr>
              <a:t>, on the basis of the discussion at the three </a:t>
            </a:r>
            <a:r>
              <a:rPr lang="en-US" dirty="0" err="1">
                <a:solidFill>
                  <a:schemeClr val="tx1"/>
                </a:solidFill>
              </a:rPr>
              <a:t>ses</a:t>
            </a:r>
            <a:r>
              <a:rPr lang="en-US" dirty="0">
                <a:solidFill>
                  <a:schemeClr val="tx1"/>
                </a:solidFill>
              </a:rPr>
              <a:t>- </a:t>
            </a:r>
            <a:r>
              <a:rPr lang="en-US" dirty="0" err="1">
                <a:solidFill>
                  <a:schemeClr val="tx1"/>
                </a:solidFill>
              </a:rPr>
              <a:t>sions</a:t>
            </a:r>
            <a:r>
              <a:rPr lang="en-US" dirty="0">
                <a:solidFill>
                  <a:schemeClr val="tx1"/>
                </a:solidFill>
              </a:rPr>
              <a:t>, drafted its proposals for the reform of the In- </a:t>
            </a:r>
            <a:r>
              <a:rPr lang="en-US" dirty="0" err="1">
                <a:solidFill>
                  <a:schemeClr val="tx1"/>
                </a:solidFill>
              </a:rPr>
              <a:t>dian</a:t>
            </a:r>
            <a:r>
              <a:rPr lang="en-US" dirty="0">
                <a:solidFill>
                  <a:schemeClr val="tx1"/>
                </a:solidFill>
              </a:rPr>
              <a:t> constitution, which were embodied in the White Paper published in March 1933. The White Paper was examined and approved by a joint committee of the British Parliament (October, 1934) and a bill, based on the report of this committee, was introduced and passed in the British Parliament as the Government of India Act of 1935.</a:t>
            </a:r>
          </a:p>
        </p:txBody>
      </p:sp>
      <p:pic>
        <p:nvPicPr>
          <p:cNvPr id="5" name="Picture 4" descr="The_First_Round_Table_Conference_was_inaugurated_by_King_George-V_on_Nov.12,_1930_in_London,_Dr_Babasaheb_Ambedkar,_Delegate,_seen_in_the_left_row_(9th).png"/>
          <p:cNvPicPr>
            <a:picLocks noChangeAspect="1"/>
          </p:cNvPicPr>
          <p:nvPr/>
        </p:nvPicPr>
        <p:blipFill>
          <a:blip r:embed="rId2"/>
          <a:stretch>
            <a:fillRect/>
          </a:stretch>
        </p:blipFill>
        <p:spPr>
          <a:xfrm>
            <a:off x="5181600" y="1676400"/>
            <a:ext cx="3457575" cy="2762250"/>
          </a:xfrm>
          <a:prstGeom prst="rect">
            <a:avLst/>
          </a:prstGeom>
        </p:spPr>
      </p:pic>
      <p:sp>
        <p:nvSpPr>
          <p:cNvPr id="6" name="Oval 5"/>
          <p:cNvSpPr/>
          <p:nvPr/>
        </p:nvSpPr>
        <p:spPr>
          <a:xfrm>
            <a:off x="5562600" y="4572000"/>
            <a:ext cx="2895600" cy="11430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Round Table Conference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57200"/>
            <a:ext cx="76200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TOWARDS QUIT INDIA MOVEMENT : AUGUEST 8, 1940 OFFER</a:t>
            </a:r>
          </a:p>
        </p:txBody>
      </p:sp>
      <p:sp>
        <p:nvSpPr>
          <p:cNvPr id="4" name="Rectangle 3"/>
          <p:cNvSpPr/>
          <p:nvPr/>
        </p:nvSpPr>
        <p:spPr>
          <a:xfrm>
            <a:off x="457200" y="1524000"/>
            <a:ext cx="8382000" cy="5029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The outbreak of World War II and India's automatic involvement in it without consultation by England made the Congress to demand a clear-cut definition of the British government's war and peace aims as applicable to India. In July 1940 the Congress formally asked England to affirm its adherence to the goal of independence for India and to induct immediately into office, at the centre, a national government. The governor-general, after holding consultations with several political leaders, issued a statement from </a:t>
            </a:r>
            <a:r>
              <a:rPr lang="en-US" dirty="0" err="1">
                <a:solidFill>
                  <a:schemeClr val="tx1"/>
                </a:solidFill>
              </a:rPr>
              <a:t>Simla</a:t>
            </a:r>
            <a:r>
              <a:rPr lang="en-US" dirty="0">
                <a:solidFill>
                  <a:schemeClr val="tx1"/>
                </a:solidFill>
              </a:rPr>
              <a:t> on 8 August. It promised: (</a:t>
            </a:r>
            <a:r>
              <a:rPr lang="en-US" dirty="0" err="1">
                <a:solidFill>
                  <a:schemeClr val="tx1"/>
                </a:solidFill>
              </a:rPr>
              <a:t>i</a:t>
            </a:r>
            <a:r>
              <a:rPr lang="en-US" dirty="0">
                <a:solidFill>
                  <a:schemeClr val="tx1"/>
                </a:solidFill>
              </a:rPr>
              <a:t>) an immediate expansion of the Viceroy's Executive Council by inducting a number of Indians; (ii) the establishment of a War Advisory Council comprising representatives of British India and the Indian States; (iii) the promotion of steps to arrive at an agreement among Indians on the form which the postwar representative body would take. Not surprisingly, nationalist reaction to the </a:t>
            </a:r>
            <a:r>
              <a:rPr lang="en-US" dirty="0" err="1">
                <a:solidFill>
                  <a:schemeClr val="tx1"/>
                </a:solidFill>
              </a:rPr>
              <a:t>socalled</a:t>
            </a:r>
            <a:r>
              <a:rPr lang="en-US" dirty="0">
                <a:solidFill>
                  <a:schemeClr val="tx1"/>
                </a:solidFill>
              </a:rPr>
              <a:t> 'August Offer' was hostile. For it effectively meant more than the addition of a few more Indians of- to the Governor-General's Executive Council without transferring responsibility from the British Parliament to the Indian legislature. The British, however, went ahead with its implementation.  Accordingly, in July 1941 the Viceroy's Executive council was enlarged from 7 to 12 members, of whom four were British and eight Indians as against three (Indians) earlier. But no member of the Congress or the League joined the new council.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228600"/>
            <a:ext cx="4495800" cy="990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CRIPPS MISSION (1942)</a:t>
            </a:r>
          </a:p>
        </p:txBody>
      </p:sp>
      <p:sp>
        <p:nvSpPr>
          <p:cNvPr id="3" name="Rectangle 2"/>
          <p:cNvSpPr/>
          <p:nvPr/>
        </p:nvSpPr>
        <p:spPr>
          <a:xfrm>
            <a:off x="533400" y="1600200"/>
            <a:ext cx="8382000" cy="4953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Through the mission of Sir Stafford Cripps, a member of the British War Cabinet, England made a serious attempt to break the political impasse in C India. The Cripps scheme was in two parts. The first part laid down the procedure for framing the Dominion Status constitution. The initial step in this direction was the holding of fresh elections to all the provincial legislatures. Along with the representatives of the Indian States they were to constitute an electoral college which would, in turn, elect the constitution-making body.</a:t>
            </a:r>
          </a:p>
          <a:p>
            <a:endParaRPr lang="en-US" dirty="0">
              <a:solidFill>
                <a:schemeClr val="tx1"/>
              </a:solidFill>
            </a:endParaRPr>
          </a:p>
          <a:p>
            <a:r>
              <a:rPr lang="en-US" dirty="0">
                <a:solidFill>
                  <a:schemeClr val="tx1"/>
                </a:solidFill>
              </a:rPr>
              <a:t> Ultimately, Cripps was repudiated by his own government both on the question of a 'National' government and on Defence. It Would, in fact, appear that in sending him the principal objective had been to win over public opinion. For it had no intention to transfer power to Indian hands, but felt impelled to take the risks in response to heavy pres- </a:t>
            </a:r>
            <a:r>
              <a:rPr lang="en-US" dirty="0" err="1">
                <a:solidFill>
                  <a:schemeClr val="tx1"/>
                </a:solidFill>
              </a:rPr>
              <a:t>sures</a:t>
            </a:r>
            <a:r>
              <a:rPr lang="en-US" dirty="0">
                <a:solidFill>
                  <a:schemeClr val="tx1"/>
                </a:solidFill>
              </a:rPr>
              <a:t> from their wartime allies. It is not surprising that only the Muslim League welcomed the Cripps scheme, while most of the other political parties-the </a:t>
            </a:r>
            <a:r>
              <a:rPr lang="en-US" dirty="0" err="1">
                <a:solidFill>
                  <a:schemeClr val="tx1"/>
                </a:solidFill>
              </a:rPr>
              <a:t>Akalis</a:t>
            </a:r>
            <a:r>
              <a:rPr lang="en-US" dirty="0">
                <a:solidFill>
                  <a:schemeClr val="tx1"/>
                </a:solidFill>
              </a:rPr>
              <a:t>, the Hindu </a:t>
            </a:r>
            <a:r>
              <a:rPr lang="en-US" dirty="0" err="1">
                <a:solidFill>
                  <a:schemeClr val="tx1"/>
                </a:solidFill>
              </a:rPr>
              <a:t>Mahasabha</a:t>
            </a:r>
            <a:r>
              <a:rPr lang="en-US" dirty="0">
                <a:solidFill>
                  <a:schemeClr val="tx1"/>
                </a:solidFill>
              </a:rPr>
              <a:t>, the National Liberal Federation and the Indian Christians-were opposed to it.</a:t>
            </a:r>
          </a:p>
          <a:p>
            <a:endParaRPr lang="en-US" dirty="0">
              <a:solidFill>
                <a:schemeClr val="tx1"/>
              </a:solidFill>
            </a:endParaRPr>
          </a:p>
          <a:p>
            <a:endParaRPr lang="en-US" dirty="0">
              <a:solidFill>
                <a:schemeClr val="tx1"/>
              </a:solidFill>
            </a:endParaRPr>
          </a:p>
        </p:txBody>
      </p:sp>
      <p:sp>
        <p:nvSpPr>
          <p:cNvPr id="44033"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Through the mission of Sir Stafford Cripps, a mem- ber of the British War Cabinet, England made a serious attempt to break the political impasse in C India. The Cripps scheme was in two parts. The first part laid down the procedure for framing the Dominion Status constitution. The initial step in this direction was the holding of fresh elections to all the provincial legislatures. Along with the repre- sentatives of the Indian States they were to consti- tute an electoral college which would, in turm, elect ihe constitution-making body. It also prescribed that a province expressed its unwillingness to accept the constitution, it could refuse accession to theIndian Union and instead formulate its own consti- tution. The second part of the scheme related to immediate and interim arrangements during the ar which however did not propose any major change either in the Government of India Act of 1935 or in the British government's control over the defence of the country. With regard to the first part, the Congress took exception to the provision for the provincial option, which, it argued, implied acceptance of the principle of Pakistan. It was also unhappy with the mude of selection of representatives of the princely states by their rulers. In the second part, controversy arose over the question of the status of the Executive Council and especially its defence minister. The Congress, though conceded that Indian independ- ence could be recognised only after the war, argued that without the transfer of de facto power and responsibility the change contemplated would not beof any significance. Therefore, it demanded satisfac- tory assurances on the question of the proposed 'National government'. When none of the demands was met, Gandhi finally rejected it by terming it as 'a postdated cheque on a crashing bank'. Ultimately, Cripps was repudiated by his own government both on the question of a 'National' government and on Defence. It Would, in fact, appear that in sending him the principal objective had been to win over public opinion. For it had no intention to transfer power to Indian hands, but felt impelled to take the risks in response to heavy pres- sures from their wartime allies. It is not surprising that only the Muslim League welcomed the Cripps scheme, while most of the other political parties-the Akalis, the Hindu Mahasabha, the National Liberal Federation and the Indian Christians-were opposed to 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rgbClr val="222222"/>
                </a:solidFill>
                <a:effectLst/>
                <a:latin typeface="Arial" pitchFamily="34" charset="0"/>
                <a:cs typeface="Arial" pitchFamily="34" charset="0"/>
              </a:rPr>
            </a:br>
            <a:endParaRPr kumimoji="0" lang="en-US" sz="1800" b="0" i="0" u="none" strike="noStrike" cap="none" normalizeH="0" baseline="0">
              <a:ln>
                <a:noFill/>
              </a:ln>
              <a:solidFill>
                <a:srgbClr val="2222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228600"/>
            <a:ext cx="5638800" cy="609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QUIT INDIA MOVEMENT </a:t>
            </a:r>
          </a:p>
        </p:txBody>
      </p:sp>
      <p:sp>
        <p:nvSpPr>
          <p:cNvPr id="3" name="Oval 2"/>
          <p:cNvSpPr/>
          <p:nvPr/>
        </p:nvSpPr>
        <p:spPr>
          <a:xfrm>
            <a:off x="3505200" y="914400"/>
            <a:ext cx="1752600" cy="3810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CAUSES</a:t>
            </a:r>
          </a:p>
        </p:txBody>
      </p:sp>
      <p:sp>
        <p:nvSpPr>
          <p:cNvPr id="5" name="Rectangle 4"/>
          <p:cNvSpPr/>
          <p:nvPr/>
        </p:nvSpPr>
        <p:spPr>
          <a:xfrm>
            <a:off x="457200" y="1752600"/>
            <a:ext cx="8534400" cy="472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The new popular mood of August 1942 was caused by the rout of the British by the Japanese in South East Asia. The people came to believe firmly that the British rule was ending. The steeply rising inflation and the acute shortage of foodstuffs caused by the war had a major role. The British, who were successfully managing the war economy at home, did not make any serious effort to do the same in India. The arrogant behavior of most of the foreign soldiers (British, American and Australian) stationed in India added fuel to the fire. Calculations by the Congress leaders, a majority of whom including Gandhi, began to calculate India's national interest in the event of an Allied defeat, which was very much on the cards in the mid-1942. British provocation before the passage of the Quit India resolution and their policy of whole- sale repression after its passage by the congress were equally responsible for the Revolt of 1942.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28600"/>
            <a:ext cx="69342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OUTBREAK OF QUIT INDIA MOVEMENT</a:t>
            </a:r>
          </a:p>
        </p:txBody>
      </p:sp>
      <p:sp>
        <p:nvSpPr>
          <p:cNvPr id="3" name="Rectangle 2"/>
          <p:cNvSpPr/>
          <p:nvPr/>
        </p:nvSpPr>
        <p:spPr>
          <a:xfrm>
            <a:off x="1066800" y="1524000"/>
            <a:ext cx="7315200" cy="4038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The failure of the Cripps Mission left no meeting ground between the Congress and the British government. The Congress now decided to take active steps to compel the British to accept the Indian demand for independence. The All India Congress Committee met at Bombay on August 8, 1942, and passed the famous 'Quit India' resolution, proposing to start non-violent mass struggle to achieve this aim. On the night of this day, Gandhi gave his call of 'Do or Die'. But before the Congress could start its non-violent movement, the government rounded up all the important leaders, including Gandhi in the morning of August 9. This unwise act of the government unleashed an unprecedented and country-wide wave of mass fury. Left leaderless and without any </a:t>
            </a:r>
            <a:r>
              <a:rPr lang="en-US" dirty="0" err="1">
                <a:solidFill>
                  <a:schemeClr val="tx1"/>
                </a:solidFill>
              </a:rPr>
              <a:t>organisation</a:t>
            </a:r>
            <a:r>
              <a:rPr lang="en-US" dirty="0">
                <a:solidFill>
                  <a:schemeClr val="tx1"/>
                </a:solidFill>
              </a:rPr>
              <a:t>, the people reacted in any manner they could.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81000"/>
            <a:ext cx="73152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DIFFERENT PHASES OF QUIT INDIA MOVEMENT</a:t>
            </a:r>
          </a:p>
        </p:txBody>
      </p:sp>
      <p:sp>
        <p:nvSpPr>
          <p:cNvPr id="3" name="Rectangle 2"/>
          <p:cNvSpPr/>
          <p:nvPr/>
        </p:nvSpPr>
        <p:spPr>
          <a:xfrm>
            <a:off x="762000" y="1600200"/>
            <a:ext cx="7772400" cy="3200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 which was massive and violent but quickly suppressed, was predominantly urban in nature, and included </a:t>
            </a:r>
            <a:r>
              <a:rPr lang="en-US" dirty="0" err="1">
                <a:solidFill>
                  <a:schemeClr val="tx1"/>
                </a:solidFill>
              </a:rPr>
              <a:t>hartals</a:t>
            </a:r>
            <a:r>
              <a:rPr lang="en-US" dirty="0">
                <a:solidFill>
                  <a:schemeClr val="tx1"/>
                </a:solidFill>
              </a:rPr>
              <a:t>, strikes and clashes with the police and army in most cities. The second phase (August 15 to September 30) saw the focus being shifted to the countryside, with militant students fanning out from urban </a:t>
            </a:r>
            <a:r>
              <a:rPr lang="en-US" dirty="0" err="1">
                <a:solidFill>
                  <a:schemeClr val="tx1"/>
                </a:solidFill>
              </a:rPr>
              <a:t>centres</a:t>
            </a:r>
            <a:r>
              <a:rPr lang="en-US" dirty="0">
                <a:solidFill>
                  <a:schemeClr val="tx1"/>
                </a:solidFill>
              </a:rPr>
              <a:t> to rural areas in order to lead peasant rebellions and to destroy communications on a large scale. The third phase (October to December), which was the least formidable phase, was </a:t>
            </a:r>
            <a:r>
              <a:rPr lang="en-US" dirty="0" err="1">
                <a:solidFill>
                  <a:schemeClr val="tx1"/>
                </a:solidFill>
              </a:rPr>
              <a:t>characterised</a:t>
            </a:r>
            <a:r>
              <a:rPr lang="en-US" dirty="0">
                <a:solidFill>
                  <a:schemeClr val="tx1"/>
                </a:solidFill>
              </a:rPr>
              <a:t> by terrorists activity by educated youth directed against communications and police and army installations. But such activities, however, no longer posed a serious threat to the British rule or its war plans.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8600"/>
            <a:ext cx="7543800" cy="838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SIGNIFICANCE OF QUIT INDIA MOVEMENT</a:t>
            </a:r>
          </a:p>
        </p:txBody>
      </p:sp>
      <p:sp>
        <p:nvSpPr>
          <p:cNvPr id="3" name="Rectangle 2"/>
          <p:cNvSpPr/>
          <p:nvPr/>
        </p:nvSpPr>
        <p:spPr>
          <a:xfrm>
            <a:off x="914400" y="1600200"/>
            <a:ext cx="7391400" cy="3962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The British, though succeeded in suppressing the revolt, </a:t>
            </a:r>
            <a:r>
              <a:rPr lang="en-US" dirty="0" err="1">
                <a:solidFill>
                  <a:schemeClr val="tx1"/>
                </a:solidFill>
              </a:rPr>
              <a:t>realised</a:t>
            </a:r>
            <a:r>
              <a:rPr lang="en-US" dirty="0">
                <a:solidFill>
                  <a:schemeClr val="tx1"/>
                </a:solidFill>
              </a:rPr>
              <a:t> the advantages of trying for a negotiated settlement rather than risk another confrontation as massive and violent as this revolt. The imprisonment of the Congress leaders proved beneficial to them in an indirect way.</a:t>
            </a:r>
            <a:r>
              <a:rPr lang="en-US" dirty="0"/>
              <a:t> </a:t>
            </a:r>
            <a:r>
              <a:rPr lang="en-US" dirty="0">
                <a:solidFill>
                  <a:schemeClr val="tx1"/>
                </a:solidFill>
              </a:rPr>
              <a:t> For it helped them to avoid taking a clear public stand </a:t>
            </a:r>
            <a:r>
              <a:rPr lang="en-US" dirty="0" err="1">
                <a:solidFill>
                  <a:schemeClr val="tx1"/>
                </a:solidFill>
              </a:rPr>
              <a:t>onthe</a:t>
            </a:r>
            <a:r>
              <a:rPr lang="en-US" dirty="0">
                <a:solidFill>
                  <a:schemeClr val="tx1"/>
                </a:solidFill>
              </a:rPr>
              <a:t> Japanese war issue, something which otherwise would have been very embarrassing for a few months in 1944 when S.C. Bose's INA appeared on the borders of Assam at a time when on the world scale the Allies were clearly winning the war. The revolt weakened the leftist groups and ties in India considerably. The Socialists and Bose's followers charged the Communists with 'treachery' (the Communists did not participate in the revolt because of their support to the Allies, including Soviet Union) and the latter charged the former with "fifth-columnist' activity (because of the former's plan to win freedom for India with the help of the Axis pow</a:t>
            </a:r>
            <a:r>
              <a:rPr lang="en-US" dirty="0"/>
              <a:t>ers)</a:t>
            </a:r>
            <a:endParaRPr lang="en-US" dirty="0">
              <a:solidFill>
                <a:schemeClr val="tx1"/>
              </a:solidFill>
            </a:endParaRPr>
          </a:p>
        </p:txBody>
      </p:sp>
      <p:sp>
        <p:nvSpPr>
          <p:cNvPr id="48129" name="Rectangle 1"/>
          <p:cNvSpPr>
            <a:spLocks noChangeArrowheads="1"/>
          </p:cNvSpPr>
          <p:nvPr/>
        </p:nvSpPr>
        <p:spPr bwMode="auto">
          <a:xfrm>
            <a:off x="0" y="0"/>
            <a:ext cx="4154488"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Arial" pitchFamily="34" charset="0"/>
                <a:cs typeface="Arial" pitchFamily="34" charset="0"/>
              </a:rPr>
              <a:t>The British, though succeeded in suppressing the revolt, realised the advantages of trying for a nego- tiated settlement rather than risk another confronta- tion as massive and violent as this revolt. The imprisonment of the Congress leaders proved beneficial to them in an indirect way. For it helped them to avoid taking a clear public stand onthe Japanese war issue, something which otherwise would have been very embarrassing for a few months in 1944 when S.C. Bose's INA appeared on the borders of Assam at a time when on the world scale the Allies were clearly winning the war. The revolt weakened the leftist groups and ties in India considerably. The Socialists and Bose's followers charged the Communists with 'treachery' (the Communists did not participate in the revolt because of their support to the Allies, including Soviet Union) and the latter charged the former with "fifth-columnist' activity (because of the former's plan to win freedom for India with the help of the Axis powers)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rgbClr val="222222"/>
                </a:solidFill>
                <a:effectLst/>
                <a:latin typeface="Roboto"/>
                <a:cs typeface="Arial" pitchFamily="34" charset="0"/>
              </a:rPr>
              <a:t> </a:t>
            </a:r>
            <a:endParaRPr kumimoji="0" lang="en-US" sz="1900" b="0" i="0" u="none" strike="noStrike" cap="none" normalizeH="0" baseline="0">
              <a:ln>
                <a:noFill/>
              </a:ln>
              <a:solidFill>
                <a:srgbClr val="222222"/>
              </a:solidFill>
              <a:effectLst/>
              <a:latin typeface="Roboto"/>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381000"/>
            <a:ext cx="57912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CONCLUSION</a:t>
            </a:r>
          </a:p>
        </p:txBody>
      </p:sp>
      <p:sp>
        <p:nvSpPr>
          <p:cNvPr id="3" name="Rectangle 2"/>
          <p:cNvSpPr/>
          <p:nvPr/>
        </p:nvSpPr>
        <p:spPr>
          <a:xfrm>
            <a:off x="381000" y="1371600"/>
            <a:ext cx="8534400" cy="5257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rPr>
              <a:t>One of the greatest men in the history of India is unarguably Mahatma Gandhi. The way he gave shape and character to India's freedom struggle is worthy of a standing ovation. He sacrificed his own life for the sake of his country. The respect that he earned for himself despite leading a simple lifestyle is much appreciable.</a:t>
            </a:r>
          </a:p>
          <a:p>
            <a:r>
              <a:rPr lang="en-US" dirty="0">
                <a:solidFill>
                  <a:schemeClr val="tx1"/>
                </a:solidFill>
              </a:rPr>
              <a:t>Mahatma Gandhi played a pivotal role in the freedom struggle of India. His non violent ways and peaceful methods were the foundation for gaining independence from the British. Gandhi took his time to grow and develop his techniques to ensure that his actions made an impact. His faith in different religions was commendable. His listened to the teachings of Christianity with the same belief and faith he read the Hindu scriptures with.</a:t>
            </a:r>
            <a:r>
              <a:rPr lang="en-US" dirty="0"/>
              <a:t> </a:t>
            </a:r>
            <a:r>
              <a:rPr lang="en-US" dirty="0">
                <a:solidFill>
                  <a:schemeClr val="tx1"/>
                </a:solidFill>
              </a:rPr>
              <a:t>One of the first series of non violent protests nationwide was the non cooperation movement started by Mahatma Gandhi. This movement officially started the </a:t>
            </a:r>
            <a:r>
              <a:rPr lang="en-US" dirty="0" err="1">
                <a:solidFill>
                  <a:schemeClr val="tx1"/>
                </a:solidFill>
              </a:rPr>
              <a:t>Gandhian</a:t>
            </a:r>
            <a:r>
              <a:rPr lang="en-US" dirty="0">
                <a:solidFill>
                  <a:schemeClr val="tx1"/>
                </a:solidFill>
              </a:rPr>
              <a:t> era in India. In this freedom struggle, the non cooperation movement was basically aimed at making the Indians aware of the fact that the British government can be opposed and if done actively, it will keep a check on them.</a:t>
            </a:r>
          </a:p>
          <a:p>
            <a:r>
              <a:rPr lang="en-US" dirty="0">
                <a:solidFill>
                  <a:schemeClr val="tx1"/>
                </a:solidFill>
              </a:rPr>
              <a:t>After the Quit India Movement the freedom struggle got even more intense and passionate. Entire India was united together in the movement for freedom. Everyone contributed what they could in the freedom struggle. The cry of </a:t>
            </a:r>
            <a:r>
              <a:rPr lang="en-US" dirty="0" err="1">
                <a:solidFill>
                  <a:schemeClr val="tx1"/>
                </a:solidFill>
              </a:rPr>
              <a:t>Purna</a:t>
            </a:r>
            <a:r>
              <a:rPr lang="en-US" dirty="0">
                <a:solidFill>
                  <a:schemeClr val="tx1"/>
                </a:solidFill>
              </a:rPr>
              <a:t> </a:t>
            </a:r>
            <a:r>
              <a:rPr lang="en-US" dirty="0" err="1">
                <a:solidFill>
                  <a:schemeClr val="tx1"/>
                </a:solidFill>
              </a:rPr>
              <a:t>Swaraj</a:t>
            </a:r>
            <a:r>
              <a:rPr lang="en-US" dirty="0">
                <a:solidFill>
                  <a:schemeClr val="tx1"/>
                </a:solidFill>
              </a:rPr>
              <a:t> or complete independence was raised. After much sacrifices and efforts, India gained its independence on the 15th August, 1947.</a:t>
            </a:r>
          </a:p>
          <a:p>
            <a:endParaRPr lang="en-US" dirty="0">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28600"/>
            <a:ext cx="8458200" cy="457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YOU WILL PREPARE THIS QUESTION FROM THIS PPT</a:t>
            </a:r>
          </a:p>
        </p:txBody>
      </p:sp>
      <p:sp>
        <p:nvSpPr>
          <p:cNvPr id="4" name="Rectangle 3"/>
          <p:cNvSpPr/>
          <p:nvPr/>
        </p:nvSpPr>
        <p:spPr>
          <a:xfrm>
            <a:off x="304800" y="914400"/>
            <a:ext cx="8686800" cy="5715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What is </a:t>
            </a:r>
            <a:r>
              <a:rPr lang="en-US" i="1" dirty="0" err="1">
                <a:solidFill>
                  <a:schemeClr val="tx1"/>
                </a:solidFill>
              </a:rPr>
              <a:t>satyagraha</a:t>
            </a:r>
            <a:r>
              <a:rPr lang="en-US" dirty="0">
                <a:solidFill>
                  <a:schemeClr val="tx1"/>
                </a:solidFill>
              </a:rPr>
              <a:t> ? where did </a:t>
            </a:r>
            <a:r>
              <a:rPr lang="en-US" dirty="0" err="1">
                <a:solidFill>
                  <a:schemeClr val="tx1"/>
                </a:solidFill>
              </a:rPr>
              <a:t>gandhi</a:t>
            </a:r>
            <a:r>
              <a:rPr lang="en-US" dirty="0">
                <a:solidFill>
                  <a:schemeClr val="tx1"/>
                </a:solidFill>
              </a:rPr>
              <a:t> first apply </a:t>
            </a:r>
            <a:r>
              <a:rPr lang="en-US" i="1" dirty="0" err="1">
                <a:solidFill>
                  <a:schemeClr val="tx1"/>
                </a:solidFill>
              </a:rPr>
              <a:t>satyagraha</a:t>
            </a:r>
            <a:r>
              <a:rPr lang="en-US" i="1" dirty="0">
                <a:solidFill>
                  <a:schemeClr val="tx1"/>
                </a:solidFill>
              </a:rPr>
              <a:t> </a:t>
            </a:r>
            <a:r>
              <a:rPr lang="en-US" dirty="0">
                <a:solidFill>
                  <a:schemeClr val="tx1"/>
                </a:solidFill>
              </a:rPr>
              <a:t>?</a:t>
            </a:r>
          </a:p>
          <a:p>
            <a:endParaRPr lang="en-US" dirty="0">
              <a:solidFill>
                <a:schemeClr val="tx1"/>
              </a:solidFill>
            </a:endParaRPr>
          </a:p>
          <a:p>
            <a:pPr>
              <a:buFont typeface="Arial" pitchFamily="34" charset="0"/>
              <a:buChar char="•"/>
            </a:pPr>
            <a:r>
              <a:rPr lang="en-US" dirty="0">
                <a:solidFill>
                  <a:schemeClr val="tx1"/>
                </a:solidFill>
              </a:rPr>
              <a:t>  Write about </a:t>
            </a:r>
            <a:r>
              <a:rPr lang="en-US" dirty="0" err="1">
                <a:solidFill>
                  <a:schemeClr val="tx1"/>
                </a:solidFill>
              </a:rPr>
              <a:t>Gandhiji’s</a:t>
            </a:r>
            <a:r>
              <a:rPr lang="en-US" dirty="0">
                <a:solidFill>
                  <a:schemeClr val="tx1"/>
                </a:solidFill>
              </a:rPr>
              <a:t> first three successes in India.</a:t>
            </a:r>
          </a:p>
          <a:p>
            <a:endParaRPr lang="en-US" dirty="0">
              <a:solidFill>
                <a:schemeClr val="tx1"/>
              </a:solidFill>
            </a:endParaRPr>
          </a:p>
          <a:p>
            <a:pPr>
              <a:buFont typeface="Arial" pitchFamily="34" charset="0"/>
              <a:buChar char="•"/>
            </a:pPr>
            <a:r>
              <a:rPr lang="en-US" dirty="0">
                <a:solidFill>
                  <a:schemeClr val="tx1"/>
                </a:solidFill>
              </a:rPr>
              <a:t>   What is </a:t>
            </a:r>
            <a:r>
              <a:rPr lang="en-US" dirty="0" err="1">
                <a:solidFill>
                  <a:schemeClr val="tx1"/>
                </a:solidFill>
              </a:rPr>
              <a:t>Rowlatt</a:t>
            </a:r>
            <a:r>
              <a:rPr lang="en-US" dirty="0">
                <a:solidFill>
                  <a:schemeClr val="tx1"/>
                </a:solidFill>
              </a:rPr>
              <a:t> Act ? Why did Indians oppose this Act ?</a:t>
            </a:r>
          </a:p>
          <a:p>
            <a:endParaRPr lang="en-US" dirty="0">
              <a:solidFill>
                <a:schemeClr val="tx1"/>
              </a:solidFill>
            </a:endParaRPr>
          </a:p>
          <a:p>
            <a:pPr>
              <a:buFont typeface="Arial" pitchFamily="34" charset="0"/>
              <a:buChar char="•"/>
            </a:pPr>
            <a:r>
              <a:rPr lang="en-US" dirty="0">
                <a:solidFill>
                  <a:schemeClr val="tx1"/>
                </a:solidFill>
              </a:rPr>
              <a:t>   Write about </a:t>
            </a:r>
            <a:r>
              <a:rPr lang="en-US" dirty="0" err="1">
                <a:solidFill>
                  <a:schemeClr val="tx1"/>
                </a:solidFill>
              </a:rPr>
              <a:t>Chouri</a:t>
            </a:r>
            <a:r>
              <a:rPr lang="en-US" dirty="0">
                <a:solidFill>
                  <a:schemeClr val="tx1"/>
                </a:solidFill>
              </a:rPr>
              <a:t> </a:t>
            </a:r>
            <a:r>
              <a:rPr lang="en-US" dirty="0" err="1">
                <a:solidFill>
                  <a:schemeClr val="tx1"/>
                </a:solidFill>
              </a:rPr>
              <a:t>Choura</a:t>
            </a:r>
            <a:r>
              <a:rPr lang="en-US" dirty="0">
                <a:solidFill>
                  <a:schemeClr val="tx1"/>
                </a:solidFill>
              </a:rPr>
              <a:t> incident .</a:t>
            </a:r>
          </a:p>
          <a:p>
            <a:endParaRPr lang="en-US" dirty="0">
              <a:solidFill>
                <a:schemeClr val="tx1"/>
              </a:solidFill>
            </a:endParaRPr>
          </a:p>
          <a:p>
            <a:pPr>
              <a:buFont typeface="Arial" pitchFamily="34" charset="0"/>
              <a:buChar char="•"/>
            </a:pPr>
            <a:r>
              <a:rPr lang="en-US" dirty="0">
                <a:solidFill>
                  <a:schemeClr val="tx1"/>
                </a:solidFill>
              </a:rPr>
              <a:t>   What is the significance of </a:t>
            </a:r>
            <a:r>
              <a:rPr lang="en-US" dirty="0" err="1">
                <a:solidFill>
                  <a:schemeClr val="tx1"/>
                </a:solidFill>
              </a:rPr>
              <a:t>Dandi</a:t>
            </a:r>
            <a:r>
              <a:rPr lang="en-US" dirty="0">
                <a:solidFill>
                  <a:schemeClr val="tx1"/>
                </a:solidFill>
              </a:rPr>
              <a:t> March .</a:t>
            </a:r>
          </a:p>
          <a:p>
            <a:endParaRPr lang="en-US" dirty="0">
              <a:solidFill>
                <a:schemeClr val="tx1"/>
              </a:solidFill>
            </a:endParaRPr>
          </a:p>
          <a:p>
            <a:pPr>
              <a:buFont typeface="Arial" pitchFamily="34" charset="0"/>
              <a:buChar char="•"/>
            </a:pPr>
            <a:r>
              <a:rPr lang="en-US" dirty="0">
                <a:solidFill>
                  <a:schemeClr val="tx1"/>
                </a:solidFill>
              </a:rPr>
              <a:t>   Write about Nehru Report and Fourteen Points Demand.</a:t>
            </a:r>
          </a:p>
          <a:p>
            <a:endParaRPr lang="en-US" dirty="0">
              <a:solidFill>
                <a:schemeClr val="tx1"/>
              </a:solidFill>
            </a:endParaRPr>
          </a:p>
          <a:p>
            <a:pPr>
              <a:buFont typeface="Arial" pitchFamily="34" charset="0"/>
              <a:buChar char="•"/>
            </a:pPr>
            <a:r>
              <a:rPr lang="en-US" dirty="0">
                <a:solidFill>
                  <a:schemeClr val="tx1"/>
                </a:solidFill>
              </a:rPr>
              <a:t>   Judge the success of the Non-cooperation Movement as the first mass movement.</a:t>
            </a:r>
          </a:p>
          <a:p>
            <a:endParaRPr lang="en-US" dirty="0">
              <a:solidFill>
                <a:schemeClr val="tx1"/>
              </a:solidFill>
            </a:endParaRPr>
          </a:p>
          <a:p>
            <a:pPr>
              <a:buFont typeface="Arial" pitchFamily="34" charset="0"/>
              <a:buChar char="•"/>
            </a:pPr>
            <a:r>
              <a:rPr lang="en-US" dirty="0">
                <a:solidFill>
                  <a:schemeClr val="tx1"/>
                </a:solidFill>
              </a:rPr>
              <a:t>   In your opinion, how important was the civil disobedience movement ?</a:t>
            </a:r>
          </a:p>
          <a:p>
            <a:endParaRPr lang="en-US" dirty="0">
              <a:solidFill>
                <a:schemeClr val="tx1"/>
              </a:solidFill>
            </a:endParaRPr>
          </a:p>
          <a:p>
            <a:pPr>
              <a:buFont typeface="Arial" pitchFamily="34" charset="0"/>
              <a:buChar char="•"/>
            </a:pPr>
            <a:r>
              <a:rPr lang="en-US" dirty="0">
                <a:solidFill>
                  <a:schemeClr val="tx1"/>
                </a:solidFill>
              </a:rPr>
              <a:t>   What is August Offer ?</a:t>
            </a:r>
          </a:p>
          <a:p>
            <a:endParaRPr lang="en-US" dirty="0">
              <a:solidFill>
                <a:schemeClr val="tx1"/>
              </a:solidFill>
            </a:endParaRPr>
          </a:p>
          <a:p>
            <a:pPr>
              <a:buFont typeface="Arial" pitchFamily="34" charset="0"/>
              <a:buChar char="•"/>
            </a:pPr>
            <a:r>
              <a:rPr lang="en-US" dirty="0">
                <a:solidFill>
                  <a:schemeClr val="tx1"/>
                </a:solidFill>
              </a:rPr>
              <a:t>   How much was the Quit India Movement responsible for India’s independence ?</a:t>
            </a:r>
          </a:p>
          <a:p>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52400"/>
            <a:ext cx="6172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GANDHII’S IDEOLOGY INFLUENCED BY</a:t>
            </a:r>
          </a:p>
        </p:txBody>
      </p:sp>
      <p:sp>
        <p:nvSpPr>
          <p:cNvPr id="3" name="Rectangle 2"/>
          <p:cNvSpPr/>
          <p:nvPr/>
        </p:nvSpPr>
        <p:spPr>
          <a:xfrm>
            <a:off x="609600" y="1981200"/>
            <a:ext cx="8077200" cy="434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rabicPeriod"/>
            </a:pPr>
            <a:r>
              <a:rPr lang="en-US" sz="2000" dirty="0">
                <a:solidFill>
                  <a:schemeClr val="tx1"/>
                </a:solidFill>
              </a:rPr>
              <a:t>Gandhi was </a:t>
            </a:r>
            <a:r>
              <a:rPr lang="en-US" sz="2000" dirty="0" err="1">
                <a:solidFill>
                  <a:schemeClr val="tx1"/>
                </a:solidFill>
              </a:rPr>
              <a:t>infiuenced</a:t>
            </a:r>
            <a:r>
              <a:rPr lang="en-US" sz="2000" dirty="0">
                <a:solidFill>
                  <a:schemeClr val="tx1"/>
                </a:solidFill>
              </a:rPr>
              <a:t> by the political ideas of </a:t>
            </a:r>
            <a:r>
              <a:rPr lang="en-US" sz="2000" dirty="0" err="1">
                <a:solidFill>
                  <a:schemeClr val="tx1"/>
                </a:solidFill>
              </a:rPr>
              <a:t>Gopal</a:t>
            </a:r>
            <a:r>
              <a:rPr lang="en-US" sz="2000" dirty="0">
                <a:solidFill>
                  <a:schemeClr val="tx1"/>
                </a:solidFill>
              </a:rPr>
              <a:t> Krishna </a:t>
            </a:r>
            <a:r>
              <a:rPr lang="en-US" sz="2000" dirty="0" err="1">
                <a:solidFill>
                  <a:schemeClr val="tx1"/>
                </a:solidFill>
              </a:rPr>
              <a:t>Gokhle</a:t>
            </a:r>
            <a:r>
              <a:rPr lang="en-US" sz="2000" dirty="0">
                <a:solidFill>
                  <a:schemeClr val="tx1"/>
                </a:solidFill>
              </a:rPr>
              <a:t> and considered him as his “</a:t>
            </a:r>
            <a:r>
              <a:rPr lang="en-US" sz="2000" dirty="0" err="1">
                <a:solidFill>
                  <a:schemeClr val="tx1"/>
                </a:solidFill>
              </a:rPr>
              <a:t>Politicall</a:t>
            </a:r>
            <a:r>
              <a:rPr lang="en-US" sz="2000" dirty="0">
                <a:solidFill>
                  <a:schemeClr val="tx1"/>
                </a:solidFill>
              </a:rPr>
              <a:t> Guru”.</a:t>
            </a:r>
          </a:p>
          <a:p>
            <a:pPr marL="342900" indent="-342900"/>
            <a:endParaRPr lang="en-US" sz="2000" dirty="0">
              <a:solidFill>
                <a:schemeClr val="tx1"/>
              </a:solidFill>
            </a:endParaRPr>
          </a:p>
          <a:p>
            <a:pPr marL="342900" indent="-342900"/>
            <a:r>
              <a:rPr lang="en-US" sz="2000" dirty="0">
                <a:solidFill>
                  <a:schemeClr val="tx1"/>
                </a:solidFill>
              </a:rPr>
              <a:t>2.   Gandhi learnt his faith in non-violence from Jainism.</a:t>
            </a:r>
          </a:p>
          <a:p>
            <a:pPr marL="342900" indent="-342900"/>
            <a:endParaRPr lang="en-US" sz="2000" dirty="0">
              <a:solidFill>
                <a:schemeClr val="tx1"/>
              </a:solidFill>
            </a:endParaRPr>
          </a:p>
          <a:p>
            <a:pPr marL="342900" indent="-342900"/>
            <a:r>
              <a:rPr lang="en-US" sz="2000" dirty="0">
                <a:solidFill>
                  <a:schemeClr val="tx1"/>
                </a:solidFill>
              </a:rPr>
              <a:t>3.   The Bible gave him the sermon not to hurt anybody’s heart.</a:t>
            </a:r>
          </a:p>
          <a:p>
            <a:pPr marL="342900" indent="-342900"/>
            <a:endParaRPr lang="en-US" sz="2000" dirty="0">
              <a:solidFill>
                <a:schemeClr val="tx1"/>
              </a:solidFill>
            </a:endParaRPr>
          </a:p>
          <a:p>
            <a:pPr marL="342900" indent="-342900"/>
            <a:r>
              <a:rPr lang="en-US" sz="2000" dirty="0">
                <a:solidFill>
                  <a:schemeClr val="tx1"/>
                </a:solidFill>
              </a:rPr>
              <a:t>4.   </a:t>
            </a:r>
            <a:r>
              <a:rPr lang="en-US" sz="2000" dirty="0" err="1">
                <a:solidFill>
                  <a:schemeClr val="tx1"/>
                </a:solidFill>
              </a:rPr>
              <a:t>Gita</a:t>
            </a:r>
            <a:r>
              <a:rPr lang="en-US" sz="2000" dirty="0">
                <a:solidFill>
                  <a:schemeClr val="tx1"/>
                </a:solidFill>
              </a:rPr>
              <a:t> taught him to render selfless service.</a:t>
            </a:r>
          </a:p>
          <a:p>
            <a:pPr marL="342900" indent="-342900"/>
            <a:endParaRPr lang="en-US" sz="2000" dirty="0">
              <a:solidFill>
                <a:schemeClr val="tx1"/>
              </a:solidFill>
            </a:endParaRPr>
          </a:p>
          <a:p>
            <a:pPr marL="342900" indent="-342900"/>
            <a:r>
              <a:rPr lang="en-US" sz="2000" dirty="0">
                <a:solidFill>
                  <a:schemeClr val="tx1"/>
                </a:solidFill>
              </a:rPr>
              <a:t>5.   From David Thoreau, he borrowed the idea of civil disobedience and from Leo Tolstoy the idea of solving problems with love.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54102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GANDHI’S EARLY LIFE</a:t>
            </a:r>
          </a:p>
        </p:txBody>
      </p:sp>
      <p:sp>
        <p:nvSpPr>
          <p:cNvPr id="3" name="Rectangle 2"/>
          <p:cNvSpPr/>
          <p:nvPr/>
        </p:nvSpPr>
        <p:spPr>
          <a:xfrm>
            <a:off x="304800" y="1600200"/>
            <a:ext cx="8458200" cy="502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rabicPeriod"/>
            </a:pPr>
            <a:r>
              <a:rPr lang="en-US" dirty="0">
                <a:solidFill>
                  <a:schemeClr val="tx1"/>
                </a:solidFill>
              </a:rPr>
              <a:t> Accepting an offer from a firm of Muslims, Gandhi went to Pretoria, capital of Transvaal in South Africa, in 1983.</a:t>
            </a:r>
          </a:p>
          <a:p>
            <a:pPr marL="342900" indent="-342900">
              <a:buFont typeface="+mj-lt"/>
              <a:buAutoNum type="arabicPeriod"/>
            </a:pPr>
            <a:endParaRPr lang="en-US" dirty="0">
              <a:solidFill>
                <a:schemeClr val="tx1"/>
              </a:solidFill>
            </a:endParaRPr>
          </a:p>
          <a:p>
            <a:pPr marL="342900" indent="-342900">
              <a:buFont typeface="+mj-lt"/>
              <a:buAutoNum type="arabicPeriod"/>
            </a:pPr>
            <a:r>
              <a:rPr lang="en-US" dirty="0">
                <a:solidFill>
                  <a:schemeClr val="tx1"/>
                </a:solidFill>
              </a:rPr>
              <a:t> In 1901 he moved to </a:t>
            </a:r>
            <a:r>
              <a:rPr lang="en-US" dirty="0" err="1">
                <a:solidFill>
                  <a:schemeClr val="tx1"/>
                </a:solidFill>
              </a:rPr>
              <a:t>Johannesberg</a:t>
            </a:r>
            <a:r>
              <a:rPr lang="en-US" dirty="0">
                <a:solidFill>
                  <a:schemeClr val="tx1"/>
                </a:solidFill>
              </a:rPr>
              <a:t> to </a:t>
            </a:r>
            <a:r>
              <a:rPr lang="en-US" dirty="0" err="1">
                <a:solidFill>
                  <a:schemeClr val="tx1"/>
                </a:solidFill>
              </a:rPr>
              <a:t>practise</a:t>
            </a:r>
            <a:r>
              <a:rPr lang="en-US" dirty="0">
                <a:solidFill>
                  <a:schemeClr val="tx1"/>
                </a:solidFill>
              </a:rPr>
              <a:t> law and soon became a leader of the Indian community in South Africa.</a:t>
            </a:r>
          </a:p>
          <a:p>
            <a:pPr marL="342900" indent="-342900">
              <a:buFont typeface="+mj-lt"/>
              <a:buAutoNum type="arabicPeriod"/>
            </a:pPr>
            <a:endParaRPr lang="en-US" dirty="0">
              <a:solidFill>
                <a:schemeClr val="tx1"/>
              </a:solidFill>
            </a:endParaRPr>
          </a:p>
          <a:p>
            <a:pPr marL="342900" indent="-342900">
              <a:buFont typeface="+mj-lt"/>
              <a:buAutoNum type="arabicPeriod"/>
            </a:pPr>
            <a:r>
              <a:rPr lang="en-US" dirty="0">
                <a:solidFill>
                  <a:schemeClr val="tx1"/>
                </a:solidFill>
              </a:rPr>
              <a:t> In 1907 when the Transvaal legislature passed a law requiring all Asian to take  out registration cards, he launched a campaign of passive resistance, coining the </a:t>
            </a:r>
            <a:r>
              <a:rPr lang="en-US" dirty="0" err="1">
                <a:solidFill>
                  <a:schemeClr val="tx1"/>
                </a:solidFill>
              </a:rPr>
              <a:t>pharse</a:t>
            </a:r>
            <a:r>
              <a:rPr lang="en-US" dirty="0">
                <a:solidFill>
                  <a:schemeClr val="tx1"/>
                </a:solidFill>
              </a:rPr>
              <a:t> , </a:t>
            </a:r>
            <a:r>
              <a:rPr lang="en-US" i="1" dirty="0" err="1">
                <a:solidFill>
                  <a:schemeClr val="tx1"/>
                </a:solidFill>
              </a:rPr>
              <a:t>satyagraha</a:t>
            </a:r>
            <a:r>
              <a:rPr lang="en-US" i="1" dirty="0">
                <a:solidFill>
                  <a:schemeClr val="tx1"/>
                </a:solidFill>
              </a:rPr>
              <a:t>.</a:t>
            </a:r>
          </a:p>
          <a:p>
            <a:pPr marL="342900" indent="-342900">
              <a:buFont typeface="+mj-lt"/>
              <a:buAutoNum type="arabicPeriod"/>
            </a:pPr>
            <a:endParaRPr lang="en-US" i="1" dirty="0">
              <a:solidFill>
                <a:schemeClr val="tx1"/>
              </a:solidFill>
            </a:endParaRPr>
          </a:p>
          <a:p>
            <a:pPr marL="342900" indent="-342900">
              <a:buFont typeface="+mj-lt"/>
              <a:buAutoNum type="arabicPeriod"/>
            </a:pPr>
            <a:r>
              <a:rPr lang="en-US" dirty="0">
                <a:solidFill>
                  <a:schemeClr val="tx1"/>
                </a:solidFill>
              </a:rPr>
              <a:t> In 1910 he set up the Tolstoy Farm for all those taking part in the movement in South Africa.</a:t>
            </a:r>
          </a:p>
          <a:p>
            <a:pPr marL="342900" indent="-342900">
              <a:buFont typeface="+mj-lt"/>
              <a:buAutoNum type="arabicPeriod"/>
            </a:pPr>
            <a:endParaRPr lang="en-US" dirty="0">
              <a:solidFill>
                <a:schemeClr val="tx1"/>
              </a:solidFill>
            </a:endParaRPr>
          </a:p>
          <a:p>
            <a:pPr marL="342900" indent="-342900">
              <a:buFont typeface="+mj-lt"/>
              <a:buAutoNum type="arabicPeriod"/>
            </a:pPr>
            <a:r>
              <a:rPr lang="en-US" dirty="0">
                <a:solidFill>
                  <a:schemeClr val="tx1"/>
                </a:solidFill>
              </a:rPr>
              <a:t> The peaceful march of men, women and children that he lead to Transvaal was remarkable. Despite its initial reign of terror, the government finally yielded ground.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8600"/>
            <a:ext cx="7239000" cy="990600"/>
          </a:xfrm>
          <a:prstGeom prst="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GANDHI’S ARRIVAL IN INDIA</a:t>
            </a:r>
          </a:p>
        </p:txBody>
      </p:sp>
      <p:sp>
        <p:nvSpPr>
          <p:cNvPr id="3" name="Rectangle 2"/>
          <p:cNvSpPr/>
          <p:nvPr/>
        </p:nvSpPr>
        <p:spPr>
          <a:xfrm>
            <a:off x="685800" y="1600200"/>
            <a:ext cx="5029200" cy="4953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sz="2400" dirty="0">
                <a:solidFill>
                  <a:schemeClr val="tx1"/>
                </a:solidFill>
              </a:rPr>
              <a:t>  In South Africa a settlement was reached through the Gandhi-Smuts Agreement (June, 1914) which enable Gandhi to return to India.</a:t>
            </a:r>
          </a:p>
          <a:p>
            <a:pPr>
              <a:buFont typeface="Arial" pitchFamily="34" charset="0"/>
              <a:buChar char="•"/>
            </a:pPr>
            <a:endParaRPr lang="en-US" sz="2400" dirty="0">
              <a:solidFill>
                <a:schemeClr val="tx1"/>
              </a:solidFill>
            </a:endParaRPr>
          </a:p>
          <a:p>
            <a:pPr>
              <a:buFont typeface="Arial" pitchFamily="34" charset="0"/>
              <a:buChar char="•"/>
            </a:pPr>
            <a:r>
              <a:rPr lang="en-US" sz="2400" dirty="0">
                <a:solidFill>
                  <a:schemeClr val="tx1"/>
                </a:solidFill>
              </a:rPr>
              <a:t>  Gandhi returned back to India in January 1915 and founded the Sabarmati Ashram at </a:t>
            </a:r>
            <a:r>
              <a:rPr lang="en-US" sz="2400" dirty="0" err="1">
                <a:solidFill>
                  <a:schemeClr val="tx1"/>
                </a:solidFill>
              </a:rPr>
              <a:t>Ahmedabad</a:t>
            </a:r>
            <a:r>
              <a:rPr lang="en-US" sz="2400" dirty="0">
                <a:solidFill>
                  <a:schemeClr val="tx1"/>
                </a:solidFill>
              </a:rPr>
              <a:t> in May 1915.</a:t>
            </a:r>
          </a:p>
          <a:p>
            <a:pPr>
              <a:buFont typeface="Arial" pitchFamily="34" charset="0"/>
              <a:buChar char="•"/>
            </a:pPr>
            <a:endParaRPr lang="en-US" sz="2400" dirty="0">
              <a:solidFill>
                <a:schemeClr val="tx1"/>
              </a:solidFill>
            </a:endParaRPr>
          </a:p>
          <a:p>
            <a:endParaRPr lang="en-US" sz="2400" dirty="0">
              <a:solidFill>
                <a:schemeClr val="tx1"/>
              </a:solidFill>
            </a:endParaRPr>
          </a:p>
        </p:txBody>
      </p:sp>
      <p:pic>
        <p:nvPicPr>
          <p:cNvPr id="4" name="Picture 3" descr="maxresdefault.jpg"/>
          <p:cNvPicPr>
            <a:picLocks noChangeAspect="1"/>
          </p:cNvPicPr>
          <p:nvPr/>
        </p:nvPicPr>
        <p:blipFill>
          <a:blip r:embed="rId2" cstate="print"/>
          <a:stretch>
            <a:fillRect/>
          </a:stretch>
        </p:blipFill>
        <p:spPr>
          <a:xfrm>
            <a:off x="5867400" y="1752600"/>
            <a:ext cx="3124200" cy="2571750"/>
          </a:xfrm>
          <a:prstGeom prst="rect">
            <a:avLst/>
          </a:prstGeom>
        </p:spPr>
      </p:pic>
      <p:sp>
        <p:nvSpPr>
          <p:cNvPr id="5" name="Oval 4"/>
          <p:cNvSpPr/>
          <p:nvPr/>
        </p:nvSpPr>
        <p:spPr>
          <a:xfrm>
            <a:off x="5943600" y="4495800"/>
            <a:ext cx="2819400" cy="6858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Sabarmati Ashram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381000"/>
            <a:ext cx="7696200" cy="762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THEORY AND PRACTICE OF SATYAGRAHA</a:t>
            </a:r>
          </a:p>
        </p:txBody>
      </p:sp>
      <p:sp>
        <p:nvSpPr>
          <p:cNvPr id="3" name="Rectangle 2"/>
          <p:cNvSpPr/>
          <p:nvPr/>
        </p:nvSpPr>
        <p:spPr>
          <a:xfrm>
            <a:off x="228600" y="1600200"/>
            <a:ext cx="8686800" cy="502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Wingdings" pitchFamily="2" charset="2"/>
              <a:buChar char="§"/>
            </a:pPr>
            <a:r>
              <a:rPr lang="en-US" dirty="0">
                <a:solidFill>
                  <a:schemeClr val="tx1"/>
                </a:solidFill>
              </a:rPr>
              <a:t>   Gandhi’s </a:t>
            </a:r>
            <a:r>
              <a:rPr lang="en-US" i="1" dirty="0">
                <a:solidFill>
                  <a:schemeClr val="tx1"/>
                </a:solidFill>
              </a:rPr>
              <a:t>Satyagraha </a:t>
            </a:r>
            <a:r>
              <a:rPr lang="en-US" dirty="0">
                <a:solidFill>
                  <a:schemeClr val="tx1"/>
                </a:solidFill>
              </a:rPr>
              <a:t>was based on truth and non-violence. It was influenced by Thoreau, Emerson, and Tolstoy. The literal meaning of </a:t>
            </a:r>
            <a:r>
              <a:rPr lang="en-US" i="1" dirty="0">
                <a:solidFill>
                  <a:schemeClr val="tx1"/>
                </a:solidFill>
              </a:rPr>
              <a:t>Satyagraha  </a:t>
            </a:r>
            <a:r>
              <a:rPr lang="en-US" dirty="0">
                <a:solidFill>
                  <a:schemeClr val="tx1"/>
                </a:solidFill>
              </a:rPr>
              <a:t>is holding on to truth. There are different techniques of </a:t>
            </a:r>
            <a:r>
              <a:rPr lang="en-US" i="1" dirty="0">
                <a:solidFill>
                  <a:schemeClr val="tx1"/>
                </a:solidFill>
              </a:rPr>
              <a:t>Satyagraha</a:t>
            </a:r>
            <a:r>
              <a:rPr lang="en-US" dirty="0">
                <a:solidFill>
                  <a:schemeClr val="tx1"/>
                </a:solidFill>
              </a:rPr>
              <a:t>, such as fasting, </a:t>
            </a:r>
            <a:r>
              <a:rPr lang="en-US" dirty="0" err="1">
                <a:solidFill>
                  <a:schemeClr val="tx1"/>
                </a:solidFill>
              </a:rPr>
              <a:t>hijrat</a:t>
            </a:r>
            <a:r>
              <a:rPr lang="en-US" dirty="0">
                <a:solidFill>
                  <a:schemeClr val="tx1"/>
                </a:solidFill>
              </a:rPr>
              <a:t> or voluntary migration, strikes and </a:t>
            </a:r>
            <a:r>
              <a:rPr lang="en-US" dirty="0" err="1">
                <a:solidFill>
                  <a:schemeClr val="tx1"/>
                </a:solidFill>
              </a:rPr>
              <a:t>hartals</a:t>
            </a:r>
            <a:r>
              <a:rPr lang="en-US" dirty="0">
                <a:solidFill>
                  <a:schemeClr val="tx1"/>
                </a:solidFill>
              </a:rPr>
              <a:t>.</a:t>
            </a:r>
          </a:p>
          <a:p>
            <a:pPr>
              <a:buFont typeface="Wingdings" pitchFamily="2" charset="2"/>
              <a:buChar char="§"/>
            </a:pPr>
            <a:endParaRPr lang="en-US" i="1" dirty="0">
              <a:solidFill>
                <a:schemeClr val="tx1"/>
              </a:solidFill>
            </a:endParaRPr>
          </a:p>
          <a:p>
            <a:pPr>
              <a:buFont typeface="Wingdings" pitchFamily="2" charset="2"/>
              <a:buChar char="§"/>
            </a:pPr>
            <a:r>
              <a:rPr lang="en-US" dirty="0">
                <a:solidFill>
                  <a:schemeClr val="tx1"/>
                </a:solidFill>
              </a:rPr>
              <a:t>  In India the first time Gandhi was obliged to resort to </a:t>
            </a:r>
            <a:r>
              <a:rPr lang="en-US" i="1" dirty="0">
                <a:solidFill>
                  <a:schemeClr val="tx1"/>
                </a:solidFill>
              </a:rPr>
              <a:t>Satyagraha </a:t>
            </a:r>
            <a:r>
              <a:rPr lang="en-US" dirty="0">
                <a:solidFill>
                  <a:schemeClr val="tx1"/>
                </a:solidFill>
              </a:rPr>
              <a:t>was in the </a:t>
            </a:r>
            <a:r>
              <a:rPr lang="en-US" dirty="0" err="1">
                <a:solidFill>
                  <a:schemeClr val="tx1"/>
                </a:solidFill>
              </a:rPr>
              <a:t>Champaran</a:t>
            </a:r>
            <a:r>
              <a:rPr lang="en-US" dirty="0">
                <a:solidFill>
                  <a:schemeClr val="tx1"/>
                </a:solidFill>
              </a:rPr>
              <a:t> district of Bihar in 1917 ameliorate the condition of the peasants who cultivated </a:t>
            </a:r>
            <a:r>
              <a:rPr lang="en-US" dirty="0" err="1">
                <a:solidFill>
                  <a:schemeClr val="tx1"/>
                </a:solidFill>
              </a:rPr>
              <a:t>indigo.m</a:t>
            </a:r>
            <a:r>
              <a:rPr lang="en-US" dirty="0">
                <a:solidFill>
                  <a:schemeClr val="tx1"/>
                </a:solidFill>
              </a:rPr>
              <a:t> </a:t>
            </a:r>
            <a:r>
              <a:rPr lang="en-US" dirty="0" err="1">
                <a:solidFill>
                  <a:schemeClr val="tx1"/>
                </a:solidFill>
              </a:rPr>
              <a:t>Rajendra</a:t>
            </a:r>
            <a:r>
              <a:rPr lang="en-US" dirty="0">
                <a:solidFill>
                  <a:schemeClr val="tx1"/>
                </a:solidFill>
              </a:rPr>
              <a:t> Prasad, </a:t>
            </a:r>
            <a:r>
              <a:rPr lang="en-US" dirty="0" err="1">
                <a:solidFill>
                  <a:schemeClr val="tx1"/>
                </a:solidFill>
              </a:rPr>
              <a:t>Mazhar-ul-Haq</a:t>
            </a:r>
            <a:r>
              <a:rPr lang="en-US" dirty="0">
                <a:solidFill>
                  <a:schemeClr val="tx1"/>
                </a:solidFill>
              </a:rPr>
              <a:t>, </a:t>
            </a:r>
            <a:r>
              <a:rPr lang="en-US" dirty="0" err="1">
                <a:solidFill>
                  <a:schemeClr val="tx1"/>
                </a:solidFill>
              </a:rPr>
              <a:t>Mahadev</a:t>
            </a:r>
            <a:r>
              <a:rPr lang="en-US" dirty="0">
                <a:solidFill>
                  <a:schemeClr val="tx1"/>
                </a:solidFill>
              </a:rPr>
              <a:t> </a:t>
            </a:r>
            <a:r>
              <a:rPr lang="en-US" dirty="0" err="1">
                <a:solidFill>
                  <a:schemeClr val="tx1"/>
                </a:solidFill>
              </a:rPr>
              <a:t>Deasai</a:t>
            </a:r>
            <a:r>
              <a:rPr lang="en-US" dirty="0">
                <a:solidFill>
                  <a:schemeClr val="tx1"/>
                </a:solidFill>
              </a:rPr>
              <a:t> and J.B </a:t>
            </a:r>
            <a:r>
              <a:rPr lang="en-US" dirty="0" err="1">
                <a:solidFill>
                  <a:schemeClr val="tx1"/>
                </a:solidFill>
              </a:rPr>
              <a:t>Kripalani</a:t>
            </a:r>
            <a:r>
              <a:rPr lang="en-US" dirty="0">
                <a:solidFill>
                  <a:schemeClr val="tx1"/>
                </a:solidFill>
              </a:rPr>
              <a:t> worked with Gandhi in </a:t>
            </a:r>
            <a:r>
              <a:rPr lang="en-US" dirty="0" err="1">
                <a:solidFill>
                  <a:schemeClr val="tx1"/>
                </a:solidFill>
              </a:rPr>
              <a:t>Champaran</a:t>
            </a:r>
            <a:r>
              <a:rPr lang="en-US" dirty="0">
                <a:solidFill>
                  <a:schemeClr val="tx1"/>
                </a:solidFill>
              </a:rPr>
              <a:t>.</a:t>
            </a:r>
          </a:p>
          <a:p>
            <a:pPr>
              <a:buFont typeface="Wingdings" pitchFamily="2" charset="2"/>
              <a:buChar char="§"/>
            </a:pPr>
            <a:endParaRPr lang="en-US" dirty="0">
              <a:solidFill>
                <a:schemeClr val="tx1"/>
              </a:solidFill>
            </a:endParaRPr>
          </a:p>
          <a:p>
            <a:pPr>
              <a:buFont typeface="Wingdings" pitchFamily="2" charset="2"/>
              <a:buChar char="§"/>
            </a:pPr>
            <a:r>
              <a:rPr lang="en-US" dirty="0">
                <a:solidFill>
                  <a:schemeClr val="tx1"/>
                </a:solidFill>
              </a:rPr>
              <a:t>  Gandhi’s next stoppage was the cotton textile mills of </a:t>
            </a:r>
            <a:r>
              <a:rPr lang="en-US" dirty="0" err="1">
                <a:solidFill>
                  <a:schemeClr val="tx1"/>
                </a:solidFill>
              </a:rPr>
              <a:t>Ahmedabad</a:t>
            </a:r>
            <a:r>
              <a:rPr lang="en-US" dirty="0">
                <a:solidFill>
                  <a:schemeClr val="tx1"/>
                </a:solidFill>
              </a:rPr>
              <a:t>. Gandhi went on a first unto death and a settlement was reached after 21 days. It was his first hunger strike.</a:t>
            </a:r>
          </a:p>
          <a:p>
            <a:pPr>
              <a:buFont typeface="Wingdings" pitchFamily="2" charset="2"/>
              <a:buChar char="§"/>
            </a:pPr>
            <a:endParaRPr lang="en-US" dirty="0">
              <a:solidFill>
                <a:schemeClr val="tx1"/>
              </a:solidFill>
            </a:endParaRPr>
          </a:p>
          <a:p>
            <a:pPr>
              <a:buFont typeface="Wingdings" pitchFamily="2" charset="2"/>
              <a:buChar char="§"/>
            </a:pPr>
            <a:r>
              <a:rPr lang="en-US" dirty="0">
                <a:solidFill>
                  <a:schemeClr val="tx1"/>
                </a:solidFill>
              </a:rPr>
              <a:t>  His next involvement was – </a:t>
            </a:r>
            <a:r>
              <a:rPr lang="en-US" dirty="0" err="1">
                <a:solidFill>
                  <a:schemeClr val="tx1"/>
                </a:solidFill>
              </a:rPr>
              <a:t>Kheda</a:t>
            </a:r>
            <a:r>
              <a:rPr lang="en-US" dirty="0">
                <a:solidFill>
                  <a:schemeClr val="tx1"/>
                </a:solidFill>
              </a:rPr>
              <a:t> </a:t>
            </a:r>
            <a:r>
              <a:rPr lang="en-US" i="1" dirty="0">
                <a:solidFill>
                  <a:schemeClr val="tx1"/>
                </a:solidFill>
              </a:rPr>
              <a:t>Satyagraha</a:t>
            </a:r>
            <a:r>
              <a:rPr lang="en-US" dirty="0">
                <a:solidFill>
                  <a:schemeClr val="tx1"/>
                </a:solidFill>
              </a:rPr>
              <a:t> where the remission of land revenue was withheld by the government. During the movement , </a:t>
            </a:r>
            <a:r>
              <a:rPr lang="en-US" dirty="0" err="1">
                <a:solidFill>
                  <a:schemeClr val="tx1"/>
                </a:solidFill>
              </a:rPr>
              <a:t>Indulal</a:t>
            </a:r>
            <a:r>
              <a:rPr lang="en-US" dirty="0">
                <a:solidFill>
                  <a:schemeClr val="tx1"/>
                </a:solidFill>
              </a:rPr>
              <a:t> </a:t>
            </a:r>
            <a:r>
              <a:rPr lang="en-US" dirty="0" err="1">
                <a:solidFill>
                  <a:schemeClr val="tx1"/>
                </a:solidFill>
              </a:rPr>
              <a:t>Yagnik</a:t>
            </a:r>
            <a:r>
              <a:rPr lang="en-US" dirty="0">
                <a:solidFill>
                  <a:schemeClr val="tx1"/>
                </a:solidFill>
              </a:rPr>
              <a:t> was Gandhi’s chief lieutenant.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304800"/>
            <a:ext cx="4114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solidFill>
              </a:rPr>
              <a:t>ROWLATT SATYAGRAHA</a:t>
            </a:r>
          </a:p>
        </p:txBody>
      </p:sp>
      <p:sp>
        <p:nvSpPr>
          <p:cNvPr id="3" name="Rectangle 2"/>
          <p:cNvSpPr/>
          <p:nvPr/>
        </p:nvSpPr>
        <p:spPr>
          <a:xfrm>
            <a:off x="304800" y="1524000"/>
            <a:ext cx="8610600" cy="487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t>
            </a:r>
            <a:r>
              <a:rPr lang="en-US" sz="2000" dirty="0">
                <a:solidFill>
                  <a:schemeClr val="tx1"/>
                </a:solidFill>
              </a:rPr>
              <a:t>The </a:t>
            </a:r>
            <a:r>
              <a:rPr lang="en-US" sz="2000" dirty="0" err="1">
                <a:solidFill>
                  <a:schemeClr val="tx1"/>
                </a:solidFill>
              </a:rPr>
              <a:t>Rowlatt</a:t>
            </a:r>
            <a:r>
              <a:rPr lang="en-US" sz="2000" dirty="0">
                <a:solidFill>
                  <a:schemeClr val="tx1"/>
                </a:solidFill>
              </a:rPr>
              <a:t> Act armed the Executive with unlimited powers to suppress political violence. It enabled the govt. to suspend the right of Habeas Corpus. </a:t>
            </a:r>
            <a:r>
              <a:rPr lang="en-US" sz="2000" b="1" dirty="0" err="1">
                <a:solidFill>
                  <a:schemeClr val="tx1"/>
                </a:solidFill>
              </a:rPr>
              <a:t>Gandhiji</a:t>
            </a:r>
            <a:r>
              <a:rPr lang="en-US" sz="2000" b="1" dirty="0">
                <a:solidFill>
                  <a:schemeClr val="tx1"/>
                </a:solidFill>
              </a:rPr>
              <a:t> Described the act as ‘symptoms of a deep-seated disease’. </a:t>
            </a:r>
            <a:r>
              <a:rPr lang="en-US" sz="2000" dirty="0">
                <a:solidFill>
                  <a:schemeClr val="tx1"/>
                </a:solidFill>
              </a:rPr>
              <a:t>He launched a </a:t>
            </a:r>
            <a:r>
              <a:rPr lang="en-US" sz="2000" i="1" dirty="0">
                <a:solidFill>
                  <a:schemeClr val="tx1"/>
                </a:solidFill>
              </a:rPr>
              <a:t>Satyagraha </a:t>
            </a:r>
            <a:r>
              <a:rPr lang="en-US" sz="2000" dirty="0">
                <a:solidFill>
                  <a:schemeClr val="tx1"/>
                </a:solidFill>
              </a:rPr>
              <a:t>against it on April 6,1919.</a:t>
            </a:r>
          </a:p>
          <a:p>
            <a:pPr>
              <a:buFont typeface="Arial" pitchFamily="34" charset="0"/>
              <a:buChar char="•"/>
            </a:pPr>
            <a:endParaRPr lang="en-US" sz="2000" dirty="0">
              <a:solidFill>
                <a:schemeClr val="tx1"/>
              </a:solidFill>
            </a:endParaRPr>
          </a:p>
          <a:p>
            <a:endParaRPr lang="en-US" sz="2000" dirty="0">
              <a:solidFill>
                <a:schemeClr val="tx1"/>
              </a:solidFill>
            </a:endParaRPr>
          </a:p>
          <a:p>
            <a:pPr>
              <a:buFont typeface="Arial" pitchFamily="34" charset="0"/>
              <a:buChar char="•"/>
            </a:pPr>
            <a:endParaRPr lang="en-US" sz="2000" dirty="0">
              <a:solidFill>
                <a:schemeClr val="tx1"/>
              </a:solidFill>
            </a:endParaRPr>
          </a:p>
          <a:p>
            <a:pPr>
              <a:buFont typeface="Arial" pitchFamily="34" charset="0"/>
              <a:buChar char="•"/>
            </a:pPr>
            <a:r>
              <a:rPr lang="en-US" sz="2000" dirty="0">
                <a:solidFill>
                  <a:schemeClr val="tx1"/>
                </a:solidFill>
              </a:rPr>
              <a:t> Rowlett </a:t>
            </a:r>
            <a:r>
              <a:rPr lang="en-US" sz="2000" i="1" dirty="0">
                <a:solidFill>
                  <a:schemeClr val="tx1"/>
                </a:solidFill>
              </a:rPr>
              <a:t>Satyagraha</a:t>
            </a:r>
            <a:r>
              <a:rPr lang="en-US" sz="2000" dirty="0">
                <a:solidFill>
                  <a:schemeClr val="tx1"/>
                </a:solidFill>
              </a:rPr>
              <a:t> was </a:t>
            </a:r>
            <a:r>
              <a:rPr lang="en-US" sz="2000" dirty="0" err="1">
                <a:solidFill>
                  <a:schemeClr val="tx1"/>
                </a:solidFill>
              </a:rPr>
              <a:t>Gandhiji’s</a:t>
            </a:r>
            <a:r>
              <a:rPr lang="en-US" sz="2000" dirty="0">
                <a:solidFill>
                  <a:schemeClr val="tx1"/>
                </a:solidFill>
              </a:rPr>
              <a:t> first experiment in mass </a:t>
            </a:r>
            <a:r>
              <a:rPr lang="en-US" sz="2000" i="1" dirty="0">
                <a:solidFill>
                  <a:schemeClr val="tx1"/>
                </a:solidFill>
              </a:rPr>
              <a:t>Satyagraha.</a:t>
            </a:r>
          </a:p>
          <a:p>
            <a:endParaRPr lang="en-US" sz="2000" i="1" dirty="0">
              <a:solidFill>
                <a:schemeClr val="tx1"/>
              </a:solidFill>
            </a:endParaRPr>
          </a:p>
          <a:p>
            <a:pPr>
              <a:buFont typeface="Arial" pitchFamily="34" charset="0"/>
              <a:buChar char="•"/>
            </a:pPr>
            <a:endParaRPr lang="en-US" sz="2000" i="1" dirty="0">
              <a:solidFill>
                <a:schemeClr val="tx1"/>
              </a:solidFill>
            </a:endParaRPr>
          </a:p>
          <a:p>
            <a:pPr>
              <a:buFont typeface="Arial" pitchFamily="34" charset="0"/>
              <a:buChar char="•"/>
            </a:pPr>
            <a:r>
              <a:rPr lang="en-US" sz="2000" i="1" dirty="0">
                <a:solidFill>
                  <a:schemeClr val="tx1"/>
                </a:solidFill>
              </a:rPr>
              <a:t>  </a:t>
            </a:r>
            <a:r>
              <a:rPr lang="en-US" sz="2000" dirty="0">
                <a:solidFill>
                  <a:schemeClr val="tx1"/>
                </a:solidFill>
              </a:rPr>
              <a:t>But he suspended the Satyagraha when it became violent. Gandhi called it his </a:t>
            </a:r>
            <a:r>
              <a:rPr lang="en-US" sz="2000" b="1" dirty="0">
                <a:solidFill>
                  <a:schemeClr val="tx1"/>
                </a:solidFill>
              </a:rPr>
              <a:t>Himalayan Miscalculation.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304800"/>
            <a:ext cx="6172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JALIANWALA BAGH MASSACRE</a:t>
            </a:r>
          </a:p>
        </p:txBody>
      </p:sp>
      <p:sp>
        <p:nvSpPr>
          <p:cNvPr id="3" name="Rectangle 2"/>
          <p:cNvSpPr/>
          <p:nvPr/>
        </p:nvSpPr>
        <p:spPr>
          <a:xfrm>
            <a:off x="228600" y="1524000"/>
            <a:ext cx="5867400" cy="518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t>
            </a:r>
            <a:r>
              <a:rPr lang="en-US" sz="1600" dirty="0" err="1">
                <a:solidFill>
                  <a:schemeClr val="tx1"/>
                </a:solidFill>
              </a:rPr>
              <a:t>Jalianwala</a:t>
            </a:r>
            <a:r>
              <a:rPr lang="en-US" sz="1600" dirty="0">
                <a:solidFill>
                  <a:schemeClr val="tx1"/>
                </a:solidFill>
              </a:rPr>
              <a:t> </a:t>
            </a:r>
            <a:r>
              <a:rPr lang="en-US" sz="1600" dirty="0" err="1">
                <a:solidFill>
                  <a:schemeClr val="tx1"/>
                </a:solidFill>
              </a:rPr>
              <a:t>Bagh</a:t>
            </a:r>
            <a:r>
              <a:rPr lang="en-US" sz="1600" dirty="0">
                <a:solidFill>
                  <a:schemeClr val="tx1"/>
                </a:solidFill>
              </a:rPr>
              <a:t> was developed as a garden by one of Maharaja </a:t>
            </a:r>
            <a:r>
              <a:rPr lang="en-US" sz="1600" dirty="0" err="1">
                <a:solidFill>
                  <a:schemeClr val="tx1"/>
                </a:solidFill>
              </a:rPr>
              <a:t>Ranjit</a:t>
            </a:r>
            <a:r>
              <a:rPr lang="en-US" sz="1600" dirty="0">
                <a:solidFill>
                  <a:schemeClr val="tx1"/>
                </a:solidFill>
              </a:rPr>
              <a:t> Sing’s courtiers. When the congress called for a </a:t>
            </a:r>
            <a:r>
              <a:rPr lang="en-US" sz="1600" i="1" dirty="0" err="1">
                <a:solidFill>
                  <a:schemeClr val="tx1"/>
                </a:solidFill>
              </a:rPr>
              <a:t>hartal</a:t>
            </a:r>
            <a:r>
              <a:rPr lang="en-US" sz="1600" dirty="0">
                <a:solidFill>
                  <a:schemeClr val="tx1"/>
                </a:solidFill>
              </a:rPr>
              <a:t> on April 8, 1919, it received unprecedented support. Facing a violent situation , the civil government handed over the administration to the military authorities under </a:t>
            </a:r>
            <a:r>
              <a:rPr lang="en-US" sz="1600" dirty="0" err="1">
                <a:solidFill>
                  <a:schemeClr val="tx1"/>
                </a:solidFill>
              </a:rPr>
              <a:t>Brigader</a:t>
            </a:r>
            <a:r>
              <a:rPr lang="en-US" sz="1600" dirty="0">
                <a:solidFill>
                  <a:schemeClr val="tx1"/>
                </a:solidFill>
              </a:rPr>
              <a:t>-General Dyer.</a:t>
            </a:r>
          </a:p>
          <a:p>
            <a:pPr>
              <a:buFont typeface="Arial" pitchFamily="34" charset="0"/>
              <a:buChar char="•"/>
            </a:pPr>
            <a:endParaRPr lang="en-US" sz="1600" dirty="0">
              <a:solidFill>
                <a:schemeClr val="tx1"/>
              </a:solidFill>
            </a:endParaRPr>
          </a:p>
          <a:p>
            <a:pPr>
              <a:buFont typeface="Arial" pitchFamily="34" charset="0"/>
              <a:buChar char="•"/>
            </a:pPr>
            <a:r>
              <a:rPr lang="en-US" sz="1600" dirty="0">
                <a:solidFill>
                  <a:schemeClr val="tx1"/>
                </a:solidFill>
              </a:rPr>
              <a:t>  April 13,1919 ( on the </a:t>
            </a:r>
            <a:r>
              <a:rPr lang="en-US" sz="1600" dirty="0" err="1">
                <a:solidFill>
                  <a:schemeClr val="tx1"/>
                </a:solidFill>
              </a:rPr>
              <a:t>Baishakhi</a:t>
            </a:r>
            <a:r>
              <a:rPr lang="en-US" sz="1600" dirty="0">
                <a:solidFill>
                  <a:schemeClr val="tx1"/>
                </a:solidFill>
              </a:rPr>
              <a:t> day ) when Brigadier Michael </a:t>
            </a:r>
            <a:r>
              <a:rPr lang="en-US" sz="1600" dirty="0" err="1">
                <a:solidFill>
                  <a:schemeClr val="tx1"/>
                </a:solidFill>
              </a:rPr>
              <a:t>O’Dyer</a:t>
            </a:r>
            <a:r>
              <a:rPr lang="en-US" sz="1600" dirty="0">
                <a:solidFill>
                  <a:schemeClr val="tx1"/>
                </a:solidFill>
              </a:rPr>
              <a:t> ordered his troops to fire on people assembled peacefully in the </a:t>
            </a:r>
            <a:r>
              <a:rPr lang="en-US" sz="1600" dirty="0" err="1">
                <a:solidFill>
                  <a:schemeClr val="tx1"/>
                </a:solidFill>
              </a:rPr>
              <a:t>Jalianwala</a:t>
            </a:r>
            <a:r>
              <a:rPr lang="en-US" sz="1600" dirty="0">
                <a:solidFill>
                  <a:schemeClr val="tx1"/>
                </a:solidFill>
              </a:rPr>
              <a:t> </a:t>
            </a:r>
            <a:r>
              <a:rPr lang="en-US" sz="1600" dirty="0" err="1">
                <a:solidFill>
                  <a:schemeClr val="tx1"/>
                </a:solidFill>
              </a:rPr>
              <a:t>Bagh</a:t>
            </a:r>
            <a:r>
              <a:rPr lang="en-US" sz="1600" dirty="0">
                <a:solidFill>
                  <a:schemeClr val="tx1"/>
                </a:solidFill>
              </a:rPr>
              <a:t>. According to official estimates 200-300 people were killed while the unofficial estimates put the number between 1200-1500.</a:t>
            </a:r>
          </a:p>
          <a:p>
            <a:pPr>
              <a:buFont typeface="Arial" pitchFamily="34" charset="0"/>
              <a:buChar char="•"/>
            </a:pPr>
            <a:endParaRPr lang="en-US" sz="1600" dirty="0">
              <a:solidFill>
                <a:schemeClr val="tx1"/>
              </a:solidFill>
            </a:endParaRPr>
          </a:p>
          <a:p>
            <a:pPr>
              <a:buFont typeface="Arial" pitchFamily="34" charset="0"/>
              <a:buChar char="•"/>
            </a:pPr>
            <a:r>
              <a:rPr lang="en-US" sz="1600" dirty="0">
                <a:solidFill>
                  <a:schemeClr val="tx1"/>
                </a:solidFill>
              </a:rPr>
              <a:t>  Gandhi returned in protest the ‘Kaiser-</a:t>
            </a:r>
            <a:r>
              <a:rPr lang="en-US" sz="1600" dirty="0" err="1">
                <a:solidFill>
                  <a:schemeClr val="tx1"/>
                </a:solidFill>
              </a:rPr>
              <a:t>i</a:t>
            </a:r>
            <a:r>
              <a:rPr lang="en-US" sz="1600" dirty="0">
                <a:solidFill>
                  <a:schemeClr val="tx1"/>
                </a:solidFill>
              </a:rPr>
              <a:t>-Hind’ medal given to him for his work during the Boer war. </a:t>
            </a:r>
            <a:r>
              <a:rPr lang="en-US" sz="1600" dirty="0" err="1">
                <a:solidFill>
                  <a:schemeClr val="tx1"/>
                </a:solidFill>
              </a:rPr>
              <a:t>Rabindranath</a:t>
            </a:r>
            <a:r>
              <a:rPr lang="en-US" sz="1600" dirty="0">
                <a:solidFill>
                  <a:schemeClr val="tx1"/>
                </a:solidFill>
              </a:rPr>
              <a:t> Tagore returned his Knighthood.</a:t>
            </a:r>
          </a:p>
          <a:p>
            <a:pPr>
              <a:buFont typeface="Arial" pitchFamily="34" charset="0"/>
              <a:buChar char="•"/>
            </a:pPr>
            <a:endParaRPr lang="en-US" sz="1600" dirty="0">
              <a:solidFill>
                <a:schemeClr val="tx1"/>
              </a:solidFill>
            </a:endParaRPr>
          </a:p>
          <a:p>
            <a:pPr>
              <a:buFont typeface="Arial" pitchFamily="34" charset="0"/>
              <a:buChar char="•"/>
            </a:pPr>
            <a:r>
              <a:rPr lang="en-US" sz="1600" dirty="0">
                <a:solidFill>
                  <a:schemeClr val="tx1"/>
                </a:solidFill>
              </a:rPr>
              <a:t> The British Government appointed the Hunter Committee to inquire into the </a:t>
            </a:r>
            <a:r>
              <a:rPr lang="en-US" sz="1600" dirty="0" err="1">
                <a:solidFill>
                  <a:schemeClr val="tx1"/>
                </a:solidFill>
              </a:rPr>
              <a:t>punjab</a:t>
            </a:r>
            <a:r>
              <a:rPr lang="en-US" sz="1600" dirty="0">
                <a:solidFill>
                  <a:schemeClr val="tx1"/>
                </a:solidFill>
              </a:rPr>
              <a:t> disturbances or </a:t>
            </a:r>
            <a:r>
              <a:rPr lang="en-US" sz="1600" dirty="0" err="1">
                <a:solidFill>
                  <a:schemeClr val="tx1"/>
                </a:solidFill>
              </a:rPr>
              <a:t>Jalianwala</a:t>
            </a:r>
            <a:r>
              <a:rPr lang="en-US" sz="1600" dirty="0">
                <a:solidFill>
                  <a:schemeClr val="tx1"/>
                </a:solidFill>
              </a:rPr>
              <a:t> </a:t>
            </a:r>
            <a:r>
              <a:rPr lang="en-US" sz="1600" dirty="0" err="1">
                <a:solidFill>
                  <a:schemeClr val="tx1"/>
                </a:solidFill>
              </a:rPr>
              <a:t>Bagh</a:t>
            </a:r>
            <a:r>
              <a:rPr lang="en-US" sz="1600" dirty="0">
                <a:solidFill>
                  <a:schemeClr val="tx1"/>
                </a:solidFill>
              </a:rPr>
              <a:t> Massacre. The congress  appointed a non-official committee</a:t>
            </a:r>
            <a:r>
              <a:rPr lang="en-US" dirty="0">
                <a:solidFill>
                  <a:schemeClr val="tx1"/>
                </a:solidFill>
              </a:rPr>
              <a:t>.</a:t>
            </a:r>
          </a:p>
        </p:txBody>
      </p:sp>
      <p:pic>
        <p:nvPicPr>
          <p:cNvPr id="4" name="Picture 3" descr="imagee601072c-cb7d-4f0d-9fb5-7a8bfa27dc4a.jpg"/>
          <p:cNvPicPr>
            <a:picLocks noChangeAspect="1"/>
          </p:cNvPicPr>
          <p:nvPr/>
        </p:nvPicPr>
        <p:blipFill>
          <a:blip r:embed="rId2"/>
          <a:stretch>
            <a:fillRect/>
          </a:stretch>
        </p:blipFill>
        <p:spPr>
          <a:xfrm>
            <a:off x="6172200" y="1828800"/>
            <a:ext cx="2819400" cy="2352675"/>
          </a:xfrm>
          <a:prstGeom prst="rect">
            <a:avLst/>
          </a:prstGeom>
        </p:spPr>
      </p:pic>
      <p:sp>
        <p:nvSpPr>
          <p:cNvPr id="5" name="Oval 4"/>
          <p:cNvSpPr/>
          <p:nvPr/>
        </p:nvSpPr>
        <p:spPr>
          <a:xfrm>
            <a:off x="6096000" y="4572000"/>
            <a:ext cx="30480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rgbClr val="FF0000"/>
                </a:solidFill>
              </a:rPr>
              <a:t>Jalianwala</a:t>
            </a:r>
            <a:r>
              <a:rPr lang="en-US" dirty="0">
                <a:solidFill>
                  <a:srgbClr val="FF0000"/>
                </a:solidFill>
              </a:rPr>
              <a:t> </a:t>
            </a:r>
            <a:r>
              <a:rPr lang="en-US" dirty="0" err="1">
                <a:solidFill>
                  <a:srgbClr val="FF0000"/>
                </a:solidFill>
              </a:rPr>
              <a:t>Bagh</a:t>
            </a:r>
            <a:r>
              <a:rPr lang="en-US" dirty="0">
                <a:solidFill>
                  <a:srgbClr val="FF0000"/>
                </a:solidFill>
              </a:rPr>
              <a:t> massacre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5569</Words>
  <Application>Microsoft Office PowerPoint</Application>
  <PresentationFormat>On-screen Show (4:3)</PresentationFormat>
  <Paragraphs>282</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dc:creator>
  <cp:lastModifiedBy>KRISH</cp:lastModifiedBy>
  <cp:revision>67</cp:revision>
  <dcterms:created xsi:type="dcterms:W3CDTF">2020-04-11T14:40:23Z</dcterms:created>
  <dcterms:modified xsi:type="dcterms:W3CDTF">2020-04-13T07:01:40Z</dcterms:modified>
</cp:coreProperties>
</file>