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6" r:id="rId3"/>
    <p:sldId id="258" r:id="rId4"/>
    <p:sldId id="259" r:id="rId5"/>
    <p:sldId id="260" r:id="rId6"/>
    <p:sldId id="261" r:id="rId7"/>
    <p:sldId id="262" r:id="rId8"/>
    <p:sldId id="263" r:id="rId9"/>
    <p:sldId id="264" r:id="rId10"/>
    <p:sldId id="257"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9131F5D-255B-40C7-A627-A748E561994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04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31E881-BC15-437E-8280-5A8AA41D25CF}"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31F5D-255B-40C7-A627-A748E561994B}" type="slidenum">
              <a:rPr lang="en-US" smtClean="0"/>
              <a:t>‹#›</a:t>
            </a:fld>
            <a:endParaRPr lang="en-US"/>
          </a:p>
        </p:txBody>
      </p:sp>
    </p:spTree>
    <p:extLst>
      <p:ext uri="{BB962C8B-B14F-4D97-AF65-F5344CB8AC3E}">
        <p14:creationId xmlns:p14="http://schemas.microsoft.com/office/powerpoint/2010/main" val="23379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31F5D-255B-40C7-A627-A748E561994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12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31F5D-255B-40C7-A627-A748E561994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329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31F5D-255B-40C7-A627-A748E561994B}" type="slidenum">
              <a:rPr lang="en-US" smtClean="0"/>
              <a:t>‹#›</a:t>
            </a:fld>
            <a:endParaRPr lang="en-US"/>
          </a:p>
        </p:txBody>
      </p:sp>
    </p:spTree>
    <p:extLst>
      <p:ext uri="{BB962C8B-B14F-4D97-AF65-F5344CB8AC3E}">
        <p14:creationId xmlns:p14="http://schemas.microsoft.com/office/powerpoint/2010/main" val="87543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31F5D-255B-40C7-A627-A748E561994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083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31F5D-255B-40C7-A627-A748E561994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39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31F5D-255B-40C7-A627-A748E561994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9403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31F5D-255B-40C7-A627-A748E561994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35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31F5D-255B-40C7-A627-A748E561994B}" type="slidenum">
              <a:rPr lang="en-US" smtClean="0"/>
              <a:t>‹#›</a:t>
            </a:fld>
            <a:endParaRPr lang="en-US"/>
          </a:p>
        </p:txBody>
      </p:sp>
    </p:spTree>
    <p:extLst>
      <p:ext uri="{BB962C8B-B14F-4D97-AF65-F5344CB8AC3E}">
        <p14:creationId xmlns:p14="http://schemas.microsoft.com/office/powerpoint/2010/main" val="316982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1E881-BC15-437E-8280-5A8AA41D25CF}"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31F5D-255B-40C7-A627-A748E561994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02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31E881-BC15-437E-8280-5A8AA41D25CF}"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31F5D-255B-40C7-A627-A748E561994B}" type="slidenum">
              <a:rPr lang="en-US" smtClean="0"/>
              <a:t>‹#›</a:t>
            </a:fld>
            <a:endParaRPr lang="en-US"/>
          </a:p>
        </p:txBody>
      </p:sp>
    </p:spTree>
    <p:extLst>
      <p:ext uri="{BB962C8B-B14F-4D97-AF65-F5344CB8AC3E}">
        <p14:creationId xmlns:p14="http://schemas.microsoft.com/office/powerpoint/2010/main" val="189765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31E881-BC15-437E-8280-5A8AA41D25CF}"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31F5D-255B-40C7-A627-A748E561994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104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31E881-BC15-437E-8280-5A8AA41D25CF}"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31F5D-255B-40C7-A627-A748E561994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32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1E881-BC15-437E-8280-5A8AA41D25CF}"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31F5D-255B-40C7-A627-A748E561994B}" type="slidenum">
              <a:rPr lang="en-US" smtClean="0"/>
              <a:t>‹#›</a:t>
            </a:fld>
            <a:endParaRPr lang="en-US"/>
          </a:p>
        </p:txBody>
      </p:sp>
    </p:spTree>
    <p:extLst>
      <p:ext uri="{BB962C8B-B14F-4D97-AF65-F5344CB8AC3E}">
        <p14:creationId xmlns:p14="http://schemas.microsoft.com/office/powerpoint/2010/main" val="270816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31E881-BC15-437E-8280-5A8AA41D25CF}"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31F5D-255B-40C7-A627-A748E561994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00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31E881-BC15-437E-8280-5A8AA41D25CF}"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31F5D-255B-40C7-A627-A748E561994B}" type="slidenum">
              <a:rPr lang="en-US" smtClean="0"/>
              <a:t>‹#›</a:t>
            </a:fld>
            <a:endParaRPr lang="en-US"/>
          </a:p>
        </p:txBody>
      </p:sp>
    </p:spTree>
    <p:extLst>
      <p:ext uri="{BB962C8B-B14F-4D97-AF65-F5344CB8AC3E}">
        <p14:creationId xmlns:p14="http://schemas.microsoft.com/office/powerpoint/2010/main" val="45807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31E881-BC15-437E-8280-5A8AA41D25CF}" type="datetimeFigureOut">
              <a:rPr lang="en-US" smtClean="0"/>
              <a:t>10/25/2019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131F5D-255B-40C7-A627-A748E561994B}" type="slidenum">
              <a:rPr lang="en-US" smtClean="0"/>
              <a:t>‹#›</a:t>
            </a:fld>
            <a:endParaRPr lang="en-US"/>
          </a:p>
        </p:txBody>
      </p:sp>
    </p:spTree>
    <p:extLst>
      <p:ext uri="{BB962C8B-B14F-4D97-AF65-F5344CB8AC3E}">
        <p14:creationId xmlns:p14="http://schemas.microsoft.com/office/powerpoint/2010/main" val="211922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6PcQcFZ7GOw"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Xw5S3cT1PE"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2DFA-4889-4D89-A0AB-7973B65D6E3B}"/>
              </a:ext>
            </a:extLst>
          </p:cNvPr>
          <p:cNvSpPr>
            <a:spLocks noGrp="1"/>
          </p:cNvSpPr>
          <p:nvPr>
            <p:ph type="title"/>
          </p:nvPr>
        </p:nvSpPr>
        <p:spPr>
          <a:xfrm>
            <a:off x="1295402" y="666044"/>
            <a:ext cx="9601196" cy="2212623"/>
          </a:xfrm>
        </p:spPr>
        <p:txBody>
          <a:bodyPr>
            <a:normAutofit/>
          </a:bodyPr>
          <a:lstStyle/>
          <a:p>
            <a:r>
              <a:rPr lang="en-GB" sz="3200" dirty="0">
                <a:latin typeface="Times New Roman" panose="02020603050405020304" pitchFamily="18" charset="0"/>
                <a:cs typeface="Times New Roman" panose="02020603050405020304" pitchFamily="18" charset="0"/>
              </a:rPr>
              <a:t>Department of Political Science,</a:t>
            </a:r>
            <a:br>
              <a:rPr lang="en-GB" sz="3200"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Vidyasagar University </a:t>
            </a:r>
            <a:br>
              <a:rPr lang="en-GB" sz="3200" dirty="0">
                <a:latin typeface="Times New Roman" panose="02020603050405020304" pitchFamily="18" charset="0"/>
                <a:cs typeface="Times New Roman" panose="02020603050405020304" pitchFamily="18" charset="0"/>
              </a:rPr>
            </a:br>
            <a:r>
              <a:rPr lang="en-GB" sz="3200" dirty="0" err="1">
                <a:latin typeface="Times New Roman" panose="02020603050405020304" pitchFamily="18" charset="0"/>
                <a:cs typeface="Times New Roman" panose="02020603050405020304" pitchFamily="18" charset="0"/>
              </a:rPr>
              <a:t>M.Phil</a:t>
            </a:r>
            <a:r>
              <a:rPr lang="en-GB" sz="32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FBBE176D-C715-44F1-B8E7-C5046EC5D396}"/>
              </a:ext>
            </a:extLst>
          </p:cNvPr>
          <p:cNvSpPr>
            <a:spLocks noGrp="1"/>
          </p:cNvSpPr>
          <p:nvPr>
            <p:ph idx="1"/>
          </p:nvPr>
        </p:nvSpPr>
        <p:spPr>
          <a:xfrm>
            <a:off x="1295401" y="3429000"/>
            <a:ext cx="9601196" cy="2446868"/>
          </a:xfrm>
        </p:spPr>
        <p:txBody>
          <a:bodyPr>
            <a:normAutofit/>
          </a:bodyPr>
          <a:lstStyle/>
          <a:p>
            <a:pPr marL="0" indent="0" algn="ctr">
              <a:buNone/>
            </a:pPr>
            <a:r>
              <a:rPr lang="en-GB" sz="3600" dirty="0">
                <a:latin typeface="Times New Roman" panose="02020603050405020304" pitchFamily="18" charset="0"/>
                <a:cs typeface="Times New Roman" panose="02020603050405020304" pitchFamily="18" charset="0"/>
              </a:rPr>
              <a:t>Lecture Delivered by </a:t>
            </a:r>
          </a:p>
          <a:p>
            <a:pPr marL="0" indent="0" algn="ctr">
              <a:buNone/>
            </a:pPr>
            <a:r>
              <a:rPr lang="en-GB" sz="3600" dirty="0">
                <a:latin typeface="Times New Roman" panose="02020603050405020304" pitchFamily="18" charset="0"/>
                <a:cs typeface="Times New Roman" panose="02020603050405020304" pitchFamily="18" charset="0"/>
              </a:rPr>
              <a:t>Professor Sibaji Pratim Basu</a:t>
            </a:r>
          </a:p>
          <a:p>
            <a:pPr marL="0" indent="0" algn="ctr">
              <a:buNone/>
            </a:pPr>
            <a:r>
              <a:rPr lang="en-GB" sz="3600" dirty="0">
                <a:latin typeface="Times New Roman" panose="02020603050405020304" pitchFamily="18" charset="0"/>
                <a:cs typeface="Times New Roman" panose="02020603050405020304" pitchFamily="18" charset="0"/>
              </a:rPr>
              <a:t>Date: 17/09/2019 </a:t>
            </a:r>
          </a:p>
        </p:txBody>
      </p:sp>
    </p:spTree>
    <p:extLst>
      <p:ext uri="{BB962C8B-B14F-4D97-AF65-F5344CB8AC3E}">
        <p14:creationId xmlns:p14="http://schemas.microsoft.com/office/powerpoint/2010/main" val="85319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3E63-4242-4A44-A864-49D8BDECE7E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Dialogic Imagination (1) </a:t>
            </a:r>
          </a:p>
        </p:txBody>
      </p:sp>
      <p:sp>
        <p:nvSpPr>
          <p:cNvPr id="3" name="Content Placeholder 2">
            <a:extLst>
              <a:ext uri="{FF2B5EF4-FFF2-40B4-BE49-F238E27FC236}">
                <a16:creationId xmlns:a16="http://schemas.microsoft.com/office/drawing/2014/main" id="{78FAF96C-7E51-477F-8804-1BBF3A02499E}"/>
              </a:ext>
            </a:extLst>
          </p:cNvPr>
          <p:cNvSpPr>
            <a:spLocks noGrp="1"/>
          </p:cNvSpPr>
          <p:nvPr>
            <p:ph idx="1"/>
          </p:nvPr>
        </p:nvSpPr>
        <p:spPr/>
        <p:txBody>
          <a:bodyPr/>
          <a:lstStyle/>
          <a:p>
            <a:pPr marL="0" indent="0" algn="just">
              <a:buNone/>
            </a:pPr>
            <a:r>
              <a:rPr lang="en-US" dirty="0"/>
              <a:t> </a:t>
            </a:r>
            <a:r>
              <a:rPr lang="en-US" dirty="0">
                <a:latin typeface="Times New Roman" panose="02020603050405020304" pitchFamily="18" charset="0"/>
                <a:cs typeface="Times New Roman" panose="02020603050405020304" pitchFamily="18" charset="0"/>
              </a:rPr>
              <a:t>Bakhtin contrasts the dialogic and the "</a:t>
            </a:r>
            <a:r>
              <a:rPr lang="en-US" dirty="0" err="1">
                <a:latin typeface="Times New Roman" panose="02020603050405020304" pitchFamily="18" charset="0"/>
                <a:cs typeface="Times New Roman" panose="02020603050405020304" pitchFamily="18" charset="0"/>
              </a:rPr>
              <a:t>monologic</a:t>
            </a:r>
            <a:r>
              <a:rPr lang="en-US" dirty="0">
                <a:latin typeface="Times New Roman" panose="02020603050405020304" pitchFamily="18" charset="0"/>
                <a:cs typeface="Times New Roman" panose="02020603050405020304" pitchFamily="18" charset="0"/>
              </a:rPr>
              <a:t>" work of literature. </a:t>
            </a:r>
            <a:r>
              <a:rPr lang="en-US" b="1" dirty="0">
                <a:latin typeface="Times New Roman" panose="02020603050405020304" pitchFamily="18" charset="0"/>
                <a:cs typeface="Times New Roman" panose="02020603050405020304" pitchFamily="18" charset="0"/>
              </a:rPr>
              <a:t>Dialogic</a:t>
            </a:r>
            <a:r>
              <a:rPr lang="en-US" dirty="0">
                <a:latin typeface="Times New Roman" panose="02020603050405020304" pitchFamily="18" charset="0"/>
                <a:cs typeface="Times New Roman" panose="02020603050405020304" pitchFamily="18" charset="0"/>
              </a:rPr>
              <a:t> means relates to or is characterized by dialogue and its use. A dialogic is communication presented in the form of dialogue. Dialogic processes refer to implied meaning in words uttered by a speaker and interpreted by a listener. Dialogic works carry on a continual dialogue that includes interaction with previous information presented. The term is used to describe concepts in literary theory and analysis as well as in philosophy</a:t>
            </a:r>
            <a:r>
              <a:rPr lang="en-US" dirty="0"/>
              <a:t>.</a:t>
            </a:r>
          </a:p>
        </p:txBody>
      </p:sp>
    </p:spTree>
    <p:extLst>
      <p:ext uri="{BB962C8B-B14F-4D97-AF65-F5344CB8AC3E}">
        <p14:creationId xmlns:p14="http://schemas.microsoft.com/office/powerpoint/2010/main" val="129046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CEFE-A88E-421C-A818-FC88A098F06A}"/>
              </a:ext>
            </a:extLst>
          </p:cNvPr>
          <p:cNvSpPr>
            <a:spLocks noGrp="1"/>
          </p:cNvSpPr>
          <p:nvPr>
            <p:ph type="title"/>
          </p:nvPr>
        </p:nvSpPr>
        <p:spPr/>
        <p:txBody>
          <a:bodyPr/>
          <a:lstStyle/>
          <a:p>
            <a:r>
              <a:rPr lang="en-GB" dirty="0"/>
              <a:t>Dialogic Imagination (2)</a:t>
            </a:r>
          </a:p>
        </p:txBody>
      </p:sp>
      <p:sp>
        <p:nvSpPr>
          <p:cNvPr id="3" name="Content Placeholder 2">
            <a:extLst>
              <a:ext uri="{FF2B5EF4-FFF2-40B4-BE49-F238E27FC236}">
                <a16:creationId xmlns:a16="http://schemas.microsoft.com/office/drawing/2014/main" id="{9D87D2E3-33A9-4669-BA9E-E064CF804BF9}"/>
              </a:ext>
            </a:extLst>
          </p:cNvPr>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The term 'dialogic' does not only apply to literature. For Bakhtin, all language—indeed, all thought—appears as dialogical. This means that everything anybody ever says always exists in response to things that have been said before and in anticipation of things that will be said in response. In other words, we do not speak in a vacuum. All language (and the ideas which language contains and communicates) is dynamic, relational and engaged in a process of endless re-descriptions of the world.</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25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FAFA-A33A-4FDB-B64E-2BD1170D73D6}"/>
              </a:ext>
            </a:extLst>
          </p:cNvPr>
          <p:cNvSpPr>
            <a:spLocks noGrp="1"/>
          </p:cNvSpPr>
          <p:nvPr>
            <p:ph type="title"/>
          </p:nvPr>
        </p:nvSpPr>
        <p:spPr/>
        <p:txBody>
          <a:bodyPr/>
          <a:lstStyle/>
          <a:p>
            <a:r>
              <a:rPr lang="en-GB" dirty="0"/>
              <a:t>Heteroglossia (1)</a:t>
            </a:r>
          </a:p>
        </p:txBody>
      </p:sp>
      <p:sp>
        <p:nvSpPr>
          <p:cNvPr id="3" name="Content Placeholder 2">
            <a:extLst>
              <a:ext uri="{FF2B5EF4-FFF2-40B4-BE49-F238E27FC236}">
                <a16:creationId xmlns:a16="http://schemas.microsoft.com/office/drawing/2014/main" id="{C57740B6-A59F-4D90-AA3F-3BC387E90282}"/>
              </a:ext>
            </a:extLst>
          </p:cNvPr>
          <p:cNvSpPr>
            <a:spLocks noGrp="1"/>
          </p:cNvSpPr>
          <p:nvPr>
            <p:ph idx="1"/>
          </p:nvPr>
        </p:nvSpPr>
        <p:spPr/>
        <p:txBody>
          <a:bodyPr/>
          <a:lstStyle/>
          <a:p>
            <a:r>
              <a:rPr lang="en-US" dirty="0"/>
              <a:t>The term </a:t>
            </a:r>
            <a:r>
              <a:rPr lang="en-US" b="1" i="1" dirty="0"/>
              <a:t>heteroglossia</a:t>
            </a:r>
            <a:r>
              <a:rPr lang="en-US" dirty="0"/>
              <a:t> describes the coexistence of distinct varieties within a single "language”.    In this way the term   was introduced by Bakhtin in his 1934 paper </a:t>
            </a:r>
            <a:r>
              <a:rPr lang="en-US" i="1" dirty="0"/>
              <a:t>published</a:t>
            </a:r>
            <a:r>
              <a:rPr lang="en-US" dirty="0"/>
              <a:t> in English as "Discourse in the Novel." </a:t>
            </a:r>
          </a:p>
          <a:p>
            <a:r>
              <a:rPr lang="en-US" dirty="0"/>
              <a:t>Bakhtin argues that the power of the novel originates in the coexistence of, and conflict between, different types of speech: the speech of characters, the speech of narrators, and even the speech of the author. He defines heteroglossia as "another's speech in another's language, serving to express authorial intentions but in a refracted way"(1934). </a:t>
            </a:r>
          </a:p>
          <a:p>
            <a:endParaRPr lang="en-GB" dirty="0"/>
          </a:p>
        </p:txBody>
      </p:sp>
    </p:spTree>
    <p:extLst>
      <p:ext uri="{BB962C8B-B14F-4D97-AF65-F5344CB8AC3E}">
        <p14:creationId xmlns:p14="http://schemas.microsoft.com/office/powerpoint/2010/main" val="390601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6368-4576-4003-8F64-8507F4196769}"/>
              </a:ext>
            </a:extLst>
          </p:cNvPr>
          <p:cNvSpPr>
            <a:spLocks noGrp="1"/>
          </p:cNvSpPr>
          <p:nvPr>
            <p:ph type="title"/>
          </p:nvPr>
        </p:nvSpPr>
        <p:spPr/>
        <p:txBody>
          <a:bodyPr/>
          <a:lstStyle/>
          <a:p>
            <a:r>
              <a:rPr lang="en-GB" dirty="0"/>
              <a:t>Heteroglossia (2) </a:t>
            </a:r>
          </a:p>
        </p:txBody>
      </p:sp>
      <p:sp>
        <p:nvSpPr>
          <p:cNvPr id="3" name="Content Placeholder 2">
            <a:extLst>
              <a:ext uri="{FF2B5EF4-FFF2-40B4-BE49-F238E27FC236}">
                <a16:creationId xmlns:a16="http://schemas.microsoft.com/office/drawing/2014/main" id="{324D9A00-6915-4CA4-93FE-8C911F8A9E7C}"/>
              </a:ext>
            </a:extLst>
          </p:cNvPr>
          <p:cNvSpPr>
            <a:spLocks noGrp="1"/>
          </p:cNvSpPr>
          <p:nvPr>
            <p:ph idx="1"/>
          </p:nvPr>
        </p:nvSpPr>
        <p:spPr/>
        <p:txBody>
          <a:bodyPr>
            <a:normAutofit/>
          </a:bodyPr>
          <a:lstStyle/>
          <a:p>
            <a:r>
              <a:rPr lang="en-US" dirty="0"/>
              <a:t>Heteroglossia is all the different ways people speak to one another: and how each appropriates each other's speech/ideas and attempts to make it their own. These different ways are different because of class, gender, culture, dialect, accent, demographics, and so on. A peasant will speak a certain way to another peasant, and he/she will speak a very different way to a city official. The complexity of these different ways of speaking reflect all the baggage of culture, economics and so on.</a:t>
            </a:r>
          </a:p>
          <a:p>
            <a:endParaRPr lang="en-GB" dirty="0"/>
          </a:p>
          <a:p>
            <a:endParaRPr lang="en-GB" dirty="0"/>
          </a:p>
        </p:txBody>
      </p:sp>
    </p:spTree>
    <p:extLst>
      <p:ext uri="{BB962C8B-B14F-4D97-AF65-F5344CB8AC3E}">
        <p14:creationId xmlns:p14="http://schemas.microsoft.com/office/powerpoint/2010/main" val="254248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7B3F-4D6F-4FEA-8C71-1DE14904A943}"/>
              </a:ext>
            </a:extLst>
          </p:cNvPr>
          <p:cNvSpPr>
            <a:spLocks noGrp="1"/>
          </p:cNvSpPr>
          <p:nvPr>
            <p:ph type="title"/>
          </p:nvPr>
        </p:nvSpPr>
        <p:spPr/>
        <p:txBody>
          <a:bodyPr/>
          <a:lstStyle/>
          <a:p>
            <a:r>
              <a:rPr lang="en-GB" dirty="0"/>
              <a:t>Heteroglossia (3)</a:t>
            </a:r>
          </a:p>
        </p:txBody>
      </p:sp>
      <p:sp>
        <p:nvSpPr>
          <p:cNvPr id="3" name="Content Placeholder 2">
            <a:extLst>
              <a:ext uri="{FF2B5EF4-FFF2-40B4-BE49-F238E27FC236}">
                <a16:creationId xmlns:a16="http://schemas.microsoft.com/office/drawing/2014/main" id="{5DCBFD0D-D74B-43CF-B8F4-5FB5333133BE}"/>
              </a:ext>
            </a:extLst>
          </p:cNvPr>
          <p:cNvSpPr>
            <a:spLocks noGrp="1"/>
          </p:cNvSpPr>
          <p:nvPr>
            <p:ph idx="1"/>
          </p:nvPr>
        </p:nvSpPr>
        <p:spPr/>
        <p:txBody>
          <a:bodyPr>
            <a:normAutofit lnSpcReduction="10000"/>
          </a:bodyPr>
          <a:lstStyle/>
          <a:p>
            <a:pPr algn="just"/>
            <a:r>
              <a:rPr lang="en-US" dirty="0" err="1">
                <a:latin typeface="Times New Roman" panose="02020603050405020304" pitchFamily="18" charset="0"/>
                <a:cs typeface="Times New Roman" panose="02020603050405020304" pitchFamily="18" charset="0"/>
              </a:rPr>
              <a:t>Heteroglossic</a:t>
            </a:r>
            <a:r>
              <a:rPr lang="en-US" dirty="0">
                <a:latin typeface="Times New Roman" panose="02020603050405020304" pitchFamily="18" charset="0"/>
                <a:cs typeface="Times New Roman" panose="02020603050405020304" pitchFamily="18" charset="0"/>
              </a:rPr>
              <a:t> method is very much in the postmodern theory: democratization and pluralization of meaning, inter-relatedness, hybridity, and intertextuality of culture in languages. The method is decentralizing what is a formal unity: the novel - by recognizing the complex of multiple ideologies as manifested through different ways of speaking.</a:t>
            </a:r>
          </a:p>
          <a:p>
            <a:pPr algn="just"/>
            <a:r>
              <a:rPr lang="en-US" dirty="0">
                <a:latin typeface="Times New Roman" panose="02020603050405020304" pitchFamily="18" charset="0"/>
                <a:cs typeface="Times New Roman" panose="02020603050405020304" pitchFamily="18" charset="0"/>
              </a:rPr>
              <a:t>Bakhtin referred to the authoritative (and sometimes oppressive - The State) unification as centripetal; and to heterology as centrifugal: A 'spinning out' or decentralizing of a </a:t>
            </a:r>
            <a:r>
              <a:rPr lang="en-US" dirty="0" err="1">
                <a:latin typeface="Times New Roman" panose="02020603050405020304" pitchFamily="18" charset="0"/>
                <a:cs typeface="Times New Roman" panose="02020603050405020304" pitchFamily="18" charset="0"/>
              </a:rPr>
              <a:t>monoglossic</a:t>
            </a:r>
            <a:r>
              <a:rPr lang="en-US" dirty="0">
                <a:latin typeface="Times New Roman" panose="02020603050405020304" pitchFamily="18" charset="0"/>
                <a:cs typeface="Times New Roman" panose="02020603050405020304" pitchFamily="18" charset="0"/>
              </a:rPr>
              <a:t> text. </a:t>
            </a:r>
          </a:p>
          <a:p>
            <a:endParaRPr lang="en-GB" dirty="0"/>
          </a:p>
        </p:txBody>
      </p:sp>
    </p:spTree>
    <p:extLst>
      <p:ext uri="{BB962C8B-B14F-4D97-AF65-F5344CB8AC3E}">
        <p14:creationId xmlns:p14="http://schemas.microsoft.com/office/powerpoint/2010/main" val="242475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FEF6-694A-4996-BCE3-F6BBF79DA3E3}"/>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Mikhail Bakhtin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(1895-1975) </a:t>
            </a:r>
          </a:p>
        </p:txBody>
      </p:sp>
      <p:sp>
        <p:nvSpPr>
          <p:cNvPr id="3" name="Subtitle 2">
            <a:extLst>
              <a:ext uri="{FF2B5EF4-FFF2-40B4-BE49-F238E27FC236}">
                <a16:creationId xmlns:a16="http://schemas.microsoft.com/office/drawing/2014/main" id="{A8978D23-671D-42E8-B748-D38351FF3C2C}"/>
              </a:ext>
            </a:extLst>
          </p:cNvPr>
          <p:cNvSpPr>
            <a:spLocks noGrp="1"/>
          </p:cNvSpPr>
          <p:nvPr>
            <p:ph type="subTitle" idx="1"/>
          </p:nvPr>
        </p:nvSpPr>
        <p:spPr/>
        <p:txBody>
          <a:bodyPr>
            <a:normAutofit/>
          </a:bodyPr>
          <a:lstStyle/>
          <a:p>
            <a:r>
              <a:rPr lang="en-US" sz="4000" dirty="0">
                <a:latin typeface="Times New Roman" panose="02020603050405020304" pitchFamily="18" charset="0"/>
                <a:cs typeface="Times New Roman" panose="02020603050405020304" pitchFamily="18" charset="0"/>
              </a:rPr>
              <a:t>Dialogic Imagination &amp; Heteroglossia </a:t>
            </a:r>
          </a:p>
        </p:txBody>
      </p:sp>
    </p:spTree>
    <p:extLst>
      <p:ext uri="{BB962C8B-B14F-4D97-AF65-F5344CB8AC3E}">
        <p14:creationId xmlns:p14="http://schemas.microsoft.com/office/powerpoint/2010/main" val="47666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8216-268A-4EDF-BF4A-FE343939768E}"/>
              </a:ext>
            </a:extLst>
          </p:cNvPr>
          <p:cNvSpPr>
            <a:spLocks noGrp="1"/>
          </p:cNvSpPr>
          <p:nvPr>
            <p:ph type="title"/>
          </p:nvPr>
        </p:nvSpPr>
        <p:spPr>
          <a:xfrm>
            <a:off x="1295399" y="1883832"/>
            <a:ext cx="6241816" cy="757768"/>
          </a:xfrm>
        </p:spPr>
        <p:txBody>
          <a:bodyPr>
            <a:normAutofit/>
          </a:bodyPr>
          <a:lstStyle/>
          <a:p>
            <a:r>
              <a:rPr lang="en-US" sz="3600" dirty="0">
                <a:latin typeface="Times New Roman" panose="02020603050405020304" pitchFamily="18" charset="0"/>
                <a:cs typeface="Times New Roman" panose="02020603050405020304" pitchFamily="18" charset="0"/>
              </a:rPr>
              <a:t>Bakhtin </a:t>
            </a:r>
          </a:p>
        </p:txBody>
      </p:sp>
      <p:sp>
        <p:nvSpPr>
          <p:cNvPr id="3" name="Picture Placeholder 2">
            <a:extLst>
              <a:ext uri="{FF2B5EF4-FFF2-40B4-BE49-F238E27FC236}">
                <a16:creationId xmlns:a16="http://schemas.microsoft.com/office/drawing/2014/main" id="{2C463FF0-2C5D-49BA-A0A5-204A856E2C74}"/>
              </a:ext>
            </a:extLst>
          </p:cNvPr>
          <p:cNvSpPr>
            <a:spLocks noGrp="1"/>
          </p:cNvSpPr>
          <p:nvPr>
            <p:ph type="pic" idx="1"/>
          </p:nvPr>
        </p:nvSpPr>
        <p:spPr>
          <a:xfrm>
            <a:off x="7720366" y="846667"/>
            <a:ext cx="3512078" cy="4775200"/>
          </a:xfrm>
        </p:spPr>
      </p:sp>
      <p:sp>
        <p:nvSpPr>
          <p:cNvPr id="4" name="Text Placeholder 3">
            <a:extLst>
              <a:ext uri="{FF2B5EF4-FFF2-40B4-BE49-F238E27FC236}">
                <a16:creationId xmlns:a16="http://schemas.microsoft.com/office/drawing/2014/main" id="{C945EC8E-BE1F-4B07-996A-8EF0BA4BCA53}"/>
              </a:ext>
            </a:extLst>
          </p:cNvPr>
          <p:cNvSpPr>
            <a:spLocks noGrp="1"/>
          </p:cNvSpPr>
          <p:nvPr>
            <p:ph type="body" sz="half" idx="2"/>
          </p:nvPr>
        </p:nvSpPr>
        <p:spPr/>
        <p:txBody>
          <a:bodyPr>
            <a:normAutofit/>
          </a:bodyPr>
          <a:lstStyle/>
          <a:p>
            <a:r>
              <a:rPr lang="en-US" sz="4400" dirty="0">
                <a:latin typeface="Times New Roman" panose="02020603050405020304" pitchFamily="18" charset="0"/>
                <a:cs typeface="Times New Roman" panose="02020603050405020304" pitchFamily="18" charset="0"/>
              </a:rPr>
              <a:t>The Russian Literary Theorist </a:t>
            </a:r>
          </a:p>
        </p:txBody>
      </p:sp>
      <p:pic>
        <p:nvPicPr>
          <p:cNvPr id="1026" name="Picture 2" descr="Image result for bakhtin">
            <a:extLst>
              <a:ext uri="{FF2B5EF4-FFF2-40B4-BE49-F238E27FC236}">
                <a16:creationId xmlns:a16="http://schemas.microsoft.com/office/drawing/2014/main" id="{FD6F23DF-2112-4782-9A80-142CD67C7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366" y="846667"/>
            <a:ext cx="3512077"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5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BBDA-1E58-41C0-AE4F-FB32AC5AF884}"/>
              </a:ext>
            </a:extLst>
          </p:cNvPr>
          <p:cNvSpPr>
            <a:spLocks noGrp="1"/>
          </p:cNvSpPr>
          <p:nvPr>
            <p:ph type="title"/>
          </p:nvPr>
        </p:nvSpPr>
        <p:spPr>
          <a:xfrm>
            <a:off x="1295399" y="1883832"/>
            <a:ext cx="4800601" cy="1371600"/>
          </a:xfrm>
        </p:spPr>
        <p:txBody>
          <a:bodyPr/>
          <a:lstStyle/>
          <a:p>
            <a:r>
              <a:rPr lang="en-US" dirty="0"/>
              <a:t>The Bakhtin Circle </a:t>
            </a:r>
          </a:p>
        </p:txBody>
      </p:sp>
      <p:sp>
        <p:nvSpPr>
          <p:cNvPr id="3" name="Picture Placeholder 2">
            <a:extLst>
              <a:ext uri="{FF2B5EF4-FFF2-40B4-BE49-F238E27FC236}">
                <a16:creationId xmlns:a16="http://schemas.microsoft.com/office/drawing/2014/main" id="{13D73ED9-23B5-4C01-B821-AF220F08BA82}"/>
              </a:ext>
            </a:extLst>
          </p:cNvPr>
          <p:cNvSpPr>
            <a:spLocks noGrp="1"/>
          </p:cNvSpPr>
          <p:nvPr>
            <p:ph type="pic" idx="1"/>
          </p:nvPr>
        </p:nvSpPr>
        <p:spPr>
          <a:xfrm>
            <a:off x="6538201" y="1041400"/>
            <a:ext cx="4619978" cy="4775200"/>
          </a:xfrm>
        </p:spPr>
      </p:sp>
      <p:sp>
        <p:nvSpPr>
          <p:cNvPr id="4" name="Text Placeholder 3">
            <a:extLst>
              <a:ext uri="{FF2B5EF4-FFF2-40B4-BE49-F238E27FC236}">
                <a16:creationId xmlns:a16="http://schemas.microsoft.com/office/drawing/2014/main" id="{BFE63467-4AB5-471E-B20E-7CACC41DF6C1}"/>
              </a:ext>
            </a:extLst>
          </p:cNvPr>
          <p:cNvSpPr>
            <a:spLocks noGrp="1"/>
          </p:cNvSpPr>
          <p:nvPr>
            <p:ph type="body" sz="half" idx="2"/>
          </p:nvPr>
        </p:nvSpPr>
        <p:spPr>
          <a:xfrm>
            <a:off x="1295399" y="3255432"/>
            <a:ext cx="4800601" cy="1828800"/>
          </a:xfrm>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Bakhtin introduced a ‘dialogical’ method for </a:t>
            </a:r>
            <a:r>
              <a:rPr lang="en-US" sz="2800" i="1" dirty="0">
                <a:latin typeface="Times New Roman" panose="02020603050405020304" pitchFamily="18" charset="0"/>
                <a:cs typeface="Times New Roman" panose="02020603050405020304" pitchFamily="18" charset="0"/>
              </a:rPr>
              <a:t>reading </a:t>
            </a:r>
            <a:r>
              <a:rPr lang="en-US" sz="2800" dirty="0">
                <a:latin typeface="Times New Roman" panose="02020603050405020304" pitchFamily="18" charset="0"/>
                <a:cs typeface="Times New Roman" panose="02020603050405020304" pitchFamily="18" charset="0"/>
              </a:rPr>
              <a:t>prose, especially novels. </a:t>
            </a:r>
          </a:p>
          <a:p>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Problems of </a:t>
            </a:r>
            <a:r>
              <a:rPr lang="en-US" sz="2800" i="1" dirty="0" err="1">
                <a:latin typeface="Times New Roman" panose="02020603050405020304" pitchFamily="18" charset="0"/>
                <a:cs typeface="Times New Roman" panose="02020603050405020304" pitchFamily="18" charset="0"/>
              </a:rPr>
              <a:t>Dostyevsky’s</a:t>
            </a:r>
            <a:r>
              <a:rPr lang="en-US" sz="2800" i="1" dirty="0">
                <a:latin typeface="Times New Roman" panose="02020603050405020304" pitchFamily="18" charset="0"/>
                <a:cs typeface="Times New Roman" panose="02020603050405020304" pitchFamily="18" charset="0"/>
              </a:rPr>
              <a:t> Poetics</a:t>
            </a:r>
            <a:r>
              <a:rPr lang="en-US" sz="2800" dirty="0">
                <a:latin typeface="Times New Roman" panose="02020603050405020304" pitchFamily="18" charset="0"/>
                <a:cs typeface="Times New Roman" panose="02020603050405020304" pitchFamily="18" charset="0"/>
              </a:rPr>
              <a:t> is a very important work of Bakhtin.  </a:t>
            </a:r>
          </a:p>
        </p:txBody>
      </p:sp>
      <p:pic>
        <p:nvPicPr>
          <p:cNvPr id="2050" name="Picture 2" descr="Image result for bakhtin photo">
            <a:extLst>
              <a:ext uri="{FF2B5EF4-FFF2-40B4-BE49-F238E27FC236}">
                <a16:creationId xmlns:a16="http://schemas.microsoft.com/office/drawing/2014/main" id="{6B8093DE-018A-4EF4-9878-E0B764969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199" y="1041400"/>
            <a:ext cx="4619979"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8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D0C0-45A8-4AFD-8F04-72351B35C3C6}"/>
              </a:ext>
            </a:extLst>
          </p:cNvPr>
          <p:cNvSpPr>
            <a:spLocks noGrp="1"/>
          </p:cNvSpPr>
          <p:nvPr>
            <p:ph type="title"/>
          </p:nvPr>
        </p:nvSpPr>
        <p:spPr>
          <a:xfrm>
            <a:off x="1295399" y="1883832"/>
            <a:ext cx="4439357" cy="1371600"/>
          </a:xfrm>
        </p:spPr>
        <p:txBody>
          <a:bodyPr/>
          <a:lstStyle/>
          <a:p>
            <a:r>
              <a:rPr lang="en-US" dirty="0"/>
              <a:t>Fyodor Dostoyevsky </a:t>
            </a:r>
            <a:br>
              <a:rPr lang="en-US" dirty="0"/>
            </a:br>
            <a:r>
              <a:rPr lang="en-US" dirty="0"/>
              <a:t>(1821-1881) </a:t>
            </a:r>
          </a:p>
        </p:txBody>
      </p:sp>
      <p:sp>
        <p:nvSpPr>
          <p:cNvPr id="3" name="Picture Placeholder 2">
            <a:extLst>
              <a:ext uri="{FF2B5EF4-FFF2-40B4-BE49-F238E27FC236}">
                <a16:creationId xmlns:a16="http://schemas.microsoft.com/office/drawing/2014/main" id="{5BDBEC4E-17F2-4DF4-9A5E-0BAA04F05884}"/>
              </a:ext>
            </a:extLst>
          </p:cNvPr>
          <p:cNvSpPr>
            <a:spLocks noGrp="1"/>
          </p:cNvSpPr>
          <p:nvPr>
            <p:ph type="pic" idx="1"/>
          </p:nvPr>
        </p:nvSpPr>
        <p:spPr>
          <a:xfrm>
            <a:off x="6987824" y="1149437"/>
            <a:ext cx="4170356" cy="4775200"/>
          </a:xfrm>
        </p:spPr>
      </p:sp>
      <p:sp>
        <p:nvSpPr>
          <p:cNvPr id="4" name="Text Placeholder 3">
            <a:extLst>
              <a:ext uri="{FF2B5EF4-FFF2-40B4-BE49-F238E27FC236}">
                <a16:creationId xmlns:a16="http://schemas.microsoft.com/office/drawing/2014/main" id="{0602DD11-D516-4548-A6F6-4F0D11935FE3}"/>
              </a:ext>
            </a:extLst>
          </p:cNvPr>
          <p:cNvSpPr>
            <a:spLocks noGrp="1"/>
          </p:cNvSpPr>
          <p:nvPr>
            <p:ph type="body" sz="half" idx="2"/>
          </p:nvPr>
        </p:nvSpPr>
        <p:spPr>
          <a:xfrm>
            <a:off x="1295399" y="3255432"/>
            <a:ext cx="4439357" cy="182880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One of the great Russian novelists and story writers. Important works include: </a:t>
            </a:r>
            <a:r>
              <a:rPr lang="en-US" sz="2400" i="1" dirty="0">
                <a:latin typeface="Times New Roman" panose="02020603050405020304" pitchFamily="18" charset="0"/>
                <a:cs typeface="Times New Roman" panose="02020603050405020304" pitchFamily="18" charset="0"/>
              </a:rPr>
              <a:t>Crime and Punishment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Brothers </a:t>
            </a:r>
            <a:r>
              <a:rPr lang="en-US" sz="2400" i="1" dirty="0" err="1">
                <a:latin typeface="Times New Roman" panose="02020603050405020304" pitchFamily="18" charset="0"/>
                <a:cs typeface="Times New Roman" panose="02020603050405020304" pitchFamily="18" charset="0"/>
              </a:rPr>
              <a:t>Karmazov</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Idiot </a:t>
            </a:r>
            <a:r>
              <a:rPr lang="en-US" sz="2400" dirty="0">
                <a:latin typeface="Times New Roman" panose="02020603050405020304" pitchFamily="18" charset="0"/>
                <a:cs typeface="Times New Roman" panose="02020603050405020304" pitchFamily="18" charset="0"/>
              </a:rPr>
              <a:t>etc</a:t>
            </a:r>
            <a:r>
              <a:rPr lang="en-US" dirty="0"/>
              <a:t>.    </a:t>
            </a:r>
          </a:p>
        </p:txBody>
      </p:sp>
      <p:pic>
        <p:nvPicPr>
          <p:cNvPr id="3074" name="Picture 2" descr="Image result for dostoyevsky">
            <a:extLst>
              <a:ext uri="{FF2B5EF4-FFF2-40B4-BE49-F238E27FC236}">
                <a16:creationId xmlns:a16="http://schemas.microsoft.com/office/drawing/2014/main" id="{F8CF76E1-8BAE-47D5-A53E-7222F98B2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936" y="1149437"/>
            <a:ext cx="4030132" cy="477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7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45DB-91F4-48C9-9216-776E29745108}"/>
              </a:ext>
            </a:extLst>
          </p:cNvPr>
          <p:cNvSpPr>
            <a:spLocks noGrp="1"/>
          </p:cNvSpPr>
          <p:nvPr>
            <p:ph type="title"/>
          </p:nvPr>
        </p:nvSpPr>
        <p:spPr>
          <a:xfrm>
            <a:off x="1814688" y="1883832"/>
            <a:ext cx="3897490" cy="1371600"/>
          </a:xfrm>
        </p:spPr>
        <p:txBody>
          <a:bodyPr>
            <a:normAutofit/>
          </a:bodyPr>
          <a:lstStyle/>
          <a:p>
            <a:r>
              <a:rPr lang="en-US" dirty="0" err="1">
                <a:latin typeface="Times New Roman" panose="02020603050405020304" pitchFamily="18" charset="0"/>
                <a:cs typeface="Times New Roman" panose="02020603050405020304" pitchFamily="18" charset="0"/>
              </a:rPr>
              <a:t>Dostyevsky’s</a:t>
            </a:r>
            <a:r>
              <a:rPr lang="en-US" dirty="0">
                <a:latin typeface="Times New Roman" panose="02020603050405020304" pitchFamily="18" charset="0"/>
                <a:cs typeface="Times New Roman" panose="02020603050405020304" pitchFamily="18" charset="0"/>
              </a:rPr>
              <a:t> Stories in Indian Films</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Crime and Punishment </a:t>
            </a:r>
            <a:endParaRPr lang="en-US" dirty="0">
              <a:latin typeface="Times New Roman" panose="02020603050405020304" pitchFamily="18" charset="0"/>
              <a:cs typeface="Times New Roman" panose="02020603050405020304" pitchFamily="18" charset="0"/>
            </a:endParaRPr>
          </a:p>
        </p:txBody>
      </p:sp>
      <p:sp>
        <p:nvSpPr>
          <p:cNvPr id="3" name="Picture Placeholder 2">
            <a:extLst>
              <a:ext uri="{FF2B5EF4-FFF2-40B4-BE49-F238E27FC236}">
                <a16:creationId xmlns:a16="http://schemas.microsoft.com/office/drawing/2014/main" id="{13B09493-3F76-4610-A1A2-298B80217CB8}"/>
              </a:ext>
            </a:extLst>
          </p:cNvPr>
          <p:cNvSpPr>
            <a:spLocks noGrp="1"/>
          </p:cNvSpPr>
          <p:nvPr>
            <p:ph type="pic" idx="1"/>
          </p:nvPr>
        </p:nvSpPr>
        <p:spPr>
          <a:xfrm>
            <a:off x="7473244" y="1041400"/>
            <a:ext cx="3646607" cy="4775200"/>
          </a:xfrm>
        </p:spPr>
      </p:sp>
      <p:sp>
        <p:nvSpPr>
          <p:cNvPr id="4" name="Text Placeholder 3">
            <a:extLst>
              <a:ext uri="{FF2B5EF4-FFF2-40B4-BE49-F238E27FC236}">
                <a16:creationId xmlns:a16="http://schemas.microsoft.com/office/drawing/2014/main" id="{656B8A7E-F520-4D1F-B5F2-861028A050A6}"/>
              </a:ext>
            </a:extLst>
          </p:cNvPr>
          <p:cNvSpPr>
            <a:spLocks noGrp="1"/>
          </p:cNvSpPr>
          <p:nvPr>
            <p:ph type="body" sz="half" idx="2"/>
          </p:nvPr>
        </p:nvSpPr>
        <p:spPr>
          <a:xfrm>
            <a:off x="1524000" y="3255432"/>
            <a:ext cx="4572000" cy="1828800"/>
          </a:xfrm>
        </p:spPr>
        <p:txBody>
          <a:bodyPr>
            <a:noAutofit/>
          </a:bodyPr>
          <a:lstStyle/>
          <a:p>
            <a:r>
              <a:rPr lang="en-US" sz="3600" dirty="0">
                <a:latin typeface="Times New Roman" panose="02020603050405020304" pitchFamily="18" charset="0"/>
                <a:cs typeface="Times New Roman" panose="02020603050405020304" pitchFamily="18" charset="0"/>
              </a:rPr>
              <a:t>As Raj Kapoor starrer </a:t>
            </a:r>
          </a:p>
          <a:p>
            <a:r>
              <a:rPr lang="en-US" sz="3600" i="1" dirty="0" err="1">
                <a:latin typeface="Times New Roman" panose="02020603050405020304" pitchFamily="18" charset="0"/>
                <a:cs typeface="Times New Roman" panose="02020603050405020304" pitchFamily="18" charset="0"/>
              </a:rPr>
              <a:t>Phir</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Subha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Hogi</a:t>
            </a:r>
            <a:r>
              <a:rPr lang="en-US" sz="3600" i="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(1958)</a:t>
            </a:r>
          </a:p>
          <a:p>
            <a:r>
              <a:rPr lang="en-US" dirty="0">
                <a:latin typeface="Times New Roman" panose="02020603050405020304" pitchFamily="18" charset="0"/>
                <a:cs typeface="Times New Roman" panose="02020603050405020304" pitchFamily="18" charset="0"/>
                <a:hlinkClick r:id="rId2"/>
              </a:rPr>
              <a:t>https://www.youtube.com/watch?v=6PcQcFZ7GOw</a:t>
            </a:r>
            <a:endParaRPr lang="en-US" dirty="0">
              <a:latin typeface="Times New Roman" panose="02020603050405020304" pitchFamily="18" charset="0"/>
              <a:cs typeface="Times New Roman" panose="02020603050405020304" pitchFamily="18" charset="0"/>
            </a:endParaRPr>
          </a:p>
        </p:txBody>
      </p:sp>
      <p:pic>
        <p:nvPicPr>
          <p:cNvPr id="4100" name="Picture 4" descr="Image result for dostoyevsky's crime and punishment in hindi film">
            <a:extLst>
              <a:ext uri="{FF2B5EF4-FFF2-40B4-BE49-F238E27FC236}">
                <a16:creationId xmlns:a16="http://schemas.microsoft.com/office/drawing/2014/main" id="{6CA0EDF6-9119-48E0-86A4-476BCF3A8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244" y="1041398"/>
            <a:ext cx="3646607" cy="477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1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803F-B9A1-40E4-A547-0EF61F6F4DE2}"/>
              </a:ext>
            </a:extLst>
          </p:cNvPr>
          <p:cNvSpPr>
            <a:spLocks noGrp="1"/>
          </p:cNvSpPr>
          <p:nvPr>
            <p:ph type="title"/>
          </p:nvPr>
        </p:nvSpPr>
        <p:spPr/>
        <p:txBody>
          <a:bodyPr>
            <a:normAutofit/>
          </a:bodyPr>
          <a:lstStyle/>
          <a:p>
            <a:r>
              <a:rPr lang="en-US" sz="3600" i="1" dirty="0" err="1">
                <a:latin typeface="Times New Roman" panose="02020603050405020304" pitchFamily="18" charset="0"/>
                <a:cs typeface="Times New Roman" panose="02020603050405020304" pitchFamily="18" charset="0"/>
              </a:rPr>
              <a:t>Saawariya</a:t>
            </a:r>
            <a:r>
              <a:rPr lang="en-US" sz="3600" dirty="0">
                <a:latin typeface="Times New Roman" panose="02020603050405020304" pitchFamily="18" charset="0"/>
                <a:cs typeface="Times New Roman" panose="02020603050405020304" pitchFamily="18" charset="0"/>
              </a:rPr>
              <a:t> (2007)</a:t>
            </a:r>
          </a:p>
        </p:txBody>
      </p:sp>
      <p:sp>
        <p:nvSpPr>
          <p:cNvPr id="4" name="Text Placeholder 3">
            <a:extLst>
              <a:ext uri="{FF2B5EF4-FFF2-40B4-BE49-F238E27FC236}">
                <a16:creationId xmlns:a16="http://schemas.microsoft.com/office/drawing/2014/main" id="{1303F9F2-386D-4604-8545-FCDC73931108}"/>
              </a:ext>
            </a:extLst>
          </p:cNvPr>
          <p:cNvSpPr>
            <a:spLocks noGrp="1"/>
          </p:cNvSpPr>
          <p:nvPr>
            <p:ph type="body" sz="half" idx="2"/>
          </p:nvPr>
        </p:nvSpPr>
        <p:spPr/>
        <p:txBody>
          <a:bodyPr>
            <a:normAutofit/>
          </a:bodyPr>
          <a:lstStyle/>
          <a:p>
            <a:r>
              <a:rPr lang="en-US" sz="4000" dirty="0">
                <a:latin typeface="Times New Roman" panose="02020603050405020304" pitchFamily="18" charset="0"/>
                <a:cs typeface="Times New Roman" panose="02020603050405020304" pitchFamily="18" charset="0"/>
              </a:rPr>
              <a:t>Adopted from Dostoyevsky’s </a:t>
            </a:r>
            <a:r>
              <a:rPr lang="en-US" sz="4000" i="1" dirty="0">
                <a:latin typeface="Times New Roman" panose="02020603050405020304" pitchFamily="18" charset="0"/>
                <a:cs typeface="Times New Roman" panose="02020603050405020304" pitchFamily="18" charset="0"/>
              </a:rPr>
              <a:t>White Night </a:t>
            </a:r>
          </a:p>
        </p:txBody>
      </p:sp>
      <p:pic>
        <p:nvPicPr>
          <p:cNvPr id="1026" name="Picture 2" descr="Image result for saawariya">
            <a:extLst>
              <a:ext uri="{FF2B5EF4-FFF2-40B4-BE49-F238E27FC236}">
                <a16:creationId xmlns:a16="http://schemas.microsoft.com/office/drawing/2014/main" id="{91B96519-6558-4687-9244-F1FFFBD44F6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419" r="214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CAF0AB5-9A1A-4834-9BFA-2B1B7EF9C86B}"/>
              </a:ext>
            </a:extLst>
          </p:cNvPr>
          <p:cNvSpPr/>
          <p:nvPr/>
        </p:nvSpPr>
        <p:spPr>
          <a:xfrm>
            <a:off x="1798126" y="5310201"/>
            <a:ext cx="4938147" cy="369332"/>
          </a:xfrm>
          <a:prstGeom prst="rect">
            <a:avLst/>
          </a:prstGeom>
        </p:spPr>
        <p:txBody>
          <a:bodyPr wrap="none">
            <a:spAutoFit/>
          </a:bodyPr>
          <a:lstStyle/>
          <a:p>
            <a:r>
              <a:rPr lang="en-US" dirty="0">
                <a:hlinkClick r:id="rId3">
                  <a:extLst>
                    <a:ext uri="{A12FA001-AC4F-418D-AE19-62706E023703}">
                      <ahyp:hlinkClr xmlns:ahyp="http://schemas.microsoft.com/office/drawing/2018/hyperlinkcolor" val="tx"/>
                    </a:ext>
                  </a:extLst>
                </a:hlinkClick>
              </a:rPr>
              <a:t>https://www.youtube.com/watch?v=_Xw5S3cT1PE</a:t>
            </a:r>
            <a:endParaRPr lang="en-US" dirty="0"/>
          </a:p>
        </p:txBody>
      </p:sp>
    </p:spTree>
    <p:extLst>
      <p:ext uri="{BB962C8B-B14F-4D97-AF65-F5344CB8AC3E}">
        <p14:creationId xmlns:p14="http://schemas.microsoft.com/office/powerpoint/2010/main" val="13651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7D0E-F77D-4306-B796-42A24926E0FD}"/>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Bakhtin </a:t>
            </a:r>
          </a:p>
        </p:txBody>
      </p:sp>
      <p:sp>
        <p:nvSpPr>
          <p:cNvPr id="3" name="Picture Placeholder 2">
            <a:extLst>
              <a:ext uri="{FF2B5EF4-FFF2-40B4-BE49-F238E27FC236}">
                <a16:creationId xmlns:a16="http://schemas.microsoft.com/office/drawing/2014/main" id="{AA334F4E-1475-41EF-83B6-55C67C7C074D}"/>
              </a:ext>
            </a:extLst>
          </p:cNvPr>
          <p:cNvSpPr>
            <a:spLocks noGrp="1"/>
          </p:cNvSpPr>
          <p:nvPr>
            <p:ph type="pic" idx="1"/>
          </p:nvPr>
        </p:nvSpPr>
        <p:spPr/>
      </p:sp>
      <p:sp>
        <p:nvSpPr>
          <p:cNvPr id="4" name="Text Placeholder 3">
            <a:extLst>
              <a:ext uri="{FF2B5EF4-FFF2-40B4-BE49-F238E27FC236}">
                <a16:creationId xmlns:a16="http://schemas.microsoft.com/office/drawing/2014/main" id="{DCA16FE4-F04F-4397-A839-E20801FD2378}"/>
              </a:ext>
            </a:extLst>
          </p:cNvPr>
          <p:cNvSpPr>
            <a:spLocks noGrp="1"/>
          </p:cNvSpPr>
          <p:nvPr>
            <p:ph type="body" sz="half" idx="2"/>
          </p:nvPr>
        </p:nvSpPr>
        <p:spPr/>
        <p:txBody>
          <a:bodyPr>
            <a:normAutofit fontScale="77500" lnSpcReduction="20000"/>
          </a:bodyPr>
          <a:lstStyle/>
          <a:p>
            <a:r>
              <a:rPr lang="en-US" sz="4000" i="1" dirty="0">
                <a:latin typeface="Times New Roman" panose="02020603050405020304" pitchFamily="18" charset="0"/>
                <a:cs typeface="Times New Roman" panose="02020603050405020304" pitchFamily="18" charset="0"/>
              </a:rPr>
              <a:t>Rabelais and His World</a:t>
            </a:r>
            <a:r>
              <a:rPr lang="en-US" dirty="0"/>
              <a:t> : </a:t>
            </a:r>
            <a:r>
              <a:rPr lang="en-US" b="1" dirty="0"/>
              <a:t> </a:t>
            </a:r>
            <a:r>
              <a:rPr lang="en-US" sz="4300" i="1" dirty="0">
                <a:latin typeface="Times New Roman" panose="02020603050405020304" pitchFamily="18" charset="0"/>
                <a:cs typeface="Times New Roman" panose="02020603050405020304" pitchFamily="18" charset="0"/>
              </a:rPr>
              <a:t>Carnival and Grotesque</a:t>
            </a:r>
          </a:p>
          <a:p>
            <a:endParaRPr lang="en-US" dirty="0"/>
          </a:p>
          <a:p>
            <a:r>
              <a:rPr lang="en-US" sz="3600" dirty="0">
                <a:latin typeface="Times New Roman" panose="02020603050405020304" pitchFamily="18" charset="0"/>
                <a:cs typeface="Times New Roman" panose="02020603050405020304" pitchFamily="18" charset="0"/>
              </a:rPr>
              <a:t>First published in English in 1965  </a:t>
            </a:r>
          </a:p>
        </p:txBody>
      </p:sp>
      <p:pic>
        <p:nvPicPr>
          <p:cNvPr id="2050" name="Picture 2" descr="Image result for bakhtin carnivalesque">
            <a:extLst>
              <a:ext uri="{FF2B5EF4-FFF2-40B4-BE49-F238E27FC236}">
                <a16:creationId xmlns:a16="http://schemas.microsoft.com/office/drawing/2014/main" id="{8A6746BB-7191-4246-A3F9-1D7FCA7D4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830" y="1063625"/>
            <a:ext cx="3063348"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8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87E4-F1BC-489C-BBCD-F6B343E07FDA}"/>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François Rabelais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(Between 1483 and 1494-1553)</a:t>
            </a:r>
          </a:p>
        </p:txBody>
      </p:sp>
      <p:sp>
        <p:nvSpPr>
          <p:cNvPr id="3" name="Picture Placeholder 2">
            <a:extLst>
              <a:ext uri="{FF2B5EF4-FFF2-40B4-BE49-F238E27FC236}">
                <a16:creationId xmlns:a16="http://schemas.microsoft.com/office/drawing/2014/main" id="{EA4EEA8E-1C6E-4933-BBA3-FDCF54908ED7}"/>
              </a:ext>
            </a:extLst>
          </p:cNvPr>
          <p:cNvSpPr>
            <a:spLocks noGrp="1"/>
          </p:cNvSpPr>
          <p:nvPr>
            <p:ph type="pic" idx="1"/>
          </p:nvPr>
        </p:nvSpPr>
        <p:spPr/>
      </p:sp>
      <p:sp>
        <p:nvSpPr>
          <p:cNvPr id="4" name="Text Placeholder 3">
            <a:extLst>
              <a:ext uri="{FF2B5EF4-FFF2-40B4-BE49-F238E27FC236}">
                <a16:creationId xmlns:a16="http://schemas.microsoft.com/office/drawing/2014/main" id="{732CD0A9-41EE-473D-99C8-6397D5F2E787}"/>
              </a:ext>
            </a:extLst>
          </p:cNvPr>
          <p:cNvSpPr>
            <a:spLocks noGrp="1"/>
          </p:cNvSpPr>
          <p:nvPr>
            <p:ph type="body" sz="half" idx="2"/>
          </p:nvPr>
        </p:nvSpPr>
        <p:spPr>
          <a:xfrm>
            <a:off x="1281699" y="3255432"/>
            <a:ext cx="6241816" cy="1828800"/>
          </a:xfrm>
        </p:spPr>
        <p:txBody>
          <a:bodyPr>
            <a:normAutofit/>
          </a:bodyPr>
          <a:lstStyle/>
          <a:p>
            <a:r>
              <a:rPr lang="en-US" sz="4400" dirty="0">
                <a:latin typeface="Times New Roman" panose="02020603050405020304" pitchFamily="18" charset="0"/>
                <a:cs typeface="Times New Roman" panose="02020603050405020304" pitchFamily="18" charset="0"/>
              </a:rPr>
              <a:t>The French Renaissance </a:t>
            </a:r>
            <a:r>
              <a:rPr lang="en-GB" sz="4400" dirty="0">
                <a:latin typeface="Times New Roman" panose="02020603050405020304" pitchFamily="18" charset="0"/>
                <a:cs typeface="Times New Roman" panose="02020603050405020304" pitchFamily="18" charset="0"/>
              </a:rPr>
              <a:t>Humour</a:t>
            </a:r>
            <a:r>
              <a:rPr lang="en-US" sz="4400" dirty="0" err="1">
                <a:latin typeface="Times New Roman" panose="02020603050405020304" pitchFamily="18" charset="0"/>
                <a:cs typeface="Times New Roman" panose="02020603050405020304" pitchFamily="18" charset="0"/>
              </a:rPr>
              <a:t>ist</a:t>
            </a:r>
            <a:r>
              <a:rPr lang="en-US" sz="4400" dirty="0">
                <a:latin typeface="Times New Roman" panose="02020603050405020304" pitchFamily="18" charset="0"/>
                <a:cs typeface="Times New Roman" panose="02020603050405020304" pitchFamily="18" charset="0"/>
              </a:rPr>
              <a:t>  </a:t>
            </a:r>
          </a:p>
        </p:txBody>
      </p:sp>
      <p:pic>
        <p:nvPicPr>
          <p:cNvPr id="3074" name="Picture 2" descr="Image result for rabelais">
            <a:extLst>
              <a:ext uri="{FF2B5EF4-FFF2-40B4-BE49-F238E27FC236}">
                <a16:creationId xmlns:a16="http://schemas.microsoft.com/office/drawing/2014/main" id="{70CBD15C-6E90-40E6-8222-AF2DCDFBC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362" y="2493432"/>
            <a:ext cx="20955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9477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121</TotalTime>
  <Words>318</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Times New Roman</vt:lpstr>
      <vt:lpstr>Organic</vt:lpstr>
      <vt:lpstr>Department of Political Science, Vidyasagar University  M.Phil </vt:lpstr>
      <vt:lpstr>Mikhail Bakhtin  (1895-1975) </vt:lpstr>
      <vt:lpstr>Bakhtin </vt:lpstr>
      <vt:lpstr>The Bakhtin Circle </vt:lpstr>
      <vt:lpstr>Fyodor Dostoyevsky  (1821-1881) </vt:lpstr>
      <vt:lpstr>Dostyevsky’s Stories in Indian Films Crime and Punishment </vt:lpstr>
      <vt:lpstr>Saawariya (2007)</vt:lpstr>
      <vt:lpstr>Bakhtin </vt:lpstr>
      <vt:lpstr>François Rabelais (Between 1483 and 1494-1553)</vt:lpstr>
      <vt:lpstr>Dialogic Imagination (1) </vt:lpstr>
      <vt:lpstr>Dialogic Imagination (2)</vt:lpstr>
      <vt:lpstr>Heteroglossia (1)</vt:lpstr>
      <vt:lpstr>Heteroglossia (2) </vt:lpstr>
      <vt:lpstr>Heteroglossia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Sibaji Pratim Basu</dc:creator>
  <cp:lastModifiedBy>Sibaji Pratim Basu</cp:lastModifiedBy>
  <cp:revision>20</cp:revision>
  <dcterms:created xsi:type="dcterms:W3CDTF">2019-04-02T04:16:44Z</dcterms:created>
  <dcterms:modified xsi:type="dcterms:W3CDTF">2019-10-25T03:51:30Z</dcterms:modified>
</cp:coreProperties>
</file>