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0" r:id="rId16"/>
    <p:sldId id="26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EC4844-893F-4961-A49E-B3E4C50AD6AC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5453A0C9-FD9F-48BF-8C3B-85433CA06AD2}" type="pres">
      <dgm:prSet presAssocID="{91EC4844-893F-4961-A49E-B3E4C50AD6A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</dgm:ptLst>
  <dgm:cxnLst>
    <dgm:cxn modelId="{B4F211C4-9B23-41FD-ABE6-FC7746C66091}" type="presOf" srcId="{91EC4844-893F-4961-A49E-B3E4C50AD6AC}" destId="{5453A0C9-FD9F-48BF-8C3B-85433CA06AD2}" srcOrd="0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E9EDF7-1A6F-4E89-88C5-510A32C334AD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FA326CD4-9A1B-456D-9EA5-C17A6D3E3399}">
      <dgm:prSet phldrT="[Text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IN" sz="2400" b="1" dirty="0"/>
            <a:t>Revenue a/c </a:t>
          </a:r>
          <a:r>
            <a:rPr lang="en-IN" sz="1800" dirty="0"/>
            <a:t>(does not affect govt future income; recurring in nature)</a:t>
          </a:r>
          <a:endParaRPr lang="en-IN" sz="2400" dirty="0"/>
        </a:p>
      </dgm:t>
    </dgm:pt>
    <dgm:pt modelId="{B5419A42-0255-4075-A2AD-41FD7020F854}" type="parTrans" cxnId="{5F86546E-2085-4177-A198-5F7B1246283A}">
      <dgm:prSet/>
      <dgm:spPr/>
      <dgm:t>
        <a:bodyPr/>
        <a:lstStyle/>
        <a:p>
          <a:endParaRPr lang="en-IN"/>
        </a:p>
      </dgm:t>
    </dgm:pt>
    <dgm:pt modelId="{D39C371C-E087-4F6C-B12C-68F30C37FACD}" type="sibTrans" cxnId="{5F86546E-2085-4177-A198-5F7B1246283A}">
      <dgm:prSet/>
      <dgm:spPr/>
      <dgm:t>
        <a:bodyPr/>
        <a:lstStyle/>
        <a:p>
          <a:endParaRPr lang="en-IN"/>
        </a:p>
      </dgm:t>
    </dgm:pt>
    <dgm:pt modelId="{A73EEA8E-7A34-4C8E-83D6-1B95ECFBAADE}">
      <dgm:prSet phldrT="[Text]" custT="1"/>
      <dgm:spPr/>
      <dgm:t>
        <a:bodyPr anchor="t"/>
        <a:lstStyle/>
        <a:p>
          <a:r>
            <a:rPr lang="en-IN" sz="3200" b="1" dirty="0"/>
            <a:t>A. Receipts</a:t>
          </a:r>
        </a:p>
      </dgm:t>
    </dgm:pt>
    <dgm:pt modelId="{8E3674A7-8F11-46A5-8CAA-0E8C306E1A63}" type="parTrans" cxnId="{FFBCF94F-C69C-4CC4-A9DC-03A4F8DB7D68}">
      <dgm:prSet/>
      <dgm:spPr/>
      <dgm:t>
        <a:bodyPr/>
        <a:lstStyle/>
        <a:p>
          <a:endParaRPr lang="en-IN"/>
        </a:p>
      </dgm:t>
    </dgm:pt>
    <dgm:pt modelId="{F53B6349-97F4-46A0-A5AC-4F731782F7FE}" type="sibTrans" cxnId="{FFBCF94F-C69C-4CC4-A9DC-03A4F8DB7D68}">
      <dgm:prSet/>
      <dgm:spPr/>
      <dgm:t>
        <a:bodyPr/>
        <a:lstStyle/>
        <a:p>
          <a:endParaRPr lang="en-IN"/>
        </a:p>
      </dgm:t>
    </dgm:pt>
    <dgm:pt modelId="{3A71044F-12EE-49EA-BEF9-BB9B53DB5AB0}">
      <dgm:prSet phldrT="[Text]" custT="1"/>
      <dgm:spPr/>
      <dgm:t>
        <a:bodyPr/>
        <a:lstStyle/>
        <a:p>
          <a:r>
            <a:rPr lang="en-IN" sz="3200" b="1" dirty="0"/>
            <a:t>B. Expenditure</a:t>
          </a:r>
        </a:p>
        <a:p>
          <a:r>
            <a:rPr lang="en-IN" sz="1600" dirty="0"/>
            <a:t>like wages and salaries, interest payments, subsidies etc.</a:t>
          </a:r>
        </a:p>
      </dgm:t>
    </dgm:pt>
    <dgm:pt modelId="{8A369B99-C1D5-4CDB-B4B7-E8A02DECD7BE}" type="parTrans" cxnId="{D3D5DCD0-D8E0-45B1-AA3E-0BE75661711F}">
      <dgm:prSet/>
      <dgm:spPr/>
      <dgm:t>
        <a:bodyPr/>
        <a:lstStyle/>
        <a:p>
          <a:endParaRPr lang="en-IN"/>
        </a:p>
      </dgm:t>
    </dgm:pt>
    <dgm:pt modelId="{1EC2243E-0B59-4FDC-9AC3-A5DAB47FA5EF}" type="sibTrans" cxnId="{D3D5DCD0-D8E0-45B1-AA3E-0BE75661711F}">
      <dgm:prSet/>
      <dgm:spPr/>
      <dgm:t>
        <a:bodyPr/>
        <a:lstStyle/>
        <a:p>
          <a:endParaRPr lang="en-IN"/>
        </a:p>
      </dgm:t>
    </dgm:pt>
    <dgm:pt modelId="{82B35F20-9DD6-4BDA-B100-4FC2FF70E494}">
      <dgm:prSet phldrT="[Text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IN" sz="2400" b="1" dirty="0"/>
            <a:t>Capital a/c </a:t>
          </a:r>
          <a:r>
            <a:rPr lang="en-IN" sz="1800" dirty="0"/>
            <a:t>(changes the asset-liability; not recurring in nature, may be one-shot)</a:t>
          </a:r>
          <a:endParaRPr lang="en-IN" sz="2400" dirty="0"/>
        </a:p>
      </dgm:t>
    </dgm:pt>
    <dgm:pt modelId="{C227D695-5811-479C-9BF9-1EBB77AB6619}" type="parTrans" cxnId="{610166A5-C5B6-44BA-8286-D660621EAD22}">
      <dgm:prSet/>
      <dgm:spPr/>
      <dgm:t>
        <a:bodyPr/>
        <a:lstStyle/>
        <a:p>
          <a:endParaRPr lang="en-IN"/>
        </a:p>
      </dgm:t>
    </dgm:pt>
    <dgm:pt modelId="{5FDCC4E7-3A5F-472A-BEE5-2241CEBE8FF9}" type="sibTrans" cxnId="{610166A5-C5B6-44BA-8286-D660621EAD22}">
      <dgm:prSet/>
      <dgm:spPr/>
      <dgm:t>
        <a:bodyPr/>
        <a:lstStyle/>
        <a:p>
          <a:endParaRPr lang="en-IN"/>
        </a:p>
      </dgm:t>
    </dgm:pt>
    <dgm:pt modelId="{704FA526-0964-4DF4-AC66-14846FBD7FB7}">
      <dgm:prSet phldrT="[Text]" custT="1"/>
      <dgm:spPr/>
      <dgm:t>
        <a:bodyPr anchor="t"/>
        <a:lstStyle/>
        <a:p>
          <a:r>
            <a:rPr lang="en-IN" sz="3200" b="1" dirty="0"/>
            <a:t>C. Receipts</a:t>
          </a:r>
        </a:p>
      </dgm:t>
    </dgm:pt>
    <dgm:pt modelId="{7AE7A07A-A99A-4ADB-B1BE-5DA673ECC1E5}" type="parTrans" cxnId="{E416ACD5-0BB6-466B-AE4C-264066D91318}">
      <dgm:prSet/>
      <dgm:spPr/>
      <dgm:t>
        <a:bodyPr/>
        <a:lstStyle/>
        <a:p>
          <a:endParaRPr lang="en-IN"/>
        </a:p>
      </dgm:t>
    </dgm:pt>
    <dgm:pt modelId="{F66E3C7A-8389-494F-BC01-82A7535254DB}" type="sibTrans" cxnId="{E416ACD5-0BB6-466B-AE4C-264066D91318}">
      <dgm:prSet/>
      <dgm:spPr/>
      <dgm:t>
        <a:bodyPr/>
        <a:lstStyle/>
        <a:p>
          <a:endParaRPr lang="en-IN"/>
        </a:p>
      </dgm:t>
    </dgm:pt>
    <dgm:pt modelId="{57EA48AD-C8AA-41FE-A730-101875CAE624}">
      <dgm:prSet phldrT="[Text]" custT="1"/>
      <dgm:spPr/>
      <dgm:t>
        <a:bodyPr anchor="t"/>
        <a:lstStyle/>
        <a:p>
          <a:r>
            <a:rPr lang="en-IN" sz="3200" b="1" dirty="0"/>
            <a:t>D. Expenditure</a:t>
          </a:r>
        </a:p>
      </dgm:t>
    </dgm:pt>
    <dgm:pt modelId="{50FEB0B0-031D-42D1-B007-E3A3B9531591}" type="parTrans" cxnId="{3965F87B-571B-4BF2-854E-936704D13D12}">
      <dgm:prSet>
        <dgm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en-IN"/>
        </a:p>
      </dgm:t>
    </dgm:pt>
    <dgm:pt modelId="{26F7B391-4623-4B39-B01F-AB9B851E8B38}" type="sibTrans" cxnId="{3965F87B-571B-4BF2-854E-936704D13D12}">
      <dgm:prSet/>
      <dgm:spPr/>
      <dgm:t>
        <a:bodyPr/>
        <a:lstStyle/>
        <a:p>
          <a:endParaRPr lang="en-IN"/>
        </a:p>
      </dgm:t>
    </dgm:pt>
    <dgm:pt modelId="{56639833-16BC-4110-B1A5-15A9C20DD960}" type="pres">
      <dgm:prSet presAssocID="{FDE9EDF7-1A6F-4E89-88C5-510A32C334A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9C0D268-3BAA-4ECE-847C-3A3C5164B35B}" type="pres">
      <dgm:prSet presAssocID="{FA326CD4-9A1B-456D-9EA5-C17A6D3E3399}" presName="root" presStyleCnt="0"/>
      <dgm:spPr/>
    </dgm:pt>
    <dgm:pt modelId="{293A3FF4-DD16-4AB5-8140-35DAF9D73441}" type="pres">
      <dgm:prSet presAssocID="{FA326CD4-9A1B-456D-9EA5-C17A6D3E3399}" presName="rootComposite" presStyleCnt="0"/>
      <dgm:spPr/>
    </dgm:pt>
    <dgm:pt modelId="{51655E0C-9737-4B02-8DCC-8CA54DB7F6AE}" type="pres">
      <dgm:prSet presAssocID="{FA326CD4-9A1B-456D-9EA5-C17A6D3E3399}" presName="rootText" presStyleLbl="node1" presStyleIdx="0" presStyleCnt="2" custLinFactNeighborX="-55042" custLinFactNeighborY="-6248"/>
      <dgm:spPr/>
    </dgm:pt>
    <dgm:pt modelId="{218EC867-570E-4942-9272-30494372EC94}" type="pres">
      <dgm:prSet presAssocID="{FA326CD4-9A1B-456D-9EA5-C17A6D3E3399}" presName="rootConnector" presStyleLbl="node1" presStyleIdx="0" presStyleCnt="2"/>
      <dgm:spPr/>
    </dgm:pt>
    <dgm:pt modelId="{58FF25D3-6415-4EED-9A97-5E9E2242A92F}" type="pres">
      <dgm:prSet presAssocID="{FA326CD4-9A1B-456D-9EA5-C17A6D3E3399}" presName="childShape" presStyleCnt="0"/>
      <dgm:spPr/>
    </dgm:pt>
    <dgm:pt modelId="{42B73116-9814-4F31-B095-6DB9300D113F}" type="pres">
      <dgm:prSet presAssocID="{8E3674A7-8F11-46A5-8CAA-0E8C306E1A63}" presName="Name13" presStyleLbl="parChTrans1D2" presStyleIdx="0" presStyleCnt="4"/>
      <dgm:spPr/>
    </dgm:pt>
    <dgm:pt modelId="{988B7347-1A20-470A-8BAD-4A383C4AE20E}" type="pres">
      <dgm:prSet presAssocID="{A73EEA8E-7A34-4C8E-83D6-1B95ECFBAADE}" presName="childText" presStyleLbl="bgAcc1" presStyleIdx="0" presStyleCnt="4" custScaleX="136558" custScaleY="113088" custLinFactNeighborX="-79980" custLinFactNeighborY="-41644">
        <dgm:presLayoutVars>
          <dgm:bulletEnabled val="1"/>
        </dgm:presLayoutVars>
      </dgm:prSet>
      <dgm:spPr/>
    </dgm:pt>
    <dgm:pt modelId="{C004360B-3718-4B77-B47D-5EF63512DD7B}" type="pres">
      <dgm:prSet presAssocID="{8A369B99-C1D5-4CDB-B4B7-E8A02DECD7BE}" presName="Name13" presStyleLbl="parChTrans1D2" presStyleIdx="1" presStyleCnt="4"/>
      <dgm:spPr/>
    </dgm:pt>
    <dgm:pt modelId="{4B3374D5-0755-4CC4-BF49-4A647084D0A2}" type="pres">
      <dgm:prSet presAssocID="{3A71044F-12EE-49EA-BEF9-BB9B53DB5AB0}" presName="childText" presStyleLbl="bgAcc1" presStyleIdx="1" presStyleCnt="4" custScaleX="115992" custLinFactNeighborX="-69236" custLinFactNeighborY="-38210">
        <dgm:presLayoutVars>
          <dgm:bulletEnabled val="1"/>
        </dgm:presLayoutVars>
      </dgm:prSet>
      <dgm:spPr/>
    </dgm:pt>
    <dgm:pt modelId="{ACBD1F4E-99D3-4C32-B4D3-ECA278623C3B}" type="pres">
      <dgm:prSet presAssocID="{82B35F20-9DD6-4BDA-B100-4FC2FF70E494}" presName="root" presStyleCnt="0"/>
      <dgm:spPr/>
    </dgm:pt>
    <dgm:pt modelId="{8F7DC3A7-355C-40AA-B9E2-AFAD61B8101F}" type="pres">
      <dgm:prSet presAssocID="{82B35F20-9DD6-4BDA-B100-4FC2FF70E494}" presName="rootComposite" presStyleCnt="0"/>
      <dgm:spPr/>
    </dgm:pt>
    <dgm:pt modelId="{D68B5F91-B1A6-45EE-8362-4E2742DC9C9A}" type="pres">
      <dgm:prSet presAssocID="{82B35F20-9DD6-4BDA-B100-4FC2FF70E494}" presName="rootText" presStyleLbl="node1" presStyleIdx="1" presStyleCnt="2" custLinFactNeighborX="75271" custLinFactNeighborY="7922"/>
      <dgm:spPr/>
    </dgm:pt>
    <dgm:pt modelId="{86D60C10-C54F-47EB-99ED-15D9E12C0840}" type="pres">
      <dgm:prSet presAssocID="{82B35F20-9DD6-4BDA-B100-4FC2FF70E494}" presName="rootConnector" presStyleLbl="node1" presStyleIdx="1" presStyleCnt="2"/>
      <dgm:spPr/>
    </dgm:pt>
    <dgm:pt modelId="{E7459035-7B77-46CA-971D-2266C7CFE135}" type="pres">
      <dgm:prSet presAssocID="{82B35F20-9DD6-4BDA-B100-4FC2FF70E494}" presName="childShape" presStyleCnt="0"/>
      <dgm:spPr/>
    </dgm:pt>
    <dgm:pt modelId="{B0A298E9-4E78-45AF-B0E2-A88699CB6AB0}" type="pres">
      <dgm:prSet presAssocID="{7AE7A07A-A99A-4ADB-B1BE-5DA673ECC1E5}" presName="Name13" presStyleLbl="parChTrans1D2" presStyleIdx="2" presStyleCnt="4"/>
      <dgm:spPr/>
    </dgm:pt>
    <dgm:pt modelId="{3DF96D06-5431-4A13-9292-00A804890CB2}" type="pres">
      <dgm:prSet presAssocID="{704FA526-0964-4DF4-AC66-14846FBD7FB7}" presName="childText" presStyleLbl="bgAcc1" presStyleIdx="2" presStyleCnt="4" custScaleX="128381" custLinFactNeighborX="58620" custLinFactNeighborY="-11738">
        <dgm:presLayoutVars>
          <dgm:bulletEnabled val="1"/>
        </dgm:presLayoutVars>
      </dgm:prSet>
      <dgm:spPr/>
    </dgm:pt>
    <dgm:pt modelId="{FC14FF7D-0FBC-44A1-91D4-966F06C598AD}" type="pres">
      <dgm:prSet presAssocID="{50FEB0B0-031D-42D1-B007-E3A3B9531591}" presName="Name13" presStyleLbl="parChTrans1D2" presStyleIdx="3" presStyleCnt="4"/>
      <dgm:spPr/>
    </dgm:pt>
    <dgm:pt modelId="{9396A6C3-4DF1-4156-831C-D24A6E1A2636}" type="pres">
      <dgm:prSet presAssocID="{57EA48AD-C8AA-41FE-A730-101875CAE624}" presName="childText" presStyleLbl="bgAcc1" presStyleIdx="3" presStyleCnt="4" custScaleX="137614" custLinFactNeighborX="59134" custLinFactNeighborY="-16010">
        <dgm:presLayoutVars>
          <dgm:bulletEnabled val="1"/>
        </dgm:presLayoutVars>
      </dgm:prSet>
      <dgm:spPr/>
    </dgm:pt>
  </dgm:ptLst>
  <dgm:cxnLst>
    <dgm:cxn modelId="{20DB0A0D-16A2-4D9D-B9EE-25240583E766}" type="presOf" srcId="{FA326CD4-9A1B-456D-9EA5-C17A6D3E3399}" destId="{218EC867-570E-4942-9272-30494372EC94}" srcOrd="1" destOrd="0" presId="urn:microsoft.com/office/officeart/2005/8/layout/hierarchy3"/>
    <dgm:cxn modelId="{3149CA19-DEEC-4327-8DBE-7EC2315A5284}" type="presOf" srcId="{82B35F20-9DD6-4BDA-B100-4FC2FF70E494}" destId="{D68B5F91-B1A6-45EE-8362-4E2742DC9C9A}" srcOrd="0" destOrd="0" presId="urn:microsoft.com/office/officeart/2005/8/layout/hierarchy3"/>
    <dgm:cxn modelId="{69F3702F-4015-4F30-93F0-864AC05DB8D6}" type="presOf" srcId="{7AE7A07A-A99A-4ADB-B1BE-5DA673ECC1E5}" destId="{B0A298E9-4E78-45AF-B0E2-A88699CB6AB0}" srcOrd="0" destOrd="0" presId="urn:microsoft.com/office/officeart/2005/8/layout/hierarchy3"/>
    <dgm:cxn modelId="{7221155C-5AE7-4388-AAAC-2D310052805F}" type="presOf" srcId="{A73EEA8E-7A34-4C8E-83D6-1B95ECFBAADE}" destId="{988B7347-1A20-470A-8BAD-4A383C4AE20E}" srcOrd="0" destOrd="0" presId="urn:microsoft.com/office/officeart/2005/8/layout/hierarchy3"/>
    <dgm:cxn modelId="{B711056A-E217-4A7A-9F62-3E02422E6385}" type="presOf" srcId="{8E3674A7-8F11-46A5-8CAA-0E8C306E1A63}" destId="{42B73116-9814-4F31-B095-6DB9300D113F}" srcOrd="0" destOrd="0" presId="urn:microsoft.com/office/officeart/2005/8/layout/hierarchy3"/>
    <dgm:cxn modelId="{5F86546E-2085-4177-A198-5F7B1246283A}" srcId="{FDE9EDF7-1A6F-4E89-88C5-510A32C334AD}" destId="{FA326CD4-9A1B-456D-9EA5-C17A6D3E3399}" srcOrd="0" destOrd="0" parTransId="{B5419A42-0255-4075-A2AD-41FD7020F854}" sibTransId="{D39C371C-E087-4F6C-B12C-68F30C37FACD}"/>
    <dgm:cxn modelId="{FFBCF94F-C69C-4CC4-A9DC-03A4F8DB7D68}" srcId="{FA326CD4-9A1B-456D-9EA5-C17A6D3E3399}" destId="{A73EEA8E-7A34-4C8E-83D6-1B95ECFBAADE}" srcOrd="0" destOrd="0" parTransId="{8E3674A7-8F11-46A5-8CAA-0E8C306E1A63}" sibTransId="{F53B6349-97F4-46A0-A5AC-4F731782F7FE}"/>
    <dgm:cxn modelId="{34DEAA76-7B3C-4473-8EA2-C8EBFEBAC298}" type="presOf" srcId="{50FEB0B0-031D-42D1-B007-E3A3B9531591}" destId="{FC14FF7D-0FBC-44A1-91D4-966F06C598AD}" srcOrd="0" destOrd="0" presId="urn:microsoft.com/office/officeart/2005/8/layout/hierarchy3"/>
    <dgm:cxn modelId="{3965F87B-571B-4BF2-854E-936704D13D12}" srcId="{82B35F20-9DD6-4BDA-B100-4FC2FF70E494}" destId="{57EA48AD-C8AA-41FE-A730-101875CAE624}" srcOrd="1" destOrd="0" parTransId="{50FEB0B0-031D-42D1-B007-E3A3B9531591}" sibTransId="{26F7B391-4623-4B39-B01F-AB9B851E8B38}"/>
    <dgm:cxn modelId="{43E69092-9205-487C-8C2C-51EE9A736705}" type="presOf" srcId="{704FA526-0964-4DF4-AC66-14846FBD7FB7}" destId="{3DF96D06-5431-4A13-9292-00A804890CB2}" srcOrd="0" destOrd="0" presId="urn:microsoft.com/office/officeart/2005/8/layout/hierarchy3"/>
    <dgm:cxn modelId="{268A90A1-6122-4DCD-978A-9686C6CE975E}" type="presOf" srcId="{57EA48AD-C8AA-41FE-A730-101875CAE624}" destId="{9396A6C3-4DF1-4156-831C-D24A6E1A2636}" srcOrd="0" destOrd="0" presId="urn:microsoft.com/office/officeart/2005/8/layout/hierarchy3"/>
    <dgm:cxn modelId="{610166A5-C5B6-44BA-8286-D660621EAD22}" srcId="{FDE9EDF7-1A6F-4E89-88C5-510A32C334AD}" destId="{82B35F20-9DD6-4BDA-B100-4FC2FF70E494}" srcOrd="1" destOrd="0" parTransId="{C227D695-5811-479C-9BF9-1EBB77AB6619}" sibTransId="{5FDCC4E7-3A5F-472A-BEE5-2241CEBE8FF9}"/>
    <dgm:cxn modelId="{0DBED0B2-9CD5-459D-92E0-4E0564FF1D9C}" type="presOf" srcId="{8A369B99-C1D5-4CDB-B4B7-E8A02DECD7BE}" destId="{C004360B-3718-4B77-B47D-5EF63512DD7B}" srcOrd="0" destOrd="0" presId="urn:microsoft.com/office/officeart/2005/8/layout/hierarchy3"/>
    <dgm:cxn modelId="{F066D0B9-CA29-4A40-AA0B-1F98D257CE48}" type="presOf" srcId="{82B35F20-9DD6-4BDA-B100-4FC2FF70E494}" destId="{86D60C10-C54F-47EB-99ED-15D9E12C0840}" srcOrd="1" destOrd="0" presId="urn:microsoft.com/office/officeart/2005/8/layout/hierarchy3"/>
    <dgm:cxn modelId="{0A5E01BD-9D8A-4AB9-B3AD-AF7E4F0469F9}" type="presOf" srcId="{3A71044F-12EE-49EA-BEF9-BB9B53DB5AB0}" destId="{4B3374D5-0755-4CC4-BF49-4A647084D0A2}" srcOrd="0" destOrd="0" presId="urn:microsoft.com/office/officeart/2005/8/layout/hierarchy3"/>
    <dgm:cxn modelId="{47821BC3-CF52-465A-9F89-D0DECD126979}" type="presOf" srcId="{FDE9EDF7-1A6F-4E89-88C5-510A32C334AD}" destId="{56639833-16BC-4110-B1A5-15A9C20DD960}" srcOrd="0" destOrd="0" presId="urn:microsoft.com/office/officeart/2005/8/layout/hierarchy3"/>
    <dgm:cxn modelId="{D3D5DCD0-D8E0-45B1-AA3E-0BE75661711F}" srcId="{FA326CD4-9A1B-456D-9EA5-C17A6D3E3399}" destId="{3A71044F-12EE-49EA-BEF9-BB9B53DB5AB0}" srcOrd="1" destOrd="0" parTransId="{8A369B99-C1D5-4CDB-B4B7-E8A02DECD7BE}" sibTransId="{1EC2243E-0B59-4FDC-9AC3-A5DAB47FA5EF}"/>
    <dgm:cxn modelId="{E416ACD5-0BB6-466B-AE4C-264066D91318}" srcId="{82B35F20-9DD6-4BDA-B100-4FC2FF70E494}" destId="{704FA526-0964-4DF4-AC66-14846FBD7FB7}" srcOrd="0" destOrd="0" parTransId="{7AE7A07A-A99A-4ADB-B1BE-5DA673ECC1E5}" sibTransId="{F66E3C7A-8389-494F-BC01-82A7535254DB}"/>
    <dgm:cxn modelId="{009CD9F3-78C0-49AE-97D6-F03E73E41288}" type="presOf" srcId="{FA326CD4-9A1B-456D-9EA5-C17A6D3E3399}" destId="{51655E0C-9737-4B02-8DCC-8CA54DB7F6AE}" srcOrd="0" destOrd="0" presId="urn:microsoft.com/office/officeart/2005/8/layout/hierarchy3"/>
    <dgm:cxn modelId="{7CE326C7-C4C6-4EFB-BEDE-9F48A781B21C}" type="presParOf" srcId="{56639833-16BC-4110-B1A5-15A9C20DD960}" destId="{A9C0D268-3BAA-4ECE-847C-3A3C5164B35B}" srcOrd="0" destOrd="0" presId="urn:microsoft.com/office/officeart/2005/8/layout/hierarchy3"/>
    <dgm:cxn modelId="{3F97865A-EEF7-423F-9BEE-243030AB0891}" type="presParOf" srcId="{A9C0D268-3BAA-4ECE-847C-3A3C5164B35B}" destId="{293A3FF4-DD16-4AB5-8140-35DAF9D73441}" srcOrd="0" destOrd="0" presId="urn:microsoft.com/office/officeart/2005/8/layout/hierarchy3"/>
    <dgm:cxn modelId="{2010E445-A4DD-422B-8CDD-98F443099573}" type="presParOf" srcId="{293A3FF4-DD16-4AB5-8140-35DAF9D73441}" destId="{51655E0C-9737-4B02-8DCC-8CA54DB7F6AE}" srcOrd="0" destOrd="0" presId="urn:microsoft.com/office/officeart/2005/8/layout/hierarchy3"/>
    <dgm:cxn modelId="{CEE1D3F7-6A77-48B0-8F0C-DEA5A48E0F6D}" type="presParOf" srcId="{293A3FF4-DD16-4AB5-8140-35DAF9D73441}" destId="{218EC867-570E-4942-9272-30494372EC94}" srcOrd="1" destOrd="0" presId="urn:microsoft.com/office/officeart/2005/8/layout/hierarchy3"/>
    <dgm:cxn modelId="{86D8C7BC-C85E-49D9-A608-3CD444F6E662}" type="presParOf" srcId="{A9C0D268-3BAA-4ECE-847C-3A3C5164B35B}" destId="{58FF25D3-6415-4EED-9A97-5E9E2242A92F}" srcOrd="1" destOrd="0" presId="urn:microsoft.com/office/officeart/2005/8/layout/hierarchy3"/>
    <dgm:cxn modelId="{05FE78F2-1CC1-4995-87A1-03CFDFD2BAC1}" type="presParOf" srcId="{58FF25D3-6415-4EED-9A97-5E9E2242A92F}" destId="{42B73116-9814-4F31-B095-6DB9300D113F}" srcOrd="0" destOrd="0" presId="urn:microsoft.com/office/officeart/2005/8/layout/hierarchy3"/>
    <dgm:cxn modelId="{9D38DF4D-CF02-4826-B86F-E8C4C916B643}" type="presParOf" srcId="{58FF25D3-6415-4EED-9A97-5E9E2242A92F}" destId="{988B7347-1A20-470A-8BAD-4A383C4AE20E}" srcOrd="1" destOrd="0" presId="urn:microsoft.com/office/officeart/2005/8/layout/hierarchy3"/>
    <dgm:cxn modelId="{3254021E-EA4A-4255-95C2-B6E732B804AF}" type="presParOf" srcId="{58FF25D3-6415-4EED-9A97-5E9E2242A92F}" destId="{C004360B-3718-4B77-B47D-5EF63512DD7B}" srcOrd="2" destOrd="0" presId="urn:microsoft.com/office/officeart/2005/8/layout/hierarchy3"/>
    <dgm:cxn modelId="{CC728E89-2C56-49B7-97C4-D4608DF7031A}" type="presParOf" srcId="{58FF25D3-6415-4EED-9A97-5E9E2242A92F}" destId="{4B3374D5-0755-4CC4-BF49-4A647084D0A2}" srcOrd="3" destOrd="0" presId="urn:microsoft.com/office/officeart/2005/8/layout/hierarchy3"/>
    <dgm:cxn modelId="{D30D2501-B68E-4BB5-BE4C-DF7C261EB2CD}" type="presParOf" srcId="{56639833-16BC-4110-B1A5-15A9C20DD960}" destId="{ACBD1F4E-99D3-4C32-B4D3-ECA278623C3B}" srcOrd="1" destOrd="0" presId="urn:microsoft.com/office/officeart/2005/8/layout/hierarchy3"/>
    <dgm:cxn modelId="{608283FA-AEC1-4283-B872-D602D25F786B}" type="presParOf" srcId="{ACBD1F4E-99D3-4C32-B4D3-ECA278623C3B}" destId="{8F7DC3A7-355C-40AA-B9E2-AFAD61B8101F}" srcOrd="0" destOrd="0" presId="urn:microsoft.com/office/officeart/2005/8/layout/hierarchy3"/>
    <dgm:cxn modelId="{0BC559DA-2344-4482-B6EB-70D00D912CEE}" type="presParOf" srcId="{8F7DC3A7-355C-40AA-B9E2-AFAD61B8101F}" destId="{D68B5F91-B1A6-45EE-8362-4E2742DC9C9A}" srcOrd="0" destOrd="0" presId="urn:microsoft.com/office/officeart/2005/8/layout/hierarchy3"/>
    <dgm:cxn modelId="{703200B5-731A-4E43-AD41-7A5F14075728}" type="presParOf" srcId="{8F7DC3A7-355C-40AA-B9E2-AFAD61B8101F}" destId="{86D60C10-C54F-47EB-99ED-15D9E12C0840}" srcOrd="1" destOrd="0" presId="urn:microsoft.com/office/officeart/2005/8/layout/hierarchy3"/>
    <dgm:cxn modelId="{4F293B79-5A58-4962-BDDC-7DA77C5BBA90}" type="presParOf" srcId="{ACBD1F4E-99D3-4C32-B4D3-ECA278623C3B}" destId="{E7459035-7B77-46CA-971D-2266C7CFE135}" srcOrd="1" destOrd="0" presId="urn:microsoft.com/office/officeart/2005/8/layout/hierarchy3"/>
    <dgm:cxn modelId="{8E219D7F-5D89-45F5-984C-974A2F1C5B85}" type="presParOf" srcId="{E7459035-7B77-46CA-971D-2266C7CFE135}" destId="{B0A298E9-4E78-45AF-B0E2-A88699CB6AB0}" srcOrd="0" destOrd="0" presId="urn:microsoft.com/office/officeart/2005/8/layout/hierarchy3"/>
    <dgm:cxn modelId="{94A69571-2B1D-41C2-ADBA-2EFFFD3F1712}" type="presParOf" srcId="{E7459035-7B77-46CA-971D-2266C7CFE135}" destId="{3DF96D06-5431-4A13-9292-00A804890CB2}" srcOrd="1" destOrd="0" presId="urn:microsoft.com/office/officeart/2005/8/layout/hierarchy3"/>
    <dgm:cxn modelId="{2C59805A-13AC-49BA-BE7F-C47B86B91123}" type="presParOf" srcId="{E7459035-7B77-46CA-971D-2266C7CFE135}" destId="{FC14FF7D-0FBC-44A1-91D4-966F06C598AD}" srcOrd="2" destOrd="0" presId="urn:microsoft.com/office/officeart/2005/8/layout/hierarchy3"/>
    <dgm:cxn modelId="{76564BD8-40E6-4071-B79A-004A6D29E7F5}" type="presParOf" srcId="{E7459035-7B77-46CA-971D-2266C7CFE135}" destId="{9396A6C3-4DF1-4156-831C-D24A6E1A2636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655E0C-9737-4B02-8DCC-8CA54DB7F6AE}">
      <dsp:nvSpPr>
        <dsp:cNvPr id="0" name=""/>
        <dsp:cNvSpPr/>
      </dsp:nvSpPr>
      <dsp:spPr>
        <a:xfrm>
          <a:off x="0" y="0"/>
          <a:ext cx="3251707" cy="1625853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/>
            <a:t>Revenue a/c </a:t>
          </a:r>
          <a:r>
            <a:rPr lang="en-IN" sz="1800" kern="1200" dirty="0"/>
            <a:t>(does not affect govt future income; recurring in nature)</a:t>
          </a:r>
          <a:endParaRPr lang="en-IN" sz="2400" kern="1200" dirty="0"/>
        </a:p>
      </dsp:txBody>
      <dsp:txXfrm>
        <a:off x="47620" y="47620"/>
        <a:ext cx="3156467" cy="1530613"/>
      </dsp:txXfrm>
    </dsp:sp>
    <dsp:sp modelId="{42B73116-9814-4F31-B095-6DB9300D113F}">
      <dsp:nvSpPr>
        <dsp:cNvPr id="0" name=""/>
        <dsp:cNvSpPr/>
      </dsp:nvSpPr>
      <dsp:spPr>
        <a:xfrm>
          <a:off x="83105" y="1625853"/>
          <a:ext cx="242065" cy="652310"/>
        </a:xfrm>
        <a:custGeom>
          <a:avLst/>
          <a:gdLst/>
          <a:ahLst/>
          <a:cxnLst/>
          <a:rect l="0" t="0" r="0" b="0"/>
          <a:pathLst>
            <a:path>
              <a:moveTo>
                <a:pt x="242065" y="0"/>
              </a:moveTo>
              <a:lnTo>
                <a:pt x="0" y="65231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8B7347-1A20-470A-8BAD-4A383C4AE20E}">
      <dsp:nvSpPr>
        <dsp:cNvPr id="0" name=""/>
        <dsp:cNvSpPr/>
      </dsp:nvSpPr>
      <dsp:spPr>
        <a:xfrm>
          <a:off x="83105" y="1358841"/>
          <a:ext cx="3552372" cy="183864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200" b="1" kern="1200" dirty="0"/>
            <a:t>A. Receipts</a:t>
          </a:r>
        </a:p>
      </dsp:txBody>
      <dsp:txXfrm>
        <a:off x="136957" y="1412693"/>
        <a:ext cx="3444668" cy="1730941"/>
      </dsp:txXfrm>
    </dsp:sp>
    <dsp:sp modelId="{C004360B-3718-4B77-B47D-5EF63512DD7B}">
      <dsp:nvSpPr>
        <dsp:cNvPr id="0" name=""/>
        <dsp:cNvSpPr/>
      </dsp:nvSpPr>
      <dsp:spPr>
        <a:xfrm>
          <a:off x="279450" y="1625853"/>
          <a:ext cx="91440" cy="284685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846855"/>
              </a:lnTo>
              <a:lnTo>
                <a:pt x="83145" y="284685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3374D5-0755-4CC4-BF49-4A647084D0A2}">
      <dsp:nvSpPr>
        <dsp:cNvPr id="0" name=""/>
        <dsp:cNvSpPr/>
      </dsp:nvSpPr>
      <dsp:spPr>
        <a:xfrm>
          <a:off x="362596" y="3659781"/>
          <a:ext cx="3017375" cy="1625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200" b="1" kern="1200" dirty="0"/>
            <a:t>B. Expenditure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600" kern="1200" dirty="0"/>
            <a:t>like wages and salaries, interest payments, subsidies etc.</a:t>
          </a:r>
        </a:p>
      </dsp:txBody>
      <dsp:txXfrm>
        <a:off x="410216" y="3707401"/>
        <a:ext cx="2922135" cy="1530613"/>
      </dsp:txXfrm>
    </dsp:sp>
    <dsp:sp modelId="{D68B5F91-B1A6-45EE-8362-4E2742DC9C9A}">
      <dsp:nvSpPr>
        <dsp:cNvPr id="0" name=""/>
        <dsp:cNvSpPr/>
      </dsp:nvSpPr>
      <dsp:spPr>
        <a:xfrm>
          <a:off x="8326228" y="132395"/>
          <a:ext cx="3251707" cy="1625853"/>
        </a:xfrm>
        <a:prstGeom prst="roundRect">
          <a:avLst>
            <a:gd name="adj" fmla="val 10000"/>
          </a:avLst>
        </a:prstGeom>
        <a:solidFill>
          <a:schemeClr val="lt1"/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/>
            <a:t>Capital a/c </a:t>
          </a:r>
          <a:r>
            <a:rPr lang="en-IN" sz="1800" kern="1200" dirty="0"/>
            <a:t>(changes the asset-liability; not recurring in nature, may be one-shot)</a:t>
          </a:r>
          <a:endParaRPr lang="en-IN" sz="2400" kern="1200" dirty="0"/>
        </a:p>
      </dsp:txBody>
      <dsp:txXfrm>
        <a:off x="8373848" y="180015"/>
        <a:ext cx="3156467" cy="1530613"/>
      </dsp:txXfrm>
    </dsp:sp>
    <dsp:sp modelId="{B0A298E9-4E78-45AF-B0E2-A88699CB6AB0}">
      <dsp:nvSpPr>
        <dsp:cNvPr id="0" name=""/>
        <dsp:cNvSpPr/>
      </dsp:nvSpPr>
      <dsp:spPr>
        <a:xfrm>
          <a:off x="8053897" y="1758248"/>
          <a:ext cx="597501" cy="899747"/>
        </a:xfrm>
        <a:custGeom>
          <a:avLst/>
          <a:gdLst/>
          <a:ahLst/>
          <a:cxnLst/>
          <a:rect l="0" t="0" r="0" b="0"/>
          <a:pathLst>
            <a:path>
              <a:moveTo>
                <a:pt x="597501" y="0"/>
              </a:moveTo>
              <a:lnTo>
                <a:pt x="0" y="8997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F96D06-5431-4A13-9292-00A804890CB2}">
      <dsp:nvSpPr>
        <dsp:cNvPr id="0" name=""/>
        <dsp:cNvSpPr/>
      </dsp:nvSpPr>
      <dsp:spPr>
        <a:xfrm>
          <a:off x="8053897" y="1845069"/>
          <a:ext cx="3339659" cy="1625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200" b="1" kern="1200" dirty="0"/>
            <a:t>C. Receipts</a:t>
          </a:r>
        </a:p>
      </dsp:txBody>
      <dsp:txXfrm>
        <a:off x="8101517" y="1892689"/>
        <a:ext cx="3244419" cy="1530613"/>
      </dsp:txXfrm>
    </dsp:sp>
    <dsp:sp modelId="{FC14FF7D-0FBC-44A1-91D4-966F06C598AD}">
      <dsp:nvSpPr>
        <dsp:cNvPr id="0" name=""/>
        <dsp:cNvSpPr/>
      </dsp:nvSpPr>
      <dsp:spPr>
        <a:xfrm>
          <a:off x="8042313" y="1758248"/>
          <a:ext cx="609085" cy="2862607"/>
        </a:xfrm>
        <a:custGeom>
          <a:avLst/>
          <a:gdLst/>
          <a:ahLst/>
          <a:cxnLst/>
          <a:rect l="0" t="0" r="0" b="0"/>
          <a:pathLst>
            <a:path>
              <a:moveTo>
                <a:pt x="609085" y="0"/>
              </a:moveTo>
              <a:lnTo>
                <a:pt x="0" y="2862607"/>
              </a:lnTo>
            </a:path>
          </a:pathLst>
        </a:custGeom>
        <a:noFill/>
        <a:ln w="635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dsp:style>
    </dsp:sp>
    <dsp:sp modelId="{9396A6C3-4DF1-4156-831C-D24A6E1A2636}">
      <dsp:nvSpPr>
        <dsp:cNvPr id="0" name=""/>
        <dsp:cNvSpPr/>
      </dsp:nvSpPr>
      <dsp:spPr>
        <a:xfrm>
          <a:off x="8042313" y="3807929"/>
          <a:ext cx="3579843" cy="162585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3200" b="1" kern="1200" dirty="0"/>
            <a:t>D. Expenditure</a:t>
          </a:r>
        </a:p>
      </dsp:txBody>
      <dsp:txXfrm>
        <a:off x="8089933" y="3855549"/>
        <a:ext cx="3484603" cy="15306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8906A-EF07-495B-90C7-0732E0BA97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54B71E-A4BE-437C-A49E-381CEEF0DC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B5DE0-6A29-4378-B742-32345AC23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D3DE9-4A2D-423E-8B9D-0073F70F307D}" type="datetimeFigureOut">
              <a:rPr lang="en-IN" smtClean="0"/>
              <a:t>08-04-2020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AF8D03-CF4A-471B-83D8-015A46D9A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FE1FF5-3AA7-432B-AA5C-DB520FEF4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6AB-B3F2-4B07-A072-5EAC8282D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4751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B85EE-0D8A-4138-BD52-0E261DCA8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3272CB-C50D-4447-A09D-EA97CB1CFF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3AC597-C06E-4402-A5FB-112735036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D3DE9-4A2D-423E-8B9D-0073F70F307D}" type="datetimeFigureOut">
              <a:rPr lang="en-IN" smtClean="0"/>
              <a:t>08-04-2020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B586EB-ACC5-4040-A62C-F3DB8453B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2E419-ED61-4792-A965-F988C6266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6AB-B3F2-4B07-A072-5EAC8282D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8004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577172-BF65-4EAA-87E9-24BA476974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F61F0-327C-4573-B6D3-6C897848BD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E6221D-8D49-4044-9CDC-CE89F3606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D3DE9-4A2D-423E-8B9D-0073F70F307D}" type="datetimeFigureOut">
              <a:rPr lang="en-IN" smtClean="0"/>
              <a:t>08-04-2020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D8029-80C6-4CA0-9CD0-D34BCEC7C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A8CF03-DC0B-4BDB-A8F1-CFF91A356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6AB-B3F2-4B07-A072-5EAC8282D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1047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946A0-8E5C-45DF-98BA-926763803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E9ADA-8BD9-4B6D-A57E-B4DF864AD9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1695B-E910-42D1-AABB-CF017D66F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D3DE9-4A2D-423E-8B9D-0073F70F307D}" type="datetimeFigureOut">
              <a:rPr lang="en-IN" smtClean="0"/>
              <a:t>08-04-2020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61A6CA-AEFC-440D-8377-8F74B9439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368693-9B17-4E05-A122-A8D54F54A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6AB-B3F2-4B07-A072-5EAC8282D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4546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54804-2422-42BF-9666-A33EB4757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46F33C-0C9C-4E10-9092-38A9C9AB0A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E939CF-80DD-468F-8054-D880EE0AE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D3DE9-4A2D-423E-8B9D-0073F70F307D}" type="datetimeFigureOut">
              <a:rPr lang="en-IN" smtClean="0"/>
              <a:t>08-04-2020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AF349E-5E24-4C2D-B23C-B7B364515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3E1DF-CC25-42FC-A9CD-8472DE88F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6AB-B3F2-4B07-A072-5EAC8282D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17919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B37E6-38A7-47BB-BED2-EAFEA1DA0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694A5-6B7B-42AF-8B74-D9A0BB1206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E2F654-93C6-4BFB-A8FA-E65DC4AAD5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3DB0EB-E77C-460C-8EA5-71FFF479D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D3DE9-4A2D-423E-8B9D-0073F70F307D}" type="datetimeFigureOut">
              <a:rPr lang="en-IN" smtClean="0"/>
              <a:t>08-04-2020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1C5C8E-3026-4F54-9A8F-18A9CA11B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3C920F-79FB-4FC4-8F40-61BFEE394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6AB-B3F2-4B07-A072-5EAC8282D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9087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359DF-EFA9-415E-9D15-610151CF6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95D4F8-793C-415F-AABC-EA2450D15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47B2DA-AB70-43A7-A4DF-8BD6B658D4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4BBD52-25D0-46D3-8BDC-70B2B2D82A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7BC0EE-DE8E-4EDD-8079-5D3CC63927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21A74F-55AA-4A41-9239-B8D627255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D3DE9-4A2D-423E-8B9D-0073F70F307D}" type="datetimeFigureOut">
              <a:rPr lang="en-IN" smtClean="0"/>
              <a:t>08-04-2020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D79275-9EDB-4839-AA54-A8AC41E30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BA3607-742B-4E0D-82C0-0DA23CA7B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6AB-B3F2-4B07-A072-5EAC8282D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5186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5634C-8324-4083-9922-0E1432572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22EC9D-D930-4E5D-83C0-5E10363CF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D3DE9-4A2D-423E-8B9D-0073F70F307D}" type="datetimeFigureOut">
              <a:rPr lang="en-IN" smtClean="0"/>
              <a:t>08-04-2020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B27BFB-AB4F-45B8-BB18-72E2D8640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7118FD-92EE-4BF6-B296-FD331CE19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6AB-B3F2-4B07-A072-5EAC8282D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0257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D803A1-3C44-4937-9CBE-CE05BFD31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D3DE9-4A2D-423E-8B9D-0073F70F307D}" type="datetimeFigureOut">
              <a:rPr lang="en-IN" smtClean="0"/>
              <a:t>08-04-2020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1E99DF-5541-4454-8B60-8DC432E97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68354A-6D66-4A3B-8519-867962F78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6AB-B3F2-4B07-A072-5EAC8282D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5911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0CBB2-D123-4104-9A04-5B02C03B8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353E8-9A06-41B1-B244-0252790B2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E59F45-1E8B-4CAE-BD47-2518D6C87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2815BB-227D-4906-BE11-99BD2AB32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D3DE9-4A2D-423E-8B9D-0073F70F307D}" type="datetimeFigureOut">
              <a:rPr lang="en-IN" smtClean="0"/>
              <a:t>08-04-2020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5BFEAB-F7F9-4657-B544-09ACA944E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F6A284-DD11-4825-B535-C62F66B4B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6AB-B3F2-4B07-A072-5EAC8282D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63250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7013F-79E8-4DBB-8C16-5255BEE5C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7FC102-F747-46BB-BFB5-D35F09DD01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D43B0E-E270-4A15-81F3-DE6D5F0D4E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42449E-C007-4DE0-B828-142C7FC39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D3DE9-4A2D-423E-8B9D-0073F70F307D}" type="datetimeFigureOut">
              <a:rPr lang="en-IN" smtClean="0"/>
              <a:t>08-04-2020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A191E3-CAAA-471B-8A80-D03C98990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9D2D7A-934D-485C-B92F-01EEC02B6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6AB-B3F2-4B07-A072-5EAC8282D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6314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C13ED3-C9B3-4C85-9A38-8245ADFF5B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6D5CA1-3B61-43C0-B0E5-BC6DA18FE9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32F8B0-2078-49E6-97A5-3E593ACCB1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D3DE9-4A2D-423E-8B9D-0073F70F307D}" type="datetimeFigureOut">
              <a:rPr lang="en-IN" smtClean="0"/>
              <a:t>08-04-2020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B6FF1-E546-4CCF-BFD4-7F0558DE6B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F2FDB-C99D-4159-8C01-E46A0B3601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A16AB-B3F2-4B07-A072-5EAC8282D67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104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4BEE4-D763-49BE-831A-85E1F89F23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4435" y="695740"/>
            <a:ext cx="1146313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</a:pPr>
            <a:br>
              <a:rPr lang="en-IN" dirty="0"/>
            </a:br>
            <a:br>
              <a:rPr lang="en-IN" dirty="0"/>
            </a:br>
            <a:br>
              <a:rPr lang="en-IN" dirty="0"/>
            </a:br>
            <a:br>
              <a:rPr lang="en-IN" dirty="0"/>
            </a:b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M.A/M.Sc.</a:t>
            </a:r>
            <a:b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IN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Semester</a:t>
            </a:r>
            <a:br>
              <a:rPr lang="en-IN" dirty="0"/>
            </a:b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5233C3-207D-47C5-AEB3-541389BC97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70733"/>
            <a:ext cx="9144000" cy="3090311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60000"/>
              </a:lnSpc>
            </a:pP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Paper Code/Name: ECO-403/Finance</a:t>
            </a:r>
          </a:p>
          <a:p>
            <a:pPr>
              <a:lnSpc>
                <a:spcPct val="160000"/>
              </a:lnSpc>
            </a:pPr>
            <a:r>
              <a:rPr lang="en-IN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Group A (Public Finance)</a:t>
            </a:r>
          </a:p>
          <a:p>
            <a:pPr>
              <a:lnSpc>
                <a:spcPct val="160000"/>
              </a:lnSpc>
            </a:pP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Topic no. 2: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Analysis of Fiscal Policy and Public debt from the Macroeconomic Perspective</a:t>
            </a:r>
          </a:p>
          <a:p>
            <a:pPr>
              <a:lnSpc>
                <a:spcPct val="16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Words: Govt. Expenditure, Fiscal Deficits, Public Debt, Burden, Sustainability </a:t>
            </a:r>
          </a:p>
          <a:p>
            <a:pPr>
              <a:lnSpc>
                <a:spcPct val="160000"/>
              </a:lnSpc>
            </a:pP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165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690EA-E9BB-458E-B63C-DEB91058E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012239"/>
          </a:xfrm>
        </p:spPr>
        <p:txBody>
          <a:bodyPr>
            <a:normAutofit/>
          </a:bodyPr>
          <a:lstStyle/>
          <a:p>
            <a:r>
              <a:rPr lang="en-IN" sz="3200" b="1" dirty="0"/>
              <a:t>Continuing….</a:t>
            </a:r>
            <a:r>
              <a:rPr lang="en-IN" b="1" dirty="0"/>
              <a:t>Some burden still exists:                	</a:t>
            </a:r>
            <a:endParaRPr lang="en-IN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58FEF1F-EFDC-45FE-BF62-AC29E410F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6147"/>
            <a:ext cx="11781183" cy="56618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C. </a:t>
            </a:r>
            <a:r>
              <a:rPr lang="en-IN" dirty="0"/>
              <a:t>Tax payers and lenders to govt. are two distinct group, </a:t>
            </a:r>
            <a:r>
              <a:rPr lang="en-IN" dirty="0">
                <a:solidFill>
                  <a:schemeClr val="accent1"/>
                </a:solidFill>
              </a:rPr>
              <a:t>servicing of debt through taxes redistribute income from tax payer </a:t>
            </a:r>
            <a:r>
              <a:rPr lang="en-IN" dirty="0"/>
              <a:t>(richer section with low </a:t>
            </a:r>
            <a:r>
              <a:rPr lang="en-IN" i="1" dirty="0" err="1"/>
              <a:t>mpc</a:t>
            </a:r>
            <a:r>
              <a:rPr lang="en-IN" dirty="0"/>
              <a:t>) </a:t>
            </a:r>
            <a:r>
              <a:rPr lang="en-IN" dirty="0">
                <a:solidFill>
                  <a:schemeClr val="accent1"/>
                </a:solidFill>
              </a:rPr>
              <a:t>to lender</a:t>
            </a:r>
            <a:r>
              <a:rPr lang="en-IN" dirty="0"/>
              <a:t> (middle class with high </a:t>
            </a:r>
            <a:r>
              <a:rPr lang="en-IN" i="1" dirty="0" err="1"/>
              <a:t>mpc</a:t>
            </a:r>
            <a:r>
              <a:rPr lang="en-IN" dirty="0"/>
              <a:t>). This results in </a:t>
            </a:r>
            <a:r>
              <a:rPr lang="en-IN" dirty="0">
                <a:solidFill>
                  <a:schemeClr val="accent1"/>
                </a:solidFill>
              </a:rPr>
              <a:t>higher consumption and lower investment</a:t>
            </a:r>
            <a:r>
              <a:rPr lang="en-IN" dirty="0"/>
              <a:t>. So future capital stock and income get affected – a burden of public debt. </a:t>
            </a:r>
          </a:p>
          <a:p>
            <a:pPr marL="514350" indent="-514350">
              <a:buAutoNum type="alphaUcPeriod" startAt="3"/>
            </a:pPr>
            <a:endParaRPr lang="en-IN" dirty="0"/>
          </a:p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D.</a:t>
            </a:r>
            <a:r>
              <a:rPr lang="en-IN" dirty="0"/>
              <a:t>   Higher the debt, higher the interest payment and thus higher the disposable income and thus consumption. Difficult to achieve high saving, high investment. Thus creates a burden on the future economy. 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E.</a:t>
            </a:r>
            <a:r>
              <a:rPr lang="en-IN" dirty="0"/>
              <a:t>   When to service debt </a:t>
            </a:r>
            <a:r>
              <a:rPr lang="en-IN" dirty="0">
                <a:solidFill>
                  <a:schemeClr val="accent1"/>
                </a:solidFill>
              </a:rPr>
              <a:t>indirect</a:t>
            </a:r>
            <a:r>
              <a:rPr lang="en-IN" dirty="0"/>
              <a:t> </a:t>
            </a:r>
            <a:r>
              <a:rPr lang="en-IN" dirty="0">
                <a:solidFill>
                  <a:schemeClr val="accent1"/>
                </a:solidFill>
              </a:rPr>
              <a:t>taxes</a:t>
            </a:r>
            <a:r>
              <a:rPr lang="en-IN" dirty="0"/>
              <a:t> are imposed, there arises some </a:t>
            </a:r>
            <a:r>
              <a:rPr lang="en-IN" dirty="0">
                <a:solidFill>
                  <a:schemeClr val="accent1"/>
                </a:solidFill>
              </a:rPr>
              <a:t>excess burden </a:t>
            </a:r>
            <a:r>
              <a:rPr lang="en-IN" dirty="0"/>
              <a:t>as usual. </a:t>
            </a:r>
          </a:p>
          <a:p>
            <a:pPr marL="514350" indent="-514350">
              <a:buAutoNum type="alphaUcPeriod" startAt="3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173267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179A12-D593-43E1-88B1-B2DC7E69F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5898"/>
            <a:ext cx="10515600" cy="6732102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IN" dirty="0">
                <a:solidFill>
                  <a:schemeClr val="accent1"/>
                </a:solidFill>
              </a:rPr>
              <a:t>Thus, Public debt cannot go on rising. Because: </a:t>
            </a:r>
            <a:r>
              <a:rPr lang="en-IN" dirty="0"/>
              <a:t>1. all the </a:t>
            </a:r>
            <a:r>
              <a:rPr lang="en-IN" i="1" dirty="0"/>
              <a:t>said</a:t>
            </a:r>
            <a:r>
              <a:rPr lang="en-IN" dirty="0"/>
              <a:t> “burden” of public debt will be at work and thus income will be falling. 								       		   2. Interest payment on ever rising public debt may exhaust all the revenue earning and govt become insolvent.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dirty="0"/>
              <a:t>					                           3. Repaying the debt with money creation (as a last option) creates strong inflationary pressure. </a:t>
            </a:r>
          </a:p>
          <a:p>
            <a:pPr marL="0" indent="0">
              <a:lnSpc>
                <a:spcPct val="150000"/>
              </a:lnSpc>
              <a:buNone/>
            </a:pPr>
            <a:endParaRPr lang="en-IN" dirty="0"/>
          </a:p>
          <a:p>
            <a:pPr marL="0" indent="0">
              <a:lnSpc>
                <a:spcPct val="150000"/>
              </a:lnSpc>
              <a:buNone/>
            </a:pPr>
            <a:r>
              <a:rPr lang="en-IN" b="1" dirty="0" err="1">
                <a:solidFill>
                  <a:schemeClr val="accent1"/>
                </a:solidFill>
              </a:rPr>
              <a:t>Domar</a:t>
            </a:r>
            <a:r>
              <a:rPr lang="en-IN" b="1" dirty="0"/>
              <a:t> proposes a </a:t>
            </a:r>
            <a:r>
              <a:rPr lang="en-IN" b="1" u="sng" dirty="0"/>
              <a:t>ceiling on fiscal deficit </a:t>
            </a:r>
            <a:r>
              <a:rPr lang="en-IN" b="1" dirty="0"/>
              <a:t>to avoid the problem of </a:t>
            </a:r>
            <a:r>
              <a:rPr lang="en-IN" b="1" i="1" dirty="0"/>
              <a:t>sustainability</a:t>
            </a:r>
            <a:r>
              <a:rPr lang="en-IN" b="1" dirty="0"/>
              <a:t> based on</a:t>
            </a:r>
            <a:r>
              <a:rPr lang="en-IN" b="1" dirty="0">
                <a:solidFill>
                  <a:schemeClr val="accent1"/>
                </a:solidFill>
              </a:rPr>
              <a:t> GDP growth rate, real interest rate, level of primary deficit as proportion to GDP and debt-GDP ratio</a:t>
            </a:r>
            <a:r>
              <a:rPr lang="en-IN" b="1" dirty="0"/>
              <a:t>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Exercise: Define sustainability of public debt. Derive the </a:t>
            </a:r>
            <a:r>
              <a:rPr lang="en-IN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Domar</a:t>
            </a:r>
            <a:r>
              <a:rPr lang="en-I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condition of sustainability. </a:t>
            </a:r>
          </a:p>
        </p:txBody>
      </p:sp>
    </p:spTree>
    <p:extLst>
      <p:ext uri="{BB962C8B-B14F-4D97-AF65-F5344CB8AC3E}">
        <p14:creationId xmlns:p14="http://schemas.microsoft.com/office/powerpoint/2010/main" val="4277472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7635F-0B0F-44FA-A56A-F8C2B6F4D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0979"/>
            <a:ext cx="10515600" cy="1052858"/>
          </a:xfrm>
        </p:spPr>
        <p:txBody>
          <a:bodyPr>
            <a:normAutofit/>
          </a:bodyPr>
          <a:lstStyle/>
          <a:p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 with </a:t>
            </a:r>
            <a:r>
              <a:rPr lang="en-I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Domar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EE366-0CB4-4679-9137-3DCDBD4A0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582" y="940905"/>
            <a:ext cx="10515600" cy="5883964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</a:pPr>
            <a:r>
              <a:rPr lang="en-IN" sz="8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GDP growth rate, interest rates are not exogenous. </a:t>
            </a:r>
            <a:r>
              <a:rPr lang="en-IN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varies with the changes in govt expenditure. </a:t>
            </a:r>
          </a:p>
          <a:p>
            <a:pPr>
              <a:lnSpc>
                <a:spcPct val="150000"/>
              </a:lnSpc>
            </a:pPr>
            <a:r>
              <a:rPr lang="en-IN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only the absolute figure, but also the </a:t>
            </a:r>
            <a:r>
              <a:rPr lang="en-IN" sz="8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quality of govt expenditure matters</a:t>
            </a:r>
            <a:r>
              <a:rPr lang="en-IN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IN" sz="8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Rate of interest may remain constant </a:t>
            </a:r>
            <a:r>
              <a:rPr lang="en-IN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 liquidity trap situation) </a:t>
            </a:r>
            <a:r>
              <a:rPr lang="en-IN" sz="8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even fall </a:t>
            </a:r>
            <a:r>
              <a:rPr lang="en-IN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(if banks wants to lend more credit by reducing its excess reserve* or if govt. wants to monetise its deficit) with the rise in govt expenditure. So, interest liability may not rise. </a:t>
            </a:r>
          </a:p>
          <a:p>
            <a:pPr>
              <a:lnSpc>
                <a:spcPct val="150000"/>
              </a:lnSpc>
            </a:pPr>
            <a:r>
              <a:rPr lang="en-IN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Even for full-employment economy, </a:t>
            </a:r>
            <a:r>
              <a:rPr lang="en-IN" sz="8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govt. increases its investment through borrowing</a:t>
            </a:r>
            <a:r>
              <a:rPr lang="en-IN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growth rate and also govt. income  in medium and long run increases. thus, </a:t>
            </a:r>
            <a:r>
              <a:rPr lang="en-IN" sz="8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fiscal health ultimately improves. </a:t>
            </a:r>
          </a:p>
          <a:p>
            <a:pPr>
              <a:lnSpc>
                <a:spcPct val="150000"/>
              </a:lnSpc>
            </a:pPr>
            <a:r>
              <a:rPr lang="en-IN" sz="8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Thus, </a:t>
            </a:r>
            <a:r>
              <a:rPr lang="en-IN" sz="8000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size of the primary or fiscal deficit is a </a:t>
            </a:r>
            <a:r>
              <a:rPr lang="en-IN" sz="8000" b="1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poor indicator </a:t>
            </a:r>
            <a:r>
              <a:rPr lang="en-IN" sz="8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fiscal health of an economy. </a:t>
            </a:r>
            <a:r>
              <a:rPr lang="en-IN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IN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composition of govt. exp., </a:t>
            </a:r>
            <a:r>
              <a:rPr lang="en-IN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 of financing it, state of the economy, nature of monetary policy are all important in determining economy’s fiscal health. </a:t>
            </a:r>
          </a:p>
          <a:p>
            <a:pPr marL="0" indent="0">
              <a:lnSpc>
                <a:spcPct val="150000"/>
              </a:lnSpc>
              <a:buNone/>
            </a:pPr>
            <a:endParaRPr lang="en-IN" sz="5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IN" sz="6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*Elaborate the point by yourself using the formula of money multiplier and IS-LM model. </a:t>
            </a:r>
          </a:p>
        </p:txBody>
      </p:sp>
    </p:spTree>
    <p:extLst>
      <p:ext uri="{BB962C8B-B14F-4D97-AF65-F5344CB8AC3E}">
        <p14:creationId xmlns:p14="http://schemas.microsoft.com/office/powerpoint/2010/main" val="156346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38CF3A-8EB2-40BB-9A34-47ADCCFC5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Autofit/>
          </a:bodyPr>
          <a:lstStyle/>
          <a:p>
            <a: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Ceiling on Fiscal Deficit as a sustainability measure (FRBM) ignores the following facts:</a:t>
            </a:r>
            <a:br>
              <a:rPr lang="en-I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1F6B3-FB03-4FC6-A9F0-D207F021B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835" y="1379411"/>
            <a:ext cx="11115261" cy="5478589"/>
          </a:xfrm>
        </p:spPr>
        <p:txBody>
          <a:bodyPr>
            <a:normAutofit fontScale="92500" lnSpcReduction="10000"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maintain the ceiling, Govt. wants to 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reduce fiscal deficit by increasing the non-debt creating capital receipts 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includes </a:t>
            </a:r>
            <a:r>
              <a:rPr lang="en-I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Recoveries of loans;                                                                           ii). Disinvestments. </a:t>
            </a:r>
          </a:p>
          <a:p>
            <a:pPr marL="0" indent="0">
              <a:buNone/>
            </a:pP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	 - both these measures ultimately reduce govt.’s future income and thus raise the future deficit. </a:t>
            </a:r>
          </a:p>
          <a:p>
            <a:pPr marL="0" indent="0">
              <a:buNone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Disinvestment is even more costlier than recoveries of loans or taking fresh loans. 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(explain by yourself)</a:t>
            </a:r>
          </a:p>
          <a:p>
            <a:pPr marL="0" indent="0">
              <a:buNone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understand the true fiscal health of the economy, 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along with FD, non-debt creating capital receipts should also be considered. </a:t>
            </a:r>
          </a:p>
          <a:p>
            <a:pPr marL="0" indent="0">
              <a:buNone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Burden of Govt debt should be counted as </a:t>
            </a:r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 debt net of RBI’s holding of govt. securities as RBI is part of govt. </a:t>
            </a:r>
          </a:p>
        </p:txBody>
      </p:sp>
    </p:spTree>
    <p:extLst>
      <p:ext uri="{BB962C8B-B14F-4D97-AF65-F5344CB8AC3E}">
        <p14:creationId xmlns:p14="http://schemas.microsoft.com/office/powerpoint/2010/main" val="3852438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60F98-8659-4365-8970-6AE0D47E8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583" y="113334"/>
            <a:ext cx="10515600" cy="1325563"/>
          </a:xfrm>
        </p:spPr>
        <p:txBody>
          <a:bodyPr>
            <a:normAutofit/>
          </a:bodyPr>
          <a:lstStyle/>
          <a:p>
            <a:r>
              <a:rPr lang="en-IN" b="1" dirty="0"/>
              <a:t>Should we depend completely on taxation? No borrowing at all..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94C94-B4B3-44D1-94A3-34309CF02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583" y="1679851"/>
            <a:ext cx="10515600" cy="4351338"/>
          </a:xfrm>
        </p:spPr>
        <p:txBody>
          <a:bodyPr/>
          <a:lstStyle/>
          <a:p>
            <a:r>
              <a:rPr lang="en-IN" dirty="0">
                <a:solidFill>
                  <a:schemeClr val="accent1"/>
                </a:solidFill>
              </a:rPr>
              <a:t>Try to give some arguments in favour of borrowing </a:t>
            </a:r>
            <a:r>
              <a:rPr lang="en-IN" dirty="0"/>
              <a:t>(Hint: use benefit principle of taxation to show capital expenditure should be financed by borrowing while revenue expenditure should be financed by taxation)</a:t>
            </a:r>
          </a:p>
          <a:p>
            <a:endParaRPr lang="en-IN" dirty="0"/>
          </a:p>
          <a:p>
            <a:r>
              <a:rPr lang="en-IN" dirty="0"/>
              <a:t>Do you think low-cost borrowing option like SLR for the govt. should be available? Is it going against the bank’s profitability?</a:t>
            </a:r>
          </a:p>
        </p:txBody>
      </p:sp>
    </p:spTree>
    <p:extLst>
      <p:ext uri="{BB962C8B-B14F-4D97-AF65-F5344CB8AC3E}">
        <p14:creationId xmlns:p14="http://schemas.microsoft.com/office/powerpoint/2010/main" val="17697671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8316F-4FB3-4BA8-A087-6F8378E1E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Internal Vs. External Public Debt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AFD131-AE10-46B9-AB5F-B159AF7AAC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dirty="0"/>
              <a:t>Debt servicing in foreign currency is the main problem.</a:t>
            </a:r>
          </a:p>
          <a:p>
            <a:pPr>
              <a:lnSpc>
                <a:spcPct val="150000"/>
              </a:lnSpc>
            </a:pPr>
            <a:r>
              <a:rPr lang="en-IN" dirty="0"/>
              <a:t>Unless country’s export capacity increases, external debt is a cause of concern.</a:t>
            </a:r>
          </a:p>
          <a:p>
            <a:pPr>
              <a:lnSpc>
                <a:spcPct val="150000"/>
              </a:lnSpc>
            </a:pPr>
            <a:r>
              <a:rPr lang="en-IN" dirty="0"/>
              <a:t>Sometimes the irrational behaviour of foreign investors , based on just expectations, not macro-fundamentals, makes foreign borrowing risky, leads to crisis. 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374480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DBC25-F901-4709-A954-2F3122D41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643" y="304800"/>
            <a:ext cx="11754677" cy="6553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N" sz="32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Extra: </a:t>
            </a: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Long-run issues </a:t>
            </a:r>
          </a:p>
          <a:p>
            <a:pPr marL="0" indent="0">
              <a:buNone/>
            </a:pPr>
            <a:endParaRPr lang="en-IN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60000"/>
              </a:lnSpc>
              <a:buNone/>
            </a:pP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Ricardian equivalence</a:t>
            </a:r>
            <a:r>
              <a:rPr lang="en-IN" sz="20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IN" sz="2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Loan financed govt exp and tax financed govt exp have same impact on macro variables</a:t>
            </a:r>
            <a:r>
              <a:rPr lang="en-IN" sz="20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Because individuals are altruistic and plan their consumption depending upon the disposable income of their infinitely lived family. </a:t>
            </a:r>
            <a:r>
              <a:rPr lang="en-IN" sz="2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can understand that a rise in present day exp (or equivalently lower tax today) implies a rise in future tax. So, govt. fiscal measures cannot affect </a:t>
            </a:r>
            <a:r>
              <a:rPr lang="en-IN" sz="20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pvt.</a:t>
            </a:r>
            <a:r>
              <a:rPr lang="en-IN" sz="2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income.  </a:t>
            </a:r>
          </a:p>
          <a:p>
            <a:pPr marL="0" indent="0">
              <a:buNone/>
            </a:pPr>
            <a:endParaRPr lang="en-I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Solvency of Treasury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govt. borrowing programme should be intertemporally balanced over the infinite time horizon. </a:t>
            </a:r>
            <a:r>
              <a:rPr lang="en-I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oday’s loan must be less than or equal to present value of future stream of primary balance.</a:t>
            </a:r>
          </a:p>
          <a:p>
            <a:pPr marL="0" indent="0">
              <a:buNone/>
            </a:pP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10000"/>
              </a:lnSpc>
              <a:buNone/>
            </a:pPr>
            <a:r>
              <a:rPr lang="en-IN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Domar</a:t>
            </a:r>
            <a:r>
              <a:rPr lang="en-IN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Approach: 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relates to </a:t>
            </a:r>
            <a:r>
              <a:rPr lang="en-IN" sz="20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Sustainability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public debt.</a:t>
            </a:r>
            <a:endParaRPr lang="en-IN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10000"/>
              </a:lnSpc>
              <a:buNone/>
            </a:pPr>
            <a:r>
              <a:rPr lang="en-IN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Exercise: In What sense the </a:t>
            </a:r>
            <a:r>
              <a:rPr lang="en-IN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Domar</a:t>
            </a:r>
            <a:r>
              <a:rPr lang="en-IN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approach is a superior one than the </a:t>
            </a:r>
            <a:r>
              <a:rPr lang="en-IN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Solvency</a:t>
            </a:r>
            <a:r>
              <a:rPr lang="en-IN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IN" sz="1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Ricadian</a:t>
            </a:r>
            <a:r>
              <a:rPr lang="en-IN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equivalence</a:t>
            </a:r>
            <a:r>
              <a:rPr lang="en-IN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approach?</a:t>
            </a:r>
          </a:p>
        </p:txBody>
      </p:sp>
    </p:spTree>
    <p:extLst>
      <p:ext uri="{BB962C8B-B14F-4D97-AF65-F5344CB8AC3E}">
        <p14:creationId xmlns:p14="http://schemas.microsoft.com/office/powerpoint/2010/main" val="3610238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5B2F5-8E6F-4169-9A24-2600B00B4D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Debt</a:t>
            </a:r>
            <a:b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ABA2A3-F205-4CF6-8060-E61E9336E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>
                <a:latin typeface="Arial Black" panose="020B0A04020102020204" pitchFamily="34" charset="0"/>
              </a:rPr>
              <a:t>Important issues to remember </a:t>
            </a:r>
          </a:p>
          <a:p>
            <a:endParaRPr lang="en-IN" dirty="0"/>
          </a:p>
          <a:p>
            <a:endParaRPr lang="en-IN" dirty="0"/>
          </a:p>
          <a:p>
            <a:pPr algn="r"/>
            <a:r>
              <a:rPr lang="en-IN" dirty="0">
                <a:solidFill>
                  <a:schemeClr val="accent1"/>
                </a:solidFill>
              </a:rPr>
              <a:t>Lecture notes from </a:t>
            </a:r>
            <a:r>
              <a:rPr lang="en-IN" i="1" dirty="0">
                <a:solidFill>
                  <a:schemeClr val="accent1"/>
                </a:solidFill>
              </a:rPr>
              <a:t>Economics of the Public Sector</a:t>
            </a:r>
            <a:r>
              <a:rPr lang="en-IN" dirty="0">
                <a:solidFill>
                  <a:schemeClr val="accent1"/>
                </a:solidFill>
              </a:rPr>
              <a:t> by </a:t>
            </a:r>
            <a:r>
              <a:rPr lang="en-IN" b="1" u="sng" dirty="0">
                <a:solidFill>
                  <a:schemeClr val="accent1"/>
                </a:solidFill>
              </a:rPr>
              <a:t>Ghosh and Ghosh</a:t>
            </a:r>
          </a:p>
        </p:txBody>
      </p:sp>
    </p:spTree>
    <p:extLst>
      <p:ext uri="{BB962C8B-B14F-4D97-AF65-F5344CB8AC3E}">
        <p14:creationId xmlns:p14="http://schemas.microsoft.com/office/powerpoint/2010/main" val="3900413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BB79F-3312-496C-B0FD-37BF308DE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How is the public debt created?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F5DF8-2DE8-4BC6-8200-C7177571F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4730"/>
            <a:ext cx="10515600" cy="5088145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dirty="0"/>
              <a:t>- From govt. expenditure. </a:t>
            </a:r>
          </a:p>
          <a:p>
            <a:pPr>
              <a:lnSpc>
                <a:spcPct val="150000"/>
              </a:lnSpc>
            </a:pPr>
            <a:r>
              <a:rPr lang="en-IN" dirty="0"/>
              <a:t>Govt. can finance its expenditure by: 1. Money creation; 2. Taxation; and/or </a:t>
            </a:r>
            <a:r>
              <a:rPr lang="en-IN" dirty="0">
                <a:highlight>
                  <a:srgbClr val="FFFF00"/>
                </a:highlight>
              </a:rPr>
              <a:t>3. Borrowing.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dirty="0"/>
              <a:t>–This borrowing creates public debt. Govt. borrows because receipts falls short of expenditure, that is to finance </a:t>
            </a:r>
            <a:r>
              <a:rPr lang="en-IN" b="1" i="1" dirty="0"/>
              <a:t>fiscal deficit</a:t>
            </a:r>
            <a:r>
              <a:rPr lang="en-IN" dirty="0"/>
              <a:t>.</a:t>
            </a:r>
          </a:p>
          <a:p>
            <a:pPr>
              <a:lnSpc>
                <a:spcPct val="150000"/>
              </a:lnSpc>
            </a:pPr>
            <a:r>
              <a:rPr lang="en-IN" dirty="0">
                <a:solidFill>
                  <a:srgbClr val="FF0000"/>
                </a:solidFill>
              </a:rPr>
              <a:t>Why fiscal deficit, not revenue or budget deficit?</a:t>
            </a:r>
            <a:r>
              <a:rPr lang="en-IN" dirty="0"/>
              <a:t> - to understand, we need to go through the technicalities of govt. budget. </a:t>
            </a:r>
          </a:p>
          <a:p>
            <a:pPr marL="3657600" lvl="8" indent="0">
              <a:buNone/>
            </a:pPr>
            <a:r>
              <a:rPr lang="en-IN" dirty="0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536487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77933-5E83-4015-9173-29A96F38B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886"/>
            <a:ext cx="10515600" cy="860668"/>
          </a:xfrm>
        </p:spPr>
        <p:txBody>
          <a:bodyPr/>
          <a:lstStyle/>
          <a:p>
            <a:pPr algn="ctr"/>
            <a:r>
              <a:rPr lang="en-IN" b="1" dirty="0"/>
              <a:t>Govt. Budget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A43ED0E-F39D-47D2-89C5-AD3892A7A8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7956301"/>
              </p:ext>
            </p:extLst>
          </p:nvPr>
        </p:nvGraphicFramePr>
        <p:xfrm>
          <a:off x="838200" y="1338263"/>
          <a:ext cx="10515600" cy="51546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194C901-DB04-4A46-9330-F0A02DA8E1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458017"/>
              </p:ext>
            </p:extLst>
          </p:nvPr>
        </p:nvGraphicFramePr>
        <p:xfrm>
          <a:off x="185529" y="755374"/>
          <a:ext cx="11622157" cy="59104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F5A6324-B650-439B-AA44-A2AC457BA426}"/>
              </a:ext>
            </a:extLst>
          </p:cNvPr>
          <p:cNvSpPr txBox="1"/>
          <p:nvPr/>
        </p:nvSpPr>
        <p:spPr>
          <a:xfrm>
            <a:off x="677519" y="2958260"/>
            <a:ext cx="205739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chemeClr val="accent1"/>
                </a:solidFill>
              </a:rPr>
              <a:t>Tax-</a:t>
            </a:r>
            <a:r>
              <a:rPr lang="en-IN" dirty="0"/>
              <a:t> </a:t>
            </a:r>
            <a:r>
              <a:rPr lang="en-IN" b="1" dirty="0"/>
              <a:t>Direct</a:t>
            </a:r>
            <a:r>
              <a:rPr lang="en-IN" dirty="0"/>
              <a:t> </a:t>
            </a:r>
            <a:r>
              <a:rPr lang="en-IN" sz="1400" dirty="0"/>
              <a:t>like income tax, corporation tax;</a:t>
            </a:r>
          </a:p>
          <a:p>
            <a:r>
              <a:rPr lang="en-IN" sz="1400" dirty="0"/>
              <a:t>           </a:t>
            </a:r>
            <a:r>
              <a:rPr lang="en-IN" b="1" dirty="0"/>
              <a:t>Indirect</a:t>
            </a:r>
            <a:r>
              <a:rPr lang="en-IN" sz="1400" dirty="0"/>
              <a:t> like GST</a:t>
            </a:r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0F7B5C-3C36-4B0C-99D0-AFD626BD5386}"/>
              </a:ext>
            </a:extLst>
          </p:cNvPr>
          <p:cNvSpPr txBox="1"/>
          <p:nvPr/>
        </p:nvSpPr>
        <p:spPr>
          <a:xfrm>
            <a:off x="2857599" y="2958260"/>
            <a:ext cx="11496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chemeClr val="accent1"/>
                </a:solidFill>
              </a:rPr>
              <a:t>Non-Tax </a:t>
            </a:r>
            <a:r>
              <a:rPr lang="en-IN" sz="1400" dirty="0"/>
              <a:t>like fees, profits of PSUs</a:t>
            </a:r>
            <a:endParaRPr lang="en-IN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1F4DFC-3246-4416-B520-73CE9A54A1B7}"/>
              </a:ext>
            </a:extLst>
          </p:cNvPr>
          <p:cNvSpPr txBox="1"/>
          <p:nvPr/>
        </p:nvSpPr>
        <p:spPr>
          <a:xfrm>
            <a:off x="8703881" y="3120825"/>
            <a:ext cx="11496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chemeClr val="accent1"/>
                </a:solidFill>
              </a:rPr>
              <a:t>Debt</a:t>
            </a:r>
            <a:r>
              <a:rPr lang="en-IN" dirty="0"/>
              <a:t> </a:t>
            </a:r>
            <a:r>
              <a:rPr lang="en-IN" sz="1400" dirty="0"/>
              <a:t>like market borrowing, SSS*, etc.</a:t>
            </a:r>
            <a:endParaRPr lang="en-IN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94B5A7-76FB-4970-B37F-2EA005D8AFB4}"/>
              </a:ext>
            </a:extLst>
          </p:cNvPr>
          <p:cNvSpPr txBox="1"/>
          <p:nvPr/>
        </p:nvSpPr>
        <p:spPr>
          <a:xfrm>
            <a:off x="10090543" y="3135736"/>
            <a:ext cx="15405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chemeClr val="accent1"/>
                </a:solidFill>
              </a:rPr>
              <a:t>Non-debt</a:t>
            </a:r>
            <a:r>
              <a:rPr lang="en-IN" dirty="0"/>
              <a:t> </a:t>
            </a:r>
            <a:r>
              <a:rPr lang="en-IN" sz="1400" dirty="0"/>
              <a:t>like disinvestment, recovering of past loan etc.</a:t>
            </a:r>
            <a:endParaRPr lang="en-IN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8E8481D-DB46-4071-8A39-E21F0BE24F18}"/>
              </a:ext>
            </a:extLst>
          </p:cNvPr>
          <p:cNvSpPr txBox="1"/>
          <p:nvPr/>
        </p:nvSpPr>
        <p:spPr>
          <a:xfrm>
            <a:off x="10412896" y="5300869"/>
            <a:ext cx="136166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chemeClr val="accent1"/>
                </a:solidFill>
              </a:rPr>
              <a:t>Financial </a:t>
            </a:r>
            <a:r>
              <a:rPr lang="en-IN" sz="1400" dirty="0"/>
              <a:t>like loans to State govt. etc.</a:t>
            </a:r>
            <a:endParaRPr lang="en-IN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8AD3F3-6590-4C58-A5EC-97DDE6830B15}"/>
              </a:ext>
            </a:extLst>
          </p:cNvPr>
          <p:cNvSpPr txBox="1"/>
          <p:nvPr/>
        </p:nvSpPr>
        <p:spPr>
          <a:xfrm>
            <a:off x="8600662" y="5116203"/>
            <a:ext cx="17791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chemeClr val="accent1"/>
                </a:solidFill>
              </a:rPr>
              <a:t>Physical </a:t>
            </a:r>
            <a:r>
              <a:rPr lang="en-IN" sz="1400" dirty="0"/>
              <a:t>like bridges, Roads, Irrigation, School, Hospitals etc.</a:t>
            </a:r>
            <a:endParaRPr lang="en-IN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6E142C-5B1F-47C4-B3BB-22BD966DD2BE}"/>
              </a:ext>
            </a:extLst>
          </p:cNvPr>
          <p:cNvSpPr txBox="1"/>
          <p:nvPr/>
        </p:nvSpPr>
        <p:spPr>
          <a:xfrm>
            <a:off x="190499" y="3972039"/>
            <a:ext cx="4209224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IN" sz="2000" b="1" dirty="0">
                <a:solidFill>
                  <a:srgbClr val="FF0000"/>
                </a:solidFill>
              </a:rPr>
              <a:t>If A&lt;B, then we have Revenue Deficit.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93ADBE9-9E2C-412D-A880-F1E3A46E076F}"/>
              </a:ext>
            </a:extLst>
          </p:cNvPr>
          <p:cNvSpPr txBox="1"/>
          <p:nvPr/>
        </p:nvSpPr>
        <p:spPr>
          <a:xfrm>
            <a:off x="4015819" y="5539937"/>
            <a:ext cx="374539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2400" b="1">
                <a:solidFill>
                  <a:srgbClr val="FF0000"/>
                </a:solidFill>
              </a:defRPr>
            </a:lvl1pPr>
          </a:lstStyle>
          <a:p>
            <a:r>
              <a:rPr lang="en-IN" dirty="0"/>
              <a:t>B+D=Total Expenditure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78BB2C-F426-4E54-9393-1EE0F9F8FC19}"/>
              </a:ext>
            </a:extLst>
          </p:cNvPr>
          <p:cNvSpPr txBox="1"/>
          <p:nvPr/>
        </p:nvSpPr>
        <p:spPr>
          <a:xfrm>
            <a:off x="4223301" y="1236863"/>
            <a:ext cx="3745397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solidFill>
                  <a:srgbClr val="FF0000"/>
                </a:solidFill>
              </a:rPr>
              <a:t>A+C=total Receipts, includes Debts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03620C7-20CD-4175-AA92-8659F1CB01F6}"/>
              </a:ext>
            </a:extLst>
          </p:cNvPr>
          <p:cNvCxnSpPr>
            <a:cxnSpLocks/>
          </p:cNvCxnSpPr>
          <p:nvPr/>
        </p:nvCxnSpPr>
        <p:spPr>
          <a:xfrm>
            <a:off x="6995905" y="1894679"/>
            <a:ext cx="1762122" cy="153432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3812EB8E-DCE5-4AD2-8539-DBFF003811DF}"/>
              </a:ext>
            </a:extLst>
          </p:cNvPr>
          <p:cNvSpPr/>
          <p:nvPr/>
        </p:nvSpPr>
        <p:spPr>
          <a:xfrm>
            <a:off x="4507392" y="2394856"/>
            <a:ext cx="3637728" cy="3245941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IN" sz="2400" b="1" dirty="0">
                <a:solidFill>
                  <a:srgbClr val="FF0000"/>
                </a:solidFill>
              </a:rPr>
              <a:t>Fiscal Deficit= (Revenue receipts+ Non debt capital receipts) – (Total Expenditure)</a:t>
            </a:r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B8C0548F-7B86-4A0F-A981-32FA2B4D43C6}"/>
              </a:ext>
            </a:extLst>
          </p:cNvPr>
          <p:cNvCxnSpPr>
            <a:cxnSpLocks/>
          </p:cNvCxnSpPr>
          <p:nvPr/>
        </p:nvCxnSpPr>
        <p:spPr>
          <a:xfrm>
            <a:off x="2557670" y="2531165"/>
            <a:ext cx="3392556" cy="1086678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C33C213-0E58-4C85-B62B-6A1D13116C97}"/>
              </a:ext>
            </a:extLst>
          </p:cNvPr>
          <p:cNvCxnSpPr>
            <a:cxnSpLocks/>
          </p:cNvCxnSpPr>
          <p:nvPr/>
        </p:nvCxnSpPr>
        <p:spPr>
          <a:xfrm flipH="1">
            <a:off x="7141781" y="3285487"/>
            <a:ext cx="3107122" cy="686552"/>
          </a:xfrm>
          <a:prstGeom prst="straightConnector1">
            <a:avLst/>
          </a:prstGeom>
          <a:ln w="3810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FBED8DD3-7337-43BD-9E89-F7BA50F2637C}"/>
              </a:ext>
            </a:extLst>
          </p:cNvPr>
          <p:cNvCxnSpPr>
            <a:cxnSpLocks/>
          </p:cNvCxnSpPr>
          <p:nvPr/>
        </p:nvCxnSpPr>
        <p:spPr>
          <a:xfrm flipV="1">
            <a:off x="3167270" y="4870273"/>
            <a:ext cx="2574233" cy="72963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20EC12C6-2533-4746-B68E-B56B8DDA8E0B}"/>
              </a:ext>
            </a:extLst>
          </p:cNvPr>
          <p:cNvCxnSpPr>
            <a:cxnSpLocks/>
          </p:cNvCxnSpPr>
          <p:nvPr/>
        </p:nvCxnSpPr>
        <p:spPr>
          <a:xfrm flipH="1" flipV="1">
            <a:off x="6988453" y="4647808"/>
            <a:ext cx="1804368" cy="295428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9" name="Speech Bubble: Oval 48">
            <a:extLst>
              <a:ext uri="{FF2B5EF4-FFF2-40B4-BE49-F238E27FC236}">
                <a16:creationId xmlns:a16="http://schemas.microsoft.com/office/drawing/2014/main" id="{36D26CBD-D8BC-46BD-97BE-FEADD75E0949}"/>
              </a:ext>
            </a:extLst>
          </p:cNvPr>
          <p:cNvSpPr/>
          <p:nvPr/>
        </p:nvSpPr>
        <p:spPr>
          <a:xfrm>
            <a:off x="6822695" y="2093617"/>
            <a:ext cx="1877042" cy="1083016"/>
          </a:xfrm>
          <a:prstGeom prst="wedgeEllipseCallou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1400" b="1" i="1" dirty="0">
                <a:solidFill>
                  <a:srgbClr val="FF0000"/>
                </a:solidFill>
              </a:rPr>
              <a:t>Shows the govt.’s net borrowing in a fiscal year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958F2F3-1BF6-4463-ADAA-37D31A883603}"/>
              </a:ext>
            </a:extLst>
          </p:cNvPr>
          <p:cNvSpPr txBox="1"/>
          <p:nvPr/>
        </p:nvSpPr>
        <p:spPr>
          <a:xfrm>
            <a:off x="0" y="6295067"/>
            <a:ext cx="120064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/>
              <a:t>*Small saving scheme.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28850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FB8FE-37AC-412D-ACCE-78266DC60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Exercise: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DD7B5-C292-4BBB-BB53-DF85C41D27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IN" b="1" i="1" dirty="0"/>
              <a:t>Write down the formula of fiscal deficit by using revenue deficit. </a:t>
            </a:r>
          </a:p>
          <a:p>
            <a:pPr>
              <a:lnSpc>
                <a:spcPct val="200000"/>
              </a:lnSpc>
            </a:pPr>
            <a:r>
              <a:rPr lang="en-IN" b="1" i="1" dirty="0"/>
              <a:t>What is primary deficit? </a:t>
            </a:r>
          </a:p>
          <a:p>
            <a:pPr>
              <a:lnSpc>
                <a:spcPct val="200000"/>
              </a:lnSpc>
            </a:pPr>
            <a:r>
              <a:rPr lang="en-IN" b="1" i="1" dirty="0"/>
              <a:t>What does the primary deficit mean? Deficit due to current activities of the govt.? Explain.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681796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52F34-FEF4-49EF-90A8-E64F9EA71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/>
              <a:t>Debt Vs. Deficits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BA267-AA94-49A0-9AC8-C6D833C35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4730"/>
            <a:ext cx="10515600" cy="5088145"/>
          </a:xfrm>
        </p:spPr>
        <p:txBody>
          <a:bodyPr>
            <a:normAutofit/>
          </a:bodyPr>
          <a:lstStyle/>
          <a:p>
            <a:pPr>
              <a:lnSpc>
                <a:spcPct val="250000"/>
              </a:lnSpc>
            </a:pPr>
            <a:r>
              <a:rPr lang="en-IN" sz="3200" dirty="0"/>
              <a:t>Fiscal deficit is equivalent to govt borrowing.</a:t>
            </a:r>
          </a:p>
          <a:p>
            <a:pPr>
              <a:lnSpc>
                <a:spcPct val="250000"/>
              </a:lnSpc>
            </a:pPr>
            <a:r>
              <a:rPr lang="en-IN" sz="3200" dirty="0"/>
              <a:t>Debt is cumulated values of net borrowing. </a:t>
            </a:r>
          </a:p>
          <a:p>
            <a:pPr>
              <a:lnSpc>
                <a:spcPct val="250000"/>
              </a:lnSpc>
            </a:pPr>
            <a:r>
              <a:rPr lang="en-IN" sz="3200" dirty="0"/>
              <a:t>Debt is stock, borrowing or deficit is flow.</a:t>
            </a:r>
          </a:p>
        </p:txBody>
      </p:sp>
    </p:spTree>
    <p:extLst>
      <p:ext uri="{BB962C8B-B14F-4D97-AF65-F5344CB8AC3E}">
        <p14:creationId xmlns:p14="http://schemas.microsoft.com/office/powerpoint/2010/main" val="2568547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3F13C-C263-4580-B736-0C943B401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3334"/>
            <a:ext cx="10515600" cy="1211884"/>
          </a:xfrm>
        </p:spPr>
        <p:txBody>
          <a:bodyPr/>
          <a:lstStyle/>
          <a:p>
            <a:r>
              <a:rPr lang="en-IN" sz="3600" b="1" dirty="0"/>
              <a:t>Burden of Internal Public Debt-</a:t>
            </a:r>
            <a:r>
              <a:rPr lang="en-IN" sz="2400" b="1" dirty="0">
                <a:solidFill>
                  <a:schemeClr val="accent1"/>
                </a:solidFill>
              </a:rPr>
              <a:t> </a:t>
            </a:r>
            <a:r>
              <a:rPr lang="en-IN" sz="3600" b="1" dirty="0">
                <a:solidFill>
                  <a:schemeClr val="accent1"/>
                </a:solidFill>
              </a:rPr>
              <a:t>Asset-Liability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D18FED-C849-47DB-A438-66851CC17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034" y="1325218"/>
            <a:ext cx="11820939" cy="5532782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en-IN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debt </a:t>
            </a:r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loans raised by govt. is </a:t>
            </a:r>
            <a:r>
              <a:rPr lang="en-IN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Govt.’s liability </a:t>
            </a:r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(as it should be paid back in future)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it is an </a:t>
            </a:r>
            <a:r>
              <a:rPr lang="en-IN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asset of </a:t>
            </a:r>
            <a:r>
              <a:rPr lang="en-IN" sz="9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pvt.</a:t>
            </a:r>
            <a:r>
              <a:rPr lang="en-IN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sector</a:t>
            </a:r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(as by extending this loan to govt. they earn interest income)</a:t>
            </a:r>
          </a:p>
          <a:p>
            <a:pPr marL="0" indent="0">
              <a:lnSpc>
                <a:spcPct val="170000"/>
              </a:lnSpc>
              <a:buNone/>
            </a:pPr>
            <a:endParaRPr lang="en-IN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Thus, for the whole economy (govt. + </a:t>
            </a:r>
            <a:r>
              <a:rPr lang="en-IN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Pvt.</a:t>
            </a:r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it is not a burden at all – </a:t>
            </a:r>
            <a:r>
              <a:rPr lang="en-IN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owe to ourselves. </a:t>
            </a:r>
          </a:p>
          <a:p>
            <a:pPr marL="0" indent="0">
              <a:lnSpc>
                <a:spcPct val="170000"/>
              </a:lnSpc>
              <a:buNone/>
            </a:pPr>
            <a:endParaRPr lang="en-IN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70000"/>
              </a:lnSpc>
            </a:pPr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Debt servicing (repayment </a:t>
            </a:r>
            <a:r>
              <a:rPr lang="en-IN" sz="9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plus</a:t>
            </a:r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interest payment) through taxation: </a:t>
            </a:r>
            <a:r>
              <a:rPr lang="en-IN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collected as tax is paid back</a:t>
            </a:r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Thus disposable income of </a:t>
            </a:r>
            <a:r>
              <a:rPr lang="en-IN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pvt.</a:t>
            </a:r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sector as a whole remains unaffected. –</a:t>
            </a:r>
            <a:r>
              <a:rPr lang="en-IN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thus</a:t>
            </a:r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burden from debt servicing also</a:t>
            </a:r>
            <a:r>
              <a:rPr lang="en-IN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-(Lerner, 1948)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89299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C2F2B-B6B2-471C-8CD1-47137EFB3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774562"/>
          </a:xfrm>
        </p:spPr>
        <p:txBody>
          <a:bodyPr/>
          <a:lstStyle/>
          <a:p>
            <a:r>
              <a:rPr lang="en-IN" b="1" dirty="0"/>
              <a:t>Some burden still exists: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945C97-0A33-41F6-B3E0-95FD45810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165" y="1391479"/>
            <a:ext cx="11701670" cy="5738190"/>
          </a:xfrm>
        </p:spPr>
        <p:txBody>
          <a:bodyPr/>
          <a:lstStyle/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A.</a:t>
            </a:r>
            <a:r>
              <a:rPr lang="en-IN" dirty="0"/>
              <a:t> Repayment through tax proceeds imply </a:t>
            </a:r>
            <a:r>
              <a:rPr lang="en-IN" dirty="0" err="1">
                <a:solidFill>
                  <a:schemeClr val="accent1"/>
                </a:solidFill>
              </a:rPr>
              <a:t>pvt.</a:t>
            </a:r>
            <a:r>
              <a:rPr lang="en-IN" dirty="0">
                <a:solidFill>
                  <a:schemeClr val="accent1"/>
                </a:solidFill>
              </a:rPr>
              <a:t> sector actually does not get any interest income</a:t>
            </a:r>
            <a:r>
              <a:rPr lang="en-IN" dirty="0"/>
              <a:t>. It is their taxes. </a:t>
            </a:r>
            <a:r>
              <a:rPr lang="en-IN" dirty="0">
                <a:solidFill>
                  <a:schemeClr val="accent1"/>
                </a:solidFill>
              </a:rPr>
              <a:t>So, public debt is burdensome</a:t>
            </a:r>
            <a:r>
              <a:rPr lang="en-IN" dirty="0"/>
              <a:t>, unlike other debt. 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b="1" dirty="0">
                <a:solidFill>
                  <a:srgbClr val="FF0000"/>
                </a:solidFill>
              </a:rPr>
              <a:t>B.</a:t>
            </a:r>
            <a:r>
              <a:rPr lang="en-IN" dirty="0"/>
              <a:t> Due to </a:t>
            </a:r>
            <a:r>
              <a:rPr lang="en-IN" i="1" dirty="0"/>
              <a:t>increase in loan financed govt. expenditure</a:t>
            </a:r>
            <a:r>
              <a:rPr lang="en-IN" dirty="0"/>
              <a:t>, </a:t>
            </a:r>
            <a:r>
              <a:rPr lang="en-IN" dirty="0" err="1"/>
              <a:t>pvt.</a:t>
            </a:r>
            <a:r>
              <a:rPr lang="en-IN" dirty="0"/>
              <a:t> investment (due to rise in interest rate) may fall – </a:t>
            </a:r>
            <a:r>
              <a:rPr lang="en-IN" b="1" i="1" dirty="0"/>
              <a:t>crowding out </a:t>
            </a:r>
            <a:r>
              <a:rPr lang="en-IN" dirty="0"/>
              <a:t>effect. </a:t>
            </a:r>
            <a:r>
              <a:rPr lang="en-IN" dirty="0">
                <a:solidFill>
                  <a:schemeClr val="accent1"/>
                </a:solidFill>
              </a:rPr>
              <a:t>A fall in investment implies lower capital stock and thus lower level of potential income. So, in this way public debt can create a burden.</a:t>
            </a:r>
          </a:p>
          <a:p>
            <a:pPr marL="0" indent="0" algn="ctr">
              <a:buNone/>
            </a:pPr>
            <a:r>
              <a:rPr lang="en-IN" dirty="0">
                <a:solidFill>
                  <a:schemeClr val="accent1"/>
                </a:solidFill>
              </a:rPr>
              <a:t>					</a:t>
            </a:r>
            <a:r>
              <a:rPr lang="en-IN" dirty="0"/>
              <a:t>-</a:t>
            </a:r>
            <a:r>
              <a:rPr lang="en-IN" i="1" dirty="0"/>
              <a:t>But there are some points to remember regarding the crowding out effect </a:t>
            </a:r>
            <a:r>
              <a:rPr lang="en-IN" i="1" dirty="0">
                <a:solidFill>
                  <a:schemeClr val="accent1"/>
                </a:solidFill>
              </a:rPr>
              <a:t>(keep in mind the IS-LM framework)</a:t>
            </a:r>
          </a:p>
        </p:txBody>
      </p:sp>
    </p:spTree>
    <p:extLst>
      <p:ext uri="{BB962C8B-B14F-4D97-AF65-F5344CB8AC3E}">
        <p14:creationId xmlns:p14="http://schemas.microsoft.com/office/powerpoint/2010/main" val="4173065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3E04BFB-3352-4CA1-ADD7-260A0094E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523" y="34718"/>
            <a:ext cx="10515600" cy="456510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/>
              <a:t>Mitigating the crowding out effect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539353D-E4BF-48FB-80F3-61613A1DD4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857251"/>
            <a:ext cx="5157787" cy="456510"/>
          </a:xfrm>
        </p:spPr>
        <p:txBody>
          <a:bodyPr/>
          <a:lstStyle/>
          <a:p>
            <a:r>
              <a:rPr lang="en-IN" dirty="0"/>
              <a:t>Underemployment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FB7772A-4564-4108-8B3F-A1EE110830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7666" y="1313761"/>
            <a:ext cx="5998334" cy="3684588"/>
          </a:xfrm>
        </p:spPr>
        <p:txBody>
          <a:bodyPr>
            <a:normAutofit fontScale="77500" lnSpcReduction="20000"/>
          </a:bodyPr>
          <a:lstStyle/>
          <a:p>
            <a:r>
              <a:rPr lang="en-IN" dirty="0">
                <a:solidFill>
                  <a:schemeClr val="accent1"/>
                </a:solidFill>
              </a:rPr>
              <a:t>When investment is a function of income also: </a:t>
            </a:r>
            <a:r>
              <a:rPr lang="en-IN" dirty="0"/>
              <a:t>there is a crowding in effect</a:t>
            </a:r>
            <a:r>
              <a:rPr lang="en-IN" dirty="0">
                <a:solidFill>
                  <a:schemeClr val="accent1"/>
                </a:solidFill>
              </a:rPr>
              <a:t>-So, public debt may not always create burden. </a:t>
            </a:r>
          </a:p>
          <a:p>
            <a:pPr marL="0" indent="0">
              <a:buNone/>
            </a:pPr>
            <a:endParaRPr lang="en-IN" dirty="0">
              <a:solidFill>
                <a:schemeClr val="accent1"/>
              </a:solidFill>
            </a:endParaRPr>
          </a:p>
          <a:p>
            <a:r>
              <a:rPr lang="en-IN" dirty="0"/>
              <a:t>When consumption is a function of interest rate also, it goes down with rise in </a:t>
            </a:r>
            <a:r>
              <a:rPr lang="en-IN" i="1" dirty="0" err="1"/>
              <a:t>i</a:t>
            </a:r>
            <a:r>
              <a:rPr lang="en-IN" dirty="0"/>
              <a:t> .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/>
          </a:p>
          <a:p>
            <a:r>
              <a:rPr lang="en-IN" dirty="0">
                <a:solidFill>
                  <a:schemeClr val="accent1"/>
                </a:solidFill>
              </a:rPr>
              <a:t>Public investment in infrastructure </a:t>
            </a:r>
            <a:r>
              <a:rPr lang="en-IN" dirty="0"/>
              <a:t>crowds in </a:t>
            </a:r>
            <a:r>
              <a:rPr lang="en-IN" dirty="0" err="1"/>
              <a:t>pvt.</a:t>
            </a:r>
            <a:r>
              <a:rPr lang="en-IN" dirty="0"/>
              <a:t> Investment and raise income. </a:t>
            </a:r>
            <a:r>
              <a:rPr lang="en-IN" dirty="0">
                <a:solidFill>
                  <a:schemeClr val="accent1"/>
                </a:solidFill>
              </a:rPr>
              <a:t>So in this case, public debt is not burdensome at all. 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DC73E8A-C4EB-46BD-A39F-A402E7E8E5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08812" y="719483"/>
            <a:ext cx="5183188" cy="456510"/>
          </a:xfrm>
        </p:spPr>
        <p:txBody>
          <a:bodyPr/>
          <a:lstStyle/>
          <a:p>
            <a:pPr algn="r"/>
            <a:r>
              <a:rPr lang="en-IN" dirty="0"/>
              <a:t>Full-employment 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DD3AD896-3C5A-4680-9F20-3A5AF1E4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911146" y="1227138"/>
            <a:ext cx="5183188" cy="4550809"/>
          </a:xfrm>
        </p:spPr>
        <p:txBody>
          <a:bodyPr>
            <a:normAutofit fontScale="77500" lnSpcReduction="20000"/>
          </a:bodyPr>
          <a:lstStyle/>
          <a:p>
            <a:r>
              <a:rPr lang="en-IN" dirty="0"/>
              <a:t>Full crowding out of </a:t>
            </a:r>
            <a:r>
              <a:rPr lang="en-IN" dirty="0" err="1"/>
              <a:t>pvt.</a:t>
            </a:r>
            <a:r>
              <a:rPr lang="en-IN" dirty="0"/>
              <a:t> investment-output cannot be increased. </a:t>
            </a:r>
          </a:p>
          <a:p>
            <a:pPr marL="0" indent="0">
              <a:buNone/>
            </a:pPr>
            <a:endParaRPr lang="en-IN" dirty="0"/>
          </a:p>
          <a:p>
            <a:r>
              <a:rPr lang="en-IN" dirty="0">
                <a:solidFill>
                  <a:schemeClr val="accent1"/>
                </a:solidFill>
              </a:rPr>
              <a:t>Decrease in consumption implies lesser fall in </a:t>
            </a:r>
            <a:r>
              <a:rPr lang="en-IN" dirty="0" err="1">
                <a:solidFill>
                  <a:schemeClr val="accent1"/>
                </a:solidFill>
              </a:rPr>
              <a:t>pvt.</a:t>
            </a:r>
            <a:r>
              <a:rPr lang="en-IN" dirty="0">
                <a:solidFill>
                  <a:schemeClr val="accent1"/>
                </a:solidFill>
              </a:rPr>
              <a:t> </a:t>
            </a:r>
            <a:r>
              <a:rPr lang="en-IN" dirty="0" err="1">
                <a:solidFill>
                  <a:schemeClr val="accent1"/>
                </a:solidFill>
              </a:rPr>
              <a:t>invt</a:t>
            </a:r>
            <a:r>
              <a:rPr lang="en-IN" dirty="0">
                <a:solidFill>
                  <a:schemeClr val="accent1"/>
                </a:solidFill>
              </a:rPr>
              <a:t>. </a:t>
            </a:r>
            <a:r>
              <a:rPr lang="en-IN" dirty="0"/>
              <a:t>and thus future capital stock-</a:t>
            </a:r>
            <a:r>
              <a:rPr lang="en-IN" dirty="0">
                <a:solidFill>
                  <a:schemeClr val="accent1"/>
                </a:solidFill>
              </a:rPr>
              <a:t>So, in this case public debt is less burdensome. </a:t>
            </a:r>
          </a:p>
          <a:p>
            <a:pPr marL="0" indent="0">
              <a:buNone/>
            </a:pPr>
            <a:r>
              <a:rPr lang="en-IN" dirty="0">
                <a:solidFill>
                  <a:schemeClr val="accent1"/>
                </a:solidFill>
              </a:rPr>
              <a:t> </a:t>
            </a:r>
          </a:p>
          <a:p>
            <a:r>
              <a:rPr lang="en-IN" dirty="0">
                <a:solidFill>
                  <a:schemeClr val="accent1"/>
                </a:solidFill>
              </a:rPr>
              <a:t>Output cannot be increased</a:t>
            </a:r>
            <a:r>
              <a:rPr lang="en-IN" dirty="0"/>
              <a:t>, but composition of total output may change: </a:t>
            </a:r>
            <a:r>
              <a:rPr lang="en-IN" dirty="0">
                <a:solidFill>
                  <a:schemeClr val="accent1"/>
                </a:solidFill>
              </a:rPr>
              <a:t>rise in </a:t>
            </a:r>
            <a:r>
              <a:rPr lang="en-IN" dirty="0" err="1">
                <a:solidFill>
                  <a:schemeClr val="accent1"/>
                </a:solidFill>
              </a:rPr>
              <a:t>pvt.</a:t>
            </a:r>
            <a:r>
              <a:rPr lang="en-IN" dirty="0">
                <a:solidFill>
                  <a:schemeClr val="accent1"/>
                </a:solidFill>
              </a:rPr>
              <a:t> </a:t>
            </a:r>
            <a:r>
              <a:rPr lang="en-IN" dirty="0" err="1">
                <a:solidFill>
                  <a:schemeClr val="accent1"/>
                </a:solidFill>
              </a:rPr>
              <a:t>invt</a:t>
            </a:r>
            <a:r>
              <a:rPr lang="en-IN" dirty="0">
                <a:solidFill>
                  <a:schemeClr val="accent1"/>
                </a:solidFill>
              </a:rPr>
              <a:t>. and </a:t>
            </a:r>
            <a:r>
              <a:rPr lang="en-IN" dirty="0" err="1">
                <a:solidFill>
                  <a:schemeClr val="accent1"/>
                </a:solidFill>
              </a:rPr>
              <a:t>eqivalent</a:t>
            </a:r>
            <a:r>
              <a:rPr lang="en-IN" dirty="0">
                <a:solidFill>
                  <a:schemeClr val="accent1"/>
                </a:solidFill>
              </a:rPr>
              <a:t> fall in </a:t>
            </a:r>
            <a:r>
              <a:rPr lang="en-IN" dirty="0" err="1">
                <a:solidFill>
                  <a:schemeClr val="accent1"/>
                </a:solidFill>
              </a:rPr>
              <a:t>pvt.</a:t>
            </a:r>
            <a:r>
              <a:rPr lang="en-IN" dirty="0">
                <a:solidFill>
                  <a:schemeClr val="accent1"/>
                </a:solidFill>
              </a:rPr>
              <a:t> consumption. </a:t>
            </a:r>
          </a:p>
          <a:p>
            <a:pPr marL="0" indent="0">
              <a:buNone/>
            </a:pPr>
            <a:r>
              <a:rPr lang="en-IN" dirty="0">
                <a:solidFill>
                  <a:schemeClr val="accent1"/>
                </a:solidFill>
              </a:rPr>
              <a:t>				</a:t>
            </a:r>
            <a:r>
              <a:rPr lang="en-IN" dirty="0"/>
              <a:t>So, burden is only on the present generation. </a:t>
            </a:r>
            <a:r>
              <a:rPr lang="en-IN" dirty="0">
                <a:solidFill>
                  <a:schemeClr val="accent1"/>
                </a:solidFill>
              </a:rPr>
              <a:t>Future capital stock, income and thus generation is not affected. 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AAAF872-1F04-4D81-BFF7-DFDD77E4B124}"/>
              </a:ext>
            </a:extLst>
          </p:cNvPr>
          <p:cNvCxnSpPr/>
          <p:nvPr/>
        </p:nvCxnSpPr>
        <p:spPr>
          <a:xfrm>
            <a:off x="5817704" y="1683648"/>
            <a:ext cx="1216511" cy="0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FA471BD2-0B98-4876-9928-7D31B2C13198}"/>
              </a:ext>
            </a:extLst>
          </p:cNvPr>
          <p:cNvCxnSpPr/>
          <p:nvPr/>
        </p:nvCxnSpPr>
        <p:spPr>
          <a:xfrm>
            <a:off x="5817704" y="2525161"/>
            <a:ext cx="1216511" cy="0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90CC891-287C-452E-8C62-C240AD6B1D2B}"/>
              </a:ext>
            </a:extLst>
          </p:cNvPr>
          <p:cNvCxnSpPr/>
          <p:nvPr/>
        </p:nvCxnSpPr>
        <p:spPr>
          <a:xfrm>
            <a:off x="5817704" y="3830500"/>
            <a:ext cx="1216511" cy="0"/>
          </a:xfrm>
          <a:prstGeom prst="straightConnector1">
            <a:avLst/>
          </a:prstGeom>
          <a:ln w="7620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06319908-6BB7-45D4-80F9-DD8E12D0905D}"/>
              </a:ext>
            </a:extLst>
          </p:cNvPr>
          <p:cNvSpPr txBox="1"/>
          <p:nvPr/>
        </p:nvSpPr>
        <p:spPr>
          <a:xfrm>
            <a:off x="291548" y="6423371"/>
            <a:ext cx="117016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solidFill>
                  <a:srgbClr val="FF0000"/>
                </a:solidFill>
              </a:rPr>
              <a:t>Exercise: Illustrate all the above situations (a total of six possible cases) using IS-LM graph.  </a:t>
            </a:r>
          </a:p>
        </p:txBody>
      </p:sp>
    </p:spTree>
    <p:extLst>
      <p:ext uri="{BB962C8B-B14F-4D97-AF65-F5344CB8AC3E}">
        <p14:creationId xmlns:p14="http://schemas.microsoft.com/office/powerpoint/2010/main" val="3506352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867</TotalTime>
  <Words>1726</Words>
  <Application>Microsoft Office PowerPoint</Application>
  <PresentationFormat>Widescreen</PresentationFormat>
  <Paragraphs>117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Black</vt:lpstr>
      <vt:lpstr>Calibri</vt:lpstr>
      <vt:lpstr>Calibri Light</vt:lpstr>
      <vt:lpstr>Times New Roman</vt:lpstr>
      <vt:lpstr>Office Theme</vt:lpstr>
      <vt:lpstr>    M.A/M.Sc. 4th Semester </vt:lpstr>
      <vt:lpstr>Public Debt </vt:lpstr>
      <vt:lpstr>How is the public debt created?</vt:lpstr>
      <vt:lpstr>Govt. Budget</vt:lpstr>
      <vt:lpstr>Exercise:</vt:lpstr>
      <vt:lpstr>Debt Vs. Deficits</vt:lpstr>
      <vt:lpstr>Burden of Internal Public Debt- Asset-Liability Approach</vt:lpstr>
      <vt:lpstr>Some burden still exists:</vt:lpstr>
      <vt:lpstr>Mitigating the crowding out effect</vt:lpstr>
      <vt:lpstr>Continuing….Some burden still exists:                 </vt:lpstr>
      <vt:lpstr>PowerPoint Presentation</vt:lpstr>
      <vt:lpstr>Problem with Domar Approach</vt:lpstr>
      <vt:lpstr>Ceiling on Fiscal Deficit as a sustainability measure (FRBM) ignores the following facts: </vt:lpstr>
      <vt:lpstr>Should we depend completely on taxation? No borrowing at all..</vt:lpstr>
      <vt:lpstr>Internal Vs. External Public Debt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Debt </dc:title>
  <dc:creator>HP</dc:creator>
  <cp:lastModifiedBy>HP</cp:lastModifiedBy>
  <cp:revision>116</cp:revision>
  <dcterms:created xsi:type="dcterms:W3CDTF">2020-04-02T18:31:25Z</dcterms:created>
  <dcterms:modified xsi:type="dcterms:W3CDTF">2020-04-08T11:37:51Z</dcterms:modified>
</cp:coreProperties>
</file>