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4" r:id="rId4"/>
    <p:sldId id="265" r:id="rId5"/>
    <p:sldId id="266" r:id="rId6"/>
    <p:sldId id="267" r:id="rId7"/>
    <p:sldId id="258" r:id="rId8"/>
    <p:sldId id="268" r:id="rId9"/>
    <p:sldId id="269" r:id="rId10"/>
    <p:sldId id="270" r:id="rId11"/>
    <p:sldId id="271" r:id="rId12"/>
    <p:sldId id="272" r:id="rId13"/>
    <p:sldId id="260" r:id="rId14"/>
    <p:sldId id="297" r:id="rId15"/>
    <p:sldId id="274" r:id="rId16"/>
    <p:sldId id="262" r:id="rId17"/>
    <p:sldId id="263" r:id="rId18"/>
    <p:sldId id="276" r:id="rId19"/>
    <p:sldId id="277" r:id="rId20"/>
    <p:sldId id="27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0AC6"/>
    <a:srgbClr val="5881F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0" d="100"/>
          <a:sy n="60" d="100"/>
        </p:scale>
        <p:origin x="-1656" y="-25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4/6/2020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4/6/2020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371600"/>
          </a:xfrm>
          <a:solidFill>
            <a:schemeClr val="bg1"/>
          </a:solidFill>
        </p:spPr>
        <p:txBody>
          <a:bodyPr>
            <a:normAutofit/>
          </a:bodyPr>
          <a:lstStyle/>
          <a:p>
            <a:pPr algn="ctr"/>
            <a:r>
              <a:rPr lang="en-US" sz="3200" b="1" dirty="0" smtClean="0">
                <a:solidFill>
                  <a:srgbClr val="130AC6"/>
                </a:solidFill>
                <a:latin typeface="Bradley Hand ITC" pitchFamily="66" charset="0"/>
              </a:rPr>
              <a:t>The  </a:t>
            </a:r>
            <a:r>
              <a:rPr lang="en-US" sz="3200" b="1" dirty="0" err="1" smtClean="0">
                <a:solidFill>
                  <a:srgbClr val="130AC6"/>
                </a:solidFill>
                <a:latin typeface="Bradley Hand ITC" pitchFamily="66" charset="0"/>
              </a:rPr>
              <a:t>Indianness</a:t>
            </a:r>
            <a:r>
              <a:rPr lang="en-US" sz="3200" b="1" dirty="0" smtClean="0">
                <a:solidFill>
                  <a:srgbClr val="130AC6"/>
                </a:solidFill>
                <a:latin typeface="Bradley Hand ITC" pitchFamily="66" charset="0"/>
              </a:rPr>
              <a:t>  of  </a:t>
            </a:r>
            <a:r>
              <a:rPr lang="en-US" sz="3200" b="1" dirty="0" err="1" smtClean="0">
                <a:solidFill>
                  <a:srgbClr val="130AC6"/>
                </a:solidFill>
                <a:latin typeface="Bradley Hand ITC" pitchFamily="66" charset="0"/>
              </a:rPr>
              <a:t>Girish</a:t>
            </a:r>
            <a:r>
              <a:rPr lang="en-US" sz="3200" b="1" dirty="0" smtClean="0">
                <a:solidFill>
                  <a:srgbClr val="130AC6"/>
                </a:solidFill>
                <a:latin typeface="Bradley Hand ITC" pitchFamily="66" charset="0"/>
              </a:rPr>
              <a:t>  </a:t>
            </a:r>
            <a:r>
              <a:rPr lang="en-US" sz="3200" b="1" dirty="0" err="1" smtClean="0">
                <a:solidFill>
                  <a:srgbClr val="130AC6"/>
                </a:solidFill>
                <a:latin typeface="Bradley Hand ITC" pitchFamily="66" charset="0"/>
              </a:rPr>
              <a:t>Karnad’s</a:t>
            </a:r>
            <a:r>
              <a:rPr lang="en-US" sz="3200" b="1" dirty="0" smtClean="0">
                <a:solidFill>
                  <a:srgbClr val="130AC6"/>
                </a:solidFill>
                <a:latin typeface="Bradley Hand ITC" pitchFamily="66" charset="0"/>
              </a:rPr>
              <a:t>  Plays</a:t>
            </a:r>
            <a:endParaRPr lang="en-IN" sz="3200" b="1" dirty="0">
              <a:solidFill>
                <a:srgbClr val="130AC6"/>
              </a:solidFill>
              <a:latin typeface="Bradley Hand ITC" pitchFamily="66" charset="0"/>
            </a:endParaRPr>
          </a:p>
        </p:txBody>
      </p:sp>
      <p:sp>
        <p:nvSpPr>
          <p:cNvPr id="3" name="Subtitle 2"/>
          <p:cNvSpPr>
            <a:spLocks noGrp="1"/>
          </p:cNvSpPr>
          <p:nvPr>
            <p:ph type="subTitle" idx="1"/>
          </p:nvPr>
        </p:nvSpPr>
        <p:spPr>
          <a:xfrm>
            <a:off x="1371600" y="2286000"/>
            <a:ext cx="6400800" cy="4267200"/>
          </a:xfrm>
        </p:spPr>
        <p:txBody>
          <a:bodyPr>
            <a:normAutofit fontScale="70000" lnSpcReduction="20000"/>
          </a:bodyPr>
          <a:lstStyle/>
          <a:p>
            <a:pPr algn="ctr"/>
            <a:r>
              <a:rPr lang="en-US" sz="4500" dirty="0" smtClean="0">
                <a:solidFill>
                  <a:srgbClr val="00B0F0"/>
                </a:solidFill>
              </a:rPr>
              <a:t>Extension Lecture</a:t>
            </a:r>
          </a:p>
          <a:p>
            <a:pPr algn="ctr"/>
            <a:endParaRPr lang="en-US" dirty="0" smtClean="0">
              <a:solidFill>
                <a:srgbClr val="00B0F0"/>
              </a:solidFill>
            </a:endParaRPr>
          </a:p>
          <a:p>
            <a:pPr algn="ctr"/>
            <a:r>
              <a:rPr lang="en-US" dirty="0" smtClean="0">
                <a:solidFill>
                  <a:srgbClr val="00B0F0"/>
                </a:solidFill>
              </a:rPr>
              <a:t>22 January 2020</a:t>
            </a:r>
          </a:p>
          <a:p>
            <a:pPr algn="ctr"/>
            <a:endParaRPr lang="en-US" dirty="0" smtClean="0">
              <a:solidFill>
                <a:srgbClr val="00B0F0"/>
              </a:solidFill>
            </a:endParaRPr>
          </a:p>
          <a:p>
            <a:pPr algn="ctr"/>
            <a:r>
              <a:rPr lang="en-US" b="1" dirty="0" smtClean="0">
                <a:solidFill>
                  <a:srgbClr val="00B0F0"/>
                </a:solidFill>
              </a:rPr>
              <a:t>Department of English</a:t>
            </a:r>
          </a:p>
          <a:p>
            <a:pPr algn="ctr"/>
            <a:r>
              <a:rPr lang="en-US" b="1" dirty="0" smtClean="0">
                <a:solidFill>
                  <a:srgbClr val="00B0F0"/>
                </a:solidFill>
              </a:rPr>
              <a:t>Raja </a:t>
            </a:r>
            <a:r>
              <a:rPr lang="en-US" b="1" dirty="0" err="1" smtClean="0">
                <a:solidFill>
                  <a:srgbClr val="00B0F0"/>
                </a:solidFill>
              </a:rPr>
              <a:t>Narendralal</a:t>
            </a:r>
            <a:r>
              <a:rPr lang="en-US" b="1" dirty="0" smtClean="0">
                <a:solidFill>
                  <a:srgbClr val="00B0F0"/>
                </a:solidFill>
              </a:rPr>
              <a:t> Khan Women’s College (Autonomous)</a:t>
            </a:r>
          </a:p>
          <a:p>
            <a:pPr algn="ctr"/>
            <a:r>
              <a:rPr lang="en-US" sz="2500" dirty="0" err="1" smtClean="0">
                <a:solidFill>
                  <a:srgbClr val="00B0F0"/>
                </a:solidFill>
              </a:rPr>
              <a:t>Gope</a:t>
            </a:r>
            <a:r>
              <a:rPr lang="en-US" sz="2500" dirty="0" smtClean="0">
                <a:solidFill>
                  <a:srgbClr val="00B0F0"/>
                </a:solidFill>
              </a:rPr>
              <a:t> Palace, </a:t>
            </a:r>
            <a:r>
              <a:rPr lang="en-US" sz="2500" dirty="0" err="1" smtClean="0">
                <a:solidFill>
                  <a:srgbClr val="00B0F0"/>
                </a:solidFill>
              </a:rPr>
              <a:t>Midnapore</a:t>
            </a:r>
            <a:endParaRPr lang="en-US" sz="2500" dirty="0" smtClean="0">
              <a:solidFill>
                <a:srgbClr val="00B0F0"/>
              </a:solidFill>
            </a:endParaRPr>
          </a:p>
          <a:p>
            <a:pPr algn="ctr"/>
            <a:endParaRPr lang="en-US" dirty="0" smtClean="0">
              <a:solidFill>
                <a:srgbClr val="00B0F0"/>
              </a:solidFill>
            </a:endParaRPr>
          </a:p>
          <a:p>
            <a:pPr algn="ctr"/>
            <a:endParaRPr lang="en-US" dirty="0" smtClean="0">
              <a:solidFill>
                <a:srgbClr val="00B0F0"/>
              </a:solidFill>
            </a:endParaRPr>
          </a:p>
          <a:p>
            <a:pPr algn="ctr"/>
            <a:r>
              <a:rPr lang="en-US" b="1" dirty="0" smtClean="0">
                <a:solidFill>
                  <a:srgbClr val="00B0F0"/>
                </a:solidFill>
              </a:rPr>
              <a:t>Dr. Jolly Das</a:t>
            </a:r>
          </a:p>
          <a:p>
            <a:pPr algn="ctr"/>
            <a:r>
              <a:rPr lang="en-US" sz="2500" dirty="0" smtClean="0">
                <a:solidFill>
                  <a:srgbClr val="00B0F0"/>
                </a:solidFill>
              </a:rPr>
              <a:t>Associate Professor</a:t>
            </a:r>
          </a:p>
          <a:p>
            <a:pPr algn="ctr"/>
            <a:r>
              <a:rPr lang="en-US" sz="2500" dirty="0" smtClean="0">
                <a:solidFill>
                  <a:srgbClr val="00B0F0"/>
                </a:solidFill>
              </a:rPr>
              <a:t>Department of English</a:t>
            </a:r>
          </a:p>
          <a:p>
            <a:pPr algn="ctr"/>
            <a:r>
              <a:rPr lang="en-US" sz="2500" dirty="0" smtClean="0">
                <a:solidFill>
                  <a:srgbClr val="00B0F0"/>
                </a:solidFill>
              </a:rPr>
              <a:t>Vidyasagar University</a:t>
            </a:r>
          </a:p>
          <a:p>
            <a:pPr algn="ctr"/>
            <a:r>
              <a:rPr lang="en-US" sz="2500" dirty="0" err="1" smtClean="0">
                <a:solidFill>
                  <a:srgbClr val="00B0F0"/>
                </a:solidFill>
              </a:rPr>
              <a:t>Midnapore</a:t>
            </a:r>
            <a:endParaRPr lang="en-US" sz="2500" dirty="0" smtClean="0">
              <a:solidFill>
                <a:srgbClr val="00B0F0"/>
              </a:solidFill>
            </a:endParaRPr>
          </a:p>
          <a:p>
            <a:pPr algn="ctr"/>
            <a:endParaRPr lang="en-US" dirty="0" smtClean="0">
              <a:solidFill>
                <a:srgbClr val="00B0F0"/>
              </a:solidFill>
            </a:endParaRPr>
          </a:p>
          <a:p>
            <a:pPr algn="ctr"/>
            <a:endParaRPr lang="en-IN" dirty="0">
              <a:solidFill>
                <a:srgbClr val="00B0F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a:bodyPr>
          <a:lstStyle/>
          <a:p>
            <a:r>
              <a:rPr lang="en-US" sz="2800" dirty="0" smtClean="0"/>
              <a:t>Indian Drama in English</a:t>
            </a:r>
            <a:endParaRPr lang="en-IN" sz="2800" dirty="0"/>
          </a:p>
        </p:txBody>
      </p:sp>
      <p:sp>
        <p:nvSpPr>
          <p:cNvPr id="3" name="Content Placeholder 2"/>
          <p:cNvSpPr>
            <a:spLocks noGrp="1"/>
          </p:cNvSpPr>
          <p:nvPr>
            <p:ph idx="1"/>
          </p:nvPr>
        </p:nvSpPr>
        <p:spPr>
          <a:xfrm>
            <a:off x="457200" y="1447800"/>
            <a:ext cx="8229600" cy="5105400"/>
          </a:xfrm>
        </p:spPr>
        <p:txBody>
          <a:bodyPr>
            <a:normAutofit/>
          </a:bodyPr>
          <a:lstStyle/>
          <a:p>
            <a:pPr algn="just">
              <a:lnSpc>
                <a:spcPct val="170000"/>
              </a:lnSpc>
            </a:pPr>
            <a:r>
              <a:rPr lang="en-US" dirty="0" smtClean="0"/>
              <a:t>Many plays written in the vernacular languages have been translated into English by:</a:t>
            </a:r>
          </a:p>
          <a:p>
            <a:pPr algn="just">
              <a:lnSpc>
                <a:spcPct val="170000"/>
              </a:lnSpc>
            </a:pPr>
            <a:r>
              <a:rPr lang="en-US" dirty="0" smtClean="0"/>
              <a:t>the playwrights themselves</a:t>
            </a:r>
          </a:p>
          <a:p>
            <a:pPr algn="just">
              <a:lnSpc>
                <a:spcPct val="170000"/>
              </a:lnSpc>
            </a:pPr>
            <a:r>
              <a:rPr lang="en-US" dirty="0" smtClean="0"/>
              <a:t>others </a:t>
            </a:r>
          </a:p>
          <a:p>
            <a:pPr algn="just">
              <a:lnSpc>
                <a:spcPct val="170000"/>
              </a:lnSpc>
            </a:pPr>
            <a:r>
              <a:rPr lang="en-US" dirty="0" smtClean="0"/>
              <a:t>Indian English drama forms a sub-group within this broad category. These plays were originally written in English.</a:t>
            </a:r>
            <a:endParaRPr lang="en-I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a:bodyPr>
          <a:lstStyle/>
          <a:p>
            <a:r>
              <a:rPr lang="en-US" sz="2800" dirty="0" smtClean="0"/>
              <a:t>Indian Drama in English</a:t>
            </a:r>
            <a:endParaRPr lang="en-IN" sz="2800" dirty="0"/>
          </a:p>
        </p:txBody>
      </p:sp>
      <p:sp>
        <p:nvSpPr>
          <p:cNvPr id="3" name="Content Placeholder 2"/>
          <p:cNvSpPr>
            <a:spLocks noGrp="1"/>
          </p:cNvSpPr>
          <p:nvPr>
            <p:ph idx="1"/>
          </p:nvPr>
        </p:nvSpPr>
        <p:spPr>
          <a:xfrm>
            <a:off x="457200" y="1447800"/>
            <a:ext cx="8229600" cy="5105400"/>
          </a:xfrm>
        </p:spPr>
        <p:txBody>
          <a:bodyPr>
            <a:normAutofit/>
          </a:bodyPr>
          <a:lstStyle/>
          <a:p>
            <a:pPr algn="just">
              <a:lnSpc>
                <a:spcPct val="170000"/>
              </a:lnSpc>
            </a:pPr>
            <a:r>
              <a:rPr lang="en-US" dirty="0" smtClean="0"/>
              <a:t>1831	</a:t>
            </a:r>
            <a:r>
              <a:rPr lang="en-US" i="1" dirty="0" smtClean="0"/>
              <a:t>The Persecuted, or Dramatic Scenes Illustrative of 	the Present State of </a:t>
            </a:r>
            <a:r>
              <a:rPr lang="en-US" i="1" dirty="0" err="1" smtClean="0"/>
              <a:t>Hindoo</a:t>
            </a:r>
            <a:r>
              <a:rPr lang="en-US" i="1" dirty="0" smtClean="0"/>
              <a:t> Society in Calcutta. 				</a:t>
            </a:r>
            <a:r>
              <a:rPr lang="en-US" dirty="0" smtClean="0"/>
              <a:t>(Krishna Mohan </a:t>
            </a:r>
            <a:r>
              <a:rPr lang="en-US" dirty="0" err="1" smtClean="0"/>
              <a:t>Banerjee</a:t>
            </a:r>
            <a:r>
              <a:rPr lang="en-US" dirty="0" smtClean="0"/>
              <a:t>)</a:t>
            </a:r>
          </a:p>
          <a:p>
            <a:pPr>
              <a:lnSpc>
                <a:spcPct val="170000"/>
              </a:lnSpc>
            </a:pPr>
            <a:r>
              <a:rPr lang="en-US" dirty="0" smtClean="0"/>
              <a:t>1871	</a:t>
            </a:r>
            <a:r>
              <a:rPr lang="en-US" i="1" dirty="0" smtClean="0"/>
              <a:t>Is This Called Civilization?	</a:t>
            </a:r>
          </a:p>
          <a:p>
            <a:pPr>
              <a:lnSpc>
                <a:spcPct val="170000"/>
              </a:lnSpc>
              <a:buNone/>
            </a:pPr>
            <a:r>
              <a:rPr lang="en-US" dirty="0" smtClean="0"/>
              <a:t>					(Michael </a:t>
            </a:r>
            <a:r>
              <a:rPr lang="en-US" dirty="0" err="1" smtClean="0"/>
              <a:t>Madhusudan</a:t>
            </a:r>
            <a:r>
              <a:rPr lang="en-US" dirty="0" smtClean="0"/>
              <a:t> </a:t>
            </a:r>
            <a:r>
              <a:rPr lang="en-US" dirty="0" err="1" smtClean="0"/>
              <a:t>Dutt</a:t>
            </a:r>
            <a:r>
              <a:rPr lang="en-US" dirty="0" smtClean="0"/>
              <a:t>)</a:t>
            </a:r>
            <a:endParaRPr lang="en-IN"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a:bodyPr>
          <a:lstStyle/>
          <a:p>
            <a:r>
              <a:rPr lang="en-US" sz="2800" dirty="0" smtClean="0"/>
              <a:t>Indian Drama in English: Some Playwrights</a:t>
            </a:r>
            <a:endParaRPr lang="en-IN" sz="2800" dirty="0"/>
          </a:p>
        </p:txBody>
      </p:sp>
      <p:sp>
        <p:nvSpPr>
          <p:cNvPr id="3" name="Content Placeholder 2"/>
          <p:cNvSpPr>
            <a:spLocks noGrp="1"/>
          </p:cNvSpPr>
          <p:nvPr>
            <p:ph idx="1"/>
          </p:nvPr>
        </p:nvSpPr>
        <p:spPr>
          <a:xfrm>
            <a:off x="1524000" y="1447800"/>
            <a:ext cx="7162800" cy="5410200"/>
          </a:xfrm>
        </p:spPr>
        <p:txBody>
          <a:bodyPr>
            <a:normAutofit fontScale="55000" lnSpcReduction="20000"/>
          </a:bodyPr>
          <a:lstStyle/>
          <a:p>
            <a:pPr algn="just">
              <a:lnSpc>
                <a:spcPct val="170000"/>
              </a:lnSpc>
            </a:pPr>
            <a:r>
              <a:rPr lang="en-US" dirty="0" err="1" smtClean="0"/>
              <a:t>Rabindranath</a:t>
            </a:r>
            <a:r>
              <a:rPr lang="en-US" dirty="0" smtClean="0"/>
              <a:t> Tagore</a:t>
            </a:r>
          </a:p>
          <a:p>
            <a:pPr algn="just">
              <a:lnSpc>
                <a:spcPct val="170000"/>
              </a:lnSpc>
            </a:pPr>
            <a:r>
              <a:rPr lang="en-US" dirty="0" smtClean="0"/>
              <a:t>Sri </a:t>
            </a:r>
            <a:r>
              <a:rPr lang="en-US" dirty="0" err="1" smtClean="0"/>
              <a:t>Aurobindo</a:t>
            </a:r>
            <a:endParaRPr lang="en-US" dirty="0" smtClean="0"/>
          </a:p>
          <a:p>
            <a:pPr algn="just">
              <a:lnSpc>
                <a:spcPct val="170000"/>
              </a:lnSpc>
            </a:pPr>
            <a:r>
              <a:rPr lang="en-US" dirty="0" err="1" smtClean="0"/>
              <a:t>Harindranath</a:t>
            </a:r>
            <a:r>
              <a:rPr lang="en-US" dirty="0" smtClean="0"/>
              <a:t> </a:t>
            </a:r>
            <a:r>
              <a:rPr lang="en-US" dirty="0" err="1" smtClean="0"/>
              <a:t>Chattopadhyay</a:t>
            </a:r>
            <a:endParaRPr lang="en-US" dirty="0" smtClean="0"/>
          </a:p>
          <a:p>
            <a:pPr algn="just">
              <a:lnSpc>
                <a:spcPct val="170000"/>
              </a:lnSpc>
            </a:pPr>
            <a:r>
              <a:rPr lang="en-US" dirty="0" err="1" smtClean="0"/>
              <a:t>Asif</a:t>
            </a:r>
            <a:r>
              <a:rPr lang="en-US" dirty="0" smtClean="0"/>
              <a:t> </a:t>
            </a:r>
            <a:r>
              <a:rPr lang="en-US" dirty="0" err="1" smtClean="0"/>
              <a:t>Currimbhoy</a:t>
            </a:r>
            <a:endParaRPr lang="en-US" dirty="0" smtClean="0"/>
          </a:p>
          <a:p>
            <a:pPr algn="just">
              <a:lnSpc>
                <a:spcPct val="170000"/>
              </a:lnSpc>
            </a:pPr>
            <a:r>
              <a:rPr lang="en-US" dirty="0" smtClean="0"/>
              <a:t>Cyrus </a:t>
            </a:r>
            <a:r>
              <a:rPr lang="en-US" dirty="0" err="1" smtClean="0"/>
              <a:t>Mistry</a:t>
            </a:r>
            <a:endParaRPr lang="en-US" dirty="0" smtClean="0"/>
          </a:p>
          <a:p>
            <a:pPr algn="just">
              <a:lnSpc>
                <a:spcPct val="170000"/>
              </a:lnSpc>
            </a:pPr>
            <a:r>
              <a:rPr lang="en-US" dirty="0" err="1" smtClean="0"/>
              <a:t>Nissim</a:t>
            </a:r>
            <a:r>
              <a:rPr lang="en-US" dirty="0" smtClean="0"/>
              <a:t> Ezekiel</a:t>
            </a:r>
          </a:p>
          <a:p>
            <a:pPr algn="just">
              <a:lnSpc>
                <a:spcPct val="170000"/>
              </a:lnSpc>
            </a:pPr>
            <a:r>
              <a:rPr lang="en-US" dirty="0" err="1" smtClean="0"/>
              <a:t>Zahida</a:t>
            </a:r>
            <a:r>
              <a:rPr lang="en-US" dirty="0" smtClean="0"/>
              <a:t> </a:t>
            </a:r>
            <a:r>
              <a:rPr lang="en-US" dirty="0" err="1" smtClean="0"/>
              <a:t>Zaidi</a:t>
            </a:r>
            <a:endParaRPr lang="en-US" dirty="0" smtClean="0"/>
          </a:p>
          <a:p>
            <a:pPr algn="just">
              <a:lnSpc>
                <a:spcPct val="170000"/>
              </a:lnSpc>
            </a:pPr>
            <a:r>
              <a:rPr lang="en-US" dirty="0" err="1" smtClean="0"/>
              <a:t>Gurcharan</a:t>
            </a:r>
            <a:r>
              <a:rPr lang="en-US" dirty="0" smtClean="0"/>
              <a:t> Das</a:t>
            </a:r>
          </a:p>
          <a:p>
            <a:pPr algn="just">
              <a:lnSpc>
                <a:spcPct val="170000"/>
              </a:lnSpc>
            </a:pPr>
            <a:r>
              <a:rPr lang="en-US" dirty="0" err="1" smtClean="0"/>
              <a:t>Uma</a:t>
            </a:r>
            <a:r>
              <a:rPr lang="en-US" dirty="0" smtClean="0"/>
              <a:t> </a:t>
            </a:r>
            <a:r>
              <a:rPr lang="en-US" dirty="0" err="1" smtClean="0"/>
              <a:t>Parameshwaran</a:t>
            </a:r>
            <a:endParaRPr lang="en-US" dirty="0" smtClean="0"/>
          </a:p>
          <a:p>
            <a:pPr algn="just">
              <a:lnSpc>
                <a:spcPct val="170000"/>
              </a:lnSpc>
            </a:pPr>
            <a:r>
              <a:rPr lang="en-US" dirty="0" err="1" smtClean="0"/>
              <a:t>Manjula</a:t>
            </a:r>
            <a:r>
              <a:rPr lang="en-US" dirty="0" smtClean="0"/>
              <a:t> </a:t>
            </a:r>
            <a:r>
              <a:rPr lang="en-US" dirty="0" err="1" smtClean="0"/>
              <a:t>Padmanabhan</a:t>
            </a:r>
            <a:endParaRPr lang="en-US" dirty="0" smtClean="0"/>
          </a:p>
          <a:p>
            <a:pPr algn="just">
              <a:lnSpc>
                <a:spcPct val="170000"/>
              </a:lnSpc>
            </a:pPr>
            <a:r>
              <a:rPr lang="en-US" dirty="0" err="1" smtClean="0"/>
              <a:t>Mahasweta</a:t>
            </a:r>
            <a:r>
              <a:rPr lang="en-US" dirty="0" smtClean="0"/>
              <a:t> Devi</a:t>
            </a:r>
          </a:p>
          <a:p>
            <a:pPr algn="just">
              <a:lnSpc>
                <a:spcPct val="170000"/>
              </a:lnSpc>
            </a:pPr>
            <a:r>
              <a:rPr lang="en-US" dirty="0" err="1" smtClean="0"/>
              <a:t>Poilie</a:t>
            </a:r>
            <a:r>
              <a:rPr lang="en-US" dirty="0" smtClean="0"/>
              <a:t> </a:t>
            </a:r>
            <a:r>
              <a:rPr lang="en-US" dirty="0" err="1" smtClean="0"/>
              <a:t>Sengupta</a:t>
            </a:r>
            <a:endParaRPr lang="en-US" dirty="0" smtClean="0"/>
          </a:p>
          <a:p>
            <a:pPr algn="just">
              <a:lnSpc>
                <a:spcPct val="170000"/>
              </a:lnSpc>
            </a:pPr>
            <a:r>
              <a:rPr lang="en-US" dirty="0" smtClean="0"/>
              <a:t>Mahesh </a:t>
            </a:r>
            <a:r>
              <a:rPr lang="en-US" dirty="0" err="1" smtClean="0"/>
              <a:t>Dattani</a:t>
            </a:r>
            <a:endParaRPr lang="en-IN" dirty="0" smtClean="0"/>
          </a:p>
          <a:p>
            <a:pPr algn="just">
              <a:lnSpc>
                <a:spcPct val="170000"/>
              </a:lnSpc>
            </a:pPr>
            <a:r>
              <a:rPr lang="en-US" dirty="0" smtClean="0"/>
              <a:t>And many others . .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pPr algn="ctr"/>
            <a:r>
              <a:rPr lang="en-US" sz="2800" dirty="0" err="1" smtClean="0"/>
              <a:t>Girish</a:t>
            </a:r>
            <a:r>
              <a:rPr lang="en-US" sz="2800" dirty="0" smtClean="0"/>
              <a:t> </a:t>
            </a:r>
            <a:r>
              <a:rPr lang="en-US" sz="2800" dirty="0" err="1" smtClean="0"/>
              <a:t>Karnad</a:t>
            </a:r>
            <a:endParaRPr lang="en-IN" sz="2800" dirty="0"/>
          </a:p>
        </p:txBody>
      </p:sp>
      <p:sp>
        <p:nvSpPr>
          <p:cNvPr id="3" name="Content Placeholder 2"/>
          <p:cNvSpPr>
            <a:spLocks noGrp="1"/>
          </p:cNvSpPr>
          <p:nvPr>
            <p:ph idx="1"/>
          </p:nvPr>
        </p:nvSpPr>
        <p:spPr>
          <a:xfrm>
            <a:off x="457200" y="2133600"/>
            <a:ext cx="8229600" cy="4191000"/>
          </a:xfrm>
        </p:spPr>
        <p:txBody>
          <a:bodyPr>
            <a:normAutofit/>
          </a:bodyPr>
          <a:lstStyle/>
          <a:p>
            <a:pPr algn="ctr">
              <a:lnSpc>
                <a:spcPct val="200000"/>
              </a:lnSpc>
            </a:pPr>
            <a:r>
              <a:rPr lang="en-US" sz="1800" dirty="0" err="1" smtClean="0">
                <a:solidFill>
                  <a:srgbClr val="00B0F0"/>
                </a:solidFill>
                <a:latin typeface="Arial" pitchFamily="34" charset="0"/>
                <a:cs typeface="Arial" pitchFamily="34" charset="0"/>
              </a:rPr>
              <a:t>Bharatiya</a:t>
            </a:r>
            <a:r>
              <a:rPr lang="en-US" sz="1800" dirty="0" smtClean="0">
                <a:solidFill>
                  <a:srgbClr val="00B0F0"/>
                </a:solidFill>
                <a:latin typeface="Arial" pitchFamily="34" charset="0"/>
                <a:cs typeface="Arial" pitchFamily="34" charset="0"/>
              </a:rPr>
              <a:t>  </a:t>
            </a:r>
            <a:r>
              <a:rPr lang="en-US" sz="1800" dirty="0" err="1" smtClean="0">
                <a:solidFill>
                  <a:srgbClr val="00B0F0"/>
                </a:solidFill>
                <a:latin typeface="Arial" pitchFamily="34" charset="0"/>
                <a:cs typeface="Arial" pitchFamily="34" charset="0"/>
              </a:rPr>
              <a:t>Gyanpith</a:t>
            </a:r>
            <a:r>
              <a:rPr lang="en-US" sz="1800" dirty="0" smtClean="0">
                <a:solidFill>
                  <a:srgbClr val="00B0F0"/>
                </a:solidFill>
                <a:latin typeface="Arial" pitchFamily="34" charset="0"/>
                <a:cs typeface="Arial" pitchFamily="34" charset="0"/>
              </a:rPr>
              <a:t> </a:t>
            </a:r>
            <a:r>
              <a:rPr lang="en-US" sz="1800" dirty="0" err="1" smtClean="0">
                <a:solidFill>
                  <a:srgbClr val="00B0F0"/>
                </a:solidFill>
                <a:latin typeface="Arial" pitchFamily="34" charset="0"/>
                <a:cs typeface="Arial" pitchFamily="34" charset="0"/>
              </a:rPr>
              <a:t>Awardee</a:t>
            </a:r>
            <a:endParaRPr lang="en-US" sz="1800" dirty="0" smtClean="0">
              <a:solidFill>
                <a:srgbClr val="00B0F0"/>
              </a:solidFill>
              <a:latin typeface="Arial" pitchFamily="34" charset="0"/>
              <a:cs typeface="Arial" pitchFamily="34" charset="0"/>
            </a:endParaRPr>
          </a:p>
          <a:p>
            <a:pPr algn="ctr">
              <a:lnSpc>
                <a:spcPct val="200000"/>
              </a:lnSpc>
            </a:pPr>
            <a:r>
              <a:rPr lang="en-US" sz="1800" dirty="0" smtClean="0">
                <a:solidFill>
                  <a:srgbClr val="00B0F0"/>
                </a:solidFill>
                <a:latin typeface="Arial" pitchFamily="34" charset="0"/>
                <a:cs typeface="Arial" pitchFamily="34" charset="0"/>
              </a:rPr>
              <a:t>World Theatre Ambassador</a:t>
            </a:r>
          </a:p>
          <a:p>
            <a:pPr algn="ctr">
              <a:lnSpc>
                <a:spcPct val="200000"/>
              </a:lnSpc>
            </a:pPr>
            <a:r>
              <a:rPr lang="en-US" sz="1800" dirty="0" err="1" smtClean="0">
                <a:solidFill>
                  <a:srgbClr val="00B0F0"/>
                </a:solidFill>
                <a:latin typeface="Arial" pitchFamily="34" charset="0"/>
                <a:cs typeface="Arial" pitchFamily="34" charset="0"/>
              </a:rPr>
              <a:t>Padma</a:t>
            </a:r>
            <a:r>
              <a:rPr lang="en-US" sz="1800" dirty="0" smtClean="0">
                <a:solidFill>
                  <a:srgbClr val="00B0F0"/>
                </a:solidFill>
                <a:latin typeface="Arial" pitchFamily="34" charset="0"/>
                <a:cs typeface="Arial" pitchFamily="34" charset="0"/>
              </a:rPr>
              <a:t> </a:t>
            </a:r>
            <a:r>
              <a:rPr lang="en-US" sz="1800" dirty="0" err="1" smtClean="0">
                <a:solidFill>
                  <a:srgbClr val="00B0F0"/>
                </a:solidFill>
                <a:latin typeface="Arial" pitchFamily="34" charset="0"/>
                <a:cs typeface="Arial" pitchFamily="34" charset="0"/>
              </a:rPr>
              <a:t>Bhushan</a:t>
            </a:r>
            <a:r>
              <a:rPr lang="en-US" sz="1800" dirty="0" smtClean="0">
                <a:solidFill>
                  <a:srgbClr val="00B0F0"/>
                </a:solidFill>
                <a:latin typeface="Aharoni" pitchFamily="2" charset="-79"/>
                <a:cs typeface="Aharoni" pitchFamily="2" charset="-79"/>
              </a:rPr>
              <a:t>  </a:t>
            </a:r>
          </a:p>
          <a:p>
            <a:pPr algn="just">
              <a:lnSpc>
                <a:spcPct val="150000"/>
              </a:lnSpc>
              <a:buNone/>
            </a:pPr>
            <a:endParaRPr lang="en-US" sz="18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endParaRPr lang="en-IN" sz="2800" i="1" dirty="0"/>
          </a:p>
        </p:txBody>
      </p:sp>
      <p:pic>
        <p:nvPicPr>
          <p:cNvPr id="1026" name="Picture 2" descr="C:\Users\User\Downloads\Girish Karnad.jpg"/>
          <p:cNvPicPr>
            <a:picLocks noGrp="1" noChangeAspect="1" noChangeArrowheads="1"/>
          </p:cNvPicPr>
          <p:nvPr>
            <p:ph idx="1"/>
          </p:nvPr>
        </p:nvPicPr>
        <p:blipFill>
          <a:blip r:embed="rId2"/>
          <a:srcRect/>
          <a:stretch>
            <a:fillRect/>
          </a:stretch>
        </p:blipFill>
        <p:spPr bwMode="auto">
          <a:xfrm>
            <a:off x="2743200" y="1295399"/>
            <a:ext cx="3505199" cy="3581401"/>
          </a:xfrm>
          <a:prstGeom prst="rect">
            <a:avLst/>
          </a:prstGeom>
          <a:noFill/>
        </p:spPr>
      </p:pic>
      <p:sp>
        <p:nvSpPr>
          <p:cNvPr id="4" name="Rectangle 3"/>
          <p:cNvSpPr/>
          <p:nvPr/>
        </p:nvSpPr>
        <p:spPr>
          <a:xfrm>
            <a:off x="1981200" y="5460326"/>
            <a:ext cx="5105399" cy="369332"/>
          </a:xfrm>
          <a:prstGeom prst="rect">
            <a:avLst/>
          </a:prstGeom>
        </p:spPr>
        <p:txBody>
          <a:bodyPr wrap="square">
            <a:spAutoFit/>
          </a:bodyPr>
          <a:lstStyle/>
          <a:p>
            <a:pPr algn="ctr"/>
            <a:r>
              <a:rPr lang="en-US" dirty="0" err="1" smtClean="0"/>
              <a:t>Girish</a:t>
            </a:r>
            <a:r>
              <a:rPr lang="en-US" dirty="0" smtClean="0"/>
              <a:t> </a:t>
            </a:r>
            <a:r>
              <a:rPr lang="en-US" dirty="0" err="1" smtClean="0"/>
              <a:t>Karnad</a:t>
            </a:r>
            <a:r>
              <a:rPr lang="en-US" dirty="0" smtClean="0"/>
              <a:t> (19 May 1938 — 10 June 2019)</a:t>
            </a:r>
            <a:endParaRPr lang="en-IN"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pPr algn="ctr"/>
            <a:r>
              <a:rPr lang="en-US" sz="2800" dirty="0" err="1" smtClean="0"/>
              <a:t>Girish</a:t>
            </a:r>
            <a:r>
              <a:rPr lang="en-US" sz="2800" dirty="0" smtClean="0"/>
              <a:t> </a:t>
            </a:r>
            <a:r>
              <a:rPr lang="en-US" sz="2800" dirty="0" err="1" smtClean="0"/>
              <a:t>Karnad</a:t>
            </a:r>
            <a:r>
              <a:rPr lang="en-US" sz="2800" dirty="0" smtClean="0"/>
              <a:t> (1938-2019)</a:t>
            </a:r>
            <a:endParaRPr lang="en-IN" sz="2800" dirty="0"/>
          </a:p>
        </p:txBody>
      </p:sp>
      <p:sp>
        <p:nvSpPr>
          <p:cNvPr id="3" name="Content Placeholder 2"/>
          <p:cNvSpPr>
            <a:spLocks noGrp="1"/>
          </p:cNvSpPr>
          <p:nvPr>
            <p:ph idx="1"/>
          </p:nvPr>
        </p:nvSpPr>
        <p:spPr>
          <a:xfrm>
            <a:off x="2514600" y="1905000"/>
            <a:ext cx="6172200" cy="5181600"/>
          </a:xfrm>
        </p:spPr>
        <p:txBody>
          <a:bodyPr>
            <a:normAutofit fontScale="32500" lnSpcReduction="20000"/>
          </a:bodyPr>
          <a:lstStyle/>
          <a:p>
            <a:pPr>
              <a:lnSpc>
                <a:spcPct val="170000"/>
              </a:lnSpc>
            </a:pPr>
            <a:r>
              <a:rPr lang="en-US" sz="3500" dirty="0" err="1" smtClean="0"/>
              <a:t>Tughlaq</a:t>
            </a:r>
            <a:r>
              <a:rPr lang="en-US" sz="3500" dirty="0" smtClean="0"/>
              <a:t> 			(1972)</a:t>
            </a:r>
          </a:p>
          <a:p>
            <a:pPr>
              <a:lnSpc>
                <a:spcPct val="170000"/>
              </a:lnSpc>
            </a:pPr>
            <a:r>
              <a:rPr lang="en-US" sz="3500" dirty="0" err="1" smtClean="0"/>
              <a:t>Hayavadana</a:t>
            </a:r>
            <a:r>
              <a:rPr lang="en-US" sz="3500" dirty="0" smtClean="0"/>
              <a:t>		(1975)</a:t>
            </a:r>
          </a:p>
          <a:p>
            <a:pPr>
              <a:lnSpc>
                <a:spcPct val="170000"/>
              </a:lnSpc>
            </a:pPr>
            <a:r>
              <a:rPr lang="en-US" sz="3500" dirty="0" smtClean="0"/>
              <a:t>Naga-</a:t>
            </a:r>
            <a:r>
              <a:rPr lang="en-US" sz="3500" dirty="0" err="1" smtClean="0"/>
              <a:t>Mandala</a:t>
            </a:r>
            <a:r>
              <a:rPr lang="en-US" sz="3500" dirty="0" smtClean="0"/>
              <a:t>		(1990)</a:t>
            </a:r>
          </a:p>
          <a:p>
            <a:pPr>
              <a:lnSpc>
                <a:spcPct val="170000"/>
              </a:lnSpc>
            </a:pPr>
            <a:r>
              <a:rPr lang="en-US" sz="3500" dirty="0" err="1" smtClean="0"/>
              <a:t>Talé-Danda</a:t>
            </a:r>
            <a:r>
              <a:rPr lang="en-US" sz="3500" dirty="0" smtClean="0"/>
              <a:t>		(1993)</a:t>
            </a:r>
          </a:p>
          <a:p>
            <a:pPr>
              <a:lnSpc>
                <a:spcPct val="170000"/>
              </a:lnSpc>
            </a:pPr>
            <a:r>
              <a:rPr lang="en-US" sz="3500" dirty="0" smtClean="0"/>
              <a:t>The Fire and the Rain		(1994)</a:t>
            </a:r>
          </a:p>
          <a:p>
            <a:pPr>
              <a:lnSpc>
                <a:spcPct val="170000"/>
              </a:lnSpc>
            </a:pPr>
            <a:r>
              <a:rPr lang="en-US" sz="3500" dirty="0" smtClean="0"/>
              <a:t>The Dreams of </a:t>
            </a:r>
            <a:r>
              <a:rPr lang="en-US" sz="3500" dirty="0" err="1" smtClean="0"/>
              <a:t>Tipu</a:t>
            </a:r>
            <a:r>
              <a:rPr lang="en-US" sz="3500" dirty="0" smtClean="0"/>
              <a:t> Sultan	(2004)</a:t>
            </a:r>
          </a:p>
          <a:p>
            <a:pPr>
              <a:lnSpc>
                <a:spcPct val="170000"/>
              </a:lnSpc>
            </a:pPr>
            <a:r>
              <a:rPr lang="en-US" sz="3500" dirty="0" smtClean="0"/>
              <a:t>Bali: The Sacrifice		(2004)</a:t>
            </a:r>
          </a:p>
          <a:p>
            <a:pPr>
              <a:lnSpc>
                <a:spcPct val="170000"/>
              </a:lnSpc>
            </a:pPr>
            <a:r>
              <a:rPr lang="en-US" sz="3500" dirty="0" smtClean="0"/>
              <a:t>Flowers			(2005)</a:t>
            </a:r>
          </a:p>
          <a:p>
            <a:pPr>
              <a:lnSpc>
                <a:spcPct val="170000"/>
              </a:lnSpc>
            </a:pPr>
            <a:r>
              <a:rPr lang="en-US" sz="3500" dirty="0" smtClean="0"/>
              <a:t>A Heap of Broken Images		(2005)</a:t>
            </a:r>
          </a:p>
          <a:p>
            <a:pPr>
              <a:lnSpc>
                <a:spcPct val="170000"/>
              </a:lnSpc>
            </a:pPr>
            <a:r>
              <a:rPr lang="en-US" sz="3500" dirty="0" err="1" smtClean="0"/>
              <a:t>Yayati</a:t>
            </a:r>
            <a:r>
              <a:rPr lang="en-US" sz="3500" dirty="0" smtClean="0"/>
              <a:t>			(2008)</a:t>
            </a:r>
          </a:p>
          <a:p>
            <a:pPr>
              <a:lnSpc>
                <a:spcPct val="170000"/>
              </a:lnSpc>
            </a:pPr>
            <a:r>
              <a:rPr lang="en-US" sz="3500" dirty="0" smtClean="0"/>
              <a:t>Wedding Album		(2009)</a:t>
            </a:r>
          </a:p>
          <a:p>
            <a:pPr>
              <a:lnSpc>
                <a:spcPct val="170000"/>
              </a:lnSpc>
            </a:pPr>
            <a:r>
              <a:rPr lang="en-US" sz="3500" dirty="0" smtClean="0"/>
              <a:t>Boiled Beans on Toast		(2014)</a:t>
            </a:r>
          </a:p>
          <a:p>
            <a:pPr>
              <a:lnSpc>
                <a:spcPct val="170000"/>
              </a:lnSpc>
            </a:pPr>
            <a:r>
              <a:rPr lang="en-US" sz="3500" dirty="0" smtClean="0"/>
              <a:t>Crossing to </a:t>
            </a:r>
            <a:r>
              <a:rPr lang="en-US" sz="3500" dirty="0" err="1" smtClean="0"/>
              <a:t>Talikota</a:t>
            </a:r>
            <a:r>
              <a:rPr lang="en-US" sz="3500" dirty="0" smtClean="0"/>
              <a:t>		 (2019) 	</a:t>
            </a:r>
            <a:endParaRPr lang="en-IN" sz="3500" dirty="0" smtClean="0"/>
          </a:p>
          <a:p>
            <a:pPr>
              <a:lnSpc>
                <a:spcPct val="170000"/>
              </a:lnSpc>
            </a:pPr>
            <a:endParaRPr lang="en-US" sz="3500" dirty="0" smtClean="0"/>
          </a:p>
          <a:p>
            <a:pPr>
              <a:lnSpc>
                <a:spcPct val="170000"/>
              </a:lnSpc>
              <a:buNone/>
            </a:pPr>
            <a:r>
              <a:rPr lang="en-US" sz="3500" dirty="0" smtClean="0"/>
              <a:t>					</a:t>
            </a:r>
            <a:r>
              <a:rPr lang="en-US" dirty="0" smtClean="0"/>
              <a:t>				</a:t>
            </a:r>
            <a:endParaRPr lang="en-IN"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r>
              <a:rPr lang="en-US" sz="2800" dirty="0" smtClean="0"/>
              <a:t>Some characteristic features of his plays:</a:t>
            </a:r>
            <a:endParaRPr lang="en-IN" sz="2800" dirty="0"/>
          </a:p>
        </p:txBody>
      </p:sp>
      <p:sp>
        <p:nvSpPr>
          <p:cNvPr id="3" name="Content Placeholder 2"/>
          <p:cNvSpPr>
            <a:spLocks noGrp="1"/>
          </p:cNvSpPr>
          <p:nvPr>
            <p:ph idx="1"/>
          </p:nvPr>
        </p:nvSpPr>
        <p:spPr/>
        <p:txBody>
          <a:bodyPr/>
          <a:lstStyle/>
          <a:p>
            <a:r>
              <a:rPr lang="en-US" dirty="0" smtClean="0"/>
              <a:t>Indian content</a:t>
            </a:r>
          </a:p>
          <a:p>
            <a:r>
              <a:rPr lang="en-US" dirty="0" smtClean="0"/>
              <a:t>English language</a:t>
            </a:r>
          </a:p>
          <a:p>
            <a:r>
              <a:rPr lang="en-US" dirty="0" smtClean="0"/>
              <a:t>Women are given adequate respectable space: It is not that </a:t>
            </a:r>
            <a:r>
              <a:rPr lang="en-US" dirty="0" err="1" smtClean="0"/>
              <a:t>Karnad</a:t>
            </a:r>
            <a:r>
              <a:rPr lang="en-US" dirty="0" smtClean="0"/>
              <a:t> </a:t>
            </a:r>
            <a:r>
              <a:rPr lang="en-US" b="1" u="sng" dirty="0" smtClean="0"/>
              <a:t>allows them this space</a:t>
            </a:r>
            <a:r>
              <a:rPr lang="en-US" dirty="0" smtClean="0"/>
              <a:t>; they have the right to be there.</a:t>
            </a:r>
          </a:p>
          <a:p>
            <a:r>
              <a:rPr lang="en-US" dirty="0" smtClean="0"/>
              <a:t>Relevant theatrical forms and devices are used for performance.</a:t>
            </a:r>
          </a:p>
          <a:p>
            <a:pPr>
              <a:buNone/>
            </a:pPr>
            <a:endParaRPr lang="en-IN"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r>
              <a:rPr lang="en-US" sz="2800" dirty="0" smtClean="0"/>
              <a:t>A rough categorization of his plays:</a:t>
            </a:r>
            <a:endParaRPr lang="en-IN" sz="2800" dirty="0"/>
          </a:p>
        </p:txBody>
      </p:sp>
      <p:sp>
        <p:nvSpPr>
          <p:cNvPr id="3" name="Content Placeholder 2"/>
          <p:cNvSpPr>
            <a:spLocks noGrp="1"/>
          </p:cNvSpPr>
          <p:nvPr>
            <p:ph idx="1"/>
          </p:nvPr>
        </p:nvSpPr>
        <p:spPr>
          <a:xfrm>
            <a:off x="2057400" y="1935480"/>
            <a:ext cx="6629400" cy="4389120"/>
          </a:xfrm>
        </p:spPr>
        <p:txBody>
          <a:bodyPr>
            <a:normAutofit/>
          </a:bodyPr>
          <a:lstStyle/>
          <a:p>
            <a:r>
              <a:rPr lang="en-US" sz="1800" dirty="0" smtClean="0"/>
              <a:t>Based on history:</a:t>
            </a:r>
          </a:p>
          <a:p>
            <a:pPr>
              <a:buNone/>
            </a:pPr>
            <a:endParaRPr lang="en-US" dirty="0" smtClean="0"/>
          </a:p>
          <a:p>
            <a:pPr>
              <a:lnSpc>
                <a:spcPct val="170000"/>
              </a:lnSpc>
            </a:pPr>
            <a:r>
              <a:rPr lang="en-US" sz="1400" i="1" dirty="0" err="1" smtClean="0"/>
              <a:t>Tughlaq</a:t>
            </a:r>
            <a:r>
              <a:rPr lang="en-US" sz="1400" i="1" dirty="0" smtClean="0"/>
              <a:t> </a:t>
            </a:r>
            <a:r>
              <a:rPr lang="en-US" sz="1400" dirty="0" smtClean="0"/>
              <a:t>			(1972)</a:t>
            </a:r>
          </a:p>
          <a:p>
            <a:pPr>
              <a:lnSpc>
                <a:spcPct val="170000"/>
              </a:lnSpc>
            </a:pPr>
            <a:r>
              <a:rPr lang="en-US" sz="1400" i="1" dirty="0" err="1" smtClean="0"/>
              <a:t>Talé-Danda</a:t>
            </a:r>
            <a:r>
              <a:rPr lang="en-US" sz="1400" dirty="0" smtClean="0"/>
              <a:t>			(1993)</a:t>
            </a:r>
          </a:p>
          <a:p>
            <a:pPr>
              <a:lnSpc>
                <a:spcPct val="170000"/>
              </a:lnSpc>
            </a:pPr>
            <a:r>
              <a:rPr lang="en-US" sz="1400" i="1" dirty="0" smtClean="0"/>
              <a:t>The Dreams of </a:t>
            </a:r>
            <a:r>
              <a:rPr lang="en-US" sz="1400" i="1" dirty="0" err="1" smtClean="0"/>
              <a:t>Tipu</a:t>
            </a:r>
            <a:r>
              <a:rPr lang="en-US" sz="1400" i="1" dirty="0" smtClean="0"/>
              <a:t> Sultan</a:t>
            </a:r>
            <a:r>
              <a:rPr lang="en-US" sz="1400" dirty="0" smtClean="0"/>
              <a:t>		(2004)</a:t>
            </a:r>
          </a:p>
          <a:p>
            <a:pPr>
              <a:lnSpc>
                <a:spcPct val="170000"/>
              </a:lnSpc>
            </a:pPr>
            <a:r>
              <a:rPr lang="en-US" sz="1400" i="1" dirty="0" smtClean="0"/>
              <a:t>Crossing to </a:t>
            </a:r>
            <a:r>
              <a:rPr lang="en-US" sz="1400" i="1" dirty="0" err="1" smtClean="0"/>
              <a:t>Talikota</a:t>
            </a:r>
            <a:r>
              <a:rPr lang="en-US" sz="1400" dirty="0" smtClean="0"/>
              <a:t>			 (2019)</a:t>
            </a:r>
          </a:p>
          <a:p>
            <a:pPr lvl="1"/>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r>
              <a:rPr lang="en-US" sz="2800" dirty="0" smtClean="0"/>
              <a:t>A rough categorization of his plays:</a:t>
            </a:r>
            <a:endParaRPr lang="en-IN" sz="2800" dirty="0"/>
          </a:p>
        </p:txBody>
      </p:sp>
      <p:sp>
        <p:nvSpPr>
          <p:cNvPr id="3" name="Content Placeholder 2"/>
          <p:cNvSpPr>
            <a:spLocks noGrp="1"/>
          </p:cNvSpPr>
          <p:nvPr>
            <p:ph idx="1"/>
          </p:nvPr>
        </p:nvSpPr>
        <p:spPr>
          <a:xfrm>
            <a:off x="2438400" y="2514600"/>
            <a:ext cx="6248400" cy="3810000"/>
          </a:xfrm>
        </p:spPr>
        <p:txBody>
          <a:bodyPr>
            <a:normAutofit/>
          </a:bodyPr>
          <a:lstStyle/>
          <a:p>
            <a:r>
              <a:rPr lang="en-US" sz="1600" dirty="0" smtClean="0"/>
              <a:t>Based on folk tales:</a:t>
            </a:r>
          </a:p>
          <a:p>
            <a:pPr>
              <a:buNone/>
            </a:pPr>
            <a:endParaRPr lang="en-US" sz="1600" dirty="0" smtClean="0"/>
          </a:p>
          <a:p>
            <a:pPr>
              <a:lnSpc>
                <a:spcPct val="170000"/>
              </a:lnSpc>
            </a:pPr>
            <a:r>
              <a:rPr lang="en-US" sz="1400" dirty="0" err="1" smtClean="0"/>
              <a:t>Hayavadana</a:t>
            </a:r>
            <a:r>
              <a:rPr lang="en-US" sz="1400" dirty="0" smtClean="0"/>
              <a:t>		(1975)</a:t>
            </a:r>
          </a:p>
          <a:p>
            <a:pPr>
              <a:lnSpc>
                <a:spcPct val="170000"/>
              </a:lnSpc>
            </a:pPr>
            <a:r>
              <a:rPr lang="en-US" sz="1400" dirty="0" smtClean="0"/>
              <a:t>Naga-</a:t>
            </a:r>
            <a:r>
              <a:rPr lang="en-US" sz="1400" dirty="0" err="1" smtClean="0"/>
              <a:t>Mandala</a:t>
            </a:r>
            <a:r>
              <a:rPr lang="en-US" sz="1400" dirty="0" smtClean="0"/>
              <a:t>		(1990)</a:t>
            </a:r>
          </a:p>
          <a:p>
            <a:pPr>
              <a:lnSpc>
                <a:spcPct val="170000"/>
              </a:lnSpc>
            </a:pPr>
            <a:r>
              <a:rPr lang="en-US" sz="1400" dirty="0" smtClean="0"/>
              <a:t>Flowers			(2005)</a:t>
            </a:r>
          </a:p>
          <a:p>
            <a:pPr>
              <a:lnSpc>
                <a:spcPct val="170000"/>
              </a:lnSpc>
            </a:pPr>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r>
              <a:rPr lang="en-US" sz="2800" dirty="0" smtClean="0"/>
              <a:t>A rough categorization of his plays:</a:t>
            </a:r>
            <a:endParaRPr lang="en-IN" sz="2800" dirty="0"/>
          </a:p>
        </p:txBody>
      </p:sp>
      <p:sp>
        <p:nvSpPr>
          <p:cNvPr id="3" name="Content Placeholder 2"/>
          <p:cNvSpPr>
            <a:spLocks noGrp="1"/>
          </p:cNvSpPr>
          <p:nvPr>
            <p:ph idx="1"/>
          </p:nvPr>
        </p:nvSpPr>
        <p:spPr>
          <a:xfrm>
            <a:off x="1752600" y="2590800"/>
            <a:ext cx="6934200" cy="3733800"/>
          </a:xfrm>
        </p:spPr>
        <p:txBody>
          <a:bodyPr>
            <a:normAutofit/>
          </a:bodyPr>
          <a:lstStyle/>
          <a:p>
            <a:r>
              <a:rPr lang="en-US" sz="1600" dirty="0" smtClean="0"/>
              <a:t>Based on myth:</a:t>
            </a:r>
          </a:p>
          <a:p>
            <a:pPr>
              <a:buNone/>
            </a:pPr>
            <a:endParaRPr lang="en-US" sz="1600" dirty="0" smtClean="0"/>
          </a:p>
          <a:p>
            <a:pPr>
              <a:lnSpc>
                <a:spcPct val="170000"/>
              </a:lnSpc>
            </a:pPr>
            <a:r>
              <a:rPr lang="en-US" sz="1400" i="1" dirty="0" smtClean="0"/>
              <a:t>The Fire and the Rain</a:t>
            </a:r>
            <a:r>
              <a:rPr lang="en-US" sz="1400" dirty="0" smtClean="0"/>
              <a:t>	(1994)</a:t>
            </a:r>
          </a:p>
          <a:p>
            <a:pPr>
              <a:lnSpc>
                <a:spcPct val="170000"/>
              </a:lnSpc>
            </a:pPr>
            <a:r>
              <a:rPr lang="en-US" sz="1400" i="1" dirty="0" smtClean="0"/>
              <a:t>Bali: The Sacrifice</a:t>
            </a:r>
            <a:r>
              <a:rPr lang="en-US" sz="1400" dirty="0" smtClean="0"/>
              <a:t>		(2004)</a:t>
            </a:r>
          </a:p>
          <a:p>
            <a:pPr>
              <a:lnSpc>
                <a:spcPct val="170000"/>
              </a:lnSpc>
            </a:pPr>
            <a:r>
              <a:rPr lang="en-US" sz="1400" i="1" dirty="0" err="1" smtClean="0"/>
              <a:t>Yayati</a:t>
            </a:r>
            <a:r>
              <a:rPr lang="en-US" sz="1400" i="1" dirty="0" smtClean="0"/>
              <a:t>	</a:t>
            </a:r>
            <a:r>
              <a:rPr lang="en-US" sz="1400" dirty="0" smtClean="0"/>
              <a:t>		(2008)</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704088"/>
            <a:ext cx="7696200" cy="667512"/>
          </a:xfrm>
        </p:spPr>
        <p:txBody>
          <a:bodyPr>
            <a:normAutofit/>
          </a:bodyPr>
          <a:lstStyle/>
          <a:p>
            <a:r>
              <a:rPr lang="en-US" sz="2800" dirty="0" smtClean="0"/>
              <a:t>Drama in India</a:t>
            </a:r>
            <a:endParaRPr lang="en-IN" sz="2800" dirty="0"/>
          </a:p>
        </p:txBody>
      </p:sp>
      <p:sp>
        <p:nvSpPr>
          <p:cNvPr id="3" name="Content Placeholder 2"/>
          <p:cNvSpPr>
            <a:spLocks noGrp="1"/>
          </p:cNvSpPr>
          <p:nvPr>
            <p:ph idx="1"/>
          </p:nvPr>
        </p:nvSpPr>
        <p:spPr>
          <a:xfrm>
            <a:off x="457200" y="1600200"/>
            <a:ext cx="8458200" cy="5257800"/>
          </a:xfrm>
        </p:spPr>
        <p:txBody>
          <a:bodyPr>
            <a:normAutofit fontScale="92500" lnSpcReduction="10000"/>
          </a:bodyPr>
          <a:lstStyle/>
          <a:p>
            <a:pPr algn="just">
              <a:lnSpc>
                <a:spcPct val="160000"/>
              </a:lnSpc>
            </a:pPr>
            <a:r>
              <a:rPr lang="en-US" dirty="0" smtClean="0"/>
              <a:t>Drama in India is one of the oldest forms of performance, along with music (vocal and instrumental) and dance.</a:t>
            </a:r>
          </a:p>
          <a:p>
            <a:pPr algn="just">
              <a:lnSpc>
                <a:spcPct val="160000"/>
              </a:lnSpc>
            </a:pPr>
            <a:r>
              <a:rPr lang="en-US" dirty="0" smtClean="0"/>
              <a:t>For performance, the most essential requirement is a play—a theme or content, which is narrated in and through the performance.</a:t>
            </a:r>
          </a:p>
          <a:p>
            <a:pPr algn="just">
              <a:lnSpc>
                <a:spcPct val="160000"/>
              </a:lnSpc>
            </a:pPr>
            <a:r>
              <a:rPr lang="en-US" dirty="0" smtClean="0"/>
              <a:t>BUT—it is not necessary that the play should be in a written form.</a:t>
            </a:r>
          </a:p>
          <a:p>
            <a:pPr algn="just">
              <a:lnSpc>
                <a:spcPct val="160000"/>
              </a:lnSpc>
            </a:pPr>
            <a:r>
              <a:rPr lang="en-US" dirty="0" smtClean="0"/>
              <a:t>Indian drama can be conveniently divided into two broad categories — classical and folk.</a:t>
            </a:r>
          </a:p>
          <a:p>
            <a:pPr algn="just">
              <a:lnSpc>
                <a:spcPct val="160000"/>
              </a:lnSpc>
            </a:pPr>
            <a:endParaRPr lang="en-IN"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r>
              <a:rPr lang="en-US" sz="2800" dirty="0" smtClean="0"/>
              <a:t>A rough categorization of his plays:</a:t>
            </a:r>
            <a:endParaRPr lang="en-IN" sz="2800" dirty="0"/>
          </a:p>
        </p:txBody>
      </p:sp>
      <p:sp>
        <p:nvSpPr>
          <p:cNvPr id="3" name="Content Placeholder 2"/>
          <p:cNvSpPr>
            <a:spLocks noGrp="1"/>
          </p:cNvSpPr>
          <p:nvPr>
            <p:ph idx="1"/>
          </p:nvPr>
        </p:nvSpPr>
        <p:spPr>
          <a:xfrm>
            <a:off x="1524000" y="2209800"/>
            <a:ext cx="7162800" cy="4114800"/>
          </a:xfrm>
        </p:spPr>
        <p:txBody>
          <a:bodyPr>
            <a:normAutofit/>
          </a:bodyPr>
          <a:lstStyle/>
          <a:p>
            <a:r>
              <a:rPr lang="en-US" sz="1600" dirty="0" smtClean="0"/>
              <a:t>Based on modern urban life:</a:t>
            </a:r>
          </a:p>
          <a:p>
            <a:pPr>
              <a:buNone/>
            </a:pPr>
            <a:endParaRPr lang="en-US" sz="1600" dirty="0" smtClean="0"/>
          </a:p>
          <a:p>
            <a:pPr lvl="7"/>
            <a:r>
              <a:rPr lang="en-US" sz="1400" i="1" dirty="0" err="1" smtClean="0"/>
              <a:t>Anjumallige</a:t>
            </a:r>
            <a:endParaRPr lang="en-US" sz="1400" i="1" dirty="0" smtClean="0"/>
          </a:p>
          <a:p>
            <a:pPr>
              <a:buNone/>
            </a:pPr>
            <a:endParaRPr lang="en-US" sz="1600" dirty="0" smtClean="0"/>
          </a:p>
          <a:p>
            <a:pPr>
              <a:buNone/>
            </a:pPr>
            <a:endParaRPr lang="en-IN" sz="1600" dirty="0" smtClean="0"/>
          </a:p>
          <a:p>
            <a:pPr>
              <a:lnSpc>
                <a:spcPct val="170000"/>
              </a:lnSpc>
            </a:pPr>
            <a:r>
              <a:rPr lang="en-US" sz="1400" i="1" dirty="0" smtClean="0"/>
              <a:t>A Heap of Broken Images</a:t>
            </a:r>
            <a:r>
              <a:rPr lang="en-US" sz="1400" dirty="0" smtClean="0"/>
              <a:t>		(2005)</a:t>
            </a:r>
          </a:p>
          <a:p>
            <a:pPr>
              <a:lnSpc>
                <a:spcPct val="170000"/>
              </a:lnSpc>
            </a:pPr>
            <a:r>
              <a:rPr lang="en-US" sz="1400" i="1" dirty="0" smtClean="0"/>
              <a:t>Wedding Album</a:t>
            </a:r>
            <a:r>
              <a:rPr lang="en-US" sz="1400" dirty="0" smtClean="0"/>
              <a:t>			(2009)</a:t>
            </a:r>
          </a:p>
          <a:p>
            <a:pPr>
              <a:lnSpc>
                <a:spcPct val="170000"/>
              </a:lnSpc>
            </a:pPr>
            <a:r>
              <a:rPr lang="en-US" sz="1400" i="1" dirty="0" smtClean="0"/>
              <a:t>Boiled Beans on Toast</a:t>
            </a:r>
            <a:r>
              <a:rPr lang="en-US" sz="1400" dirty="0" smtClean="0"/>
              <a:t>		(2014)</a:t>
            </a:r>
          </a:p>
          <a:p>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sz="2800" dirty="0" smtClean="0"/>
              <a:t>Drama in India (contd.)</a:t>
            </a:r>
            <a:endParaRPr lang="en-IN" sz="2800" dirty="0"/>
          </a:p>
        </p:txBody>
      </p:sp>
      <p:sp>
        <p:nvSpPr>
          <p:cNvPr id="3" name="Content Placeholder 2"/>
          <p:cNvSpPr>
            <a:spLocks noGrp="1"/>
          </p:cNvSpPr>
          <p:nvPr>
            <p:ph idx="1"/>
          </p:nvPr>
        </p:nvSpPr>
        <p:spPr>
          <a:xfrm>
            <a:off x="457200" y="1600200"/>
            <a:ext cx="8229600" cy="4800600"/>
          </a:xfrm>
        </p:spPr>
        <p:txBody>
          <a:bodyPr>
            <a:normAutofit fontScale="92500" lnSpcReduction="20000"/>
          </a:bodyPr>
          <a:lstStyle/>
          <a:p>
            <a:pPr algn="just">
              <a:lnSpc>
                <a:spcPct val="150000"/>
              </a:lnSpc>
              <a:buNone/>
            </a:pPr>
            <a:r>
              <a:rPr lang="en-US" dirty="0" smtClean="0"/>
              <a:t>Classical drama</a:t>
            </a:r>
          </a:p>
          <a:p>
            <a:pPr algn="just">
              <a:lnSpc>
                <a:spcPct val="150000"/>
              </a:lnSpc>
            </a:pPr>
            <a:r>
              <a:rPr lang="en-US" dirty="0" smtClean="0"/>
              <a:t> depended on a properly written text.</a:t>
            </a:r>
          </a:p>
          <a:p>
            <a:pPr algn="just">
              <a:lnSpc>
                <a:spcPct val="150000"/>
              </a:lnSpc>
            </a:pPr>
            <a:r>
              <a:rPr lang="en-US" dirty="0" smtClean="0"/>
              <a:t>The text was written mainly in Sanskrit,</a:t>
            </a:r>
          </a:p>
          <a:p>
            <a:pPr algn="just">
              <a:lnSpc>
                <a:spcPct val="150000"/>
              </a:lnSpc>
            </a:pPr>
            <a:r>
              <a:rPr lang="en-US" dirty="0" smtClean="0"/>
              <a:t>with </a:t>
            </a:r>
            <a:r>
              <a:rPr lang="en-US" dirty="0" err="1" smtClean="0"/>
              <a:t>Prakrit</a:t>
            </a:r>
            <a:r>
              <a:rPr lang="en-US" dirty="0" smtClean="0"/>
              <a:t> dialogues for characters who usually came from the lower strata of the class/ caste structure of society,</a:t>
            </a:r>
          </a:p>
          <a:p>
            <a:pPr algn="just">
              <a:lnSpc>
                <a:spcPct val="150000"/>
              </a:lnSpc>
            </a:pPr>
            <a:r>
              <a:rPr lang="en-US" dirty="0" smtClean="0"/>
              <a:t>by playwrights of the highest kind—like </a:t>
            </a:r>
            <a:r>
              <a:rPr lang="en-US" dirty="0" err="1" smtClean="0"/>
              <a:t>Bhasa</a:t>
            </a:r>
            <a:r>
              <a:rPr lang="en-US" dirty="0" smtClean="0"/>
              <a:t>, </a:t>
            </a:r>
            <a:r>
              <a:rPr lang="en-US" dirty="0" err="1" smtClean="0"/>
              <a:t>Kalidasa</a:t>
            </a:r>
            <a:r>
              <a:rPr lang="en-US" dirty="0" smtClean="0"/>
              <a:t>, </a:t>
            </a:r>
            <a:r>
              <a:rPr lang="en-US" dirty="0" err="1" smtClean="0"/>
              <a:t>Shudraka</a:t>
            </a:r>
            <a:r>
              <a:rPr lang="en-US" dirty="0" smtClean="0"/>
              <a:t>, and others.</a:t>
            </a:r>
          </a:p>
          <a:p>
            <a:pPr algn="just">
              <a:lnSpc>
                <a:spcPct val="150000"/>
              </a:lnSpc>
            </a:pPr>
            <a:r>
              <a:rPr lang="en-US" dirty="0" smtClean="0"/>
              <a:t>It was an urban form, performed in  closed spaces, like the royal palace or the temple-</a:t>
            </a:r>
            <a:r>
              <a:rPr lang="en-US" dirty="0" err="1" smtClean="0"/>
              <a:t>natyashala</a:t>
            </a:r>
            <a:r>
              <a:rPr lang="en-US" dirty="0" smtClean="0"/>
              <a:t>.</a:t>
            </a:r>
          </a:p>
          <a:p>
            <a:pPr algn="just">
              <a:lnSpc>
                <a:spcPct val="150000"/>
              </a:lnSpc>
            </a:pPr>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sz="2400" dirty="0" smtClean="0"/>
              <a:t>Drama in India (contd.)</a:t>
            </a:r>
            <a:endParaRPr lang="en-IN" sz="2400" dirty="0"/>
          </a:p>
        </p:txBody>
      </p:sp>
      <p:sp>
        <p:nvSpPr>
          <p:cNvPr id="3" name="Content Placeholder 2"/>
          <p:cNvSpPr>
            <a:spLocks noGrp="1"/>
          </p:cNvSpPr>
          <p:nvPr>
            <p:ph idx="1"/>
          </p:nvPr>
        </p:nvSpPr>
        <p:spPr>
          <a:xfrm>
            <a:off x="457200" y="1600200"/>
            <a:ext cx="8229600" cy="5029200"/>
          </a:xfrm>
        </p:spPr>
        <p:txBody>
          <a:bodyPr>
            <a:normAutofit fontScale="47500" lnSpcReduction="20000"/>
          </a:bodyPr>
          <a:lstStyle/>
          <a:p>
            <a:pPr algn="just">
              <a:lnSpc>
                <a:spcPct val="220000"/>
              </a:lnSpc>
              <a:buNone/>
            </a:pPr>
            <a:r>
              <a:rPr lang="en-US" dirty="0" smtClean="0"/>
              <a:t>Folk drama</a:t>
            </a:r>
          </a:p>
          <a:p>
            <a:pPr algn="just">
              <a:lnSpc>
                <a:spcPct val="220000"/>
              </a:lnSpc>
            </a:pPr>
            <a:r>
              <a:rPr lang="en-US" dirty="0" smtClean="0"/>
              <a:t> had no properly written text.</a:t>
            </a:r>
          </a:p>
          <a:p>
            <a:pPr algn="just">
              <a:lnSpc>
                <a:spcPct val="220000"/>
              </a:lnSpc>
            </a:pPr>
            <a:r>
              <a:rPr lang="en-US" dirty="0" smtClean="0"/>
              <a:t>The language was usually the local dialect.</a:t>
            </a:r>
          </a:p>
          <a:p>
            <a:pPr algn="just">
              <a:lnSpc>
                <a:spcPct val="220000"/>
              </a:lnSpc>
            </a:pPr>
            <a:r>
              <a:rPr lang="en-US" dirty="0" smtClean="0"/>
              <a:t>Improvisation on commonly known myths and legends, with plenty of snide remarks on feared deities, contemporary issues being interpolated in the performance, and all possible methods to popularize the performance, were adopted.</a:t>
            </a:r>
          </a:p>
          <a:p>
            <a:pPr algn="just">
              <a:lnSpc>
                <a:spcPct val="220000"/>
              </a:lnSpc>
            </a:pPr>
            <a:r>
              <a:rPr lang="en-US" dirty="0" smtClean="0"/>
              <a:t>The entire performance was controlled by the </a:t>
            </a:r>
            <a:r>
              <a:rPr lang="en-US" dirty="0" err="1" smtClean="0"/>
              <a:t>Sutradhara</a:t>
            </a:r>
            <a:r>
              <a:rPr lang="en-US" dirty="0" smtClean="0"/>
              <a:t>/ </a:t>
            </a:r>
            <a:r>
              <a:rPr lang="en-US" dirty="0" err="1" smtClean="0"/>
              <a:t>Bhagavata</a:t>
            </a:r>
            <a:r>
              <a:rPr lang="en-US" dirty="0" smtClean="0"/>
              <a:t>.</a:t>
            </a:r>
          </a:p>
          <a:p>
            <a:pPr algn="just">
              <a:lnSpc>
                <a:spcPct val="220000"/>
              </a:lnSpc>
            </a:pPr>
            <a:r>
              <a:rPr lang="en-US" dirty="0" smtClean="0"/>
              <a:t>He sang and commented, guiding the actors.</a:t>
            </a:r>
          </a:p>
          <a:p>
            <a:pPr algn="just">
              <a:lnSpc>
                <a:spcPct val="220000"/>
              </a:lnSpc>
            </a:pPr>
            <a:r>
              <a:rPr lang="en-US" dirty="0" smtClean="0"/>
              <a:t>There was plenty of music, with musicians playing on the stage.</a:t>
            </a:r>
          </a:p>
          <a:p>
            <a:pPr algn="just">
              <a:lnSpc>
                <a:spcPct val="220000"/>
              </a:lnSpc>
            </a:pPr>
            <a:r>
              <a:rPr lang="en-US" dirty="0" smtClean="0"/>
              <a:t>Battle scenes were compulsory—so themes would have to be appropriate.</a:t>
            </a:r>
          </a:p>
          <a:p>
            <a:pPr algn="just">
              <a:lnSpc>
                <a:spcPct val="220000"/>
              </a:lnSpc>
            </a:pPr>
            <a:r>
              <a:rPr lang="en-US" dirty="0" smtClean="0"/>
              <a:t>It is a rural form of drama performed in open spaces, usually fields, after the </a:t>
            </a:r>
            <a:r>
              <a:rPr lang="en-US" dirty="0" err="1" smtClean="0"/>
              <a:t>harvestisover</a:t>
            </a:r>
            <a:r>
              <a:rPr lang="en-US" dirty="0" smtClean="0"/>
              <a:t>.</a:t>
            </a:r>
          </a:p>
          <a:p>
            <a:pPr algn="just">
              <a:lnSpc>
                <a:spcPct val="220000"/>
              </a:lnSpc>
            </a:pPr>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sz="2800" dirty="0" smtClean="0"/>
              <a:t>Drama in India (contd.)</a:t>
            </a:r>
            <a:endParaRPr lang="en-IN" sz="2800" dirty="0"/>
          </a:p>
        </p:txBody>
      </p:sp>
      <p:sp>
        <p:nvSpPr>
          <p:cNvPr id="3" name="Content Placeholder 2"/>
          <p:cNvSpPr>
            <a:spLocks noGrp="1"/>
          </p:cNvSpPr>
          <p:nvPr>
            <p:ph idx="1"/>
          </p:nvPr>
        </p:nvSpPr>
        <p:spPr>
          <a:xfrm>
            <a:off x="457200" y="1600200"/>
            <a:ext cx="8229600" cy="5029200"/>
          </a:xfrm>
        </p:spPr>
        <p:txBody>
          <a:bodyPr>
            <a:normAutofit fontScale="55000" lnSpcReduction="20000"/>
          </a:bodyPr>
          <a:lstStyle/>
          <a:p>
            <a:pPr algn="just">
              <a:lnSpc>
                <a:spcPct val="220000"/>
              </a:lnSpc>
            </a:pPr>
            <a:r>
              <a:rPr lang="en-US" dirty="0" smtClean="0"/>
              <a:t>The guiding theoretical text for both forms was one—the </a:t>
            </a:r>
            <a:r>
              <a:rPr lang="en-US" i="1" dirty="0" err="1" smtClean="0"/>
              <a:t>Natyashastra</a:t>
            </a:r>
            <a:r>
              <a:rPr lang="en-US" i="1" dirty="0" smtClean="0"/>
              <a:t>.</a:t>
            </a:r>
            <a:endParaRPr lang="en-US" dirty="0" smtClean="0"/>
          </a:p>
          <a:p>
            <a:pPr algn="just">
              <a:lnSpc>
                <a:spcPct val="220000"/>
              </a:lnSpc>
            </a:pPr>
            <a:r>
              <a:rPr lang="en-US" dirty="0" smtClean="0"/>
              <a:t>The actors in both forms were usually men, although female roles were played by women, particularly in classical drama.</a:t>
            </a:r>
          </a:p>
          <a:p>
            <a:pPr algn="just">
              <a:lnSpc>
                <a:spcPct val="220000"/>
              </a:lnSpc>
            </a:pPr>
            <a:r>
              <a:rPr lang="en-US" dirty="0" smtClean="0"/>
              <a:t>They were amateurs.</a:t>
            </a:r>
          </a:p>
          <a:p>
            <a:pPr algn="just">
              <a:lnSpc>
                <a:spcPct val="220000"/>
              </a:lnSpc>
            </a:pPr>
            <a:r>
              <a:rPr lang="en-US" dirty="0" smtClean="0"/>
              <a:t>No payment for watching a performance was needed.</a:t>
            </a:r>
          </a:p>
          <a:p>
            <a:pPr algn="just">
              <a:lnSpc>
                <a:spcPct val="220000"/>
              </a:lnSpc>
            </a:pPr>
            <a:r>
              <a:rPr lang="en-US" dirty="0" smtClean="0"/>
              <a:t>Someone sponsored a performance which others could watch.</a:t>
            </a:r>
          </a:p>
          <a:p>
            <a:pPr algn="just">
              <a:lnSpc>
                <a:spcPct val="220000"/>
              </a:lnSpc>
            </a:pPr>
            <a:r>
              <a:rPr lang="en-US" dirty="0" smtClean="0"/>
              <a:t>Classical drama depended completely on patronage by the wealthy urban people. Its existence depended upon the upper-class city-dwellers.</a:t>
            </a:r>
          </a:p>
          <a:p>
            <a:pPr algn="just">
              <a:lnSpc>
                <a:spcPct val="220000"/>
              </a:lnSpc>
            </a:pPr>
            <a:r>
              <a:rPr lang="en-US" dirty="0" smtClean="0"/>
              <a:t>Folk drama was by and for the common masses. They produced it  and patronized it. It was one of the ways in which they could comment on social events.</a:t>
            </a:r>
          </a:p>
          <a:p>
            <a:pPr algn="just">
              <a:lnSpc>
                <a:spcPct val="220000"/>
              </a:lnSpc>
            </a:pPr>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r>
              <a:rPr lang="en-US" sz="2800" dirty="0" smtClean="0"/>
              <a:t>Drama in India (contd.)</a:t>
            </a:r>
            <a:endParaRPr lang="en-IN" sz="2800" dirty="0"/>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pPr algn="just">
              <a:lnSpc>
                <a:spcPct val="150000"/>
              </a:lnSpc>
            </a:pPr>
            <a:r>
              <a:rPr lang="en-US" dirty="0" smtClean="0"/>
              <a:t>With the fall in the ancient Indian urban structure, for foreign invasions, the classical drama in India declined and came to an end.</a:t>
            </a:r>
          </a:p>
          <a:p>
            <a:pPr algn="just">
              <a:lnSpc>
                <a:spcPct val="150000"/>
              </a:lnSpc>
            </a:pPr>
            <a:r>
              <a:rPr lang="en-US" dirty="0" smtClean="0"/>
              <a:t>The folk drama did not have to face this hazard. So, it continued to thrive.</a:t>
            </a:r>
          </a:p>
          <a:p>
            <a:pPr algn="just">
              <a:lnSpc>
                <a:spcPct val="150000"/>
              </a:lnSpc>
            </a:pPr>
            <a:r>
              <a:rPr lang="en-US" dirty="0" smtClean="0"/>
              <a:t>It adapted to the changing social requirements and lives and flourishes to this day.</a:t>
            </a:r>
          </a:p>
          <a:p>
            <a:pPr algn="just">
              <a:lnSpc>
                <a:spcPct val="150000"/>
              </a:lnSpc>
            </a:pPr>
            <a:r>
              <a:rPr lang="en-US" dirty="0" smtClean="0"/>
              <a:t>In the medieval times, </a:t>
            </a:r>
          </a:p>
          <a:p>
            <a:pPr algn="just">
              <a:lnSpc>
                <a:spcPct val="150000"/>
              </a:lnSpc>
              <a:buNone/>
            </a:pPr>
            <a:r>
              <a:rPr lang="en-US" dirty="0" smtClean="0"/>
              <a:t>			classical drama died,</a:t>
            </a:r>
          </a:p>
          <a:p>
            <a:pPr algn="just">
              <a:lnSpc>
                <a:spcPct val="150000"/>
              </a:lnSpc>
              <a:buNone/>
            </a:pPr>
            <a:r>
              <a:rPr lang="en-US" dirty="0" smtClean="0"/>
              <a:t>		 	and folk drama survived.</a:t>
            </a:r>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sz="2800" dirty="0" smtClean="0"/>
              <a:t>Drama in Modern India</a:t>
            </a:r>
            <a:endParaRPr lang="en-IN" sz="2800" dirty="0"/>
          </a:p>
        </p:txBody>
      </p:sp>
      <p:sp>
        <p:nvSpPr>
          <p:cNvPr id="3" name="Content Placeholder 2"/>
          <p:cNvSpPr>
            <a:spLocks noGrp="1"/>
          </p:cNvSpPr>
          <p:nvPr>
            <p:ph idx="1"/>
          </p:nvPr>
        </p:nvSpPr>
        <p:spPr>
          <a:xfrm>
            <a:off x="457200" y="1600200"/>
            <a:ext cx="8229600" cy="4953000"/>
          </a:xfrm>
        </p:spPr>
        <p:txBody>
          <a:bodyPr>
            <a:normAutofit fontScale="70000" lnSpcReduction="20000"/>
          </a:bodyPr>
          <a:lstStyle/>
          <a:p>
            <a:pPr algn="just">
              <a:lnSpc>
                <a:spcPct val="170000"/>
              </a:lnSpc>
            </a:pPr>
            <a:r>
              <a:rPr lang="en-US" dirty="0" smtClean="0"/>
              <a:t>Modern India, historically, emerged with the unification of the different kingdoms and principalities by the British whose target was to form a colony in the subcontinent.</a:t>
            </a:r>
          </a:p>
          <a:p>
            <a:pPr algn="just">
              <a:lnSpc>
                <a:spcPct val="170000"/>
              </a:lnSpc>
            </a:pPr>
            <a:r>
              <a:rPr lang="en-US" dirty="0" smtClean="0"/>
              <a:t>They were systematic in their persistent </a:t>
            </a:r>
            <a:r>
              <a:rPr lang="en-US" dirty="0" err="1" smtClean="0"/>
              <a:t>endeavours</a:t>
            </a:r>
            <a:r>
              <a:rPr lang="en-US" dirty="0" smtClean="0"/>
              <a:t>.</a:t>
            </a:r>
          </a:p>
          <a:p>
            <a:pPr algn="just">
              <a:lnSpc>
                <a:spcPct val="170000"/>
              </a:lnSpc>
            </a:pPr>
            <a:r>
              <a:rPr lang="en-US" dirty="0" smtClean="0"/>
              <a:t>So, modern India emerged.</a:t>
            </a:r>
          </a:p>
          <a:p>
            <a:pPr algn="just">
              <a:lnSpc>
                <a:spcPct val="170000"/>
              </a:lnSpc>
            </a:pPr>
            <a:r>
              <a:rPr lang="en-US" dirty="0" smtClean="0"/>
              <a:t>This emergence was not merely political or geographical.</a:t>
            </a:r>
          </a:p>
          <a:p>
            <a:pPr algn="just">
              <a:lnSpc>
                <a:spcPct val="170000"/>
              </a:lnSpc>
            </a:pPr>
            <a:r>
              <a:rPr lang="en-US" dirty="0" smtClean="0"/>
              <a:t>What followed was a phenomenal cultural evolution—a mingling of western and Indian elements—in every possible walk of life, big and small.</a:t>
            </a:r>
          </a:p>
          <a:p>
            <a:pPr algn="just">
              <a:lnSpc>
                <a:spcPct val="170000"/>
              </a:lnSpc>
            </a:pPr>
            <a:r>
              <a:rPr lang="en-US" dirty="0" smtClean="0"/>
              <a:t>Urban Indian drama appeared—in a different avatar.</a:t>
            </a:r>
            <a:endParaRPr lang="en-IN"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sz="2800" dirty="0" smtClean="0"/>
              <a:t>Drama in Modern India (contd.)</a:t>
            </a:r>
            <a:endParaRPr lang="en-IN" sz="2800" dirty="0"/>
          </a:p>
        </p:txBody>
      </p:sp>
      <p:sp>
        <p:nvSpPr>
          <p:cNvPr id="3" name="Content Placeholder 2"/>
          <p:cNvSpPr>
            <a:spLocks noGrp="1"/>
          </p:cNvSpPr>
          <p:nvPr>
            <p:ph idx="1"/>
          </p:nvPr>
        </p:nvSpPr>
        <p:spPr>
          <a:xfrm>
            <a:off x="457200" y="1600200"/>
            <a:ext cx="8229600" cy="4953000"/>
          </a:xfrm>
        </p:spPr>
        <p:txBody>
          <a:bodyPr>
            <a:normAutofit fontScale="70000" lnSpcReduction="20000"/>
          </a:bodyPr>
          <a:lstStyle/>
          <a:p>
            <a:pPr algn="just">
              <a:lnSpc>
                <a:spcPct val="170000"/>
              </a:lnSpc>
            </a:pPr>
            <a:r>
              <a:rPr lang="en-US" dirty="0" smtClean="0"/>
              <a:t>Modern India, historically, emerged with the unification of the different kingdoms and principalities by the British whose target was to form a colony in the subcontinent.</a:t>
            </a:r>
          </a:p>
          <a:p>
            <a:pPr algn="just">
              <a:lnSpc>
                <a:spcPct val="170000"/>
              </a:lnSpc>
            </a:pPr>
            <a:r>
              <a:rPr lang="en-US" dirty="0" smtClean="0"/>
              <a:t>They were systematic in their persistent </a:t>
            </a:r>
            <a:r>
              <a:rPr lang="en-US" dirty="0" err="1" smtClean="0"/>
              <a:t>endeavours</a:t>
            </a:r>
            <a:r>
              <a:rPr lang="en-US" dirty="0" smtClean="0"/>
              <a:t>.</a:t>
            </a:r>
          </a:p>
          <a:p>
            <a:pPr algn="just">
              <a:lnSpc>
                <a:spcPct val="170000"/>
              </a:lnSpc>
            </a:pPr>
            <a:r>
              <a:rPr lang="en-US" dirty="0" smtClean="0"/>
              <a:t>So, modern India emerged.</a:t>
            </a:r>
          </a:p>
          <a:p>
            <a:pPr algn="just">
              <a:lnSpc>
                <a:spcPct val="170000"/>
              </a:lnSpc>
            </a:pPr>
            <a:r>
              <a:rPr lang="en-US" dirty="0" smtClean="0"/>
              <a:t>This emergence was not merely political or geographical.</a:t>
            </a:r>
          </a:p>
          <a:p>
            <a:pPr algn="just">
              <a:lnSpc>
                <a:spcPct val="170000"/>
              </a:lnSpc>
            </a:pPr>
            <a:r>
              <a:rPr lang="en-US" dirty="0" smtClean="0"/>
              <a:t>What followed was a phenomenal cultural evolution—a mingling of western and Indian elements—in every possible walk of life, big and small.</a:t>
            </a:r>
          </a:p>
          <a:p>
            <a:pPr algn="just">
              <a:lnSpc>
                <a:spcPct val="170000"/>
              </a:lnSpc>
            </a:pPr>
            <a:r>
              <a:rPr lang="en-US" dirty="0" smtClean="0"/>
              <a:t>Urban Indian drama appeared—in a different avatar.</a:t>
            </a:r>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r>
              <a:rPr lang="en-US" sz="2800" dirty="0" smtClean="0"/>
              <a:t>Drama in Modern India (contd.)</a:t>
            </a:r>
            <a:endParaRPr lang="en-IN" sz="2800" dirty="0"/>
          </a:p>
        </p:txBody>
      </p:sp>
      <p:sp>
        <p:nvSpPr>
          <p:cNvPr id="3" name="Content Placeholder 2"/>
          <p:cNvSpPr>
            <a:spLocks noGrp="1"/>
          </p:cNvSpPr>
          <p:nvPr>
            <p:ph idx="1"/>
          </p:nvPr>
        </p:nvSpPr>
        <p:spPr>
          <a:xfrm>
            <a:off x="457200" y="1600200"/>
            <a:ext cx="8229600" cy="5257800"/>
          </a:xfrm>
        </p:spPr>
        <p:txBody>
          <a:bodyPr>
            <a:normAutofit fontScale="77500" lnSpcReduction="20000"/>
          </a:bodyPr>
          <a:lstStyle/>
          <a:p>
            <a:pPr algn="just">
              <a:lnSpc>
                <a:spcPct val="170000"/>
              </a:lnSpc>
            </a:pPr>
            <a:r>
              <a:rPr lang="en-US" dirty="0" smtClean="0"/>
              <a:t>Modern Indian theatre in the vernacular has arrived, holding the hands of playwrights like </a:t>
            </a:r>
            <a:r>
              <a:rPr lang="en-US" dirty="0" err="1" smtClean="0"/>
              <a:t>Badal</a:t>
            </a:r>
            <a:r>
              <a:rPr lang="en-US" dirty="0" smtClean="0"/>
              <a:t> </a:t>
            </a:r>
            <a:r>
              <a:rPr lang="en-US" dirty="0" err="1" smtClean="0"/>
              <a:t>Sircar</a:t>
            </a:r>
            <a:r>
              <a:rPr lang="en-US" dirty="0" smtClean="0"/>
              <a:t>, Vijay </a:t>
            </a:r>
            <a:r>
              <a:rPr lang="en-US" dirty="0" err="1" smtClean="0"/>
              <a:t>Tendulkar</a:t>
            </a:r>
            <a:r>
              <a:rPr lang="en-US" dirty="0" smtClean="0"/>
              <a:t>, Mohan </a:t>
            </a:r>
            <a:r>
              <a:rPr lang="en-US" dirty="0" err="1" smtClean="0"/>
              <a:t>Rakesh</a:t>
            </a:r>
            <a:r>
              <a:rPr lang="en-US" dirty="0" smtClean="0"/>
              <a:t> and </a:t>
            </a:r>
            <a:r>
              <a:rPr lang="en-US" dirty="0" err="1" smtClean="0"/>
              <a:t>Girish</a:t>
            </a:r>
            <a:r>
              <a:rPr lang="en-US" dirty="0" smtClean="0"/>
              <a:t> </a:t>
            </a:r>
            <a:r>
              <a:rPr lang="en-US" dirty="0" err="1" smtClean="0"/>
              <a:t>Karnad</a:t>
            </a:r>
            <a:r>
              <a:rPr lang="en-US" dirty="0" smtClean="0"/>
              <a:t>, who are generally called as the four dramatists who have ushered modern theatre in India.</a:t>
            </a:r>
          </a:p>
          <a:p>
            <a:pPr algn="just">
              <a:lnSpc>
                <a:spcPct val="170000"/>
              </a:lnSpc>
            </a:pPr>
            <a:r>
              <a:rPr lang="en-US" dirty="0" smtClean="0"/>
              <a:t>However, there are other very important playwrights who have made very significant contributions to modern vernacular drama in India. Some of them are </a:t>
            </a:r>
            <a:r>
              <a:rPr lang="en-US" dirty="0" err="1" smtClean="0"/>
              <a:t>Habib</a:t>
            </a:r>
            <a:r>
              <a:rPr lang="en-US" dirty="0" smtClean="0"/>
              <a:t> </a:t>
            </a:r>
            <a:r>
              <a:rPr lang="en-US" dirty="0" err="1" smtClean="0"/>
              <a:t>Tanvir</a:t>
            </a:r>
            <a:r>
              <a:rPr lang="en-US" dirty="0" smtClean="0"/>
              <a:t>, </a:t>
            </a:r>
            <a:r>
              <a:rPr lang="en-US" dirty="0" err="1" smtClean="0"/>
              <a:t>Gurucharan</a:t>
            </a:r>
            <a:r>
              <a:rPr lang="en-US" dirty="0" smtClean="0"/>
              <a:t> Das, </a:t>
            </a:r>
            <a:r>
              <a:rPr lang="en-US" dirty="0" err="1" smtClean="0"/>
              <a:t>Utpal</a:t>
            </a:r>
            <a:r>
              <a:rPr lang="en-US" dirty="0" smtClean="0"/>
              <a:t> </a:t>
            </a:r>
            <a:r>
              <a:rPr lang="en-US" dirty="0" err="1" smtClean="0"/>
              <a:t>Dutt</a:t>
            </a:r>
            <a:r>
              <a:rPr lang="en-US" dirty="0" smtClean="0"/>
              <a:t>, Mahesh </a:t>
            </a:r>
            <a:r>
              <a:rPr lang="en-US" dirty="0" err="1" smtClean="0"/>
              <a:t>Elkunchwar</a:t>
            </a:r>
            <a:r>
              <a:rPr lang="en-US" dirty="0" smtClean="0"/>
              <a:t>, and </a:t>
            </a:r>
            <a:r>
              <a:rPr lang="en-US" dirty="0" err="1" smtClean="0"/>
              <a:t>Ratan</a:t>
            </a:r>
            <a:r>
              <a:rPr lang="en-US" dirty="0" smtClean="0"/>
              <a:t> </a:t>
            </a:r>
            <a:r>
              <a:rPr lang="en-US" dirty="0" err="1" smtClean="0"/>
              <a:t>Thiyam</a:t>
            </a:r>
            <a:r>
              <a:rPr lang="en-US" dirty="0" smtClean="0"/>
              <a:t>. Mahesh </a:t>
            </a:r>
            <a:r>
              <a:rPr lang="en-US" dirty="0" err="1" smtClean="0"/>
              <a:t>Dattani</a:t>
            </a:r>
            <a:r>
              <a:rPr lang="en-US" dirty="0" smtClean="0"/>
              <a:t> has emerged as a playwright writing in  English about contemporary urban issues.</a:t>
            </a:r>
          </a:p>
          <a:p>
            <a:pPr algn="just">
              <a:lnSpc>
                <a:spcPct val="170000"/>
              </a:lnSpc>
            </a:pPr>
            <a:r>
              <a:rPr lang="en-US" dirty="0" smtClean="0"/>
              <a:t>Many of them have received the </a:t>
            </a:r>
            <a:r>
              <a:rPr lang="en-US" dirty="0" err="1" smtClean="0"/>
              <a:t>Sahitya</a:t>
            </a:r>
            <a:r>
              <a:rPr lang="en-US" dirty="0" smtClean="0"/>
              <a:t> </a:t>
            </a:r>
            <a:r>
              <a:rPr lang="en-US" dirty="0" err="1" smtClean="0"/>
              <a:t>Akademi</a:t>
            </a:r>
            <a:r>
              <a:rPr lang="en-US" dirty="0" smtClean="0"/>
              <a:t> Award as a recognition of the literary value of their drama texts.</a:t>
            </a:r>
            <a:endParaRPr lang="en-IN"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280</TotalTime>
  <Words>1023</Words>
  <Application>Microsoft Office PowerPoint</Application>
  <PresentationFormat>On-screen Show (4:3)</PresentationFormat>
  <Paragraphs>148</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Flow</vt:lpstr>
      <vt:lpstr>The  Indianness  of  Girish  Karnad’s  Plays</vt:lpstr>
      <vt:lpstr>Drama in India</vt:lpstr>
      <vt:lpstr>Drama in India (contd.)</vt:lpstr>
      <vt:lpstr>Drama in India (contd.)</vt:lpstr>
      <vt:lpstr>Drama in India (contd.)</vt:lpstr>
      <vt:lpstr>Drama in India (contd.)</vt:lpstr>
      <vt:lpstr>Drama in Modern India</vt:lpstr>
      <vt:lpstr>Drama in Modern India (contd.)</vt:lpstr>
      <vt:lpstr>Drama in Modern India (contd.)</vt:lpstr>
      <vt:lpstr>Indian Drama in English</vt:lpstr>
      <vt:lpstr>Indian Drama in English</vt:lpstr>
      <vt:lpstr>Indian Drama in English: Some Playwrights</vt:lpstr>
      <vt:lpstr>Girish Karnad</vt:lpstr>
      <vt:lpstr>Slide 14</vt:lpstr>
      <vt:lpstr>Girish Karnad (1938-2019)</vt:lpstr>
      <vt:lpstr>Some characteristic features of his plays:</vt:lpstr>
      <vt:lpstr>A rough categorization of his plays:</vt:lpstr>
      <vt:lpstr>A rough categorization of his plays:</vt:lpstr>
      <vt:lpstr>A rough categorization of his plays:</vt:lpstr>
      <vt:lpstr>A rough categorization of his plays: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Indianness of Girish Karnad’s Plays</dc:title>
  <dc:creator>User</dc:creator>
  <cp:lastModifiedBy>pc</cp:lastModifiedBy>
  <cp:revision>41</cp:revision>
  <dcterms:created xsi:type="dcterms:W3CDTF">2006-08-16T00:00:00Z</dcterms:created>
  <dcterms:modified xsi:type="dcterms:W3CDTF">2020-04-06T10:10:40Z</dcterms:modified>
</cp:coreProperties>
</file>