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8" r:id="rId2"/>
    <p:sldId id="263" r:id="rId3"/>
    <p:sldId id="275" r:id="rId4"/>
    <p:sldId id="276" r:id="rId5"/>
    <p:sldId id="256" r:id="rId6"/>
    <p:sldId id="259" r:id="rId7"/>
    <p:sldId id="261" r:id="rId8"/>
    <p:sldId id="260" r:id="rId9"/>
    <p:sldId id="262" r:id="rId10"/>
    <p:sldId id="264" r:id="rId11"/>
    <p:sldId id="265" r:id="rId12"/>
    <p:sldId id="266" r:id="rId13"/>
    <p:sldId id="267" r:id="rId14"/>
    <p:sldId id="268" r:id="rId15"/>
    <p:sldId id="269" r:id="rId16"/>
    <p:sldId id="270" r:id="rId17"/>
    <p:sldId id="271" r:id="rId18"/>
    <p:sldId id="272" r:id="rId19"/>
    <p:sldId id="274" r:id="rId20"/>
    <p:sldId id="273" r:id="rId21"/>
    <p:sldId id="277" r:id="rId22"/>
    <p:sldId id="281" r:id="rId23"/>
    <p:sldId id="282" r:id="rId24"/>
    <p:sldId id="279" r:id="rId25"/>
    <p:sldId id="280" r:id="rId26"/>
    <p:sldId id="283" r:id="rId27"/>
    <p:sldId id="284" r:id="rId28"/>
    <p:sldId id="285" r:id="rId29"/>
    <p:sldId id="288" r:id="rId30"/>
    <p:sldId id="289" r:id="rId31"/>
    <p:sldId id="286" r:id="rId32"/>
    <p:sldId id="287" r:id="rId33"/>
    <p:sldId id="291" r:id="rId34"/>
    <p:sldId id="292" r:id="rId35"/>
    <p:sldId id="293" r:id="rId36"/>
    <p:sldId id="294" r:id="rId37"/>
    <p:sldId id="295" r:id="rId38"/>
    <p:sldId id="296" r:id="rId39"/>
    <p:sldId id="297"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552"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3EF405-2536-4390-9807-A54BE557B67B}" type="datetimeFigureOut">
              <a:rPr lang="en-US" smtClean="0"/>
              <a:pPr/>
              <a:t>1/1/2002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BCF5D8-9F30-4D96-A509-683B843B993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3EF405-2536-4390-9807-A54BE557B67B}" type="datetimeFigureOut">
              <a:rPr lang="en-US" smtClean="0"/>
              <a:pPr/>
              <a:t>1/1/2002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BCF5D8-9F30-4D96-A509-683B843B993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3EF405-2536-4390-9807-A54BE557B67B}" type="datetimeFigureOut">
              <a:rPr lang="en-US" smtClean="0"/>
              <a:pPr/>
              <a:t>1/1/2002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BCF5D8-9F30-4D96-A509-683B843B993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3EF405-2536-4390-9807-A54BE557B67B}" type="datetimeFigureOut">
              <a:rPr lang="en-US" smtClean="0"/>
              <a:pPr/>
              <a:t>1/1/2002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BCF5D8-9F30-4D96-A509-683B843B993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3EF405-2536-4390-9807-A54BE557B67B}" type="datetimeFigureOut">
              <a:rPr lang="en-US" smtClean="0"/>
              <a:pPr/>
              <a:t>1/1/2002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BCF5D8-9F30-4D96-A509-683B843B993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3EF405-2536-4390-9807-A54BE557B67B}" type="datetimeFigureOut">
              <a:rPr lang="en-US" smtClean="0"/>
              <a:pPr/>
              <a:t>1/1/2002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BCF5D8-9F30-4D96-A509-683B843B993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3EF405-2536-4390-9807-A54BE557B67B}" type="datetimeFigureOut">
              <a:rPr lang="en-US" smtClean="0"/>
              <a:pPr/>
              <a:t>1/1/2002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BCF5D8-9F30-4D96-A509-683B843B993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3EF405-2536-4390-9807-A54BE557B67B}" type="datetimeFigureOut">
              <a:rPr lang="en-US" smtClean="0"/>
              <a:pPr/>
              <a:t>1/1/2002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BCF5D8-9F30-4D96-A509-683B843B993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3EF405-2536-4390-9807-A54BE557B67B}" type="datetimeFigureOut">
              <a:rPr lang="en-US" smtClean="0"/>
              <a:pPr/>
              <a:t>1/1/2002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BCF5D8-9F30-4D96-A509-683B843B993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3EF405-2536-4390-9807-A54BE557B67B}" type="datetimeFigureOut">
              <a:rPr lang="en-US" smtClean="0"/>
              <a:pPr/>
              <a:t>1/1/2002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BCF5D8-9F30-4D96-A509-683B843B993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3EF405-2536-4390-9807-A54BE557B67B}" type="datetimeFigureOut">
              <a:rPr lang="en-US" smtClean="0"/>
              <a:pPr/>
              <a:t>1/1/2002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BCF5D8-9F30-4D96-A509-683B843B993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3EF405-2536-4390-9807-A54BE557B67B}" type="datetimeFigureOut">
              <a:rPr lang="en-US" smtClean="0"/>
              <a:pPr/>
              <a:t>1/1/2002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BCF5D8-9F30-4D96-A509-683B843B993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en.wikipedia.org/wiki/Human_Genome_Project" TargetMode="External"/><Relationship Id="rId2" Type="http://schemas.openxmlformats.org/officeDocument/2006/relationships/hyperlink" Target="https://en.wikipedia.org/wiki/Saccharomyces_cerevisiae" TargetMode="External"/><Relationship Id="rId1" Type="http://schemas.openxmlformats.org/officeDocument/2006/relationships/slideLayout" Target="../slideLayouts/slideLayout1.xml"/><Relationship Id="rId4" Type="http://schemas.openxmlformats.org/officeDocument/2006/relationships/hyperlink" Target="https://en.wikipedia.org/wiki/Bacterial_artificial_chromosome"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en.wikipedia.org/wiki/Plasmid" TargetMode="External"/><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hyperlink" Target="https://en.wikipedia.org/wiki/Yeast_artificial_chromosome" TargetMode="External"/><Relationship Id="rId5" Type="http://schemas.openxmlformats.org/officeDocument/2006/relationships/hyperlink" Target="https://en.wikipedia.org/wiki/DNA_ligase" TargetMode="External"/><Relationship Id="rId4" Type="http://schemas.openxmlformats.org/officeDocument/2006/relationships/hyperlink" Target="https://en.wikipedia.org/wiki/Restriction_enzyme"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en.wikipedia.org/wiki/Escherichia_coli" TargetMode="External"/><Relationship Id="rId2" Type="http://schemas.openxmlformats.org/officeDocument/2006/relationships/hyperlink" Target="https://en.wikipedia.org/wiki/Antibiotic_resistance" TargetMode="External"/><Relationship Id="rId1" Type="http://schemas.openxmlformats.org/officeDocument/2006/relationships/slideLayout" Target="../slideLayouts/slideLayout7.xml"/><Relationship Id="rId5" Type="http://schemas.openxmlformats.org/officeDocument/2006/relationships/hyperlink" Target="https://en.wikipedia.org/wiki/Transformation_(genetics)" TargetMode="External"/><Relationship Id="rId4" Type="http://schemas.openxmlformats.org/officeDocument/2006/relationships/hyperlink" Target="https://en.wikipedia.org/wiki/Leucin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hyperlink" Target="https://en.wikipedia.org/wiki/Rhodococcus" TargetMode="External"/><Relationship Id="rId13" Type="http://schemas.openxmlformats.org/officeDocument/2006/relationships/hyperlink" Target="https://en.wikipedia.org/wiki/PCR" TargetMode="External"/><Relationship Id="rId3" Type="http://schemas.openxmlformats.org/officeDocument/2006/relationships/hyperlink" Target="https://en.wikipedia.org/wiki/Plasmid" TargetMode="External"/><Relationship Id="rId7" Type="http://schemas.openxmlformats.org/officeDocument/2006/relationships/hyperlink" Target="https://en.wikipedia.org/wiki/Escherichia_coli" TargetMode="External"/><Relationship Id="rId12" Type="http://schemas.openxmlformats.org/officeDocument/2006/relationships/hyperlink" Target="https://en.wikipedia.org/wiki/Mutagenesis" TargetMode="External"/><Relationship Id="rId2" Type="http://schemas.openxmlformats.org/officeDocument/2006/relationships/hyperlink" Target="https://en.wikipedia.org/wiki/Vector_(molecular_biology)" TargetMode="External"/><Relationship Id="rId1" Type="http://schemas.openxmlformats.org/officeDocument/2006/relationships/slideLayout" Target="../slideLayouts/slideLayout7.xml"/><Relationship Id="rId6" Type="http://schemas.openxmlformats.org/officeDocument/2006/relationships/hyperlink" Target="https://en.wikipedia.org/wiki/Saccharomyces_cerevisiae" TargetMode="External"/><Relationship Id="rId11" Type="http://schemas.openxmlformats.org/officeDocument/2006/relationships/hyperlink" Target="https://en.wikipedia.org/wiki/In_vitro" TargetMode="External"/><Relationship Id="rId5" Type="http://schemas.openxmlformats.org/officeDocument/2006/relationships/hyperlink" Target="https://en.wikipedia.org/wiki/Prokaryotes" TargetMode="External"/><Relationship Id="rId15" Type="http://schemas.openxmlformats.org/officeDocument/2006/relationships/image" Target="../media/image17.jpeg"/><Relationship Id="rId10" Type="http://schemas.openxmlformats.org/officeDocument/2006/relationships/hyperlink" Target="https://en.wikipedia.org/wiki/E._coli" TargetMode="External"/><Relationship Id="rId4" Type="http://schemas.openxmlformats.org/officeDocument/2006/relationships/hyperlink" Target="https://en.wikipedia.org/wiki/Eukaryotes" TargetMode="External"/><Relationship Id="rId9" Type="http://schemas.openxmlformats.org/officeDocument/2006/relationships/hyperlink" Target="https://en.wikipedia.org/wiki/Adenovirus" TargetMode="External"/><Relationship Id="rId14" Type="http://schemas.openxmlformats.org/officeDocument/2006/relationships/hyperlink" Target="https://en.wikipedia.org/wiki/Yeast"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hyperlink" Target="https://en.wikipedia.org/wiki/Vector_(molecular_biology)" TargetMode="External"/><Relationship Id="rId3" Type="http://schemas.openxmlformats.org/officeDocument/2006/relationships/hyperlink" Target="https://en.wikipedia.org/wiki/GDNA" TargetMode="External"/><Relationship Id="rId7" Type="http://schemas.openxmlformats.org/officeDocument/2006/relationships/hyperlink" Target="https://en.wikipedia.org/wiki/Antibiotic_resistance" TargetMode="External"/><Relationship Id="rId2" Type="http://schemas.openxmlformats.org/officeDocument/2006/relationships/hyperlink" Target="https://en.wikipedia.org/wiki/DNA" TargetMode="External"/><Relationship Id="rId1" Type="http://schemas.openxmlformats.org/officeDocument/2006/relationships/slideLayout" Target="../slideLayouts/slideLayout7.xml"/><Relationship Id="rId6" Type="http://schemas.openxmlformats.org/officeDocument/2006/relationships/hyperlink" Target="https://en.wikipedia.org/wiki/Eukaryote" TargetMode="External"/><Relationship Id="rId11" Type="http://schemas.openxmlformats.org/officeDocument/2006/relationships/hyperlink" Target="https://en.wikipedia.org/wiki/Transformation_(genetics)" TargetMode="External"/><Relationship Id="rId5" Type="http://schemas.openxmlformats.org/officeDocument/2006/relationships/hyperlink" Target="https://en.wikipedia.org/wiki/Archaea" TargetMode="External"/><Relationship Id="rId10" Type="http://schemas.openxmlformats.org/officeDocument/2006/relationships/hyperlink" Target="https://en.wikipedia.org/wiki/Recombinant_DNA" TargetMode="External"/><Relationship Id="rId4" Type="http://schemas.openxmlformats.org/officeDocument/2006/relationships/hyperlink" Target="https://en.wikipedia.org/wiki/Bacteria" TargetMode="External"/><Relationship Id="rId9" Type="http://schemas.openxmlformats.org/officeDocument/2006/relationships/hyperlink" Target="https://en.wikipedia.org/wiki/Molecular_cloning"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hyperlink" Target="https://en.wikipedia.org/w/index.php?title=Succinamopine&amp;action=edit&amp;redlink=1" TargetMode="External"/><Relationship Id="rId3" Type="http://schemas.openxmlformats.org/officeDocument/2006/relationships/hyperlink" Target="https://en.wikipedia.org/wiki/Agrobacterium_tumefaciens" TargetMode="External"/><Relationship Id="rId7" Type="http://schemas.openxmlformats.org/officeDocument/2006/relationships/hyperlink" Target="https://en.wikipedia.org/wiki/Nopaline" TargetMode="External"/><Relationship Id="rId2" Type="http://schemas.openxmlformats.org/officeDocument/2006/relationships/hyperlink" Target="https://en.wikipedia.org/wiki/Plasmid" TargetMode="External"/><Relationship Id="rId1" Type="http://schemas.openxmlformats.org/officeDocument/2006/relationships/slideLayout" Target="../slideLayouts/slideLayout1.xml"/><Relationship Id="rId6" Type="http://schemas.openxmlformats.org/officeDocument/2006/relationships/hyperlink" Target="https://en.wikipedia.org/wiki/Octopine" TargetMode="External"/><Relationship Id="rId5" Type="http://schemas.openxmlformats.org/officeDocument/2006/relationships/hyperlink" Target="https://en.wikipedia.org/wiki/Opines" TargetMode="External"/><Relationship Id="rId10" Type="http://schemas.openxmlformats.org/officeDocument/2006/relationships/image" Target="../media/image35.png"/><Relationship Id="rId4" Type="http://schemas.openxmlformats.org/officeDocument/2006/relationships/hyperlink" Target="https://en.wikipedia.org/wiki/Agrobacterium_rhizogenes" TargetMode="External"/><Relationship Id="rId9" Type="http://schemas.openxmlformats.org/officeDocument/2006/relationships/hyperlink" Target="https://en.wikipedia.org/w/index.php?title=Leucinopine&amp;action=edit&amp;redlink=1" TargetMode="External"/></Relationships>
</file>

<file path=ppt/slides/_rels/slide34.xml.rels><?xml version="1.0" encoding="UTF-8" standalone="yes"?>
<Relationships xmlns="http://schemas.openxmlformats.org/package/2006/relationships"><Relationship Id="rId2" Type="http://schemas.openxmlformats.org/officeDocument/2006/relationships/hyperlink" Target="https://en.wikipedia.org/wiki/Transfer_DNA"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s://en.wikipedia.org/wiki/Colony-forming_unit"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143000"/>
            <a:ext cx="8382000" cy="3477875"/>
          </a:xfrm>
          <a:prstGeom prst="rect">
            <a:avLst/>
          </a:prstGeom>
          <a:noFill/>
        </p:spPr>
        <p:txBody>
          <a:bodyPr wrap="square" rtlCol="0">
            <a:spAutoFit/>
          </a:bodyPr>
          <a:lstStyle/>
          <a:p>
            <a:pPr algn="ctr"/>
            <a:r>
              <a:rPr lang="en-US" sz="4400" dirty="0" smtClean="0">
                <a:latin typeface="Algerian" pitchFamily="82" charset="0"/>
              </a:rPr>
              <a:t>Vector</a:t>
            </a:r>
          </a:p>
          <a:p>
            <a:pPr algn="ctr"/>
            <a:r>
              <a:rPr lang="en-US" sz="4400" dirty="0" smtClean="0">
                <a:latin typeface="Algerian" pitchFamily="82" charset="0"/>
              </a:rPr>
              <a:t>Prof. </a:t>
            </a:r>
            <a:r>
              <a:rPr lang="en-US" sz="4400" dirty="0" err="1" smtClean="0">
                <a:latin typeface="Algerian" pitchFamily="82" charset="0"/>
              </a:rPr>
              <a:t>S.Roy</a:t>
            </a:r>
            <a:endParaRPr lang="en-US" sz="4400" dirty="0" smtClean="0">
              <a:latin typeface="Algerian" pitchFamily="82" charset="0"/>
            </a:endParaRPr>
          </a:p>
          <a:p>
            <a:pPr algn="ctr"/>
            <a:r>
              <a:rPr lang="en-US" sz="4400" dirty="0" smtClean="0">
                <a:latin typeface="Algerian" pitchFamily="82" charset="0"/>
              </a:rPr>
              <a:t>Former Professor</a:t>
            </a:r>
          </a:p>
          <a:p>
            <a:pPr algn="ctr"/>
            <a:r>
              <a:rPr lang="en-US" sz="4400" dirty="0" smtClean="0">
                <a:latin typeface="Algerian" pitchFamily="82" charset="0"/>
              </a:rPr>
              <a:t>Department of Physiology</a:t>
            </a:r>
          </a:p>
          <a:p>
            <a:pPr algn="ctr"/>
            <a:r>
              <a:rPr lang="en-US" sz="4400" dirty="0" smtClean="0">
                <a:latin typeface="Algerian" pitchFamily="82" charset="0"/>
              </a:rPr>
              <a:t>Vidyasagar University</a:t>
            </a:r>
            <a:endParaRPr lang="en-US" sz="4400" dirty="0">
              <a:latin typeface="Algerian" pitchFamily="82" charset="0"/>
            </a:endParaRPr>
          </a:p>
        </p:txBody>
      </p:sp>
    </p:spTree>
    <p:extLst>
      <p:ext uri="{BB962C8B-B14F-4D97-AF65-F5344CB8AC3E}">
        <p14:creationId xmlns:p14="http://schemas.microsoft.com/office/powerpoint/2010/main" val="15025901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Artificial Chromosome Vectors&#10;â Artificial chromosomes are DNA molecules assembled in&#10;vitro from defined constituents, whi..."/>
          <p:cNvPicPr>
            <a:picLocks noChangeAspect="1" noChangeArrowheads="1"/>
          </p:cNvPicPr>
          <p:nvPr/>
        </p:nvPicPr>
        <p:blipFill>
          <a:blip r:embed="rId2"/>
          <a:srcRect/>
          <a:stretch>
            <a:fillRect/>
          </a:stretch>
        </p:blipFill>
        <p:spPr bwMode="auto">
          <a:xfrm>
            <a:off x="0" y="642324"/>
            <a:ext cx="9144000" cy="6215676"/>
          </a:xfrm>
          <a:prstGeom prst="rect">
            <a:avLst/>
          </a:prstGeom>
          <a:noFill/>
        </p:spPr>
      </p:pic>
      <p:sp>
        <p:nvSpPr>
          <p:cNvPr id="3" name="TextBox 2"/>
          <p:cNvSpPr txBox="1"/>
          <p:nvPr/>
        </p:nvSpPr>
        <p:spPr>
          <a:xfrm>
            <a:off x="1295400" y="228600"/>
            <a:ext cx="6553200" cy="461665"/>
          </a:xfrm>
          <a:prstGeom prst="rect">
            <a:avLst/>
          </a:prstGeom>
          <a:noFill/>
        </p:spPr>
        <p:txBody>
          <a:bodyPr wrap="square" rtlCol="0">
            <a:spAutoFit/>
          </a:bodyPr>
          <a:lstStyle/>
          <a:p>
            <a:pPr algn="ctr"/>
            <a:r>
              <a:rPr lang="en-US" sz="2400" b="1" dirty="0" smtClean="0"/>
              <a:t>WHAT IS ARTIFICIAL CHROMOSOME VECTORS?</a:t>
            </a:r>
            <a:endParaRPr lang="en-US" sz="24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1219200"/>
            <a:ext cx="7315200" cy="4247317"/>
          </a:xfrm>
          <a:prstGeom prst="rect">
            <a:avLst/>
          </a:prstGeom>
        </p:spPr>
        <p:txBody>
          <a:bodyPr wrap="square">
            <a:spAutoFit/>
          </a:bodyPr>
          <a:lstStyle/>
          <a:p>
            <a:pPr algn="just">
              <a:buFont typeface="Arial" pitchFamily="34" charset="0"/>
              <a:buChar char="•"/>
            </a:pPr>
            <a:r>
              <a:rPr lang="en-US" b="1" dirty="0">
                <a:latin typeface="Times New Roman" pitchFamily="18" charset="0"/>
                <a:cs typeface="Times New Roman" pitchFamily="18" charset="0"/>
              </a:rPr>
              <a:t>Yeast artificial chromosomes (YACs) are genetically engineered chromosomes derived from the DNA of the yeast, </a:t>
            </a:r>
            <a:r>
              <a:rPr lang="en-US" b="1" i="1" dirty="0" err="1">
                <a:latin typeface="Times New Roman" pitchFamily="18" charset="0"/>
                <a:cs typeface="Times New Roman" pitchFamily="18" charset="0"/>
                <a:hlinkClick r:id="rId2" tooltip="Saccharomyces cerevisiae"/>
              </a:rPr>
              <a:t>Saccharomyces</a:t>
            </a:r>
            <a:r>
              <a:rPr lang="en-US" b="1" i="1" dirty="0">
                <a:latin typeface="Times New Roman" pitchFamily="18" charset="0"/>
                <a:cs typeface="Times New Roman" pitchFamily="18" charset="0"/>
                <a:hlinkClick r:id="rId2" tooltip="Saccharomyces cerevisiae"/>
              </a:rPr>
              <a:t> </a:t>
            </a:r>
            <a:r>
              <a:rPr lang="en-US" b="1" i="1" dirty="0" err="1">
                <a:latin typeface="Times New Roman" pitchFamily="18" charset="0"/>
                <a:cs typeface="Times New Roman" pitchFamily="18" charset="0"/>
                <a:hlinkClick r:id="rId2" tooltip="Saccharomyces cerevisiae"/>
              </a:rPr>
              <a:t>cerevisiae</a:t>
            </a:r>
            <a:r>
              <a:rPr lang="en-US" b="1" dirty="0">
                <a:latin typeface="Times New Roman" pitchFamily="18" charset="0"/>
                <a:cs typeface="Times New Roman" pitchFamily="18" charset="0"/>
              </a:rPr>
              <a:t>, which is then </a:t>
            </a:r>
            <a:r>
              <a:rPr lang="en-US" b="1" dirty="0" err="1">
                <a:latin typeface="Times New Roman" pitchFamily="18" charset="0"/>
                <a:cs typeface="Times New Roman" pitchFamily="18" charset="0"/>
              </a:rPr>
              <a:t>ligated</a:t>
            </a:r>
            <a:r>
              <a:rPr lang="en-US" b="1" dirty="0">
                <a:latin typeface="Times New Roman" pitchFamily="18" charset="0"/>
                <a:cs typeface="Times New Roman" pitchFamily="18" charset="0"/>
              </a:rPr>
              <a:t> into a bacterial plasmid. By inserting large fragments of DNA, from 100–1000 kb, the inserted sequences can be cloned and physically mapped using a process called chromosome walking</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lgn="just">
              <a:buFont typeface="Arial" pitchFamily="34" charset="0"/>
              <a:buChar char="•"/>
            </a:pPr>
            <a:r>
              <a:rPr lang="en-US" b="1" dirty="0" smtClean="0">
                <a:solidFill>
                  <a:srgbClr val="00B050"/>
                </a:solidFill>
                <a:latin typeface="Times New Roman" pitchFamily="18" charset="0"/>
                <a:cs typeface="Times New Roman" pitchFamily="18" charset="0"/>
              </a:rPr>
              <a:t>This </a:t>
            </a:r>
            <a:r>
              <a:rPr lang="en-US" b="1" dirty="0">
                <a:solidFill>
                  <a:srgbClr val="00B050"/>
                </a:solidFill>
                <a:latin typeface="Times New Roman" pitchFamily="18" charset="0"/>
                <a:cs typeface="Times New Roman" pitchFamily="18" charset="0"/>
              </a:rPr>
              <a:t>is the process that was initially used for the </a:t>
            </a:r>
            <a:r>
              <a:rPr lang="en-US" b="1" dirty="0">
                <a:solidFill>
                  <a:srgbClr val="00B050"/>
                </a:solidFill>
                <a:latin typeface="Times New Roman" pitchFamily="18" charset="0"/>
                <a:cs typeface="Times New Roman" pitchFamily="18" charset="0"/>
                <a:hlinkClick r:id="rId3" tooltip="Human Genome Project"/>
              </a:rPr>
              <a:t>Human Genome Project</a:t>
            </a:r>
            <a:r>
              <a:rPr lang="en-US" b="1" dirty="0">
                <a:solidFill>
                  <a:srgbClr val="00B050"/>
                </a:solidFill>
                <a:latin typeface="Times New Roman" pitchFamily="18" charset="0"/>
                <a:cs typeface="Times New Roman" pitchFamily="18" charset="0"/>
              </a:rPr>
              <a:t>, however due to stability issues, YACs were abandoned for the use of </a:t>
            </a:r>
            <a:r>
              <a:rPr lang="en-US" b="1" dirty="0">
                <a:solidFill>
                  <a:srgbClr val="00B050"/>
                </a:solidFill>
                <a:latin typeface="Times New Roman" pitchFamily="18" charset="0"/>
                <a:cs typeface="Times New Roman" pitchFamily="18" charset="0"/>
                <a:hlinkClick r:id="rId4" tooltip="Bacterial artificial chromosome"/>
              </a:rPr>
              <a:t>Bacterial artificial chromosomes (BAC)</a:t>
            </a:r>
            <a:r>
              <a:rPr lang="en-US" b="1" dirty="0">
                <a:solidFill>
                  <a:srgbClr val="00B050"/>
                </a:solidFill>
                <a:latin typeface="Times New Roman" pitchFamily="18" charset="0"/>
                <a:cs typeface="Times New Roman" pitchFamily="18" charset="0"/>
              </a:rPr>
              <a:t>. </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lgn="just">
              <a:buFont typeface="Arial" pitchFamily="34" charset="0"/>
              <a:buChar char="•"/>
            </a:pPr>
            <a:r>
              <a:rPr lang="en-US" dirty="0">
                <a:latin typeface="Times New Roman" pitchFamily="18" charset="0"/>
                <a:cs typeface="Times New Roman" pitchFamily="18" charset="0"/>
              </a:rPr>
              <a:t> </a:t>
            </a:r>
            <a:r>
              <a:rPr lang="en-US" b="1" dirty="0">
                <a:solidFill>
                  <a:srgbClr val="FF0000"/>
                </a:solidFill>
                <a:latin typeface="Times New Roman" pitchFamily="18" charset="0"/>
                <a:cs typeface="Times New Roman" pitchFamily="18" charset="0"/>
              </a:rPr>
              <a:t>The primary components of a YAC </a:t>
            </a:r>
            <a:r>
              <a:rPr lang="en-US" b="1" dirty="0" smtClean="0">
                <a:solidFill>
                  <a:srgbClr val="FF0000"/>
                </a:solidFill>
                <a:latin typeface="Times New Roman" pitchFamily="18" charset="0"/>
                <a:cs typeface="Times New Roman" pitchFamily="18" charset="0"/>
              </a:rPr>
              <a:t>is  </a:t>
            </a:r>
            <a:r>
              <a:rPr lang="en-US" b="1" dirty="0" err="1">
                <a:solidFill>
                  <a:srgbClr val="FF0000"/>
                </a:solidFill>
                <a:latin typeface="Times New Roman" pitchFamily="18" charset="0"/>
                <a:cs typeface="Times New Roman" pitchFamily="18" charset="0"/>
              </a:rPr>
              <a:t>centromere</a:t>
            </a:r>
            <a:r>
              <a:rPr lang="en-US" b="1" dirty="0">
                <a:solidFill>
                  <a:srgbClr val="FF0000"/>
                </a:solidFill>
                <a:latin typeface="Times New Roman" pitchFamily="18" charset="0"/>
                <a:cs typeface="Times New Roman" pitchFamily="18" charset="0"/>
              </a:rPr>
              <a:t>, and telomeres from </a:t>
            </a:r>
            <a:r>
              <a:rPr lang="en-US" b="1" i="1" dirty="0">
                <a:solidFill>
                  <a:srgbClr val="FF0000"/>
                </a:solidFill>
                <a:latin typeface="Times New Roman" pitchFamily="18" charset="0"/>
                <a:cs typeface="Times New Roman" pitchFamily="18" charset="0"/>
              </a:rPr>
              <a:t>S. </a:t>
            </a:r>
            <a:r>
              <a:rPr lang="en-US" b="1" i="1" dirty="0" err="1">
                <a:solidFill>
                  <a:srgbClr val="FF0000"/>
                </a:solidFill>
                <a:latin typeface="Times New Roman" pitchFamily="18" charset="0"/>
                <a:cs typeface="Times New Roman" pitchFamily="18" charset="0"/>
              </a:rPr>
              <a:t>cerevisiae</a:t>
            </a:r>
            <a:r>
              <a:rPr lang="en-US" b="1" dirty="0">
                <a:solidFill>
                  <a:srgbClr val="FF0000"/>
                </a:solidFill>
                <a:latin typeface="Times New Roman" pitchFamily="18" charset="0"/>
                <a:cs typeface="Times New Roman" pitchFamily="18" charset="0"/>
              </a:rPr>
              <a:t>. Additionally, selectable marker genes, such as antibiotic resistance and a visible marker, are utilized to select transformed yeast cells. Without these sequences, the chromosome will not be stable during extracellular replication, and would not be distinguishable from colonies without the vector</a:t>
            </a:r>
          </a:p>
        </p:txBody>
      </p:sp>
      <p:sp>
        <p:nvSpPr>
          <p:cNvPr id="5" name="TextBox 4"/>
          <p:cNvSpPr txBox="1"/>
          <p:nvPr/>
        </p:nvSpPr>
        <p:spPr>
          <a:xfrm>
            <a:off x="1752600" y="457200"/>
            <a:ext cx="5638800" cy="461665"/>
          </a:xfrm>
          <a:prstGeom prst="rect">
            <a:avLst/>
          </a:prstGeom>
          <a:noFill/>
        </p:spPr>
        <p:txBody>
          <a:bodyPr wrap="square" rtlCol="0">
            <a:spAutoFit/>
          </a:bodyPr>
          <a:lstStyle/>
          <a:p>
            <a:pPr algn="ctr"/>
            <a:r>
              <a:rPr lang="en-US" sz="2400" b="1" dirty="0" smtClean="0">
                <a:latin typeface="Times New Roman" pitchFamily="18" charset="0"/>
                <a:cs typeface="Times New Roman" pitchFamily="18" charset="0"/>
              </a:rPr>
              <a:t>Yeast Artificial </a:t>
            </a:r>
            <a:r>
              <a:rPr lang="en-US" sz="2400" b="1" dirty="0">
                <a:latin typeface="Times New Roman" pitchFamily="18" charset="0"/>
                <a:cs typeface="Times New Roman" pitchFamily="18" charset="0"/>
              </a:rPr>
              <a:t>C</a:t>
            </a:r>
            <a:r>
              <a:rPr lang="en-US" sz="2400" b="1" dirty="0" smtClean="0">
                <a:latin typeface="Times New Roman" pitchFamily="18" charset="0"/>
                <a:cs typeface="Times New Roman" pitchFamily="18" charset="0"/>
              </a:rPr>
              <a:t>hromosomes </a:t>
            </a:r>
            <a:endParaRPr lang="en-US"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yac vector, ppt"/>
          <p:cNvPicPr>
            <a:picLocks noChangeAspect="1" noChangeArrowheads="1"/>
          </p:cNvPicPr>
          <p:nvPr/>
        </p:nvPicPr>
        <p:blipFill>
          <a:blip r:embed="rId2"/>
          <a:srcRect/>
          <a:stretch>
            <a:fillRect/>
          </a:stretch>
        </p:blipFill>
        <p:spPr bwMode="auto">
          <a:xfrm>
            <a:off x="155575" y="1266825"/>
            <a:ext cx="5238750" cy="4371975"/>
          </a:xfrm>
          <a:prstGeom prst="rect">
            <a:avLst/>
          </a:prstGeom>
          <a:noFill/>
        </p:spPr>
      </p:pic>
      <p:sp>
        <p:nvSpPr>
          <p:cNvPr id="4" name="TextBox 3"/>
          <p:cNvSpPr txBox="1"/>
          <p:nvPr/>
        </p:nvSpPr>
        <p:spPr>
          <a:xfrm>
            <a:off x="1524000" y="0"/>
            <a:ext cx="5334000" cy="461665"/>
          </a:xfrm>
          <a:prstGeom prst="rect">
            <a:avLst/>
          </a:prstGeom>
          <a:noFill/>
        </p:spPr>
        <p:txBody>
          <a:bodyPr wrap="square" rtlCol="0">
            <a:spAutoFit/>
          </a:bodyPr>
          <a:lstStyle/>
          <a:p>
            <a:pPr algn="ctr"/>
            <a:r>
              <a:rPr lang="en-US" sz="2400" b="1" dirty="0" smtClean="0"/>
              <a:t>Structure of YAC </a:t>
            </a:r>
            <a:endParaRPr lang="en-US" sz="2400" b="1" dirty="0"/>
          </a:p>
        </p:txBody>
      </p:sp>
      <p:sp>
        <p:nvSpPr>
          <p:cNvPr id="5" name="TextBox 4"/>
          <p:cNvSpPr txBox="1"/>
          <p:nvPr/>
        </p:nvSpPr>
        <p:spPr>
          <a:xfrm>
            <a:off x="6248400" y="685800"/>
            <a:ext cx="2590800" cy="5078313"/>
          </a:xfrm>
          <a:prstGeom prst="rect">
            <a:avLst/>
          </a:prstGeom>
          <a:noFill/>
        </p:spPr>
        <p:txBody>
          <a:bodyPr wrap="square" rtlCol="0">
            <a:spAutoFit/>
          </a:bodyPr>
          <a:lstStyle/>
          <a:p>
            <a:pPr algn="just">
              <a:buFont typeface="Arial" pitchFamily="34" charset="0"/>
              <a:buChar char="•"/>
            </a:pPr>
            <a:r>
              <a:rPr lang="en-US" dirty="0">
                <a:latin typeface="Times New Roman" pitchFamily="18" charset="0"/>
                <a:cs typeface="Times New Roman" pitchFamily="18" charset="0"/>
              </a:rPr>
              <a:t>A YAC is built using an initial circular DNA </a:t>
            </a:r>
            <a:r>
              <a:rPr lang="en-US" dirty="0">
                <a:latin typeface="Times New Roman" pitchFamily="18" charset="0"/>
                <a:cs typeface="Times New Roman" pitchFamily="18" charset="0"/>
                <a:hlinkClick r:id="rId3" tooltip="Plasmid"/>
              </a:rPr>
              <a:t>plasmid</a:t>
            </a:r>
            <a:r>
              <a:rPr lang="en-US" dirty="0">
                <a:latin typeface="Times New Roman" pitchFamily="18" charset="0"/>
                <a:cs typeface="Times New Roman" pitchFamily="18" charset="0"/>
              </a:rPr>
              <a:t>, which is typically cut into a linear DNA molecule using </a:t>
            </a:r>
            <a:r>
              <a:rPr lang="en-US" dirty="0">
                <a:latin typeface="Times New Roman" pitchFamily="18" charset="0"/>
                <a:cs typeface="Times New Roman" pitchFamily="18" charset="0"/>
                <a:hlinkClick r:id="rId4" tooltip="Restriction enzyme"/>
              </a:rPr>
              <a:t>restriction enzymes</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lgn="just">
              <a:buFont typeface="Arial" pitchFamily="34" charset="0"/>
              <a:buChar char="•"/>
            </a:pPr>
            <a:r>
              <a:rPr lang="en-US" dirty="0" smtClean="0">
                <a:latin typeface="Times New Roman" pitchFamily="18" charset="0"/>
                <a:cs typeface="Times New Roman" pitchFamily="18" charset="0"/>
                <a:hlinkClick r:id="rId5" tooltip="DNA ligase"/>
              </a:rPr>
              <a:t>DNA </a:t>
            </a:r>
            <a:r>
              <a:rPr lang="en-US" dirty="0" err="1">
                <a:latin typeface="Times New Roman" pitchFamily="18" charset="0"/>
                <a:cs typeface="Times New Roman" pitchFamily="18" charset="0"/>
                <a:hlinkClick r:id="rId5" tooltip="DNA ligase"/>
              </a:rPr>
              <a:t>ligase</a:t>
            </a:r>
            <a:r>
              <a:rPr lang="en-US" dirty="0">
                <a:latin typeface="Times New Roman" pitchFamily="18" charset="0"/>
                <a:cs typeface="Times New Roman" pitchFamily="18" charset="0"/>
              </a:rPr>
              <a:t> is then used to </a:t>
            </a:r>
            <a:r>
              <a:rPr lang="en-US" dirty="0" err="1">
                <a:latin typeface="Times New Roman" pitchFamily="18" charset="0"/>
                <a:cs typeface="Times New Roman" pitchFamily="18" charset="0"/>
              </a:rPr>
              <a:t>ligate</a:t>
            </a:r>
            <a:r>
              <a:rPr lang="en-US" dirty="0">
                <a:latin typeface="Times New Roman" pitchFamily="18" charset="0"/>
                <a:cs typeface="Times New Roman" pitchFamily="18" charset="0"/>
              </a:rPr>
              <a:t> a DNA sequence or gene of interest into the </a:t>
            </a:r>
            <a:r>
              <a:rPr lang="en-US" dirty="0" err="1">
                <a:latin typeface="Times New Roman" pitchFamily="18" charset="0"/>
                <a:cs typeface="Times New Roman" pitchFamily="18" charset="0"/>
              </a:rPr>
              <a:t>linearized</a:t>
            </a:r>
            <a:r>
              <a:rPr lang="en-US" dirty="0">
                <a:latin typeface="Times New Roman" pitchFamily="18" charset="0"/>
                <a:cs typeface="Times New Roman" pitchFamily="18" charset="0"/>
              </a:rPr>
              <a:t> DNA, forming a single large, circular piece of DNA.</a:t>
            </a:r>
            <a:r>
              <a:rPr lang="en-US" baseline="30000" dirty="0">
                <a:latin typeface="Times New Roman" pitchFamily="18" charset="0"/>
                <a:cs typeface="Times New Roman" pitchFamily="18" charset="0"/>
                <a:hlinkClick r:id="rId6"/>
              </a:rPr>
              <a:t>[2]</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lgn="just">
              <a:buFont typeface="Arial" pitchFamily="34" charset="0"/>
              <a:buChar char="•"/>
            </a:pP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basic generation of linear yeast artificial chromosomes can be broken down into 6 main steps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63533" y="0"/>
            <a:ext cx="2669833" cy="369332"/>
          </a:xfrm>
          <a:prstGeom prst="rect">
            <a:avLst/>
          </a:prstGeom>
        </p:spPr>
        <p:txBody>
          <a:bodyPr wrap="none">
            <a:spAutoFit/>
          </a:bodyPr>
          <a:lstStyle/>
          <a:p>
            <a:pPr algn="ctr"/>
            <a:r>
              <a:rPr lang="en-US" b="1" dirty="0" smtClean="0"/>
              <a:t>Construction steps of YAC </a:t>
            </a:r>
            <a:endParaRPr lang="en-US" b="1" dirty="0"/>
          </a:p>
        </p:txBody>
      </p:sp>
      <p:pic>
        <p:nvPicPr>
          <p:cNvPr id="4098" name="Picture 2" descr="Image"/>
          <p:cNvPicPr>
            <a:picLocks noChangeAspect="1" noChangeArrowheads="1"/>
          </p:cNvPicPr>
          <p:nvPr/>
        </p:nvPicPr>
        <p:blipFill>
          <a:blip r:embed="rId2"/>
          <a:srcRect/>
          <a:stretch>
            <a:fillRect/>
          </a:stretch>
        </p:blipFill>
        <p:spPr bwMode="auto">
          <a:xfrm>
            <a:off x="609600" y="552450"/>
            <a:ext cx="7924799" cy="592455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421481"/>
            <a:ext cx="8534400" cy="3693319"/>
          </a:xfrm>
          <a:prstGeom prst="rect">
            <a:avLst/>
          </a:prstGeom>
          <a:noFill/>
        </p:spPr>
        <p:txBody>
          <a:bodyPr wrap="square" rtlCol="0">
            <a:spAutoFit/>
          </a:bodyPr>
          <a:lstStyle/>
          <a:p>
            <a:pPr algn="just"/>
            <a:r>
              <a:rPr lang="en-US" b="1" dirty="0" smtClean="0">
                <a:solidFill>
                  <a:srgbClr val="00B050"/>
                </a:solidFill>
                <a:latin typeface="Times New Roman" pitchFamily="18" charset="0"/>
                <a:cs typeface="Times New Roman" pitchFamily="18" charset="0"/>
              </a:rPr>
              <a:t>1.Ligation </a:t>
            </a:r>
            <a:r>
              <a:rPr lang="en-US" b="1" dirty="0">
                <a:solidFill>
                  <a:srgbClr val="00B050"/>
                </a:solidFill>
                <a:latin typeface="Times New Roman" pitchFamily="18" charset="0"/>
                <a:cs typeface="Times New Roman" pitchFamily="18" charset="0"/>
              </a:rPr>
              <a:t>of selectable marker into plasmid vector: this allows for the differential selection of colonies with, or without the marker gene An </a:t>
            </a:r>
            <a:r>
              <a:rPr lang="en-US" b="1" dirty="0">
                <a:solidFill>
                  <a:srgbClr val="00B050"/>
                </a:solidFill>
                <a:latin typeface="Times New Roman" pitchFamily="18" charset="0"/>
                <a:cs typeface="Times New Roman" pitchFamily="18" charset="0"/>
                <a:hlinkClick r:id="rId2" tooltip="Antibiotic resistance"/>
              </a:rPr>
              <a:t>antibiotic resistance</a:t>
            </a:r>
            <a:r>
              <a:rPr lang="en-US" b="1" dirty="0">
                <a:solidFill>
                  <a:srgbClr val="00B050"/>
                </a:solidFill>
                <a:latin typeface="Times New Roman" pitchFamily="18" charset="0"/>
                <a:cs typeface="Times New Roman" pitchFamily="18" charset="0"/>
              </a:rPr>
              <a:t> gene allows the YAC vector to be amplified and selected for in </a:t>
            </a:r>
            <a:r>
              <a:rPr lang="en-US" b="1" i="1" dirty="0">
                <a:solidFill>
                  <a:srgbClr val="00B050"/>
                </a:solidFill>
                <a:latin typeface="Times New Roman" pitchFamily="18" charset="0"/>
                <a:cs typeface="Times New Roman" pitchFamily="18" charset="0"/>
                <a:hlinkClick r:id="rId3" tooltip="Escherichia coli"/>
              </a:rPr>
              <a:t>E. coli</a:t>
            </a:r>
            <a:r>
              <a:rPr lang="en-US" b="1" dirty="0">
                <a:solidFill>
                  <a:srgbClr val="00B050"/>
                </a:solidFill>
                <a:latin typeface="Times New Roman" pitchFamily="18" charset="0"/>
                <a:cs typeface="Times New Roman" pitchFamily="18" charset="0"/>
              </a:rPr>
              <a:t> by rescuing the ability of mutant E. coli to synthesize </a:t>
            </a:r>
            <a:r>
              <a:rPr lang="en-US" b="1" dirty="0" err="1">
                <a:solidFill>
                  <a:srgbClr val="00B050"/>
                </a:solidFill>
                <a:latin typeface="Times New Roman" pitchFamily="18" charset="0"/>
                <a:cs typeface="Times New Roman" pitchFamily="18" charset="0"/>
                <a:hlinkClick r:id="rId4" tooltip="Leucine"/>
              </a:rPr>
              <a:t>leucine</a:t>
            </a:r>
            <a:r>
              <a:rPr lang="en-US" b="1" dirty="0">
                <a:solidFill>
                  <a:srgbClr val="00B050"/>
                </a:solidFill>
                <a:latin typeface="Times New Roman" pitchFamily="18" charset="0"/>
                <a:cs typeface="Times New Roman" pitchFamily="18" charset="0"/>
              </a:rPr>
              <a:t> in the presence of the necessary components within the growth medium. </a:t>
            </a:r>
            <a:r>
              <a:rPr lang="en-US" b="1" i="1" dirty="0">
                <a:solidFill>
                  <a:srgbClr val="00B050"/>
                </a:solidFill>
                <a:latin typeface="Times New Roman" pitchFamily="18" charset="0"/>
                <a:cs typeface="Times New Roman" pitchFamily="18" charset="0"/>
              </a:rPr>
              <a:t>TRP1</a:t>
            </a:r>
            <a:r>
              <a:rPr lang="en-US" b="1" dirty="0">
                <a:solidFill>
                  <a:srgbClr val="00B050"/>
                </a:solidFill>
                <a:latin typeface="Times New Roman" pitchFamily="18" charset="0"/>
                <a:cs typeface="Times New Roman" pitchFamily="18" charset="0"/>
              </a:rPr>
              <a:t> and </a:t>
            </a:r>
            <a:r>
              <a:rPr lang="en-US" b="1" i="1" dirty="0">
                <a:solidFill>
                  <a:srgbClr val="00B050"/>
                </a:solidFill>
                <a:latin typeface="Times New Roman" pitchFamily="18" charset="0"/>
                <a:cs typeface="Times New Roman" pitchFamily="18" charset="0"/>
              </a:rPr>
              <a:t>URA3</a:t>
            </a:r>
            <a:r>
              <a:rPr lang="en-US" b="1" dirty="0">
                <a:solidFill>
                  <a:srgbClr val="00B050"/>
                </a:solidFill>
                <a:latin typeface="Times New Roman" pitchFamily="18" charset="0"/>
                <a:cs typeface="Times New Roman" pitchFamily="18" charset="0"/>
              </a:rPr>
              <a:t> genes are other selectable </a:t>
            </a:r>
            <a:r>
              <a:rPr lang="en-US" b="1" dirty="0" err="1" smtClean="0">
                <a:solidFill>
                  <a:srgbClr val="00B050"/>
                </a:solidFill>
                <a:latin typeface="Times New Roman" pitchFamily="18" charset="0"/>
                <a:cs typeface="Times New Roman" pitchFamily="18" charset="0"/>
              </a:rPr>
              <a:t>arkers</a:t>
            </a:r>
            <a:r>
              <a:rPr lang="en-US" b="1" dirty="0">
                <a:solidFill>
                  <a:srgbClr val="00B050"/>
                </a:solidFill>
                <a:latin typeface="Times New Roman" pitchFamily="18" charset="0"/>
                <a:cs typeface="Times New Roman" pitchFamily="18" charset="0"/>
              </a:rPr>
              <a:t>. The YAC vector cloning site for foreign DNA is located within the </a:t>
            </a:r>
            <a:r>
              <a:rPr lang="en-US" b="1" i="1" dirty="0">
                <a:solidFill>
                  <a:srgbClr val="00B050"/>
                </a:solidFill>
                <a:latin typeface="Times New Roman" pitchFamily="18" charset="0"/>
                <a:cs typeface="Times New Roman" pitchFamily="18" charset="0"/>
              </a:rPr>
              <a:t>SUP4</a:t>
            </a:r>
            <a:r>
              <a:rPr lang="en-US" b="1" dirty="0">
                <a:solidFill>
                  <a:srgbClr val="00B050"/>
                </a:solidFill>
                <a:latin typeface="Times New Roman" pitchFamily="18" charset="0"/>
                <a:cs typeface="Times New Roman" pitchFamily="18" charset="0"/>
              </a:rPr>
              <a:t> gene. This gene compensates for a mutation in the yeast host cell that causes the accumulation of red pigment. The host cells are normally red, and those </a:t>
            </a:r>
            <a:r>
              <a:rPr lang="en-US" b="1" dirty="0">
                <a:solidFill>
                  <a:srgbClr val="00B050"/>
                </a:solidFill>
                <a:latin typeface="Times New Roman" pitchFamily="18" charset="0"/>
                <a:cs typeface="Times New Roman" pitchFamily="18" charset="0"/>
                <a:hlinkClick r:id="rId5" tooltip="Transformation (genetics)"/>
              </a:rPr>
              <a:t>transformed</a:t>
            </a:r>
            <a:r>
              <a:rPr lang="en-US" b="1" dirty="0">
                <a:solidFill>
                  <a:srgbClr val="00B050"/>
                </a:solidFill>
                <a:latin typeface="Times New Roman" pitchFamily="18" charset="0"/>
                <a:cs typeface="Times New Roman" pitchFamily="18" charset="0"/>
              </a:rPr>
              <a:t> with YAC only, will form colorless colonies. Cloning of a foreign DNA fragment into the YAC causes </a:t>
            </a:r>
            <a:r>
              <a:rPr lang="en-US" b="1" dirty="0" err="1">
                <a:solidFill>
                  <a:srgbClr val="00B050"/>
                </a:solidFill>
                <a:latin typeface="Times New Roman" pitchFamily="18" charset="0"/>
                <a:cs typeface="Times New Roman" pitchFamily="18" charset="0"/>
              </a:rPr>
              <a:t>insertional</a:t>
            </a:r>
            <a:r>
              <a:rPr lang="en-US" b="1" dirty="0">
                <a:solidFill>
                  <a:srgbClr val="00B050"/>
                </a:solidFill>
                <a:latin typeface="Times New Roman" pitchFamily="18" charset="0"/>
                <a:cs typeface="Times New Roman" pitchFamily="18" charset="0"/>
              </a:rPr>
              <a:t> inactivation of the gene, restoring the red color. Therefore, the colonies that contain the foreign DNA fragment are red</a:t>
            </a:r>
            <a:r>
              <a:rPr lang="en-US" dirty="0" smtClean="0">
                <a:latin typeface="Times New Roman" pitchFamily="18" charset="0"/>
                <a:cs typeface="Times New Roman" pitchFamily="18" charset="0"/>
              </a:rPr>
              <a:t>.</a:t>
            </a:r>
          </a:p>
          <a:p>
            <a:pPr algn="just"/>
            <a:endParaRPr lang="en-US" dirty="0">
              <a:latin typeface="Times New Roman" pitchFamily="18" charset="0"/>
              <a:cs typeface="Times New Roman" pitchFamily="18" charset="0"/>
            </a:endParaRPr>
          </a:p>
          <a:p>
            <a:endParaRPr lang="en-US" dirty="0"/>
          </a:p>
        </p:txBody>
      </p:sp>
      <p:sp>
        <p:nvSpPr>
          <p:cNvPr id="3" name="TextBox 2"/>
          <p:cNvSpPr txBox="1"/>
          <p:nvPr/>
        </p:nvSpPr>
        <p:spPr>
          <a:xfrm>
            <a:off x="1600200" y="-80665"/>
            <a:ext cx="4953000" cy="461665"/>
          </a:xfrm>
          <a:prstGeom prst="rect">
            <a:avLst/>
          </a:prstGeom>
          <a:noFill/>
        </p:spPr>
        <p:txBody>
          <a:bodyPr wrap="square" rtlCol="0">
            <a:spAutoFit/>
          </a:bodyPr>
          <a:lstStyle/>
          <a:p>
            <a:pPr algn="ctr"/>
            <a:r>
              <a:rPr lang="en-US" sz="2400" b="1" dirty="0" smtClean="0"/>
              <a:t>Construction steps of YAC</a:t>
            </a:r>
            <a:endParaRPr lang="en-US" sz="2400" b="1" dirty="0"/>
          </a:p>
        </p:txBody>
      </p:sp>
      <p:sp>
        <p:nvSpPr>
          <p:cNvPr id="4" name="TextBox 3"/>
          <p:cNvSpPr txBox="1"/>
          <p:nvPr/>
        </p:nvSpPr>
        <p:spPr>
          <a:xfrm>
            <a:off x="381000" y="3462278"/>
            <a:ext cx="8153400" cy="2862322"/>
          </a:xfrm>
          <a:prstGeom prst="rect">
            <a:avLst/>
          </a:prstGeom>
          <a:noFill/>
        </p:spPr>
        <p:txBody>
          <a:bodyPr wrap="square" rtlCol="0">
            <a:spAutoFit/>
          </a:bodyPr>
          <a:lstStyle/>
          <a:p>
            <a:pPr algn="just"/>
            <a:r>
              <a:rPr lang="en-US" dirty="0" smtClean="0">
                <a:latin typeface="Times New Roman" pitchFamily="18" charset="0"/>
                <a:cs typeface="Times New Roman" pitchFamily="18" charset="0"/>
              </a:rPr>
              <a:t>2. </a:t>
            </a:r>
            <a:r>
              <a:rPr lang="en-US" b="1" dirty="0" smtClean="0">
                <a:solidFill>
                  <a:srgbClr val="0070C0"/>
                </a:solidFill>
                <a:latin typeface="Times New Roman" pitchFamily="18" charset="0"/>
                <a:cs typeface="Times New Roman" pitchFamily="18" charset="0"/>
              </a:rPr>
              <a:t>Ligation of necessary </a:t>
            </a:r>
            <a:r>
              <a:rPr lang="en-US" b="1" dirty="0" err="1" smtClean="0">
                <a:solidFill>
                  <a:srgbClr val="0070C0"/>
                </a:solidFill>
                <a:latin typeface="Times New Roman" pitchFamily="18" charset="0"/>
                <a:cs typeface="Times New Roman" pitchFamily="18" charset="0"/>
              </a:rPr>
              <a:t>centromeric</a:t>
            </a:r>
            <a:r>
              <a:rPr lang="en-US" b="1" dirty="0" smtClean="0">
                <a:solidFill>
                  <a:srgbClr val="0070C0"/>
                </a:solidFill>
                <a:latin typeface="Times New Roman" pitchFamily="18" charset="0"/>
                <a:cs typeface="Times New Roman" pitchFamily="18" charset="0"/>
              </a:rPr>
              <a:t> sequences for mitotic stability </a:t>
            </a:r>
          </a:p>
          <a:p>
            <a:pPr algn="just"/>
            <a:r>
              <a:rPr lang="en-US" dirty="0" smtClean="0">
                <a:latin typeface="Times New Roman" pitchFamily="18" charset="0"/>
                <a:cs typeface="Times New Roman" pitchFamily="18" charset="0"/>
              </a:rPr>
              <a:t>3. </a:t>
            </a:r>
            <a:r>
              <a:rPr lang="en-US" b="1" dirty="0" smtClean="0">
                <a:solidFill>
                  <a:srgbClr val="C00000"/>
                </a:solidFill>
                <a:latin typeface="Times New Roman" pitchFamily="18" charset="0"/>
                <a:cs typeface="Times New Roman" pitchFamily="18" charset="0"/>
              </a:rPr>
              <a:t>Ligation of Autonomously Replicating Sequences (ARS) providing an origin of replication to undergo mitotic replication. This allows the plasmid to replicate </a:t>
            </a:r>
            <a:r>
              <a:rPr lang="en-US" b="1" dirty="0" err="1" smtClean="0">
                <a:solidFill>
                  <a:srgbClr val="C00000"/>
                </a:solidFill>
                <a:latin typeface="Times New Roman" pitchFamily="18" charset="0"/>
                <a:cs typeface="Times New Roman" pitchFamily="18" charset="0"/>
              </a:rPr>
              <a:t>extrachromosomally</a:t>
            </a:r>
            <a:r>
              <a:rPr lang="en-US" b="1" dirty="0" smtClean="0">
                <a:solidFill>
                  <a:srgbClr val="C00000"/>
                </a:solidFill>
                <a:latin typeface="Times New Roman" pitchFamily="18" charset="0"/>
                <a:cs typeface="Times New Roman" pitchFamily="18" charset="0"/>
              </a:rPr>
              <a:t>, but renders the plasmid highly </a:t>
            </a:r>
            <a:r>
              <a:rPr lang="en-US" b="1" dirty="0" err="1" smtClean="0">
                <a:solidFill>
                  <a:srgbClr val="C00000"/>
                </a:solidFill>
                <a:latin typeface="Times New Roman" pitchFamily="18" charset="0"/>
                <a:cs typeface="Times New Roman" pitchFamily="18" charset="0"/>
              </a:rPr>
              <a:t>mitotically</a:t>
            </a:r>
            <a:r>
              <a:rPr lang="en-US" b="1" dirty="0" smtClean="0">
                <a:solidFill>
                  <a:srgbClr val="C00000"/>
                </a:solidFill>
                <a:latin typeface="Times New Roman" pitchFamily="18" charset="0"/>
                <a:cs typeface="Times New Roman" pitchFamily="18" charset="0"/>
              </a:rPr>
              <a:t> unstable, and easily lost without the </a:t>
            </a:r>
            <a:r>
              <a:rPr lang="en-US" b="1" dirty="0" err="1" smtClean="0">
                <a:solidFill>
                  <a:srgbClr val="C00000"/>
                </a:solidFill>
                <a:latin typeface="Times New Roman" pitchFamily="18" charset="0"/>
                <a:cs typeface="Times New Roman" pitchFamily="18" charset="0"/>
              </a:rPr>
              <a:t>centromeric</a:t>
            </a:r>
            <a:r>
              <a:rPr lang="en-US" b="1" dirty="0" smtClean="0">
                <a:solidFill>
                  <a:srgbClr val="C00000"/>
                </a:solidFill>
                <a:latin typeface="Times New Roman" pitchFamily="18" charset="0"/>
                <a:cs typeface="Times New Roman" pitchFamily="18" charset="0"/>
              </a:rPr>
              <a:t> sequences.</a:t>
            </a:r>
          </a:p>
          <a:p>
            <a:pPr algn="just"/>
            <a:r>
              <a:rPr lang="en-US" dirty="0" smtClean="0">
                <a:latin typeface="Times New Roman" pitchFamily="18" charset="0"/>
                <a:cs typeface="Times New Roman" pitchFamily="18" charset="0"/>
              </a:rPr>
              <a:t>4. </a:t>
            </a:r>
            <a:r>
              <a:rPr lang="en-US" b="1" dirty="0" smtClean="0">
                <a:latin typeface="Times New Roman" pitchFamily="18" charset="0"/>
                <a:cs typeface="Times New Roman" pitchFamily="18" charset="0"/>
              </a:rPr>
              <a:t>Ligation of artificial </a:t>
            </a:r>
            <a:r>
              <a:rPr lang="en-US" b="1" dirty="0" err="1" smtClean="0">
                <a:latin typeface="Times New Roman" pitchFamily="18" charset="0"/>
                <a:cs typeface="Times New Roman" pitchFamily="18" charset="0"/>
              </a:rPr>
              <a:t>telomeric</a:t>
            </a:r>
            <a:r>
              <a:rPr lang="en-US" b="1" dirty="0" smtClean="0">
                <a:latin typeface="Times New Roman" pitchFamily="18" charset="0"/>
                <a:cs typeface="Times New Roman" pitchFamily="18" charset="0"/>
              </a:rPr>
              <a:t> sequences to convert circular plasmid into a linear piece of DNA </a:t>
            </a:r>
          </a:p>
          <a:p>
            <a:pPr algn="just"/>
            <a:r>
              <a:rPr lang="en-US" dirty="0" smtClean="0">
                <a:latin typeface="Times New Roman" pitchFamily="18" charset="0"/>
                <a:cs typeface="Times New Roman" pitchFamily="18" charset="0"/>
              </a:rPr>
              <a:t>5. </a:t>
            </a:r>
            <a:r>
              <a:rPr lang="en-US" b="1" dirty="0" smtClean="0">
                <a:solidFill>
                  <a:schemeClr val="tx2"/>
                </a:solidFill>
                <a:latin typeface="Times New Roman" pitchFamily="18" charset="0"/>
                <a:cs typeface="Times New Roman" pitchFamily="18" charset="0"/>
              </a:rPr>
              <a:t>Insertion of DNA sequence to be amplified (up to 1000kb)</a:t>
            </a:r>
          </a:p>
          <a:p>
            <a:pPr algn="just"/>
            <a:r>
              <a:rPr lang="en-US" dirty="0" smtClean="0">
                <a:latin typeface="Times New Roman" pitchFamily="18" charset="0"/>
                <a:cs typeface="Times New Roman" pitchFamily="18" charset="0"/>
              </a:rPr>
              <a:t>6. </a:t>
            </a:r>
            <a:r>
              <a:rPr lang="en-US" b="1" dirty="0" smtClean="0">
                <a:solidFill>
                  <a:srgbClr val="7030A0"/>
                </a:solidFill>
                <a:latin typeface="Times New Roman" pitchFamily="18" charset="0"/>
                <a:cs typeface="Times New Roman" pitchFamily="18" charset="0"/>
              </a:rPr>
              <a:t>Transformation yeast colony </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Limitations of using YAC vectors&#10;î Very large DNA molecules are very fragile and prone to&#10;breakage, leading to problem of ..."/>
          <p:cNvPicPr>
            <a:picLocks noChangeAspect="1" noChangeArrowheads="1"/>
          </p:cNvPicPr>
          <p:nvPr/>
        </p:nvPicPr>
        <p:blipFill>
          <a:blip r:embed="rId2"/>
          <a:srcRect/>
          <a:stretch>
            <a:fillRect/>
          </a:stretch>
        </p:blipFill>
        <p:spPr bwMode="auto">
          <a:xfrm>
            <a:off x="0" y="609600"/>
            <a:ext cx="4510842" cy="3733799"/>
          </a:xfrm>
          <a:prstGeom prst="rect">
            <a:avLst/>
          </a:prstGeom>
          <a:noFill/>
        </p:spPr>
      </p:pic>
      <p:pic>
        <p:nvPicPr>
          <p:cNvPr id="21506" name="Picture 2" descr="P1 derieved artificial chromosome&#10;â The P1-derived artificial chromosome (PAC) are DNA&#10;constructs that are derived from th..."/>
          <p:cNvPicPr>
            <a:picLocks noChangeAspect="1" noChangeArrowheads="1"/>
          </p:cNvPicPr>
          <p:nvPr/>
        </p:nvPicPr>
        <p:blipFill>
          <a:blip r:embed="rId3"/>
          <a:srcRect/>
          <a:stretch>
            <a:fillRect/>
          </a:stretch>
        </p:blipFill>
        <p:spPr bwMode="auto">
          <a:xfrm>
            <a:off x="4648200" y="609600"/>
            <a:ext cx="4343400" cy="37338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uman artificial chromosome&#10;â A human artificial chromosome (HAC) is a&#10;microchromosome that can act as a new chromosome&#10;in..."/>
          <p:cNvPicPr>
            <a:picLocks noChangeAspect="1" noChangeArrowheads="1"/>
          </p:cNvPicPr>
          <p:nvPr/>
        </p:nvPicPr>
        <p:blipFill>
          <a:blip r:embed="rId2"/>
          <a:srcRect/>
          <a:stretch>
            <a:fillRect/>
          </a:stretch>
        </p:blipFill>
        <p:spPr bwMode="auto">
          <a:xfrm>
            <a:off x="33250" y="0"/>
            <a:ext cx="9110750" cy="6840204"/>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9800" y="152400"/>
            <a:ext cx="3733800" cy="461665"/>
          </a:xfrm>
          <a:prstGeom prst="rect">
            <a:avLst/>
          </a:prstGeom>
          <a:noFill/>
        </p:spPr>
        <p:txBody>
          <a:bodyPr wrap="square" rtlCol="0">
            <a:spAutoFit/>
          </a:bodyPr>
          <a:lstStyle/>
          <a:p>
            <a:pPr algn="ctr"/>
            <a:r>
              <a:rPr lang="en-US" sz="2400" b="1" dirty="0" smtClean="0"/>
              <a:t>Shuttle Vector</a:t>
            </a:r>
            <a:endParaRPr lang="en-US" sz="2400" b="1" dirty="0"/>
          </a:p>
        </p:txBody>
      </p:sp>
      <p:sp>
        <p:nvSpPr>
          <p:cNvPr id="3" name="TextBox 2"/>
          <p:cNvSpPr txBox="1"/>
          <p:nvPr/>
        </p:nvSpPr>
        <p:spPr>
          <a:xfrm>
            <a:off x="228600" y="457200"/>
            <a:ext cx="4572000" cy="6740307"/>
          </a:xfrm>
          <a:prstGeom prst="rect">
            <a:avLst/>
          </a:prstGeom>
          <a:noFill/>
        </p:spPr>
        <p:txBody>
          <a:bodyPr wrap="square" rtlCol="0">
            <a:spAutoFit/>
          </a:bodyPr>
          <a:lstStyle/>
          <a:p>
            <a:pPr algn="just">
              <a:buFont typeface="Arial" pitchFamily="34" charset="0"/>
              <a:buChar char="•"/>
            </a:pPr>
            <a:r>
              <a:rPr lang="en-US" dirty="0" smtClean="0">
                <a:latin typeface="Times New Roman" pitchFamily="18" charset="0"/>
                <a:cs typeface="Times New Roman" pitchFamily="18" charset="0"/>
              </a:rPr>
              <a:t>A </a:t>
            </a:r>
            <a:r>
              <a:rPr lang="en-US" b="1" dirty="0" smtClean="0">
                <a:latin typeface="Times New Roman" pitchFamily="18" charset="0"/>
                <a:cs typeface="Times New Roman" pitchFamily="18" charset="0"/>
              </a:rPr>
              <a:t>shuttle vector</a:t>
            </a:r>
            <a:r>
              <a:rPr lang="en-US" dirty="0" smtClean="0">
                <a:latin typeface="Times New Roman" pitchFamily="18" charset="0"/>
                <a:cs typeface="Times New Roman" pitchFamily="18" charset="0"/>
              </a:rPr>
              <a:t> is a </a:t>
            </a:r>
            <a:r>
              <a:rPr lang="en-US" dirty="0" smtClean="0">
                <a:latin typeface="Times New Roman" pitchFamily="18" charset="0"/>
                <a:cs typeface="Times New Roman" pitchFamily="18" charset="0"/>
                <a:hlinkClick r:id="rId2" tooltip="Vector (molecular biology)"/>
              </a:rPr>
              <a:t>vector</a:t>
            </a:r>
            <a:r>
              <a:rPr lang="en-US" dirty="0" smtClean="0">
                <a:latin typeface="Times New Roman" pitchFamily="18" charset="0"/>
                <a:cs typeface="Times New Roman" pitchFamily="18" charset="0"/>
              </a:rPr>
              <a:t> (usually a </a:t>
            </a:r>
            <a:r>
              <a:rPr lang="en-US" dirty="0" smtClean="0">
                <a:latin typeface="Times New Roman" pitchFamily="18" charset="0"/>
                <a:cs typeface="Times New Roman" pitchFamily="18" charset="0"/>
                <a:hlinkClick r:id="rId3" tooltip="Plasmid"/>
              </a:rPr>
              <a:t>plasmid</a:t>
            </a:r>
            <a:r>
              <a:rPr lang="en-US" dirty="0" smtClean="0">
                <a:latin typeface="Times New Roman" pitchFamily="18" charset="0"/>
                <a:cs typeface="Times New Roman" pitchFamily="18" charset="0"/>
              </a:rPr>
              <a:t>) constructed so that it can propagate in two different host species . Therefore, DNA inserted into a shuttle vector can be tested or manipulated in two different cell types. </a:t>
            </a:r>
          </a:p>
          <a:p>
            <a:pPr algn="just"/>
            <a:endParaRPr lang="en-US" dirty="0" smtClean="0">
              <a:latin typeface="Times New Roman" pitchFamily="18" charset="0"/>
              <a:cs typeface="Times New Roman" pitchFamily="18" charset="0"/>
            </a:endParaRPr>
          </a:p>
          <a:p>
            <a:pPr algn="just">
              <a:buFont typeface="Arial" pitchFamily="34" charset="0"/>
              <a:buChar char="•"/>
            </a:pPr>
            <a:r>
              <a:rPr lang="en-US" dirty="0" smtClean="0">
                <a:latin typeface="Times New Roman" pitchFamily="18" charset="0"/>
                <a:cs typeface="Times New Roman" pitchFamily="18" charset="0"/>
              </a:rPr>
              <a:t>Shuttle vectors include plasmids that can propagate in </a:t>
            </a:r>
            <a:r>
              <a:rPr lang="en-US" dirty="0" smtClean="0">
                <a:latin typeface="Times New Roman" pitchFamily="18" charset="0"/>
                <a:cs typeface="Times New Roman" pitchFamily="18" charset="0"/>
                <a:hlinkClick r:id="rId4" tooltip="Eukaryotes"/>
              </a:rPr>
              <a:t>eukaryotes</a:t>
            </a:r>
            <a:r>
              <a:rPr lang="en-US" dirty="0" smtClean="0">
                <a:latin typeface="Times New Roman" pitchFamily="18" charset="0"/>
                <a:cs typeface="Times New Roman" pitchFamily="18" charset="0"/>
              </a:rPr>
              <a:t> and </a:t>
            </a:r>
            <a:r>
              <a:rPr lang="en-US" dirty="0" smtClean="0">
                <a:latin typeface="Times New Roman" pitchFamily="18" charset="0"/>
                <a:cs typeface="Times New Roman" pitchFamily="18" charset="0"/>
                <a:hlinkClick r:id="rId5" tooltip="Prokaryotes"/>
              </a:rPr>
              <a:t>prokaryotes</a:t>
            </a:r>
            <a:r>
              <a:rPr lang="en-US" dirty="0" smtClean="0">
                <a:latin typeface="Times New Roman" pitchFamily="18" charset="0"/>
                <a:cs typeface="Times New Roman" pitchFamily="18" charset="0"/>
              </a:rPr>
              <a:t> (e.g. both </a:t>
            </a:r>
            <a:r>
              <a:rPr lang="en-US" i="1" dirty="0" err="1" smtClean="0">
                <a:latin typeface="Times New Roman" pitchFamily="18" charset="0"/>
                <a:cs typeface="Times New Roman" pitchFamily="18" charset="0"/>
                <a:hlinkClick r:id="rId6" tooltip="Saccharomyces cerevisiae"/>
              </a:rPr>
              <a:t>Saccharomyces</a:t>
            </a:r>
            <a:r>
              <a:rPr lang="en-US" i="1" dirty="0" smtClean="0">
                <a:latin typeface="Times New Roman" pitchFamily="18" charset="0"/>
                <a:cs typeface="Times New Roman" pitchFamily="18" charset="0"/>
                <a:hlinkClick r:id="rId6" tooltip="Saccharomyces cerevisiae"/>
              </a:rPr>
              <a:t> </a:t>
            </a:r>
            <a:r>
              <a:rPr lang="en-US" i="1" dirty="0" err="1" smtClean="0">
                <a:latin typeface="Times New Roman" pitchFamily="18" charset="0"/>
                <a:cs typeface="Times New Roman" pitchFamily="18" charset="0"/>
                <a:hlinkClick r:id="rId6" tooltip="Saccharomyces cerevisiae"/>
              </a:rPr>
              <a:t>cerevisiae</a:t>
            </a:r>
            <a:r>
              <a:rPr lang="en-US" dirty="0" smtClean="0">
                <a:latin typeface="Times New Roman" pitchFamily="18" charset="0"/>
                <a:cs typeface="Times New Roman" pitchFamily="18" charset="0"/>
              </a:rPr>
              <a:t> and </a:t>
            </a:r>
            <a:r>
              <a:rPr lang="en-US" i="1" dirty="0" smtClean="0">
                <a:latin typeface="Times New Roman" pitchFamily="18" charset="0"/>
                <a:cs typeface="Times New Roman" pitchFamily="18" charset="0"/>
                <a:hlinkClick r:id="rId7" tooltip="Escherichia coli"/>
              </a:rPr>
              <a:t>Escherichia coli</a:t>
            </a:r>
            <a:r>
              <a:rPr lang="en-US" dirty="0" smtClean="0">
                <a:latin typeface="Times New Roman" pitchFamily="18" charset="0"/>
                <a:cs typeface="Times New Roman" pitchFamily="18" charset="0"/>
              </a:rPr>
              <a:t>) or in different species of bacteria (e.g. both </a:t>
            </a:r>
            <a:r>
              <a:rPr lang="en-US" i="1" dirty="0" smtClean="0">
                <a:latin typeface="Times New Roman" pitchFamily="18" charset="0"/>
                <a:cs typeface="Times New Roman" pitchFamily="18" charset="0"/>
              </a:rPr>
              <a:t>E. coli</a:t>
            </a:r>
            <a:r>
              <a:rPr lang="en-US" dirty="0" smtClean="0">
                <a:latin typeface="Times New Roman" pitchFamily="18" charset="0"/>
                <a:cs typeface="Times New Roman" pitchFamily="18" charset="0"/>
              </a:rPr>
              <a:t> and </a:t>
            </a:r>
            <a:r>
              <a:rPr lang="en-US" i="1" dirty="0" err="1" smtClean="0">
                <a:latin typeface="Times New Roman" pitchFamily="18" charset="0"/>
                <a:cs typeface="Times New Roman" pitchFamily="18" charset="0"/>
                <a:hlinkClick r:id="rId8" tooltip="Rhodococcus"/>
              </a:rPr>
              <a:t>Rhodococcus</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erythropolis</a:t>
            </a:r>
            <a:r>
              <a:rPr lang="en-US" dirty="0" smtClean="0">
                <a:latin typeface="Times New Roman" pitchFamily="18" charset="0"/>
                <a:cs typeface="Times New Roman" pitchFamily="18" charset="0"/>
              </a:rPr>
              <a:t>). There are also </a:t>
            </a:r>
            <a:r>
              <a:rPr lang="en-US" dirty="0" smtClean="0">
                <a:latin typeface="Times New Roman" pitchFamily="18" charset="0"/>
                <a:cs typeface="Times New Roman" pitchFamily="18" charset="0"/>
                <a:hlinkClick r:id="rId9" tooltip="Adenovirus"/>
              </a:rPr>
              <a:t>adenovirus</a:t>
            </a:r>
            <a:r>
              <a:rPr lang="en-US" dirty="0" smtClean="0">
                <a:latin typeface="Times New Roman" pitchFamily="18" charset="0"/>
                <a:cs typeface="Times New Roman" pitchFamily="18" charset="0"/>
              </a:rPr>
              <a:t> shuttle vectors, which can propagate in </a:t>
            </a:r>
            <a:r>
              <a:rPr lang="en-US" i="1" dirty="0" smtClean="0">
                <a:latin typeface="Times New Roman" pitchFamily="18" charset="0"/>
                <a:cs typeface="Times New Roman" pitchFamily="18" charset="0"/>
              </a:rPr>
              <a:t>E. coli</a:t>
            </a:r>
            <a:r>
              <a:rPr lang="en-US" dirty="0" smtClean="0">
                <a:latin typeface="Times New Roman" pitchFamily="18" charset="0"/>
                <a:cs typeface="Times New Roman" pitchFamily="18" charset="0"/>
              </a:rPr>
              <a:t> and mammals.</a:t>
            </a:r>
          </a:p>
          <a:p>
            <a:pPr algn="just"/>
            <a:endParaRPr lang="en-US" dirty="0" smtClean="0">
              <a:latin typeface="Times New Roman" pitchFamily="18" charset="0"/>
              <a:cs typeface="Times New Roman" pitchFamily="18" charset="0"/>
            </a:endParaRPr>
          </a:p>
          <a:p>
            <a:pPr algn="just">
              <a:buFont typeface="Arial" pitchFamily="34" charset="0"/>
              <a:buChar char="•"/>
            </a:pPr>
            <a:r>
              <a:rPr lang="en-US" dirty="0" smtClean="0">
                <a:latin typeface="Times New Roman" pitchFamily="18" charset="0"/>
                <a:cs typeface="Times New Roman" pitchFamily="18" charset="0"/>
              </a:rPr>
              <a:t>Shuttle vectors are frequently used to quickly make multiple copies of the gene in </a:t>
            </a:r>
            <a:r>
              <a:rPr lang="en-US" i="1" dirty="0" smtClean="0">
                <a:latin typeface="Times New Roman" pitchFamily="18" charset="0"/>
                <a:cs typeface="Times New Roman" pitchFamily="18" charset="0"/>
                <a:hlinkClick r:id="rId10" tooltip="E. coli"/>
              </a:rPr>
              <a:t>E. coli</a:t>
            </a:r>
            <a:r>
              <a:rPr lang="en-US" dirty="0" smtClean="0">
                <a:latin typeface="Times New Roman" pitchFamily="18" charset="0"/>
                <a:cs typeface="Times New Roman" pitchFamily="18" charset="0"/>
              </a:rPr>
              <a:t> (amplification). They can also be used for </a:t>
            </a:r>
            <a:r>
              <a:rPr lang="en-US" i="1" dirty="0" smtClean="0">
                <a:latin typeface="Times New Roman" pitchFamily="18" charset="0"/>
                <a:cs typeface="Times New Roman" pitchFamily="18" charset="0"/>
                <a:hlinkClick r:id="rId11" tooltip="In vitro"/>
              </a:rPr>
              <a:t>in vitro</a:t>
            </a:r>
            <a:r>
              <a:rPr lang="en-US" dirty="0" smtClean="0">
                <a:latin typeface="Times New Roman" pitchFamily="18" charset="0"/>
                <a:cs typeface="Times New Roman" pitchFamily="18" charset="0"/>
              </a:rPr>
              <a:t> experiments and modifications, e.g. </a:t>
            </a:r>
            <a:r>
              <a:rPr lang="en-US" dirty="0" smtClean="0">
                <a:latin typeface="Times New Roman" pitchFamily="18" charset="0"/>
                <a:cs typeface="Times New Roman" pitchFamily="18" charset="0"/>
                <a:hlinkClick r:id="rId12" tooltip="Mutagenesis"/>
              </a:rPr>
              <a:t>mutagenesis</a:t>
            </a: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hlinkClick r:id="rId13" tooltip="PCR"/>
              </a:rPr>
              <a:t>PCR</a:t>
            </a:r>
            <a:r>
              <a:rPr lang="en-US" dirty="0" smtClean="0">
                <a:latin typeface="Times New Roman" pitchFamily="18" charset="0"/>
                <a:cs typeface="Times New Roman" pitchFamily="18" charset="0"/>
              </a:rPr>
              <a:t>)</a:t>
            </a:r>
          </a:p>
          <a:p>
            <a:pPr algn="just"/>
            <a:endParaRPr lang="en-US" dirty="0" smtClean="0">
              <a:latin typeface="Times New Roman" pitchFamily="18" charset="0"/>
              <a:cs typeface="Times New Roman" pitchFamily="18" charset="0"/>
            </a:endParaRPr>
          </a:p>
          <a:p>
            <a:pPr algn="just">
              <a:buFont typeface="Arial" pitchFamily="34" charset="0"/>
              <a:buChar char="•"/>
            </a:pPr>
            <a:r>
              <a:rPr lang="en-US" dirty="0" smtClean="0">
                <a:latin typeface="Times New Roman" pitchFamily="18" charset="0"/>
                <a:cs typeface="Times New Roman" pitchFamily="18" charset="0"/>
              </a:rPr>
              <a:t>One of the most common types of shuttle vectors is the </a:t>
            </a:r>
            <a:r>
              <a:rPr lang="en-US" dirty="0" smtClean="0">
                <a:latin typeface="Times New Roman" pitchFamily="18" charset="0"/>
                <a:cs typeface="Times New Roman" pitchFamily="18" charset="0"/>
                <a:hlinkClick r:id="rId14" tooltip="Yeast"/>
              </a:rPr>
              <a:t>yeast</a:t>
            </a:r>
            <a:r>
              <a:rPr lang="en-US" dirty="0" smtClean="0">
                <a:latin typeface="Times New Roman" pitchFamily="18" charset="0"/>
                <a:cs typeface="Times New Roman" pitchFamily="18" charset="0"/>
              </a:rPr>
              <a:t> shuttle vector</a:t>
            </a:r>
          </a:p>
          <a:p>
            <a:endParaRPr lang="en-US" dirty="0"/>
          </a:p>
        </p:txBody>
      </p:sp>
      <p:pic>
        <p:nvPicPr>
          <p:cNvPr id="3074" name="Picture 2" descr="Image result for shuttle vector ppt"/>
          <p:cNvPicPr>
            <a:picLocks noChangeAspect="1" noChangeArrowheads="1"/>
          </p:cNvPicPr>
          <p:nvPr/>
        </p:nvPicPr>
        <p:blipFill>
          <a:blip r:embed="rId15"/>
          <a:srcRect/>
          <a:stretch>
            <a:fillRect/>
          </a:stretch>
        </p:blipFill>
        <p:spPr bwMode="auto">
          <a:xfrm>
            <a:off x="4953000" y="914400"/>
            <a:ext cx="4191000" cy="51816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shuttle vector ppt"/>
          <p:cNvPicPr>
            <a:picLocks noChangeAspect="1" noChangeArrowheads="1"/>
          </p:cNvPicPr>
          <p:nvPr/>
        </p:nvPicPr>
        <p:blipFill>
          <a:blip r:embed="rId2"/>
          <a:srcRect/>
          <a:stretch>
            <a:fillRect/>
          </a:stretch>
        </p:blipFill>
        <p:spPr bwMode="auto">
          <a:xfrm>
            <a:off x="0" y="1"/>
            <a:ext cx="9144000" cy="68580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descr="Image result for shuttle vector structu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9700" name="AutoShape 4" descr="Image result for shuttle vector structu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9702" name="Picture 6" descr="Image result for shuttle vector structure"/>
          <p:cNvPicPr>
            <a:picLocks noChangeAspect="1" noChangeArrowheads="1"/>
          </p:cNvPicPr>
          <p:nvPr/>
        </p:nvPicPr>
        <p:blipFill>
          <a:blip r:embed="rId2"/>
          <a:srcRect/>
          <a:stretch>
            <a:fillRect/>
          </a:stretch>
        </p:blipFill>
        <p:spPr bwMode="auto">
          <a:xfrm>
            <a:off x="2590800" y="3657600"/>
            <a:ext cx="3848100" cy="3019426"/>
          </a:xfrm>
          <a:prstGeom prst="rect">
            <a:avLst/>
          </a:prstGeom>
          <a:noFill/>
        </p:spPr>
      </p:pic>
      <p:pic>
        <p:nvPicPr>
          <p:cNvPr id="29704" name="Picture 8" descr="Image result for shuttle vector structure"/>
          <p:cNvPicPr>
            <a:picLocks noChangeAspect="1" noChangeArrowheads="1"/>
          </p:cNvPicPr>
          <p:nvPr/>
        </p:nvPicPr>
        <p:blipFill>
          <a:blip r:embed="rId3"/>
          <a:srcRect t="26741" b="13092"/>
          <a:stretch>
            <a:fillRect/>
          </a:stretch>
        </p:blipFill>
        <p:spPr bwMode="auto">
          <a:xfrm>
            <a:off x="762000" y="1371600"/>
            <a:ext cx="7315200" cy="2309887"/>
          </a:xfrm>
          <a:prstGeom prst="rect">
            <a:avLst/>
          </a:prstGeom>
          <a:noFill/>
        </p:spPr>
      </p:pic>
      <p:sp>
        <p:nvSpPr>
          <p:cNvPr id="6" name="TextBox 5"/>
          <p:cNvSpPr txBox="1"/>
          <p:nvPr/>
        </p:nvSpPr>
        <p:spPr>
          <a:xfrm>
            <a:off x="1752600" y="228600"/>
            <a:ext cx="6096000" cy="461665"/>
          </a:xfrm>
          <a:prstGeom prst="rect">
            <a:avLst/>
          </a:prstGeom>
          <a:noFill/>
        </p:spPr>
        <p:txBody>
          <a:bodyPr wrap="square" rtlCol="0">
            <a:spAutoFit/>
          </a:bodyPr>
          <a:lstStyle/>
          <a:p>
            <a:pPr algn="ctr"/>
            <a:r>
              <a:rPr lang="en-US" sz="2400" b="1" dirty="0" smtClean="0"/>
              <a:t>Construction of Shuttle Vectors</a:t>
            </a:r>
            <a:endParaRPr lang="en-US" sz="24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838200"/>
            <a:ext cx="7315200" cy="2031325"/>
          </a:xfrm>
          <a:prstGeom prst="rect">
            <a:avLst/>
          </a:prstGeom>
          <a:noFill/>
        </p:spPr>
        <p:txBody>
          <a:bodyPr wrap="square" rtlCol="0">
            <a:spAutoFit/>
          </a:bodyPr>
          <a:lstStyle/>
          <a:p>
            <a:pPr algn="just"/>
            <a:r>
              <a:rPr lang="en-US" b="1" dirty="0">
                <a:latin typeface="Times New Roman" pitchFamily="18" charset="0"/>
                <a:cs typeface="Times New Roman" pitchFamily="18" charset="0"/>
              </a:rPr>
              <a:t>Vector</a:t>
            </a:r>
            <a:r>
              <a:rPr lang="en-US" dirty="0">
                <a:latin typeface="Times New Roman" pitchFamily="18" charset="0"/>
                <a:cs typeface="Times New Roman" pitchFamily="18" charset="0"/>
              </a:rPr>
              <a:t>" is an agent that can carry a DNA fragment into a host cell. If used for reproducing the DNA fragment, it is called a </a:t>
            </a:r>
            <a:r>
              <a:rPr lang="en-US" b="1" dirty="0">
                <a:latin typeface="Times New Roman" pitchFamily="18" charset="0"/>
                <a:cs typeface="Times New Roman" pitchFamily="18" charset="0"/>
              </a:rPr>
              <a:t>cloning vector</a:t>
            </a:r>
            <a:r>
              <a:rPr lang="en-US" dirty="0">
                <a:latin typeface="Times New Roman" pitchFamily="18" charset="0"/>
                <a:cs typeface="Times New Roman" pitchFamily="18" charset="0"/>
              </a:rPr>
              <a:t>. If used for expressing certain gene in the DNA fragment, it is called an </a:t>
            </a:r>
            <a:r>
              <a:rPr lang="en-US" b="1" dirty="0">
                <a:latin typeface="Times New Roman" pitchFamily="18" charset="0"/>
                <a:cs typeface="Times New Roman" pitchFamily="18" charset="0"/>
              </a:rPr>
              <a:t>expression vector</a:t>
            </a:r>
            <a:r>
              <a:rPr lang="en-US" dirty="0">
                <a:latin typeface="Times New Roman" pitchFamily="18" charset="0"/>
                <a:cs typeface="Times New Roman" pitchFamily="18" charset="0"/>
              </a:rPr>
              <a:t>.</a:t>
            </a:r>
          </a:p>
          <a:p>
            <a:pPr algn="just"/>
            <a:r>
              <a:rPr lang="en-US" dirty="0">
                <a:latin typeface="Times New Roman" pitchFamily="18" charset="0"/>
                <a:cs typeface="Times New Roman" pitchFamily="18" charset="0"/>
              </a:rPr>
              <a:t>Commonly used vectors include </a:t>
            </a:r>
            <a:r>
              <a:rPr lang="en-US" b="1" dirty="0">
                <a:latin typeface="Times New Roman" pitchFamily="18" charset="0"/>
                <a:cs typeface="Times New Roman" pitchFamily="18" charset="0"/>
              </a:rPr>
              <a:t>plasmid</a:t>
            </a: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Lambda phage</a:t>
            </a:r>
            <a:r>
              <a:rPr lang="en-US" dirty="0">
                <a:latin typeface="Times New Roman" pitchFamily="18" charset="0"/>
                <a:cs typeface="Times New Roman" pitchFamily="18" charset="0"/>
              </a:rPr>
              <a:t>, </a:t>
            </a:r>
            <a:r>
              <a:rPr lang="en-US" b="1" dirty="0" err="1">
                <a:latin typeface="Times New Roman" pitchFamily="18" charset="0"/>
                <a:cs typeface="Times New Roman" pitchFamily="18" charset="0"/>
              </a:rPr>
              <a:t>cosmid</a:t>
            </a:r>
            <a:r>
              <a:rPr lang="en-US" dirty="0">
                <a:latin typeface="Times New Roman" pitchFamily="18" charset="0"/>
                <a:cs typeface="Times New Roman" pitchFamily="18" charset="0"/>
              </a:rPr>
              <a:t> and </a:t>
            </a:r>
            <a:r>
              <a:rPr lang="en-US" b="1" dirty="0">
                <a:latin typeface="Times New Roman" pitchFamily="18" charset="0"/>
                <a:cs typeface="Times New Roman" pitchFamily="18" charset="0"/>
              </a:rPr>
              <a:t>yeast artificial chromosome (YAC)</a:t>
            </a:r>
            <a:r>
              <a:rPr lang="en-US" dirty="0">
                <a:latin typeface="Times New Roman" pitchFamily="18" charset="0"/>
                <a:cs typeface="Times New Roman" pitchFamily="18" charset="0"/>
              </a:rPr>
              <a:t>.</a:t>
            </a:r>
          </a:p>
          <a:p>
            <a:endParaRPr lang="en-US" dirty="0"/>
          </a:p>
        </p:txBody>
      </p:sp>
      <p:sp>
        <p:nvSpPr>
          <p:cNvPr id="3" name="TextBox 2"/>
          <p:cNvSpPr txBox="1"/>
          <p:nvPr/>
        </p:nvSpPr>
        <p:spPr>
          <a:xfrm>
            <a:off x="1828800" y="381000"/>
            <a:ext cx="5486400" cy="461665"/>
          </a:xfrm>
          <a:prstGeom prst="rect">
            <a:avLst/>
          </a:prstGeom>
          <a:noFill/>
        </p:spPr>
        <p:txBody>
          <a:bodyPr wrap="square" rtlCol="0">
            <a:spAutoFit/>
          </a:bodyPr>
          <a:lstStyle/>
          <a:p>
            <a:pPr algn="ctr"/>
            <a:r>
              <a:rPr lang="en-US" sz="2400" b="1" dirty="0" smtClean="0"/>
              <a:t>What is Vector</a:t>
            </a:r>
            <a:endParaRPr lang="en-US" sz="2400" b="1" dirty="0"/>
          </a:p>
        </p:txBody>
      </p:sp>
      <p:sp>
        <p:nvSpPr>
          <p:cNvPr id="6" name="TextBox 5"/>
          <p:cNvSpPr txBox="1"/>
          <p:nvPr/>
        </p:nvSpPr>
        <p:spPr>
          <a:xfrm>
            <a:off x="533400" y="3060680"/>
            <a:ext cx="7924800" cy="3416320"/>
          </a:xfrm>
          <a:prstGeom prst="rect">
            <a:avLst/>
          </a:prstGeom>
          <a:noFill/>
        </p:spPr>
        <p:txBody>
          <a:bodyPr wrap="square" rtlCol="0">
            <a:spAutoFit/>
          </a:bodyPr>
          <a:lstStyle/>
          <a:p>
            <a:pPr algn="just">
              <a:buFont typeface="Arial" pitchFamily="34" charset="0"/>
              <a:buChar char="•"/>
            </a:pPr>
            <a:r>
              <a:rPr lang="en-US" dirty="0" smtClean="0">
                <a:latin typeface="Times New Roman" pitchFamily="18" charset="0"/>
                <a:cs typeface="Times New Roman" pitchFamily="18" charset="0"/>
              </a:rPr>
              <a:t>A </a:t>
            </a:r>
            <a:r>
              <a:rPr lang="en-US" b="1" dirty="0" smtClean="0">
                <a:latin typeface="Times New Roman" pitchFamily="18" charset="0"/>
                <a:cs typeface="Times New Roman" pitchFamily="18" charset="0"/>
              </a:rPr>
              <a:t>plasmid</a:t>
            </a:r>
            <a:r>
              <a:rPr lang="en-US" dirty="0" smtClean="0">
                <a:latin typeface="Times New Roman" pitchFamily="18" charset="0"/>
                <a:cs typeface="Times New Roman" pitchFamily="18" charset="0"/>
              </a:rPr>
              <a:t> is a small </a:t>
            </a:r>
            <a:r>
              <a:rPr lang="en-US" dirty="0" smtClean="0">
                <a:latin typeface="Times New Roman" pitchFamily="18" charset="0"/>
                <a:cs typeface="Times New Roman" pitchFamily="18" charset="0"/>
                <a:hlinkClick r:id="rId2" tooltip="DNA"/>
              </a:rPr>
              <a:t>DNA</a:t>
            </a:r>
            <a:r>
              <a:rPr lang="en-US" dirty="0" smtClean="0">
                <a:latin typeface="Times New Roman" pitchFamily="18" charset="0"/>
                <a:cs typeface="Times New Roman" pitchFamily="18" charset="0"/>
              </a:rPr>
              <a:t> molecule within a cell that is physically separated from a </a:t>
            </a:r>
            <a:r>
              <a:rPr lang="en-US" dirty="0" smtClean="0">
                <a:latin typeface="Times New Roman" pitchFamily="18" charset="0"/>
                <a:cs typeface="Times New Roman" pitchFamily="18" charset="0"/>
                <a:hlinkClick r:id="rId3" tooltip="GDNA"/>
              </a:rPr>
              <a:t>chromosomal DNA</a:t>
            </a:r>
            <a:r>
              <a:rPr lang="en-US" dirty="0" smtClean="0">
                <a:latin typeface="Times New Roman" pitchFamily="18" charset="0"/>
                <a:cs typeface="Times New Roman" pitchFamily="18" charset="0"/>
              </a:rPr>
              <a:t> and can replicate independently. They are most commonly found as small circular, double-stranded DNA molecules in </a:t>
            </a:r>
            <a:r>
              <a:rPr lang="en-US" dirty="0" smtClean="0">
                <a:latin typeface="Times New Roman" pitchFamily="18" charset="0"/>
                <a:cs typeface="Times New Roman" pitchFamily="18" charset="0"/>
                <a:hlinkClick r:id="rId4" tooltip="Bacteria"/>
              </a:rPr>
              <a:t>bacteria</a:t>
            </a:r>
            <a:r>
              <a:rPr lang="en-US" dirty="0" smtClean="0">
                <a:latin typeface="Times New Roman" pitchFamily="18" charset="0"/>
                <a:cs typeface="Times New Roman" pitchFamily="18" charset="0"/>
              </a:rPr>
              <a:t>; however, plasmids are sometimes present in </a:t>
            </a:r>
            <a:r>
              <a:rPr lang="en-US" dirty="0" err="1" smtClean="0">
                <a:latin typeface="Times New Roman" pitchFamily="18" charset="0"/>
                <a:cs typeface="Times New Roman" pitchFamily="18" charset="0"/>
                <a:hlinkClick r:id="rId5" tooltip="Archaea"/>
              </a:rPr>
              <a:t>archaea</a:t>
            </a:r>
            <a:r>
              <a:rPr lang="en-US" dirty="0" smtClean="0">
                <a:latin typeface="Times New Roman" pitchFamily="18" charset="0"/>
                <a:cs typeface="Times New Roman" pitchFamily="18" charset="0"/>
              </a:rPr>
              <a:t> and </a:t>
            </a:r>
            <a:r>
              <a:rPr lang="en-US" dirty="0" smtClean="0">
                <a:latin typeface="Times New Roman" pitchFamily="18" charset="0"/>
                <a:cs typeface="Times New Roman" pitchFamily="18" charset="0"/>
                <a:hlinkClick r:id="rId6" tooltip="Eukaryote"/>
              </a:rPr>
              <a:t>eukaryotic organisms</a:t>
            </a:r>
            <a:r>
              <a:rPr lang="en-US" dirty="0" smtClean="0">
                <a:latin typeface="Times New Roman" pitchFamily="18" charset="0"/>
                <a:cs typeface="Times New Roman" pitchFamily="18" charset="0"/>
              </a:rPr>
              <a:t>. </a:t>
            </a:r>
          </a:p>
          <a:p>
            <a:pPr algn="just">
              <a:buFont typeface="Arial" pitchFamily="34" charset="0"/>
              <a:buChar char="•"/>
            </a:pPr>
            <a:r>
              <a:rPr lang="en-US" dirty="0" smtClean="0">
                <a:latin typeface="Times New Roman" pitchFamily="18" charset="0"/>
                <a:cs typeface="Times New Roman" pitchFamily="18" charset="0"/>
              </a:rPr>
              <a:t>In nature, plasmids often carry genes that may benefit the survival of the organism, for example </a:t>
            </a:r>
            <a:r>
              <a:rPr lang="en-US" dirty="0" smtClean="0">
                <a:latin typeface="Times New Roman" pitchFamily="18" charset="0"/>
                <a:cs typeface="Times New Roman" pitchFamily="18" charset="0"/>
                <a:hlinkClick r:id="rId7" tooltip="Antibiotic resistance"/>
              </a:rPr>
              <a:t>antibiotic resistance</a:t>
            </a:r>
            <a:r>
              <a:rPr lang="en-US" dirty="0" smtClean="0">
                <a:latin typeface="Times New Roman" pitchFamily="18" charset="0"/>
                <a:cs typeface="Times New Roman" pitchFamily="18" charset="0"/>
              </a:rPr>
              <a:t>. While the chromosomes are big and contain all the essential genetic information for living under normal conditions, plasmids usually are very small and contain only additional genes that may be useful to the organism under certain situations or particular conditions. </a:t>
            </a:r>
          </a:p>
          <a:p>
            <a:pPr algn="just">
              <a:buFont typeface="Arial" pitchFamily="34" charset="0"/>
              <a:buChar char="•"/>
            </a:pPr>
            <a:r>
              <a:rPr lang="en-US" dirty="0" smtClean="0">
                <a:latin typeface="Times New Roman" pitchFamily="18" charset="0"/>
                <a:cs typeface="Times New Roman" pitchFamily="18" charset="0"/>
              </a:rPr>
              <a:t>Artificial plasmids are widely used as </a:t>
            </a:r>
            <a:r>
              <a:rPr lang="en-US" dirty="0" smtClean="0">
                <a:latin typeface="Times New Roman" pitchFamily="18" charset="0"/>
                <a:cs typeface="Times New Roman" pitchFamily="18" charset="0"/>
                <a:hlinkClick r:id="rId8" tooltip="Vector (molecular biology)"/>
              </a:rPr>
              <a:t>vectors</a:t>
            </a:r>
            <a:r>
              <a:rPr lang="en-US" dirty="0" smtClean="0">
                <a:latin typeface="Times New Roman" pitchFamily="18" charset="0"/>
                <a:cs typeface="Times New Roman" pitchFamily="18" charset="0"/>
              </a:rPr>
              <a:t> in </a:t>
            </a:r>
            <a:r>
              <a:rPr lang="en-US" dirty="0" smtClean="0">
                <a:latin typeface="Times New Roman" pitchFamily="18" charset="0"/>
                <a:cs typeface="Times New Roman" pitchFamily="18" charset="0"/>
                <a:hlinkClick r:id="rId9" tooltip="Molecular cloning"/>
              </a:rPr>
              <a:t>molecular cloning</a:t>
            </a:r>
            <a:r>
              <a:rPr lang="en-US" dirty="0" smtClean="0">
                <a:latin typeface="Times New Roman" pitchFamily="18" charset="0"/>
                <a:cs typeface="Times New Roman" pitchFamily="18" charset="0"/>
              </a:rPr>
              <a:t>, serving to drive the replication of </a:t>
            </a:r>
            <a:r>
              <a:rPr lang="en-US" dirty="0" smtClean="0">
                <a:latin typeface="Times New Roman" pitchFamily="18" charset="0"/>
                <a:cs typeface="Times New Roman" pitchFamily="18" charset="0"/>
                <a:hlinkClick r:id="rId10" tooltip="Recombinant DNA"/>
              </a:rPr>
              <a:t>recombinant DNA</a:t>
            </a:r>
            <a:r>
              <a:rPr lang="en-US" dirty="0" smtClean="0">
                <a:latin typeface="Times New Roman" pitchFamily="18" charset="0"/>
                <a:cs typeface="Times New Roman" pitchFamily="18" charset="0"/>
              </a:rPr>
              <a:t> sequences within host organisms. In the laboratory, plasmids may be introduced into a cell via </a:t>
            </a:r>
            <a:r>
              <a:rPr lang="en-US" dirty="0" smtClean="0">
                <a:latin typeface="Times New Roman" pitchFamily="18" charset="0"/>
                <a:cs typeface="Times New Roman" pitchFamily="18" charset="0"/>
                <a:hlinkClick r:id="rId11" tooltip="Transformation (genetics)"/>
              </a:rPr>
              <a:t>transformation</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Image result for shuttle vector advantages"/>
          <p:cNvPicPr>
            <a:picLocks noChangeAspect="1" noChangeArrowheads="1"/>
          </p:cNvPicPr>
          <p:nvPr/>
        </p:nvPicPr>
        <p:blipFill>
          <a:blip r:embed="rId2"/>
          <a:srcRect/>
          <a:stretch>
            <a:fillRect/>
          </a:stretch>
        </p:blipFill>
        <p:spPr bwMode="auto">
          <a:xfrm>
            <a:off x="460375" y="76200"/>
            <a:ext cx="7235825" cy="5426870"/>
          </a:xfrm>
          <a:prstGeom prst="rect">
            <a:avLst/>
          </a:prstGeom>
          <a:noFill/>
        </p:spPr>
      </p:pic>
      <p:sp>
        <p:nvSpPr>
          <p:cNvPr id="3" name="TextBox 2"/>
          <p:cNvSpPr txBox="1"/>
          <p:nvPr/>
        </p:nvSpPr>
        <p:spPr>
          <a:xfrm>
            <a:off x="2209800" y="152400"/>
            <a:ext cx="4800600" cy="461665"/>
          </a:xfrm>
          <a:prstGeom prst="rect">
            <a:avLst/>
          </a:prstGeom>
          <a:noFill/>
        </p:spPr>
        <p:txBody>
          <a:bodyPr wrap="square" rtlCol="0">
            <a:spAutoFit/>
          </a:bodyPr>
          <a:lstStyle/>
          <a:p>
            <a:pPr algn="ctr"/>
            <a:r>
              <a:rPr lang="en-US" sz="2400" b="1" dirty="0" smtClean="0"/>
              <a:t>Advantages of Shuttle Vectors</a:t>
            </a:r>
            <a:endParaRPr lang="en-US" sz="2400" b="1" dirty="0"/>
          </a:p>
        </p:txBody>
      </p:sp>
      <p:sp>
        <p:nvSpPr>
          <p:cNvPr id="5" name="TextBox 4"/>
          <p:cNvSpPr txBox="1"/>
          <p:nvPr/>
        </p:nvSpPr>
        <p:spPr>
          <a:xfrm>
            <a:off x="609600" y="6107668"/>
            <a:ext cx="7239000" cy="523220"/>
          </a:xfrm>
          <a:prstGeom prst="rect">
            <a:avLst/>
          </a:prstGeom>
          <a:noFill/>
        </p:spPr>
        <p:txBody>
          <a:bodyPr wrap="square" rtlCol="0">
            <a:spAutoFit/>
          </a:bodyPr>
          <a:lstStyle/>
          <a:p>
            <a:pPr>
              <a:buFont typeface="Arial" pitchFamily="34" charset="0"/>
              <a:buChar char="•"/>
            </a:pPr>
            <a:r>
              <a:rPr lang="en-US" sz="2800" dirty="0" smtClean="0">
                <a:latin typeface="+mj-lt"/>
                <a:cs typeface="Times New Roman" pitchFamily="18" charset="0"/>
              </a:rPr>
              <a:t>Cannot accept large Fragment</a:t>
            </a:r>
            <a:endParaRPr lang="en-US" sz="2800" dirty="0">
              <a:latin typeface="+mj-lt"/>
              <a:cs typeface="Times New Roman" pitchFamily="18" charset="0"/>
            </a:endParaRPr>
          </a:p>
        </p:txBody>
      </p:sp>
      <p:sp>
        <p:nvSpPr>
          <p:cNvPr id="6" name="TextBox 5"/>
          <p:cNvSpPr txBox="1"/>
          <p:nvPr/>
        </p:nvSpPr>
        <p:spPr>
          <a:xfrm>
            <a:off x="838200" y="5410200"/>
            <a:ext cx="6324600" cy="461665"/>
          </a:xfrm>
          <a:prstGeom prst="rect">
            <a:avLst/>
          </a:prstGeom>
          <a:noFill/>
        </p:spPr>
        <p:txBody>
          <a:bodyPr wrap="square" rtlCol="0">
            <a:spAutoFit/>
          </a:bodyPr>
          <a:lstStyle/>
          <a:p>
            <a:pPr algn="ctr"/>
            <a:r>
              <a:rPr lang="en-US" sz="2400" b="1" dirty="0" smtClean="0"/>
              <a:t>Disadvantages of Shuttle Vectors</a:t>
            </a:r>
            <a:endParaRPr lang="en-US" sz="24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4" descr="What is lambda phage?&#10;ï± It is a bacterial virus, or&#10;bacteriophage , that infects the&#10;bacterial species Escherichia coli.&#10;ï±..."/>
          <p:cNvPicPr>
            <a:picLocks noChangeAspect="1" noChangeArrowheads="1"/>
          </p:cNvPicPr>
          <p:nvPr/>
        </p:nvPicPr>
        <p:blipFill>
          <a:blip r:embed="rId2"/>
          <a:srcRect b="11691"/>
          <a:stretch>
            <a:fillRect/>
          </a:stretch>
        </p:blipFill>
        <p:spPr bwMode="auto">
          <a:xfrm>
            <a:off x="0" y="914400"/>
            <a:ext cx="9144000" cy="59436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The viral DNA exists as&#10;a separate molecule&#10;within the bacterial cell.&#10;ï Replicates separately&#10;from the host bacterial&#10;DNA..."/>
          <p:cNvPicPr>
            <a:picLocks noChangeAspect="1" noChangeArrowheads="1"/>
          </p:cNvPicPr>
          <p:nvPr/>
        </p:nvPicPr>
        <p:blipFill>
          <a:blip r:embed="rId2"/>
          <a:srcRect/>
          <a:stretch>
            <a:fillRect/>
          </a:stretch>
        </p:blipFill>
        <p:spPr bwMode="auto">
          <a:xfrm>
            <a:off x="0" y="609600"/>
            <a:ext cx="9144000" cy="62484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LIFE CYCLE :&#10;&#10;SOURCE: Pearson Education 2004&#10;&#10; "/>
          <p:cNvPicPr>
            <a:picLocks noChangeAspect="1" noChangeArrowheads="1"/>
          </p:cNvPicPr>
          <p:nvPr/>
        </p:nvPicPr>
        <p:blipFill>
          <a:blip r:embed="rId2"/>
          <a:srcRect b="10021"/>
          <a:stretch>
            <a:fillRect/>
          </a:stretch>
        </p:blipFill>
        <p:spPr bwMode="auto">
          <a:xfrm>
            <a:off x="0" y="847724"/>
            <a:ext cx="9144000" cy="5705476"/>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WHY BACTERIOPHAGE AS A VECTOR?&#10;ï¶ It can accept very large pieces of foreign DNA.&#10;ï¶ Genetic engineers have constructed nume..."/>
          <p:cNvPicPr>
            <a:picLocks noChangeAspect="1" noChangeArrowheads="1"/>
          </p:cNvPicPr>
          <p:nvPr/>
        </p:nvPicPr>
        <p:blipFill>
          <a:blip r:embed="rId2"/>
          <a:srcRect/>
          <a:stretch>
            <a:fillRect/>
          </a:stretch>
        </p:blipFill>
        <p:spPr bwMode="auto">
          <a:xfrm>
            <a:off x="0" y="0"/>
            <a:ext cx="9144000" cy="6857999"/>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0" y="0"/>
            <a:ext cx="7229543" cy="5032147"/>
          </a:xfrm>
          <a:prstGeom prst="rect">
            <a:avLst/>
          </a:prstGeom>
          <a:solidFill>
            <a:srgbClr val="FFFFFF"/>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rgbClr val="3D3D3D"/>
              </a:solidFill>
              <a:effectLst/>
              <a:latin typeface="inheri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3D3D3D"/>
                </a:solidFill>
                <a:effectLst/>
                <a:latin typeface="inherit"/>
                <a:cs typeface="Arial" pitchFamily="34" charset="0"/>
              </a:rPr>
              <a:t>  </a:t>
            </a:r>
            <a:r>
              <a:rPr kumimoji="0" lang="en-US" sz="29700" b="0" i="0" u="none" strike="noStrike" cap="none" normalizeH="0" baseline="0" dirty="0" smtClean="0">
                <a:ln>
                  <a:noFill/>
                </a:ln>
                <a:solidFill>
                  <a:srgbClr val="3D3D3D"/>
                </a:solidFill>
                <a:effectLst/>
                <a:latin typeface="inherit"/>
                <a:cs typeface="Arial" pitchFamily="34" charset="0"/>
              </a:rPr>
              <a:t> </a:t>
            </a:r>
            <a:r>
              <a:rPr kumimoji="0" lang="en-US" sz="1000" b="0" i="0" u="none" strike="noStrike" cap="none" normalizeH="0" baseline="0" dirty="0" smtClean="0">
                <a:ln>
                  <a:noFill/>
                </a:ln>
                <a:solidFill>
                  <a:srgbClr val="3D3D3D"/>
                </a:solidFill>
                <a:effectLst/>
                <a:latin typeface="inherit"/>
                <a:cs typeface="Arial" pitchFamily="34" charset="0"/>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3D3D3D"/>
                </a:solidFill>
                <a:effectLst/>
                <a:latin typeface="Haas Grot Text Web"/>
                <a:cs typeface="Arial" pitchFamily="34" charset="0"/>
              </a:rPr>
              <a:t/>
            </a:r>
            <a:br>
              <a:rPr kumimoji="0" lang="en-US" sz="1000" b="0" i="0" u="none" strike="noStrike" cap="none" normalizeH="0" baseline="0" dirty="0" smtClean="0">
                <a:ln>
                  <a:noFill/>
                </a:ln>
                <a:solidFill>
                  <a:srgbClr val="3D3D3D"/>
                </a:solidFill>
                <a:effectLst/>
                <a:latin typeface="Haas Grot Text Web"/>
                <a:cs typeface="Arial" pitchFamily="34" charset="0"/>
              </a:rPr>
            </a:br>
            <a:endParaRPr kumimoji="0" lang="en-US" sz="1000" b="0" i="0" u="none" strike="noStrike" cap="none" normalizeH="0" baseline="0" dirty="0" smtClean="0">
              <a:ln>
                <a:noFill/>
              </a:ln>
              <a:solidFill>
                <a:srgbClr val="3D3D3D"/>
              </a:solidFill>
              <a:effectLst/>
              <a:latin typeface="inherit"/>
              <a:cs typeface="Arial" pitchFamily="34" charset="0"/>
            </a:endParaRPr>
          </a:p>
        </p:txBody>
      </p:sp>
      <p:pic>
        <p:nvPicPr>
          <p:cNvPr id="35842" name="Picture 2" descr="Image of page 12"/>
          <p:cNvPicPr>
            <a:picLocks noChangeAspect="1" noChangeArrowheads="1"/>
          </p:cNvPicPr>
          <p:nvPr/>
        </p:nvPicPr>
        <p:blipFill>
          <a:blip r:embed="rId2"/>
          <a:srcRect/>
          <a:stretch>
            <a:fillRect/>
          </a:stretch>
        </p:blipFill>
        <p:spPr bwMode="auto">
          <a:xfrm>
            <a:off x="1027113" y="495300"/>
            <a:ext cx="6096000" cy="4714875"/>
          </a:xfrm>
          <a:prstGeom prst="rect">
            <a:avLst/>
          </a:prstGeom>
          <a:noFill/>
        </p:spPr>
      </p:pic>
      <p:pic>
        <p:nvPicPr>
          <p:cNvPr id="35844" name="Picture 4" descr="HYBRID VECTORS:&#10;Cosmids and Phagemids&#10;COSMIDS&#10;â¢ Artificial plasmid containing Cos-sites of lambda DNA&#10;â¢ Formed by joining ..."/>
          <p:cNvPicPr>
            <a:picLocks noChangeAspect="1" noChangeArrowheads="1"/>
          </p:cNvPicPr>
          <p:nvPr/>
        </p:nvPicPr>
        <p:blipFill>
          <a:blip r:embed="rId3"/>
          <a:srcRect/>
          <a:stretch>
            <a:fillRect/>
          </a:stretch>
        </p:blipFill>
        <p:spPr bwMode="auto">
          <a:xfrm>
            <a:off x="304801" y="466724"/>
            <a:ext cx="8534400" cy="6391276"/>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4" descr="INTRODUCTION&#10;â¢Filamentous rod shaped E.coli bacteriophage&#10;â¢Belongs to family Inoviridae&#10;â¢A small phage&#10;â¢Has circular singl..."/>
          <p:cNvPicPr>
            <a:picLocks noChangeAspect="1" noChangeArrowheads="1"/>
          </p:cNvPicPr>
          <p:nvPr/>
        </p:nvPicPr>
        <p:blipFill>
          <a:blip r:embed="rId2"/>
          <a:srcRect t="13333"/>
          <a:stretch>
            <a:fillRect/>
          </a:stretch>
        </p:blipFill>
        <p:spPr bwMode="auto">
          <a:xfrm>
            <a:off x="0" y="914400"/>
            <a:ext cx="9144000" cy="5943600"/>
          </a:xfrm>
          <a:prstGeom prst="rect">
            <a:avLst/>
          </a:prstGeom>
          <a:noFill/>
        </p:spPr>
      </p:pic>
      <p:sp>
        <p:nvSpPr>
          <p:cNvPr id="4" name="TextBox 3"/>
          <p:cNvSpPr txBox="1"/>
          <p:nvPr/>
        </p:nvSpPr>
        <p:spPr>
          <a:xfrm>
            <a:off x="2133600" y="0"/>
            <a:ext cx="4953000" cy="461665"/>
          </a:xfrm>
          <a:prstGeom prst="rect">
            <a:avLst/>
          </a:prstGeom>
          <a:noFill/>
        </p:spPr>
        <p:txBody>
          <a:bodyPr wrap="square" rtlCol="0">
            <a:spAutoFit/>
          </a:bodyPr>
          <a:lstStyle/>
          <a:p>
            <a:pPr algn="ctr"/>
            <a:r>
              <a:rPr lang="en-US" sz="2400" b="1" dirty="0" smtClean="0">
                <a:latin typeface="+mj-lt"/>
              </a:rPr>
              <a:t>M13 Phage Vector</a:t>
            </a:r>
            <a:endParaRPr lang="en-US" sz="2400" b="1" dirty="0">
              <a:latin typeface="+mj-l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0" name="Picture 4" descr="Image result for m13 vector,ppt"/>
          <p:cNvPicPr>
            <a:picLocks noChangeAspect="1" noChangeArrowheads="1"/>
          </p:cNvPicPr>
          <p:nvPr/>
        </p:nvPicPr>
        <p:blipFill>
          <a:blip r:embed="rId2"/>
          <a:srcRect/>
          <a:stretch>
            <a:fillRect/>
          </a:stretch>
        </p:blipFill>
        <p:spPr bwMode="auto">
          <a:xfrm>
            <a:off x="1447800" y="647699"/>
            <a:ext cx="6858000" cy="5143501"/>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25&#10; "/>
          <p:cNvPicPr>
            <a:picLocks noChangeAspect="1" noChangeArrowheads="1"/>
          </p:cNvPicPr>
          <p:nvPr/>
        </p:nvPicPr>
        <p:blipFill>
          <a:blip r:embed="rId2"/>
          <a:srcRect/>
          <a:stretch>
            <a:fillRect/>
          </a:stretch>
        </p:blipFill>
        <p:spPr bwMode="auto">
          <a:xfrm>
            <a:off x="457200" y="609600"/>
            <a:ext cx="8458199" cy="6149692"/>
          </a:xfrm>
          <a:prstGeom prst="rect">
            <a:avLst/>
          </a:prstGeom>
          <a:noFill/>
        </p:spPr>
      </p:pic>
      <p:sp>
        <p:nvSpPr>
          <p:cNvPr id="3" name="TextBox 2"/>
          <p:cNvSpPr txBox="1"/>
          <p:nvPr/>
        </p:nvSpPr>
        <p:spPr>
          <a:xfrm>
            <a:off x="1981200" y="0"/>
            <a:ext cx="4800600" cy="461665"/>
          </a:xfrm>
          <a:prstGeom prst="rect">
            <a:avLst/>
          </a:prstGeom>
          <a:noFill/>
        </p:spPr>
        <p:txBody>
          <a:bodyPr wrap="square" rtlCol="0">
            <a:spAutoFit/>
          </a:bodyPr>
          <a:lstStyle/>
          <a:p>
            <a:pPr algn="ctr"/>
            <a:r>
              <a:rPr lang="en-US" sz="2400" b="1" dirty="0" smtClean="0"/>
              <a:t>Life Cycle of M13 Phage</a:t>
            </a:r>
            <a:endParaRPr lang="en-US" sz="2400"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Types of M13 vectors based on location of&#10;cloning sites&#10;1.Cloning into the large intergenic region&#10;2.Cloning into the smal..."/>
          <p:cNvPicPr>
            <a:picLocks noChangeAspect="1" noChangeArrowheads="1"/>
          </p:cNvPicPr>
          <p:nvPr/>
        </p:nvPicPr>
        <p:blipFill>
          <a:blip r:embed="rId2"/>
          <a:srcRect/>
          <a:stretch>
            <a:fillRect/>
          </a:stretch>
        </p:blipFill>
        <p:spPr bwMode="auto">
          <a:xfrm>
            <a:off x="228601" y="542923"/>
            <a:ext cx="8152126" cy="612048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p:cNvPicPr>
            <a:picLocks noChangeAspect="1" noChangeArrowheads="1"/>
          </p:cNvPicPr>
          <p:nvPr/>
        </p:nvPicPr>
        <p:blipFill>
          <a:blip r:embed="rId2"/>
          <a:srcRect/>
          <a:stretch>
            <a:fillRect/>
          </a:stretch>
        </p:blipFill>
        <p:spPr bwMode="auto">
          <a:xfrm>
            <a:off x="3124200" y="533399"/>
            <a:ext cx="5105400" cy="3608057"/>
          </a:xfrm>
          <a:prstGeom prst="rect">
            <a:avLst/>
          </a:prstGeom>
          <a:noFill/>
        </p:spPr>
      </p:pic>
      <p:sp>
        <p:nvSpPr>
          <p:cNvPr id="4" name="TextBox 3"/>
          <p:cNvSpPr txBox="1"/>
          <p:nvPr/>
        </p:nvSpPr>
        <p:spPr>
          <a:xfrm>
            <a:off x="381000" y="609600"/>
            <a:ext cx="2362200" cy="3416320"/>
          </a:xfrm>
          <a:prstGeom prst="rect">
            <a:avLst/>
          </a:prstGeom>
          <a:noFill/>
        </p:spPr>
        <p:txBody>
          <a:bodyPr wrap="square" rtlCol="0">
            <a:spAutoFit/>
          </a:bodyPr>
          <a:lstStyle/>
          <a:p>
            <a:pPr algn="just"/>
            <a:r>
              <a:rPr lang="en-US" dirty="0">
                <a:latin typeface="Times New Roman" pitchFamily="18" charset="0"/>
                <a:cs typeface="Times New Roman" pitchFamily="18" charset="0"/>
              </a:rPr>
              <a:t>A typical </a:t>
            </a:r>
            <a:r>
              <a:rPr lang="en-US" b="1" dirty="0">
                <a:latin typeface="Times New Roman" pitchFamily="18" charset="0"/>
                <a:cs typeface="Times New Roman" pitchFamily="18" charset="0"/>
              </a:rPr>
              <a:t>plasmid vector.</a:t>
            </a:r>
            <a:r>
              <a:rPr lang="en-US" dirty="0">
                <a:latin typeface="Times New Roman" pitchFamily="18" charset="0"/>
                <a:cs typeface="Times New Roman" pitchFamily="18" charset="0"/>
              </a:rPr>
              <a:t> It contains a </a:t>
            </a:r>
            <a:r>
              <a:rPr lang="en-US" dirty="0" err="1">
                <a:latin typeface="Times New Roman" pitchFamily="18" charset="0"/>
                <a:cs typeface="Times New Roman" pitchFamily="18" charset="0"/>
              </a:rPr>
              <a:t>polylinker</a:t>
            </a:r>
            <a:r>
              <a:rPr lang="en-US" dirty="0">
                <a:latin typeface="Times New Roman" pitchFamily="18" charset="0"/>
                <a:cs typeface="Times New Roman" pitchFamily="18" charset="0"/>
              </a:rPr>
              <a:t> which can recognize several different restriction enzymes, an </a:t>
            </a:r>
            <a:r>
              <a:rPr lang="en-US" dirty="0" err="1">
                <a:latin typeface="Times New Roman" pitchFamily="18" charset="0"/>
                <a:cs typeface="Times New Roman" pitchFamily="18" charset="0"/>
              </a:rPr>
              <a:t>ampicillin</a:t>
            </a:r>
            <a:r>
              <a:rPr lang="en-US" dirty="0">
                <a:latin typeface="Times New Roman" pitchFamily="18" charset="0"/>
                <a:cs typeface="Times New Roman" pitchFamily="18" charset="0"/>
              </a:rPr>
              <a:t>-resistance gene (</a:t>
            </a:r>
            <a:r>
              <a:rPr lang="en-US" dirty="0" err="1">
                <a:latin typeface="Times New Roman" pitchFamily="18" charset="0"/>
                <a:cs typeface="Times New Roman" pitchFamily="18" charset="0"/>
              </a:rPr>
              <a:t>amp</a:t>
            </a:r>
            <a:r>
              <a:rPr lang="en-US" baseline="30000" dirty="0" err="1">
                <a:latin typeface="Times New Roman" pitchFamily="18" charset="0"/>
                <a:cs typeface="Times New Roman" pitchFamily="18" charset="0"/>
              </a:rPr>
              <a:t>r</a:t>
            </a:r>
            <a:r>
              <a:rPr lang="en-US" dirty="0">
                <a:latin typeface="Times New Roman" pitchFamily="18" charset="0"/>
                <a:cs typeface="Times New Roman" pitchFamily="18" charset="0"/>
              </a:rPr>
              <a:t>) for selective amplification, and a replication origin (ORI) for proliferation in the host cell.</a:t>
            </a:r>
          </a:p>
        </p:txBody>
      </p:sp>
      <p:sp>
        <p:nvSpPr>
          <p:cNvPr id="5" name="TextBox 4"/>
          <p:cNvSpPr txBox="1"/>
          <p:nvPr/>
        </p:nvSpPr>
        <p:spPr>
          <a:xfrm>
            <a:off x="6553200" y="3733800"/>
            <a:ext cx="2133600" cy="3046988"/>
          </a:xfrm>
          <a:prstGeom prst="rect">
            <a:avLst/>
          </a:prstGeom>
          <a:noFill/>
        </p:spPr>
        <p:txBody>
          <a:bodyPr wrap="square" rtlCol="0">
            <a:spAutoFit/>
          </a:bodyPr>
          <a:lstStyle/>
          <a:p>
            <a:pPr algn="just"/>
            <a:r>
              <a:rPr lang="en-US" sz="1600" dirty="0" smtClean="0">
                <a:latin typeface="Times New Roman" pitchFamily="18" charset="0"/>
                <a:cs typeface="Times New Roman" pitchFamily="18" charset="0"/>
              </a:rPr>
              <a:t>Plasmids are </a:t>
            </a:r>
            <a:r>
              <a:rPr lang="en-US" sz="1600" dirty="0" err="1" smtClean="0">
                <a:latin typeface="Times New Roman" pitchFamily="18" charset="0"/>
                <a:cs typeface="Times New Roman" pitchFamily="18" charset="0"/>
              </a:rPr>
              <a:t>extrachromosomal</a:t>
            </a:r>
            <a:r>
              <a:rPr lang="en-US" sz="1600" dirty="0" smtClean="0">
                <a:latin typeface="Times New Roman" pitchFamily="18" charset="0"/>
                <a:cs typeface="Times New Roman" pitchFamily="18" charset="0"/>
              </a:rPr>
              <a:t> double-stranded circular DNA molecules that can be found in various bacteria and some eukaryotes. In their original form, the size of plasmids ranges between 1 and 200 </a:t>
            </a:r>
            <a:r>
              <a:rPr lang="en-US" sz="1600" dirty="0" err="1" smtClean="0">
                <a:latin typeface="Times New Roman" pitchFamily="18" charset="0"/>
                <a:cs typeface="Times New Roman" pitchFamily="18" charset="0"/>
              </a:rPr>
              <a:t>kbp</a:t>
            </a:r>
            <a:r>
              <a:rPr lang="en-US" sz="1600" dirty="0" smtClean="0">
                <a:latin typeface="Times New Roman" pitchFamily="18" charset="0"/>
                <a:cs typeface="Times New Roman" pitchFamily="18" charset="0"/>
              </a:rPr>
              <a:t> (kilo-base pairs). </a:t>
            </a:r>
            <a:endParaRPr lang="en-US" sz="1600" dirty="0"/>
          </a:p>
        </p:txBody>
      </p:sp>
      <p:sp>
        <p:nvSpPr>
          <p:cNvPr id="6" name="TextBox 5"/>
          <p:cNvSpPr txBox="1"/>
          <p:nvPr/>
        </p:nvSpPr>
        <p:spPr>
          <a:xfrm>
            <a:off x="2209800" y="0"/>
            <a:ext cx="5257800" cy="461665"/>
          </a:xfrm>
          <a:prstGeom prst="rect">
            <a:avLst/>
          </a:prstGeom>
          <a:noFill/>
        </p:spPr>
        <p:txBody>
          <a:bodyPr wrap="square" rtlCol="0">
            <a:spAutoFit/>
          </a:bodyPr>
          <a:lstStyle/>
          <a:p>
            <a:pPr algn="ctr"/>
            <a:r>
              <a:rPr lang="en-US" sz="2400" b="1" dirty="0" smtClean="0"/>
              <a:t>Structure of Plasmid Vector</a:t>
            </a:r>
            <a:endParaRPr lang="en-US" sz="2400" b="1" dirty="0"/>
          </a:p>
        </p:txBody>
      </p:sp>
      <p:pic>
        <p:nvPicPr>
          <p:cNvPr id="7" name="Picture 2" descr="Image result for plasmid vector structure"/>
          <p:cNvPicPr>
            <a:picLocks noChangeAspect="1" noChangeArrowheads="1"/>
          </p:cNvPicPr>
          <p:nvPr/>
        </p:nvPicPr>
        <p:blipFill>
          <a:blip r:embed="rId3"/>
          <a:srcRect/>
          <a:stretch>
            <a:fillRect/>
          </a:stretch>
        </p:blipFill>
        <p:spPr bwMode="auto">
          <a:xfrm>
            <a:off x="0" y="3286962"/>
            <a:ext cx="4191000" cy="3386329"/>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Advantages of modified M13 vectors&#10;1. Facilitate directional cloning by using two different enzymes&#10;for cleavage&#10;2. Clonin..."/>
          <p:cNvPicPr>
            <a:picLocks noChangeAspect="1" noChangeArrowheads="1"/>
          </p:cNvPicPr>
          <p:nvPr/>
        </p:nvPicPr>
        <p:blipFill>
          <a:blip r:embed="rId2"/>
          <a:srcRect b="6271"/>
          <a:stretch>
            <a:fillRect/>
          </a:stretch>
        </p:blipFill>
        <p:spPr bwMode="auto">
          <a:xfrm>
            <a:off x="381000" y="-228600"/>
            <a:ext cx="8229600" cy="57912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M13 bacteriophage as a cloning vector&#10;First vectors used â M13mp18 &amp; M13mp19&#10;Advantages&#10;â blue/white screening system&#10;â ge..."/>
          <p:cNvPicPr>
            <a:picLocks noChangeAspect="1" noChangeArrowheads="1"/>
          </p:cNvPicPr>
          <p:nvPr/>
        </p:nvPicPr>
        <p:blipFill>
          <a:blip r:embed="rId2"/>
          <a:srcRect b="9172"/>
          <a:stretch>
            <a:fillRect/>
          </a:stretch>
        </p:blipFill>
        <p:spPr bwMode="auto">
          <a:xfrm>
            <a:off x="381000" y="381001"/>
            <a:ext cx="8077200" cy="5714999"/>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Disadvantages&#10;â limits to size of cloned DNA (2 kb)&#10;â low yield of DNA&#10;â cannot amplify phage genome numbers&#10;much&#10;â phage ..."/>
          <p:cNvPicPr>
            <a:picLocks noChangeAspect="1" noChangeArrowheads="1"/>
          </p:cNvPicPr>
          <p:nvPr/>
        </p:nvPicPr>
        <p:blipFill>
          <a:blip r:embed="rId2"/>
          <a:srcRect b="8351"/>
          <a:stretch>
            <a:fillRect/>
          </a:stretch>
        </p:blipFill>
        <p:spPr bwMode="auto">
          <a:xfrm>
            <a:off x="762000" y="619124"/>
            <a:ext cx="7916642" cy="5553076"/>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457200"/>
            <a:ext cx="4343400" cy="5909310"/>
          </a:xfrm>
          <a:prstGeom prst="rect">
            <a:avLst/>
          </a:prstGeom>
          <a:noFill/>
        </p:spPr>
        <p:txBody>
          <a:bodyPr wrap="square" rtlCol="0">
            <a:spAutoFit/>
          </a:bodyPr>
          <a:lstStyle/>
          <a:p>
            <a:pPr algn="just">
              <a:buFont typeface="Arial" pitchFamily="34" charset="0"/>
              <a:buChar char="•"/>
            </a:pPr>
            <a:r>
              <a:rPr lang="en-US" dirty="0">
                <a:latin typeface="Times New Roman" pitchFamily="18" charset="0"/>
                <a:cs typeface="Times New Roman" pitchFamily="18" charset="0"/>
              </a:rPr>
              <a:t>A </a:t>
            </a:r>
            <a:r>
              <a:rPr lang="en-US" b="1" dirty="0">
                <a:latin typeface="Times New Roman" pitchFamily="18" charset="0"/>
                <a:cs typeface="Times New Roman" pitchFamily="18" charset="0"/>
              </a:rPr>
              <a:t>Ti</a:t>
            </a:r>
            <a:r>
              <a:rPr lang="en-US" dirty="0">
                <a:latin typeface="Times New Roman" pitchFamily="18" charset="0"/>
                <a:cs typeface="Times New Roman" pitchFamily="18" charset="0"/>
              </a:rPr>
              <a:t> or </a:t>
            </a:r>
            <a:r>
              <a:rPr lang="en-US" b="1" dirty="0" err="1">
                <a:latin typeface="Times New Roman" pitchFamily="18" charset="0"/>
                <a:cs typeface="Times New Roman" pitchFamily="18" charset="0"/>
              </a:rPr>
              <a:t>tumour</a:t>
            </a:r>
            <a:r>
              <a:rPr lang="en-US" b="1" dirty="0">
                <a:latin typeface="Times New Roman" pitchFamily="18" charset="0"/>
                <a:cs typeface="Times New Roman" pitchFamily="18" charset="0"/>
              </a:rPr>
              <a:t> inducing</a:t>
            </a:r>
            <a:r>
              <a:rPr lang="en-US" dirty="0">
                <a:latin typeface="Times New Roman" pitchFamily="18" charset="0"/>
                <a:cs typeface="Times New Roman" pitchFamily="18" charset="0"/>
              </a:rPr>
              <a:t> </a:t>
            </a:r>
            <a:r>
              <a:rPr lang="en-US" dirty="0">
                <a:latin typeface="Times New Roman" pitchFamily="18" charset="0"/>
                <a:cs typeface="Times New Roman" pitchFamily="18" charset="0"/>
                <a:hlinkClick r:id="rId2" tooltip="Plasmid"/>
              </a:rPr>
              <a:t>plasmid</a:t>
            </a:r>
            <a:r>
              <a:rPr lang="en-US" dirty="0">
                <a:latin typeface="Times New Roman" pitchFamily="18" charset="0"/>
                <a:cs typeface="Times New Roman" pitchFamily="18" charset="0"/>
              </a:rPr>
              <a:t> is a plasmid that often, but not always, is a part of the genetic equipment that </a:t>
            </a:r>
            <a:r>
              <a:rPr lang="en-US" i="1" dirty="0" err="1">
                <a:latin typeface="Times New Roman" pitchFamily="18" charset="0"/>
                <a:cs typeface="Times New Roman" pitchFamily="18" charset="0"/>
                <a:hlinkClick r:id="rId3" tooltip="Agrobacterium tumefaciens"/>
              </a:rPr>
              <a:t>Agrobacterium</a:t>
            </a:r>
            <a:r>
              <a:rPr lang="en-US" i="1" dirty="0">
                <a:latin typeface="Times New Roman" pitchFamily="18" charset="0"/>
                <a:cs typeface="Times New Roman" pitchFamily="18" charset="0"/>
                <a:hlinkClick r:id="rId3" tooltip="Agrobacterium tumefaciens"/>
              </a:rPr>
              <a:t> </a:t>
            </a:r>
            <a:r>
              <a:rPr lang="en-US" i="1" dirty="0" err="1">
                <a:latin typeface="Times New Roman" pitchFamily="18" charset="0"/>
                <a:cs typeface="Times New Roman" pitchFamily="18" charset="0"/>
                <a:hlinkClick r:id="rId3" tooltip="Agrobacterium tumefaciens"/>
              </a:rPr>
              <a:t>tumefaciens</a:t>
            </a:r>
            <a:r>
              <a:rPr lang="en-US" dirty="0">
                <a:latin typeface="Times New Roman" pitchFamily="18" charset="0"/>
                <a:cs typeface="Times New Roman" pitchFamily="18" charset="0"/>
              </a:rPr>
              <a:t> and </a:t>
            </a:r>
            <a:r>
              <a:rPr lang="en-US" i="1" dirty="0" err="1">
                <a:latin typeface="Times New Roman" pitchFamily="18" charset="0"/>
                <a:cs typeface="Times New Roman" pitchFamily="18" charset="0"/>
                <a:hlinkClick r:id="rId4" tooltip="Agrobacterium rhizogenes"/>
              </a:rPr>
              <a:t>Agrobacterium</a:t>
            </a:r>
            <a:r>
              <a:rPr lang="en-US" i="1" dirty="0">
                <a:latin typeface="Times New Roman" pitchFamily="18" charset="0"/>
                <a:cs typeface="Times New Roman" pitchFamily="18" charset="0"/>
                <a:hlinkClick r:id="rId4" tooltip="Agrobacterium rhizogenes"/>
              </a:rPr>
              <a:t> </a:t>
            </a:r>
            <a:r>
              <a:rPr lang="en-US" i="1" dirty="0" err="1">
                <a:latin typeface="Times New Roman" pitchFamily="18" charset="0"/>
                <a:cs typeface="Times New Roman" pitchFamily="18" charset="0"/>
                <a:hlinkClick r:id="rId4" tooltip="Agrobacterium rhizogenes"/>
              </a:rPr>
              <a:t>rhizogenes</a:t>
            </a:r>
            <a:r>
              <a:rPr lang="en-US" dirty="0">
                <a:latin typeface="Times New Roman" pitchFamily="18" charset="0"/>
                <a:cs typeface="Times New Roman" pitchFamily="18" charset="0"/>
              </a:rPr>
              <a:t> use to </a:t>
            </a:r>
            <a:r>
              <a:rPr lang="en-US" dirty="0" err="1">
                <a:latin typeface="Times New Roman" pitchFamily="18" charset="0"/>
                <a:cs typeface="Times New Roman" pitchFamily="18" charset="0"/>
              </a:rPr>
              <a:t>transduce</a:t>
            </a:r>
            <a:r>
              <a:rPr lang="en-US" dirty="0">
                <a:latin typeface="Times New Roman" pitchFamily="18" charset="0"/>
                <a:cs typeface="Times New Roman" pitchFamily="18" charset="0"/>
              </a:rPr>
              <a:t> their genetic material to plants. </a:t>
            </a:r>
            <a:endParaRPr lang="en-US" dirty="0" smtClean="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algn="just">
              <a:buFont typeface="Arial" pitchFamily="34" charset="0"/>
              <a:buChar char="•"/>
            </a:pP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Ti plasmid is lost when </a:t>
            </a:r>
            <a:r>
              <a:rPr lang="en-US" i="1" dirty="0" err="1">
                <a:latin typeface="Times New Roman" pitchFamily="18" charset="0"/>
                <a:cs typeface="Times New Roman" pitchFamily="18" charset="0"/>
              </a:rPr>
              <a:t>Agrobacterium</a:t>
            </a:r>
            <a:r>
              <a:rPr lang="en-US" dirty="0">
                <a:latin typeface="Times New Roman" pitchFamily="18" charset="0"/>
                <a:cs typeface="Times New Roman" pitchFamily="18" charset="0"/>
              </a:rPr>
              <a:t> is grown above 28 °C. Such cured bacteria do not induce crown galls, i.e. they become </a:t>
            </a:r>
            <a:r>
              <a:rPr lang="en-US" dirty="0" err="1">
                <a:latin typeface="Times New Roman" pitchFamily="18" charset="0"/>
                <a:cs typeface="Times New Roman" pitchFamily="18" charset="0"/>
              </a:rPr>
              <a:t>avirulent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pTi</a:t>
            </a:r>
            <a:r>
              <a:rPr lang="en-US" dirty="0">
                <a:latin typeface="Times New Roman" pitchFamily="18" charset="0"/>
                <a:cs typeface="Times New Roman" pitchFamily="18" charset="0"/>
              </a:rPr>
              <a:t> and </a:t>
            </a:r>
            <a:r>
              <a:rPr lang="en-US" dirty="0" err="1">
                <a:latin typeface="Times New Roman" pitchFamily="18" charset="0"/>
                <a:cs typeface="Times New Roman" pitchFamily="18" charset="0"/>
              </a:rPr>
              <a:t>pRi</a:t>
            </a:r>
            <a:r>
              <a:rPr lang="en-US" dirty="0">
                <a:latin typeface="Times New Roman" pitchFamily="18" charset="0"/>
                <a:cs typeface="Times New Roman" pitchFamily="18" charset="0"/>
              </a:rPr>
              <a:t> share little sequence homology but are functionally rather similar. </a:t>
            </a:r>
            <a:endParaRPr lang="en-US" dirty="0" smtClean="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algn="just">
              <a:buFont typeface="Arial" pitchFamily="34" charset="0"/>
              <a:buChar char="•"/>
            </a:pP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Ti plasmids are classified into different types based on the type of </a:t>
            </a:r>
            <a:r>
              <a:rPr lang="en-US" dirty="0">
                <a:latin typeface="Times New Roman" pitchFamily="18" charset="0"/>
                <a:cs typeface="Times New Roman" pitchFamily="18" charset="0"/>
                <a:hlinkClick r:id="rId5" tooltip="Opines"/>
              </a:rPr>
              <a:t>opine</a:t>
            </a:r>
            <a:r>
              <a:rPr lang="en-US" dirty="0">
                <a:latin typeface="Times New Roman" pitchFamily="18" charset="0"/>
                <a:cs typeface="Times New Roman" pitchFamily="18" charset="0"/>
              </a:rPr>
              <a:t> produced by their genes. </a:t>
            </a:r>
            <a:endParaRPr lang="en-US" dirty="0" smtClean="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algn="just">
              <a:buFont typeface="Arial" pitchFamily="34" charset="0"/>
              <a:buChar char="•"/>
            </a:pP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different opines specified by </a:t>
            </a:r>
            <a:r>
              <a:rPr lang="en-US" dirty="0" err="1">
                <a:latin typeface="Times New Roman" pitchFamily="18" charset="0"/>
                <a:cs typeface="Times New Roman" pitchFamily="18" charset="0"/>
              </a:rPr>
              <a:t>pTi</a:t>
            </a:r>
            <a:r>
              <a:rPr lang="en-US" dirty="0">
                <a:latin typeface="Times New Roman" pitchFamily="18" charset="0"/>
                <a:cs typeface="Times New Roman" pitchFamily="18" charset="0"/>
              </a:rPr>
              <a:t> are </a:t>
            </a:r>
            <a:r>
              <a:rPr lang="en-US" dirty="0" err="1">
                <a:latin typeface="Times New Roman" pitchFamily="18" charset="0"/>
                <a:cs typeface="Times New Roman" pitchFamily="18" charset="0"/>
                <a:hlinkClick r:id="rId6" tooltip="Octopine"/>
              </a:rPr>
              <a:t>octopine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hlinkClick r:id="rId7" tooltip="Nopaline"/>
              </a:rPr>
              <a:t>nopaline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hlinkClick r:id="rId8" tooltip="Succinamopine (page does not exist)"/>
              </a:rPr>
              <a:t>succinamopine</a:t>
            </a:r>
            <a:r>
              <a:rPr lang="en-US" dirty="0">
                <a:latin typeface="Times New Roman" pitchFamily="18" charset="0"/>
                <a:cs typeface="Times New Roman" pitchFamily="18" charset="0"/>
              </a:rPr>
              <a:t> and </a:t>
            </a:r>
            <a:r>
              <a:rPr lang="en-US" dirty="0" err="1">
                <a:latin typeface="Times New Roman" pitchFamily="18" charset="0"/>
                <a:cs typeface="Times New Roman" pitchFamily="18" charset="0"/>
                <a:hlinkClick r:id="rId9" tooltip="Leucinopine (page does not exist)"/>
              </a:rPr>
              <a:t>leucinopine</a:t>
            </a:r>
            <a:endParaRPr lang="en-US" dirty="0">
              <a:latin typeface="Times New Roman" pitchFamily="18" charset="0"/>
              <a:cs typeface="Times New Roman" pitchFamily="18" charset="0"/>
            </a:endParaRPr>
          </a:p>
        </p:txBody>
      </p:sp>
      <p:sp>
        <p:nvSpPr>
          <p:cNvPr id="5" name="TextBox 4"/>
          <p:cNvSpPr txBox="1"/>
          <p:nvPr/>
        </p:nvSpPr>
        <p:spPr>
          <a:xfrm>
            <a:off x="2590800" y="0"/>
            <a:ext cx="3733800" cy="461665"/>
          </a:xfrm>
          <a:prstGeom prst="rect">
            <a:avLst/>
          </a:prstGeom>
          <a:noFill/>
        </p:spPr>
        <p:txBody>
          <a:bodyPr wrap="square" rtlCol="0">
            <a:spAutoFit/>
          </a:bodyPr>
          <a:lstStyle/>
          <a:p>
            <a:pPr algn="ctr"/>
            <a:r>
              <a:rPr lang="en-US" sz="2400" b="1" dirty="0" smtClean="0"/>
              <a:t>Ti Plasmid</a:t>
            </a:r>
            <a:endParaRPr lang="en-US" sz="2400" b="1" dirty="0"/>
          </a:p>
        </p:txBody>
      </p:sp>
      <p:pic>
        <p:nvPicPr>
          <p:cNvPr id="11266" name="Picture 2" descr="https://upload.wikimedia.org/wikipedia/commons/thumb/d/d1/Ti_plasmid.svg/800px-Ti_plasmid.svg.png"/>
          <p:cNvPicPr>
            <a:picLocks noChangeAspect="1" noChangeArrowheads="1"/>
          </p:cNvPicPr>
          <p:nvPr/>
        </p:nvPicPr>
        <p:blipFill>
          <a:blip r:embed="rId10"/>
          <a:srcRect/>
          <a:stretch>
            <a:fillRect/>
          </a:stretch>
        </p:blipFill>
        <p:spPr bwMode="auto">
          <a:xfrm>
            <a:off x="4422775" y="1066800"/>
            <a:ext cx="4721225" cy="3570426"/>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304800"/>
            <a:ext cx="4267200" cy="461665"/>
          </a:xfrm>
          <a:prstGeom prst="rect">
            <a:avLst/>
          </a:prstGeom>
          <a:noFill/>
        </p:spPr>
        <p:txBody>
          <a:bodyPr wrap="square" rtlCol="0">
            <a:spAutoFit/>
          </a:bodyPr>
          <a:lstStyle/>
          <a:p>
            <a:pPr algn="ctr"/>
            <a:r>
              <a:rPr lang="en-US" sz="2400" b="1" dirty="0" smtClean="0"/>
              <a:t>Characteristic Features</a:t>
            </a:r>
            <a:endParaRPr lang="en-US" sz="2400" b="1" dirty="0"/>
          </a:p>
        </p:txBody>
      </p:sp>
      <p:sp>
        <p:nvSpPr>
          <p:cNvPr id="3" name="TextBox 2"/>
          <p:cNvSpPr txBox="1"/>
          <p:nvPr/>
        </p:nvSpPr>
        <p:spPr>
          <a:xfrm>
            <a:off x="228600" y="1143000"/>
            <a:ext cx="7924800" cy="4431983"/>
          </a:xfrm>
          <a:prstGeom prst="rect">
            <a:avLst/>
          </a:prstGeom>
          <a:noFill/>
        </p:spPr>
        <p:txBody>
          <a:bodyPr wrap="square" rtlCol="0">
            <a:spAutoFit/>
          </a:bodyPr>
          <a:lstStyle/>
          <a:p>
            <a:pPr>
              <a:buFont typeface="Arial" pitchFamily="34" charset="0"/>
              <a:buChar char="•"/>
            </a:pPr>
            <a:r>
              <a:rPr lang="en-US" sz="2400" i="1" dirty="0" err="1"/>
              <a:t>Agrobacterium</a:t>
            </a:r>
            <a:r>
              <a:rPr lang="en-US" sz="2400" dirty="0"/>
              <a:t> is called the natural genetic engineer</a:t>
            </a:r>
            <a:r>
              <a:rPr lang="en-US" sz="2400" dirty="0" smtClean="0"/>
              <a:t>.</a:t>
            </a:r>
          </a:p>
          <a:p>
            <a:endParaRPr lang="en-US" sz="2400" dirty="0"/>
          </a:p>
          <a:p>
            <a:pPr>
              <a:buFont typeface="Arial" pitchFamily="34" charset="0"/>
              <a:buChar char="•"/>
            </a:pPr>
            <a:r>
              <a:rPr lang="en-US" sz="2400" dirty="0"/>
              <a:t>Size of the plasmid: ~250 </a:t>
            </a:r>
            <a:r>
              <a:rPr lang="en-US" sz="2400" dirty="0" err="1"/>
              <a:t>kbp</a:t>
            </a:r>
            <a:r>
              <a:rPr lang="en-US" sz="2400" dirty="0" smtClean="0"/>
              <a:t>.</a:t>
            </a:r>
          </a:p>
          <a:p>
            <a:endParaRPr lang="en-US" sz="2400" dirty="0"/>
          </a:p>
          <a:p>
            <a:pPr>
              <a:buFont typeface="Arial" pitchFamily="34" charset="0"/>
              <a:buChar char="•"/>
            </a:pPr>
            <a:r>
              <a:rPr lang="en-US" sz="2400" dirty="0"/>
              <a:t>Contains one or more </a:t>
            </a:r>
            <a:r>
              <a:rPr lang="en-US" sz="2400" dirty="0">
                <a:hlinkClick r:id="rId2" tooltip="Transfer DNA"/>
              </a:rPr>
              <a:t>T-DNA</a:t>
            </a:r>
            <a:r>
              <a:rPr lang="en-US" sz="2400" dirty="0"/>
              <a:t> region</a:t>
            </a:r>
            <a:r>
              <a:rPr lang="en-US" sz="2400" dirty="0" smtClean="0"/>
              <a:t>.</a:t>
            </a:r>
          </a:p>
          <a:p>
            <a:endParaRPr lang="en-US" sz="2400" dirty="0"/>
          </a:p>
          <a:p>
            <a:pPr>
              <a:buFont typeface="Arial" pitchFamily="34" charset="0"/>
              <a:buChar char="•"/>
            </a:pPr>
            <a:r>
              <a:rPr lang="en-US" sz="2400" dirty="0"/>
              <a:t>Contains a region enabling conjugative transfer</a:t>
            </a:r>
            <a:r>
              <a:rPr lang="en-US" sz="2400" dirty="0" smtClean="0"/>
              <a:t>.</a:t>
            </a:r>
          </a:p>
          <a:p>
            <a:endParaRPr lang="en-US" sz="2400" dirty="0"/>
          </a:p>
          <a:p>
            <a:pPr>
              <a:buFont typeface="Arial" pitchFamily="34" charset="0"/>
              <a:buChar char="•"/>
            </a:pPr>
            <a:r>
              <a:rPr lang="en-US" sz="2400" dirty="0"/>
              <a:t>Contains regions for opine synthesis and catabolism</a:t>
            </a:r>
            <a:r>
              <a:rPr lang="en-US" sz="2400" dirty="0" smtClean="0"/>
              <a:t>.</a:t>
            </a:r>
          </a:p>
          <a:p>
            <a:endParaRPr lang="en-US" sz="2400" dirty="0"/>
          </a:p>
          <a:p>
            <a:pPr>
              <a:buFont typeface="Arial" pitchFamily="34" charset="0"/>
              <a:buChar char="•"/>
            </a:pPr>
            <a:r>
              <a:rPr lang="en-US" sz="2400" dirty="0"/>
              <a:t>Responsible for crown gall disease in plants.</a:t>
            </a:r>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Virulence Region&#10;ï Genes in the virulence region are grouped into the&#10;operons virABCDEG, which code for the enzymes&#10;respon..."/>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Transformation of plant cells requires 3&#10;types of functions carried in the&#10;Agrobacterium:&#10;ï 3 loci on the Agrobacterium ch..."/>
          <p:cNvPicPr>
            <a:picLocks noChangeAspect="1" noChangeArrowheads="1"/>
          </p:cNvPicPr>
          <p:nvPr/>
        </p:nvPicPr>
        <p:blipFill>
          <a:blip r:embed="rId2"/>
          <a:srcRect/>
          <a:stretch>
            <a:fillRect/>
          </a:stretch>
        </p:blipFill>
        <p:spPr bwMode="auto">
          <a:xfrm>
            <a:off x="0" y="304800"/>
            <a:ext cx="8913809" cy="609600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Ti plasmids can be divided in to 4 groups, according&#10;to the types of opine that are made:&#10;ï Nopaline plasmid: carry genes ..."/>
          <p:cNvPicPr>
            <a:picLocks noChangeAspect="1" noChangeArrowheads="1"/>
          </p:cNvPicPr>
          <p:nvPr/>
        </p:nvPicPr>
        <p:blipFill>
          <a:blip r:embed="rId2"/>
          <a:srcRect/>
          <a:stretch>
            <a:fillRect/>
          </a:stretch>
        </p:blipFill>
        <p:spPr bwMode="auto">
          <a:xfrm>
            <a:off x="204580" y="0"/>
            <a:ext cx="8634620" cy="685800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Ti  plasmid and its"/>
          <p:cNvPicPr>
            <a:picLocks noChangeAspect="1" noChangeArrowheads="1"/>
          </p:cNvPicPr>
          <p:nvPr/>
        </p:nvPicPr>
        <p:blipFill>
          <a:blip r:embed="rId2"/>
          <a:srcRect/>
          <a:stretch>
            <a:fillRect/>
          </a:stretch>
        </p:blipFill>
        <p:spPr bwMode="auto">
          <a:xfrm>
            <a:off x="0" y="762001"/>
            <a:ext cx="9144000" cy="6096000"/>
          </a:xfrm>
          <a:prstGeom prst="rect">
            <a:avLst/>
          </a:prstGeom>
          <a:noFill/>
        </p:spPr>
      </p:pic>
      <p:sp>
        <p:nvSpPr>
          <p:cNvPr id="3" name="TextBox 2"/>
          <p:cNvSpPr txBox="1"/>
          <p:nvPr/>
        </p:nvSpPr>
        <p:spPr>
          <a:xfrm>
            <a:off x="2743200" y="0"/>
            <a:ext cx="3352800" cy="461665"/>
          </a:xfrm>
          <a:prstGeom prst="rect">
            <a:avLst/>
          </a:prstGeom>
          <a:noFill/>
        </p:spPr>
        <p:txBody>
          <a:bodyPr wrap="square" rtlCol="0">
            <a:spAutoFit/>
          </a:bodyPr>
          <a:lstStyle/>
          <a:p>
            <a:r>
              <a:rPr lang="en-US" sz="2400" b="1" dirty="0" smtClean="0"/>
              <a:t>Integration of Ti Plasmid</a:t>
            </a:r>
            <a:endParaRPr lang="en-US" sz="2400" b="1"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Ti  plasmid and its"/>
          <p:cNvPicPr>
            <a:picLocks noChangeAspect="1" noChangeArrowheads="1"/>
          </p:cNvPicPr>
          <p:nvPr/>
        </p:nvPicPr>
        <p:blipFill>
          <a:blip r:embed="rId2"/>
          <a:srcRect/>
          <a:stretch>
            <a:fillRect/>
          </a:stretch>
        </p:blipFill>
        <p:spPr bwMode="auto">
          <a:xfrm>
            <a:off x="0" y="0"/>
            <a:ext cx="8991600" cy="66294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image.slidesharecdn.com/cloningvectors-170129134602/95/cloning-vectors-17-638.jpg?cb=1485697876"/>
          <p:cNvPicPr>
            <a:picLocks noChangeAspect="1" noChangeArrowheads="1"/>
          </p:cNvPicPr>
          <p:nvPr/>
        </p:nvPicPr>
        <p:blipFill>
          <a:blip r:embed="rId2"/>
          <a:srcRect/>
          <a:stretch>
            <a:fillRect/>
          </a:stretch>
        </p:blipFill>
        <p:spPr bwMode="auto">
          <a:xfrm>
            <a:off x="304800" y="304800"/>
            <a:ext cx="8458200" cy="62484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â¢ Cosmids are medium sized cloning vectors.&#10;â¢ The cloning capacity of these vectors is 35-45&#10;kbp.&#10;â¢ Cosmid vector are deve..."/>
          <p:cNvPicPr>
            <a:picLocks noChangeAspect="1" noChangeArrowheads="1"/>
          </p:cNvPicPr>
          <p:nvPr/>
        </p:nvPicPr>
        <p:blipFill>
          <a:blip r:embed="rId2"/>
          <a:srcRect/>
          <a:stretch>
            <a:fillRect/>
          </a:stretch>
        </p:blipFill>
        <p:spPr bwMode="auto">
          <a:xfrm>
            <a:off x="0" y="914400"/>
            <a:ext cx="4019550" cy="3376926"/>
          </a:xfrm>
          <a:prstGeom prst="rect">
            <a:avLst/>
          </a:prstGeom>
          <a:noFill/>
        </p:spPr>
      </p:pic>
      <p:pic>
        <p:nvPicPr>
          <p:cNvPr id="6" name="Picture 2" descr="In Brief&#10;â¢ A cosmid is a plasmid that contain phage&#10;sequence that allows the vector to be packaged&#10;and transmitted to bact..."/>
          <p:cNvPicPr>
            <a:picLocks noChangeAspect="1" noChangeArrowheads="1"/>
          </p:cNvPicPr>
          <p:nvPr/>
        </p:nvPicPr>
        <p:blipFill>
          <a:blip r:embed="rId3"/>
          <a:srcRect/>
          <a:stretch>
            <a:fillRect/>
          </a:stretch>
        </p:blipFill>
        <p:spPr bwMode="auto">
          <a:xfrm>
            <a:off x="4038600" y="1143000"/>
            <a:ext cx="4400550" cy="3048000"/>
          </a:xfrm>
          <a:prstGeom prst="rect">
            <a:avLst/>
          </a:prstGeom>
          <a:noFill/>
        </p:spPr>
      </p:pic>
      <p:pic>
        <p:nvPicPr>
          <p:cNvPr id="7" name="Picture 2" descr="Plasmid&#10;â¢ A plasmid is a small DNA molecule within a&#10;cell that is physically separated from a&#10;chromosomal DNA and can repl..."/>
          <p:cNvPicPr>
            <a:picLocks noChangeAspect="1" noChangeArrowheads="1"/>
          </p:cNvPicPr>
          <p:nvPr/>
        </p:nvPicPr>
        <p:blipFill>
          <a:blip r:embed="rId4"/>
          <a:srcRect/>
          <a:stretch>
            <a:fillRect/>
          </a:stretch>
        </p:blipFill>
        <p:spPr bwMode="auto">
          <a:xfrm>
            <a:off x="2133600" y="3885478"/>
            <a:ext cx="3959225" cy="2972522"/>
          </a:xfrm>
          <a:prstGeom prst="rect">
            <a:avLst/>
          </a:prstGeom>
          <a:noFill/>
        </p:spPr>
      </p:pic>
      <p:sp>
        <p:nvSpPr>
          <p:cNvPr id="8" name="TextBox 7"/>
          <p:cNvSpPr txBox="1"/>
          <p:nvPr/>
        </p:nvSpPr>
        <p:spPr>
          <a:xfrm>
            <a:off x="1524000" y="304800"/>
            <a:ext cx="5410200" cy="461665"/>
          </a:xfrm>
          <a:prstGeom prst="rect">
            <a:avLst/>
          </a:prstGeom>
          <a:noFill/>
        </p:spPr>
        <p:txBody>
          <a:bodyPr wrap="square" rtlCol="0">
            <a:spAutoFit/>
          </a:bodyPr>
          <a:lstStyle/>
          <a:p>
            <a:pPr algn="ctr"/>
            <a:r>
              <a:rPr lang="en-US" sz="2400" b="1" dirty="0" smtClean="0"/>
              <a:t>WHAT IS COSMIDS?</a:t>
            </a:r>
            <a:endParaRPr lang="en-US" sz="24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loning of foreign DNA in cosmid&#10;vector involves the following steps&#10;1. Ligation of foreign DNA between two cos site.&#10;2. M..."/>
          <p:cNvPicPr>
            <a:picLocks noChangeAspect="1" noChangeArrowheads="1"/>
          </p:cNvPicPr>
          <p:nvPr/>
        </p:nvPicPr>
        <p:blipFill>
          <a:blip r:embed="rId2"/>
          <a:srcRect/>
          <a:stretch>
            <a:fillRect/>
          </a:stretch>
        </p:blipFill>
        <p:spPr bwMode="auto">
          <a:xfrm>
            <a:off x="307974" y="762000"/>
            <a:ext cx="8150226" cy="532447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0"/>
            <a:ext cx="7010400" cy="461665"/>
          </a:xfrm>
          <a:prstGeom prst="rect">
            <a:avLst/>
          </a:prstGeom>
          <a:noFill/>
        </p:spPr>
        <p:txBody>
          <a:bodyPr wrap="square" rtlCol="0">
            <a:spAutoFit/>
          </a:bodyPr>
          <a:lstStyle/>
          <a:p>
            <a:pPr algn="ctr"/>
            <a:r>
              <a:rPr lang="en-US" sz="2400" b="1" dirty="0" smtClean="0"/>
              <a:t>Features of </a:t>
            </a:r>
            <a:r>
              <a:rPr lang="en-US" sz="2400" b="1" dirty="0" err="1" smtClean="0"/>
              <a:t>Cosmid</a:t>
            </a:r>
            <a:r>
              <a:rPr lang="en-US" sz="2400" b="1" dirty="0" smtClean="0"/>
              <a:t> Vector</a:t>
            </a:r>
            <a:endParaRPr lang="en-US" sz="2400" b="1" dirty="0"/>
          </a:p>
        </p:txBody>
      </p:sp>
      <p:sp>
        <p:nvSpPr>
          <p:cNvPr id="3" name="TextBox 2"/>
          <p:cNvSpPr txBox="1"/>
          <p:nvPr/>
        </p:nvSpPr>
        <p:spPr>
          <a:xfrm>
            <a:off x="685800" y="914400"/>
            <a:ext cx="7543800" cy="4801314"/>
          </a:xfrm>
          <a:prstGeom prst="rect">
            <a:avLst/>
          </a:prstGeom>
          <a:noFill/>
        </p:spPr>
        <p:txBody>
          <a:bodyPr wrap="square" rtlCol="0">
            <a:spAutoFit/>
          </a:bodyPr>
          <a:lstStyle/>
          <a:p>
            <a:pPr algn="just">
              <a:buFont typeface="Arial" pitchFamily="34" charset="0"/>
              <a:buChar char="•"/>
            </a:pPr>
            <a:r>
              <a:rPr lang="en-US" b="1" dirty="0" err="1"/>
              <a:t>Cosmids</a:t>
            </a:r>
            <a:r>
              <a:rPr lang="en-US" b="1" dirty="0"/>
              <a:t> are predominantly plasmids with a bacterial </a:t>
            </a:r>
            <a:r>
              <a:rPr lang="en-US" b="1" i="1" dirty="0" err="1"/>
              <a:t>oriV</a:t>
            </a:r>
            <a:r>
              <a:rPr lang="en-US" b="1" dirty="0"/>
              <a:t>, an antibiotic selection marker and a cloning site, but they carry one, or more recently two, </a:t>
            </a:r>
            <a:r>
              <a:rPr lang="en-US" b="1" dirty="0" err="1"/>
              <a:t>cos</a:t>
            </a:r>
            <a:r>
              <a:rPr lang="en-US" b="1" dirty="0"/>
              <a:t> sites derived from </a:t>
            </a:r>
            <a:r>
              <a:rPr lang="en-US" b="1" dirty="0" err="1"/>
              <a:t>bacteriophage</a:t>
            </a:r>
            <a:r>
              <a:rPr lang="en-US" b="1" dirty="0"/>
              <a:t> lambda</a:t>
            </a:r>
            <a:r>
              <a:rPr lang="en-US" b="1" dirty="0" smtClean="0"/>
              <a:t>.</a:t>
            </a:r>
          </a:p>
          <a:p>
            <a:pPr algn="just"/>
            <a:endParaRPr lang="en-US" b="1" dirty="0" smtClean="0"/>
          </a:p>
          <a:p>
            <a:pPr algn="just">
              <a:buFont typeface="Arial" pitchFamily="34" charset="0"/>
              <a:buChar char="•"/>
            </a:pPr>
            <a:r>
              <a:rPr lang="en-US" b="1" dirty="0" smtClean="0"/>
              <a:t> </a:t>
            </a:r>
            <a:r>
              <a:rPr lang="en-US" b="1" dirty="0"/>
              <a:t>Depending on the particular aim of the experiment broad host range </a:t>
            </a:r>
            <a:r>
              <a:rPr lang="en-US" b="1" dirty="0" err="1"/>
              <a:t>cosmids</a:t>
            </a:r>
            <a:r>
              <a:rPr lang="en-US" b="1" dirty="0"/>
              <a:t>, shuttle </a:t>
            </a:r>
            <a:r>
              <a:rPr lang="en-US" b="1" dirty="0" err="1"/>
              <a:t>cosmids</a:t>
            </a:r>
            <a:r>
              <a:rPr lang="en-US" b="1" dirty="0"/>
              <a:t> or 'mammalian' </a:t>
            </a:r>
            <a:r>
              <a:rPr lang="en-US" b="1" dirty="0" err="1"/>
              <a:t>cosmids</a:t>
            </a:r>
            <a:r>
              <a:rPr lang="en-US" b="1" dirty="0"/>
              <a:t> (linked to SV40 </a:t>
            </a:r>
            <a:r>
              <a:rPr lang="en-US" b="1" dirty="0" err="1"/>
              <a:t>oriV</a:t>
            </a:r>
            <a:r>
              <a:rPr lang="en-US" b="1" dirty="0"/>
              <a:t> and mammalian selection markers) are available. </a:t>
            </a:r>
            <a:endParaRPr lang="en-US" b="1" dirty="0" smtClean="0"/>
          </a:p>
          <a:p>
            <a:pPr algn="just"/>
            <a:endParaRPr lang="en-US" b="1" dirty="0" smtClean="0"/>
          </a:p>
          <a:p>
            <a:pPr algn="just">
              <a:buFont typeface="Arial" pitchFamily="34" charset="0"/>
              <a:buChar char="•"/>
            </a:pPr>
            <a:r>
              <a:rPr lang="en-US" b="1" dirty="0" smtClean="0"/>
              <a:t>The </a:t>
            </a:r>
            <a:r>
              <a:rPr lang="en-US" b="1" dirty="0"/>
              <a:t>loading capacity of </a:t>
            </a:r>
            <a:r>
              <a:rPr lang="en-US" b="1" dirty="0" err="1"/>
              <a:t>cosmids</a:t>
            </a:r>
            <a:r>
              <a:rPr lang="en-US" b="1" dirty="0"/>
              <a:t> varies depending on the size of the vector itself but usually lies around 40–45 kb. The cloning procedure involves the generation of two vector arms which are then joined to the foreign DNA</a:t>
            </a:r>
            <a:r>
              <a:rPr lang="en-US" b="1" dirty="0" smtClean="0"/>
              <a:t>.</a:t>
            </a:r>
          </a:p>
          <a:p>
            <a:pPr algn="just"/>
            <a:endParaRPr lang="en-US" b="1" dirty="0" smtClean="0"/>
          </a:p>
          <a:p>
            <a:pPr algn="just">
              <a:buFont typeface="Arial" pitchFamily="34" charset="0"/>
              <a:buChar char="•"/>
            </a:pPr>
            <a:r>
              <a:rPr lang="en-US" b="1" dirty="0" smtClean="0"/>
              <a:t> </a:t>
            </a:r>
            <a:r>
              <a:rPr lang="en-US" b="1" dirty="0"/>
              <a:t>Selection against wild type </a:t>
            </a:r>
            <a:r>
              <a:rPr lang="en-US" b="1" dirty="0" err="1"/>
              <a:t>cosmid</a:t>
            </a:r>
            <a:r>
              <a:rPr lang="en-US" b="1" dirty="0"/>
              <a:t> DNA is simply done via size exclusion. </a:t>
            </a:r>
            <a:r>
              <a:rPr lang="en-US" b="1" dirty="0" err="1"/>
              <a:t>Cosmids</a:t>
            </a:r>
            <a:r>
              <a:rPr lang="en-US" b="1" dirty="0"/>
              <a:t>, therefore, always form colonies and not plaques. </a:t>
            </a:r>
            <a:endParaRPr lang="en-US" b="1" dirty="0" smtClean="0"/>
          </a:p>
          <a:p>
            <a:pPr algn="just"/>
            <a:endParaRPr lang="en-US" b="1" dirty="0" smtClean="0"/>
          </a:p>
          <a:p>
            <a:pPr algn="just">
              <a:buFont typeface="Arial" pitchFamily="34" charset="0"/>
              <a:buChar char="•"/>
            </a:pPr>
            <a:r>
              <a:rPr lang="en-US" b="1" dirty="0"/>
              <a:t>T</a:t>
            </a:r>
            <a:r>
              <a:rPr lang="en-US" b="1" dirty="0" smtClean="0"/>
              <a:t>he </a:t>
            </a:r>
            <a:r>
              <a:rPr lang="en-US" b="1" dirty="0"/>
              <a:t>clone density is much lower with around 10</a:t>
            </a:r>
            <a:r>
              <a:rPr lang="en-US" b="1" baseline="30000" dirty="0"/>
              <a:t>5</a:t>
            </a:r>
            <a:r>
              <a:rPr lang="en-US" b="1" dirty="0"/>
              <a:t> – 10</a:t>
            </a:r>
            <a:r>
              <a:rPr lang="en-US" b="1" baseline="30000" dirty="0"/>
              <a:t>6</a:t>
            </a:r>
            <a:r>
              <a:rPr lang="en-US" b="1" dirty="0"/>
              <a:t> </a:t>
            </a:r>
            <a:r>
              <a:rPr lang="en-US" b="1" dirty="0">
                <a:hlinkClick r:id="rId2" tooltip="Colony-forming unit"/>
              </a:rPr>
              <a:t>CFU</a:t>
            </a:r>
            <a:r>
              <a:rPr lang="en-US" b="1" dirty="0"/>
              <a:t> per µg of </a:t>
            </a:r>
            <a:r>
              <a:rPr lang="en-US" b="1" dirty="0" err="1"/>
              <a:t>ligated</a:t>
            </a:r>
            <a:r>
              <a:rPr lang="en-US" b="1" dirty="0"/>
              <a:t> DNA.</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Thank you&#10; "/>
          <p:cNvPicPr>
            <a:picLocks noChangeAspect="1" noChangeArrowheads="1"/>
          </p:cNvPicPr>
          <p:nvPr/>
        </p:nvPicPr>
        <p:blipFill>
          <a:blip r:embed="rId2"/>
          <a:srcRect/>
          <a:stretch>
            <a:fillRect/>
          </a:stretch>
        </p:blipFill>
        <p:spPr bwMode="auto">
          <a:xfrm>
            <a:off x="76200" y="1000124"/>
            <a:ext cx="4351553" cy="3267076"/>
          </a:xfrm>
          <a:prstGeom prst="rect">
            <a:avLst/>
          </a:prstGeom>
          <a:noFill/>
        </p:spPr>
      </p:pic>
      <p:pic>
        <p:nvPicPr>
          <p:cNvPr id="3" name="Picture 2" descr="Cosmid"/>
          <p:cNvPicPr>
            <a:picLocks noChangeAspect="1" noChangeArrowheads="1"/>
          </p:cNvPicPr>
          <p:nvPr/>
        </p:nvPicPr>
        <p:blipFill>
          <a:blip r:embed="rId3"/>
          <a:srcRect/>
          <a:stretch>
            <a:fillRect/>
          </a:stretch>
        </p:blipFill>
        <p:spPr bwMode="auto">
          <a:xfrm>
            <a:off x="4191000" y="990600"/>
            <a:ext cx="4800600" cy="54864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0"/>
            <a:ext cx="7162800" cy="461665"/>
          </a:xfrm>
          <a:prstGeom prst="rect">
            <a:avLst/>
          </a:prstGeom>
          <a:noFill/>
        </p:spPr>
        <p:txBody>
          <a:bodyPr wrap="square" rtlCol="0">
            <a:spAutoFit/>
          </a:bodyPr>
          <a:lstStyle/>
          <a:p>
            <a:pPr algn="ctr"/>
            <a:r>
              <a:rPr lang="en-US" sz="2400" b="1" dirty="0" smtClean="0"/>
              <a:t>Advantages and Disadvantages of </a:t>
            </a:r>
            <a:r>
              <a:rPr lang="en-US" sz="2400" b="1" dirty="0" err="1" smtClean="0"/>
              <a:t>Cosmid</a:t>
            </a:r>
            <a:r>
              <a:rPr lang="en-US" sz="2400" b="1" dirty="0" smtClean="0"/>
              <a:t> Vector</a:t>
            </a:r>
            <a:endParaRPr lang="en-US" sz="2400" b="1" dirty="0"/>
          </a:p>
        </p:txBody>
      </p:sp>
      <p:pic>
        <p:nvPicPr>
          <p:cNvPr id="20484" name="Picture 4" descr="Image result for advantages and disadvantages of cosmid vector"/>
          <p:cNvPicPr>
            <a:picLocks noChangeAspect="1" noChangeArrowheads="1"/>
          </p:cNvPicPr>
          <p:nvPr/>
        </p:nvPicPr>
        <p:blipFill>
          <a:blip r:embed="rId2"/>
          <a:srcRect/>
          <a:stretch>
            <a:fillRect/>
          </a:stretch>
        </p:blipFill>
        <p:spPr bwMode="auto">
          <a:xfrm>
            <a:off x="381000" y="742949"/>
            <a:ext cx="8229600" cy="5657851"/>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TotalTime>
  <Words>253</Words>
  <Application>Microsoft Office PowerPoint</Application>
  <PresentationFormat>On-screen Show (4:3)</PresentationFormat>
  <Paragraphs>81</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BUBU</dc:creator>
  <cp:lastModifiedBy>user</cp:lastModifiedBy>
  <cp:revision>39</cp:revision>
  <dcterms:created xsi:type="dcterms:W3CDTF">2019-01-24T07:50:21Z</dcterms:created>
  <dcterms:modified xsi:type="dcterms:W3CDTF">2001-12-31T19:05:23Z</dcterms:modified>
</cp:coreProperties>
</file>