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9" r:id="rId3"/>
    <p:sldId id="257" r:id="rId4"/>
    <p:sldId id="260" r:id="rId5"/>
    <p:sldId id="261" r:id="rId6"/>
    <p:sldId id="262" r:id="rId7"/>
    <p:sldId id="258"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3">
        <a:schemeClr val="bg1"/>
      </p:bgRef>
    </p:bg>
    <p:spTree>
      <p:nvGrpSpPr>
        <p:cNvPr id="1" name=""/>
        <p:cNvGrpSpPr/>
        <p:nvPr/>
      </p:nvGrpSpPr>
      <p:grpSpPr>
        <a:xfrm>
          <a:off x="0" y="0"/>
          <a:ext cx="0" cy="0"/>
          <a:chOff x="0" y="0"/>
          <a:chExt cx="0" cy="0"/>
        </a:xfrm>
      </p:grpSpPr>
      <p:sp>
        <p:nvSpPr>
          <p:cNvPr id="12" name="Rectangle 11"/>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3" name="Rounded Rectangle 12"/>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9" name="Subtitle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fld id="{1D8BD707-D9CF-40AE-B4C6-C98DA3205C09}" type="datetimeFigureOut">
              <a:rPr lang="en-US" smtClean="0"/>
              <a:pPr/>
              <a:t>4/7/2020</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lIns="0" tIns="0" rIns="0" bIns="0">
            <a:noAutofit/>
          </a:bodyPr>
          <a:lstStyle>
            <a:lvl1pPr>
              <a:defRPr sz="1400">
                <a:solidFill>
                  <a:srgbClr val="FFFFFF"/>
                </a:solidFill>
              </a:defRPr>
            </a:lvl1pPr>
          </a:lstStyle>
          <a:p>
            <a:fld id="{B6F15528-21DE-4FAA-801E-634DDDAF4B2B}" type="slidenum">
              <a:rPr lang="en-US" smtClean="0"/>
              <a:pPr/>
              <a:t>‹#›</a:t>
            </a:fld>
            <a:endParaRPr lang="en-US"/>
          </a:p>
        </p:txBody>
      </p:sp>
      <p:sp>
        <p:nvSpPr>
          <p:cNvPr id="7" name="Rectangle 6"/>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4/7/2020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1"/>
            <a:ext cx="201168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914400" y="274640"/>
            <a:ext cx="55626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4/7/2020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4/7/2020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
        <p:nvSpPr>
          <p:cNvPr id="8" name="Content Placeholder 7"/>
          <p:cNvSpPr>
            <a:spLocks noGrp="1"/>
          </p:cNvSpPr>
          <p:nvPr>
            <p:ph sz="quarter" idx="1"/>
          </p:nvPr>
        </p:nvSpPr>
        <p:spPr>
          <a:xfrm>
            <a:off x="914400" y="1447800"/>
            <a:ext cx="777240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11" name="Rectangle 10"/>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0" name="Rounded Rectangle 9"/>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722313" y="952500"/>
            <a:ext cx="7772400" cy="1362075"/>
          </a:xfrm>
        </p:spPr>
        <p:txBody>
          <a:bodyPr anchor="b" anchorCtr="0"/>
          <a:lstStyle>
            <a:lvl1pPr algn="l">
              <a:buNone/>
              <a:defRPr sz="4000" b="0" cap="none"/>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4/7/2020</a:t>
            </a:fld>
            <a:endParaRPr lang="en-US"/>
          </a:p>
        </p:txBody>
      </p:sp>
      <p:sp>
        <p:nvSpPr>
          <p:cNvPr id="5" name="Footer Placeholder 4"/>
          <p:cNvSpPr>
            <a:spLocks noGrp="1"/>
          </p:cNvSpPr>
          <p:nvPr>
            <p:ph type="ftr" sz="quarter" idx="11"/>
          </p:nvPr>
        </p:nvSpPr>
        <p:spPr>
          <a:xfrm>
            <a:off x="800100" y="6172200"/>
            <a:ext cx="4000500" cy="457200"/>
          </a:xfrm>
        </p:spPr>
        <p:txBody>
          <a:bodyPr/>
          <a:lstStyle/>
          <a:p>
            <a:endParaRPr lang="en-US"/>
          </a:p>
        </p:txBody>
      </p:sp>
      <p:sp>
        <p:nvSpPr>
          <p:cNvPr id="7" name="Rectangle 6"/>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146304" y="6208776"/>
            <a:ext cx="457200" cy="457200"/>
          </a:xfrm>
        </p:spPr>
        <p:txBody>
          <a:bodyPr/>
          <a:lstStyle/>
          <a:p>
            <a:fld id="{B6F15528-21DE-4FAA-801E-634DDDAF4B2B}"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4/7/2020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9" name="Content Placeholder 8"/>
          <p:cNvSpPr>
            <a:spLocks noGrp="1"/>
          </p:cNvSpPr>
          <p:nvPr>
            <p:ph sz="quarter" idx="1"/>
          </p:nvPr>
        </p:nvSpPr>
        <p:spPr>
          <a:xfrm>
            <a:off x="91440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93395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14400" y="273050"/>
            <a:ext cx="7772400" cy="1143000"/>
          </a:xfrm>
        </p:spPr>
        <p:txBody>
          <a:bodyPr anchor="b" anchorCtr="0"/>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1D8BD707-D9CF-40AE-B4C6-C98DA3205C09}" type="datetimeFigureOut">
              <a:rPr lang="en-US" smtClean="0"/>
              <a:pPr/>
              <a:t>4/7/2020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
        <p:nvSpPr>
          <p:cNvPr id="11" name="Content Placeholder 10"/>
          <p:cNvSpPr>
            <a:spLocks noGrp="1"/>
          </p:cNvSpPr>
          <p:nvPr>
            <p:ph sz="half" idx="2"/>
          </p:nvPr>
        </p:nvSpPr>
        <p:spPr>
          <a:xfrm>
            <a:off x="9144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half" idx="4"/>
          </p:nvPr>
        </p:nvSpPr>
        <p:spPr>
          <a:xfrm>
            <a:off x="49530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1D8BD707-D9CF-40AE-B4C6-C98DA3205C09}" type="datetimeFigureOut">
              <a:rPr lang="en-US" smtClean="0"/>
              <a:pPr/>
              <a:t>4/7/2020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4/7/2020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9" name="Rounded Rectangle 8"/>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914400" y="273050"/>
            <a:ext cx="7772400" cy="1143000"/>
          </a:xfrm>
        </p:spPr>
        <p:txBody>
          <a:bodyPr anchor="b" anchorCtr="0"/>
          <a:lstStyle>
            <a:lvl1pPr algn="l">
              <a:buNone/>
              <a:defRPr sz="4000" b="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4/7/2020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11" name="Content Placeholder 10"/>
          <p:cNvSpPr>
            <a:spLocks noGrp="1"/>
          </p:cNvSpPr>
          <p:nvPr>
            <p:ph sz="quarter" idx="1"/>
          </p:nvPr>
        </p:nvSpPr>
        <p:spPr>
          <a:xfrm>
            <a:off x="2971800" y="1600200"/>
            <a:ext cx="5715000" cy="44958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4900550"/>
            <a:ext cx="7315200" cy="522288"/>
          </a:xfrm>
        </p:spPr>
        <p:txBody>
          <a:bodyPr anchor="ctr">
            <a:noAutofit/>
          </a:bodyPr>
          <a:lstStyle>
            <a:lvl1pPr algn="l">
              <a:buNone/>
              <a:defRPr sz="2800" b="0"/>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4/7/2020</a:t>
            </a:fld>
            <a:endParaRPr lang="en-US"/>
          </a:p>
        </p:txBody>
      </p:sp>
      <p:sp>
        <p:nvSpPr>
          <p:cNvPr id="6" name="Footer Placeholder 5"/>
          <p:cNvSpPr>
            <a:spLocks noGrp="1"/>
          </p:cNvSpPr>
          <p:nvPr>
            <p:ph type="ftr" sz="quarter" idx="11"/>
          </p:nvPr>
        </p:nvSpPr>
        <p:spPr>
          <a:xfrm>
            <a:off x="914400" y="6172200"/>
            <a:ext cx="3886200" cy="457200"/>
          </a:xfrm>
        </p:spPr>
        <p:txBody>
          <a:bodyPr/>
          <a:lstStyle/>
          <a:p>
            <a:endParaRPr lang="en-US"/>
          </a:p>
        </p:txBody>
      </p:sp>
      <p:sp>
        <p:nvSpPr>
          <p:cNvPr id="7" name="Slide Number Placeholder 6"/>
          <p:cNvSpPr>
            <a:spLocks noGrp="1"/>
          </p:cNvSpPr>
          <p:nvPr>
            <p:ph type="sldNum" sz="quarter" idx="12"/>
          </p:nvPr>
        </p:nvSpPr>
        <p:spPr>
          <a:xfrm>
            <a:off x="146304" y="6208776"/>
            <a:ext cx="457200" cy="457200"/>
          </a:xfrm>
        </p:spPr>
        <p:txBody>
          <a:bodyPr/>
          <a:lstStyle/>
          <a:p>
            <a:fld id="{B6F15528-21DE-4FAA-801E-634DDDAF4B2B}" type="slidenum">
              <a:rPr lang="en-US" smtClean="0"/>
              <a:pPr/>
              <a:t>‹#›</a:t>
            </a:fld>
            <a:endParaRPr lang="en-US"/>
          </a:p>
        </p:txBody>
      </p:sp>
      <p:sp>
        <p:nvSpPr>
          <p:cNvPr id="11" name="Rectangle 10"/>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Picture Placeholder 2"/>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en-US" smtClean="0"/>
              <a:t>Click icon to add picture</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8" name="Rounded Rectangle 7"/>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2" name="Title Placeholder 21"/>
          <p:cNvSpPr>
            <a:spLocks noGrp="1"/>
          </p:cNvSpPr>
          <p:nvPr>
            <p:ph type="title"/>
          </p:nvPr>
        </p:nvSpPr>
        <p:spPr>
          <a:xfrm>
            <a:off x="914400" y="274638"/>
            <a:ext cx="7772400" cy="1143000"/>
          </a:xfrm>
          <a:prstGeom prst="rect">
            <a:avLst/>
          </a:prstGeom>
        </p:spPr>
        <p:txBody>
          <a:bodyPr bIns="91440" anchor="b" anchorCtr="0">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1D8BD707-D9CF-40AE-B4C6-C98DA3205C09}" type="datetimeFigureOut">
              <a:rPr lang="en-US" smtClean="0"/>
              <a:pPr/>
              <a:t>4/7/2020</a:t>
            </a:fld>
            <a:endParaRPr lang="en-US"/>
          </a:p>
        </p:txBody>
      </p:sp>
      <p:sp>
        <p:nvSpPr>
          <p:cNvPr id="3" name="Footer Placeholder 2"/>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lang="en-US"/>
          </a:p>
        </p:txBody>
      </p:sp>
      <p:sp>
        <p:nvSpPr>
          <p:cNvPr id="23" name="Slide Number Placeholder 22"/>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p:txBody>
          <a:bodyPr>
            <a:normAutofit fontScale="55000" lnSpcReduction="20000"/>
          </a:bodyPr>
          <a:lstStyle/>
          <a:p>
            <a:r>
              <a:rPr lang="en-US" dirty="0" smtClean="0"/>
              <a:t>For MA 4</a:t>
            </a:r>
            <a:r>
              <a:rPr lang="en-US" baseline="30000" dirty="0" smtClean="0"/>
              <a:t>th</a:t>
            </a:r>
            <a:r>
              <a:rPr lang="en-US" dirty="0" smtClean="0"/>
              <a:t> Semester (Dept. of Political Science)</a:t>
            </a:r>
          </a:p>
          <a:p>
            <a:r>
              <a:rPr lang="en-US" dirty="0" smtClean="0"/>
              <a:t>Course No. PLS 405 (SPSA)</a:t>
            </a:r>
          </a:p>
          <a:p>
            <a:r>
              <a:rPr lang="en-US" dirty="0" smtClean="0"/>
              <a:t>Topic -8</a:t>
            </a:r>
          </a:p>
          <a:p>
            <a:endParaRPr lang="en-US" dirty="0" smtClean="0"/>
          </a:p>
          <a:p>
            <a:r>
              <a:rPr lang="en-US" dirty="0" smtClean="0"/>
              <a:t>Prepared By: Dr. </a:t>
            </a:r>
            <a:r>
              <a:rPr lang="en-US" dirty="0" err="1" smtClean="0"/>
              <a:t>Eyasin</a:t>
            </a:r>
            <a:r>
              <a:rPr lang="en-US" dirty="0" smtClean="0"/>
              <a:t> Khan</a:t>
            </a:r>
          </a:p>
          <a:p>
            <a:r>
              <a:rPr lang="en-US" dirty="0" smtClean="0"/>
              <a:t>Assistant Professor, Dept. of Political Science</a:t>
            </a:r>
          </a:p>
          <a:p>
            <a:endParaRPr lang="en-US" dirty="0"/>
          </a:p>
        </p:txBody>
      </p:sp>
      <p:sp>
        <p:nvSpPr>
          <p:cNvPr id="2" name="Title 1"/>
          <p:cNvSpPr>
            <a:spLocks noGrp="1"/>
          </p:cNvSpPr>
          <p:nvPr>
            <p:ph type="ctrTitle"/>
          </p:nvPr>
        </p:nvSpPr>
        <p:spPr/>
        <p:txBody>
          <a:bodyPr/>
          <a:lstStyle/>
          <a:p>
            <a:r>
              <a:rPr lang="en-US" dirty="0" smtClean="0"/>
              <a:t>Anti </a:t>
            </a:r>
            <a:r>
              <a:rPr lang="en-US" dirty="0" smtClean="0"/>
              <a:t>Corruption Movements </a:t>
            </a:r>
            <a:r>
              <a:rPr lang="en-US" dirty="0" smtClean="0"/>
              <a:t>in India: An Overview</a:t>
            </a:r>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endParaRPr lang="en-US"/>
          </a:p>
        </p:txBody>
      </p:sp>
      <p:sp>
        <p:nvSpPr>
          <p:cNvPr id="5" name="Content Placeholder 4"/>
          <p:cNvSpPr>
            <a:spLocks noGrp="1"/>
          </p:cNvSpPr>
          <p:nvPr>
            <p:ph sz="quarter" idx="1"/>
          </p:nvPr>
        </p:nvSpPr>
        <p:spPr/>
        <p:txBody>
          <a:bodyPr>
            <a:normAutofit fontScale="85000" lnSpcReduction="20000"/>
          </a:bodyPr>
          <a:lstStyle/>
          <a:p>
            <a:endParaRPr lang="en-US" dirty="0" smtClean="0"/>
          </a:p>
          <a:p>
            <a:pPr algn="just"/>
            <a:r>
              <a:rPr lang="en-US" dirty="0" smtClean="0"/>
              <a:t> Anna </a:t>
            </a:r>
            <a:r>
              <a:rPr lang="en-US" dirty="0" err="1" smtClean="0"/>
              <a:t>Hazare</a:t>
            </a:r>
            <a:r>
              <a:rPr lang="en-US" dirty="0" smtClean="0"/>
              <a:t>, a follower of </a:t>
            </a:r>
            <a:r>
              <a:rPr lang="en-US" dirty="0" err="1" smtClean="0"/>
              <a:t>Gandhian</a:t>
            </a:r>
            <a:r>
              <a:rPr lang="en-US" dirty="0" smtClean="0"/>
              <a:t> principles, opted for fasting unto death and demanded the enactment of the long pending, Jan </a:t>
            </a:r>
            <a:r>
              <a:rPr lang="en-US" dirty="0" err="1" smtClean="0"/>
              <a:t>Lokpal</a:t>
            </a:r>
            <a:r>
              <a:rPr lang="en-US" dirty="0" smtClean="0"/>
              <a:t> Bill (Anti Corruption law). This movement got support of general masses and media. The movement is considered to be a milestone in the constitutional history of India forcing the government to accept civil society’s demand to have a say in drafting the stringent anti – corruption law, the </a:t>
            </a:r>
            <a:r>
              <a:rPr lang="en-US" dirty="0" err="1" smtClean="0"/>
              <a:t>Lokpal</a:t>
            </a:r>
            <a:r>
              <a:rPr lang="en-US" dirty="0" smtClean="0"/>
              <a:t> bill. </a:t>
            </a:r>
            <a:endParaRPr lang="en-US" dirty="0"/>
          </a:p>
        </p:txBody>
      </p:sp>
      <p:pic>
        <p:nvPicPr>
          <p:cNvPr id="7" name="Content Placeholder 6" descr="Anna Hazare calls off fast; says happy with outcome of talks with ..."/>
          <p:cNvPicPr>
            <a:picLocks noGrp="1"/>
          </p:cNvPicPr>
          <p:nvPr>
            <p:ph sz="quarter" idx="2"/>
          </p:nvPr>
        </p:nvPicPr>
        <p:blipFill>
          <a:blip r:embed="rId2"/>
          <a:srcRect/>
          <a:stretch>
            <a:fillRect/>
          </a:stretch>
        </p:blipFill>
        <p:spPr bwMode="auto">
          <a:xfrm>
            <a:off x="4933950" y="1828800"/>
            <a:ext cx="3749675" cy="3733800"/>
          </a:xfrm>
          <a:prstGeom prst="rect">
            <a:avLst/>
          </a:prstGeom>
          <a:noFill/>
          <a:ln w="9525">
            <a:noFill/>
            <a:miter lim="800000"/>
            <a:headEnd/>
            <a:tailEnd/>
          </a:ln>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dirty="0" smtClean="0"/>
              <a:t>Continued</a:t>
            </a:r>
            <a:endParaRPr lang="en-US" dirty="0"/>
          </a:p>
        </p:txBody>
      </p:sp>
      <p:sp>
        <p:nvSpPr>
          <p:cNvPr id="8" name="Content Placeholder 7"/>
          <p:cNvSpPr>
            <a:spLocks noGrp="1"/>
          </p:cNvSpPr>
          <p:nvPr>
            <p:ph sz="quarter" idx="1"/>
          </p:nvPr>
        </p:nvSpPr>
        <p:spPr/>
        <p:txBody>
          <a:bodyPr/>
          <a:lstStyle/>
          <a:p>
            <a:endParaRPr lang="en-US" dirty="0" smtClean="0"/>
          </a:p>
          <a:p>
            <a:pPr algn="just"/>
            <a:r>
              <a:rPr lang="en-US" dirty="0" smtClean="0"/>
              <a:t> This movement got support of general masses and media. While enactment of the law and action by </a:t>
            </a:r>
            <a:r>
              <a:rPr lang="en-US" dirty="0" err="1" smtClean="0"/>
              <a:t>Lokpals</a:t>
            </a:r>
            <a:r>
              <a:rPr lang="en-US" dirty="0" smtClean="0"/>
              <a:t> and </a:t>
            </a:r>
            <a:r>
              <a:rPr lang="en-US" dirty="0" err="1" smtClean="0"/>
              <a:t>Lokayuktas</a:t>
            </a:r>
            <a:r>
              <a:rPr lang="en-US" dirty="0" smtClean="0"/>
              <a:t> (ombudsmen) will take some more time to be on actual ground, this movement has certainly made corruption a major social issue in India. </a:t>
            </a: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Continued</a:t>
            </a:r>
            <a:endParaRPr lang="en-US" dirty="0"/>
          </a:p>
        </p:txBody>
      </p:sp>
      <p:sp>
        <p:nvSpPr>
          <p:cNvPr id="3" name="Content Placeholder 2"/>
          <p:cNvSpPr>
            <a:spLocks noGrp="1"/>
          </p:cNvSpPr>
          <p:nvPr>
            <p:ph sz="quarter" idx="1"/>
          </p:nvPr>
        </p:nvSpPr>
        <p:spPr/>
        <p:txBody>
          <a:bodyPr>
            <a:normAutofit/>
          </a:bodyPr>
          <a:lstStyle/>
          <a:p>
            <a:pPr algn="just"/>
            <a:r>
              <a:rPr lang="en-US" dirty="0" smtClean="0"/>
              <a:t>In 2010, following major corruption scandals, the Indian government drafted a version of a </a:t>
            </a:r>
            <a:r>
              <a:rPr lang="en-US" dirty="0" err="1" smtClean="0"/>
              <a:t>Lokpal</a:t>
            </a:r>
            <a:r>
              <a:rPr lang="en-US" dirty="0" smtClean="0"/>
              <a:t> Bill. Many citizens and social activists considered the proposed measure weak, as it did not cover the prime minister, members of parliament and cabinet ministers. on 5 April 2011, a 73- year old man in central Delhi stopped eating. The man in question was </a:t>
            </a:r>
            <a:r>
              <a:rPr lang="en-US" dirty="0" err="1" smtClean="0"/>
              <a:t>Kisan</a:t>
            </a:r>
            <a:r>
              <a:rPr lang="en-US" dirty="0" smtClean="0"/>
              <a:t> </a:t>
            </a:r>
            <a:r>
              <a:rPr lang="en-US" dirty="0" err="1" smtClean="0"/>
              <a:t>Baburao</a:t>
            </a:r>
            <a:r>
              <a:rPr lang="en-US" dirty="0" smtClean="0"/>
              <a:t> </a:t>
            </a:r>
            <a:r>
              <a:rPr lang="en-US" dirty="0" err="1" smtClean="0"/>
              <a:t>Hazare</a:t>
            </a:r>
            <a:r>
              <a:rPr lang="en-US" dirty="0" smtClean="0"/>
              <a:t> and he was protesting the congress – led central government’s </a:t>
            </a:r>
            <a:r>
              <a:rPr lang="en-US" dirty="0" smtClean="0"/>
              <a:t>careless </a:t>
            </a:r>
            <a:r>
              <a:rPr lang="en-US" dirty="0" smtClean="0"/>
              <a:t>attempts to punish those guilty of large – scale corruption. His specific demand was that “civil society” should have a say in drafting a </a:t>
            </a:r>
            <a:r>
              <a:rPr lang="en-US" dirty="0" smtClean="0"/>
              <a:t>strict </a:t>
            </a:r>
            <a:r>
              <a:rPr lang="en-US" dirty="0" smtClean="0"/>
              <a:t>anti-corruption law, the </a:t>
            </a:r>
            <a:r>
              <a:rPr lang="en-US" dirty="0" err="1" smtClean="0"/>
              <a:t>Lokpal</a:t>
            </a:r>
            <a:r>
              <a:rPr lang="en-US" dirty="0" smtClean="0"/>
              <a:t> Bill. </a:t>
            </a: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Continued</a:t>
            </a:r>
            <a:endParaRPr lang="en-US" dirty="0"/>
          </a:p>
        </p:txBody>
      </p:sp>
      <p:sp>
        <p:nvSpPr>
          <p:cNvPr id="3" name="Content Placeholder 2"/>
          <p:cNvSpPr>
            <a:spLocks noGrp="1"/>
          </p:cNvSpPr>
          <p:nvPr>
            <p:ph sz="quarter" idx="1"/>
          </p:nvPr>
        </p:nvSpPr>
        <p:spPr/>
        <p:txBody>
          <a:bodyPr>
            <a:normAutofit/>
          </a:bodyPr>
          <a:lstStyle/>
          <a:p>
            <a:pPr algn="just"/>
            <a:r>
              <a:rPr lang="en-US" dirty="0" smtClean="0"/>
              <a:t>On 8 April the government agreed that five members, chosen by Anna </a:t>
            </a:r>
            <a:r>
              <a:rPr lang="en-US" dirty="0" err="1" smtClean="0"/>
              <a:t>Hazare</a:t>
            </a:r>
            <a:r>
              <a:rPr lang="en-US" dirty="0" smtClean="0"/>
              <a:t>, would be part of the </a:t>
            </a:r>
            <a:r>
              <a:rPr lang="en-US" dirty="0" err="1" smtClean="0"/>
              <a:t>Lokpal</a:t>
            </a:r>
            <a:r>
              <a:rPr lang="en-US" dirty="0" smtClean="0"/>
              <a:t> Bill drafting committee are lawyers </a:t>
            </a:r>
            <a:r>
              <a:rPr lang="en-US" dirty="0" err="1" smtClean="0"/>
              <a:t>Prashant</a:t>
            </a:r>
            <a:r>
              <a:rPr lang="en-US" dirty="0" smtClean="0"/>
              <a:t> </a:t>
            </a:r>
            <a:r>
              <a:rPr lang="en-US" dirty="0" err="1" smtClean="0"/>
              <a:t>Bhushan</a:t>
            </a:r>
            <a:r>
              <a:rPr lang="en-US" dirty="0" smtClean="0"/>
              <a:t> and </a:t>
            </a:r>
            <a:r>
              <a:rPr lang="en-US" dirty="0" err="1" smtClean="0"/>
              <a:t>Shanti</a:t>
            </a:r>
            <a:r>
              <a:rPr lang="en-US" dirty="0" smtClean="0"/>
              <a:t> </a:t>
            </a:r>
            <a:r>
              <a:rPr lang="en-US" dirty="0" err="1" smtClean="0"/>
              <a:t>Bhushan</a:t>
            </a:r>
            <a:r>
              <a:rPr lang="en-US" dirty="0" smtClean="0"/>
              <a:t> (the latter a former union law minister), (retired) supreme court judge and current </a:t>
            </a:r>
            <a:r>
              <a:rPr lang="en-US" dirty="0" err="1" smtClean="0"/>
              <a:t>Lokayukta</a:t>
            </a:r>
            <a:r>
              <a:rPr lang="en-US" dirty="0" smtClean="0"/>
              <a:t> of Karnataka </a:t>
            </a:r>
            <a:r>
              <a:rPr lang="en-US" dirty="0" err="1" smtClean="0"/>
              <a:t>S</a:t>
            </a:r>
            <a:r>
              <a:rPr lang="en-US" dirty="0" err="1" smtClean="0"/>
              <a:t>antosh</a:t>
            </a:r>
            <a:r>
              <a:rPr lang="en-US" dirty="0" smtClean="0"/>
              <a:t> </a:t>
            </a:r>
            <a:r>
              <a:rPr lang="en-US" dirty="0" err="1" smtClean="0"/>
              <a:t>Hegde</a:t>
            </a:r>
            <a:r>
              <a:rPr lang="en-US" dirty="0" smtClean="0"/>
              <a:t>, right to information (RTI) activist </a:t>
            </a:r>
            <a:r>
              <a:rPr lang="en-US" dirty="0" err="1" smtClean="0"/>
              <a:t>Arvind</a:t>
            </a:r>
            <a:r>
              <a:rPr lang="en-US" dirty="0" smtClean="0"/>
              <a:t> </a:t>
            </a:r>
            <a:r>
              <a:rPr lang="en-US" dirty="0" err="1" smtClean="0"/>
              <a:t>Kejriwal</a:t>
            </a:r>
            <a:r>
              <a:rPr lang="en-US" dirty="0" smtClean="0"/>
              <a:t>, along with </a:t>
            </a:r>
            <a:r>
              <a:rPr lang="en-US" dirty="0" err="1" smtClean="0"/>
              <a:t>Gandhian</a:t>
            </a:r>
            <a:r>
              <a:rPr lang="en-US" dirty="0" smtClean="0"/>
              <a:t> Anna </a:t>
            </a:r>
            <a:r>
              <a:rPr lang="en-US" dirty="0" err="1" smtClean="0"/>
              <a:t>Hazare</a:t>
            </a:r>
            <a:r>
              <a:rPr lang="en-US" dirty="0" smtClean="0"/>
              <a:t> himself. All are middle class icons. on May 13, 2011, the prime minister, declared the completion of the ratification of the UN convention against corruption by the Indian Government. </a:t>
            </a:r>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Continued</a:t>
            </a:r>
            <a:endParaRPr lang="en-US" dirty="0"/>
          </a:p>
        </p:txBody>
      </p:sp>
      <p:sp>
        <p:nvSpPr>
          <p:cNvPr id="3" name="Content Placeholder 2"/>
          <p:cNvSpPr>
            <a:spLocks noGrp="1"/>
          </p:cNvSpPr>
          <p:nvPr>
            <p:ph sz="quarter" idx="1"/>
          </p:nvPr>
        </p:nvSpPr>
        <p:spPr/>
        <p:txBody>
          <a:bodyPr>
            <a:normAutofit lnSpcReduction="10000"/>
          </a:bodyPr>
          <a:lstStyle/>
          <a:p>
            <a:pPr algn="just"/>
            <a:r>
              <a:rPr lang="en-US" dirty="0" smtClean="0"/>
              <a:t>On June 8, 2011, while observing a day long hunger strike as a protest against the police embargo on </a:t>
            </a:r>
            <a:r>
              <a:rPr lang="en-US" dirty="0" err="1" smtClean="0"/>
              <a:t>Ramdev’s</a:t>
            </a:r>
            <a:r>
              <a:rPr lang="en-US" dirty="0" smtClean="0"/>
              <a:t> supporters, Anna </a:t>
            </a:r>
            <a:r>
              <a:rPr lang="en-US" dirty="0" err="1" smtClean="0"/>
              <a:t>Hazare</a:t>
            </a:r>
            <a:r>
              <a:rPr lang="en-US" dirty="0" smtClean="0"/>
              <a:t> gave an ultimatum to the government that the Jan </a:t>
            </a:r>
            <a:r>
              <a:rPr lang="en-US" dirty="0" err="1" smtClean="0"/>
              <a:t>Lokpal</a:t>
            </a:r>
            <a:r>
              <a:rPr lang="en-US" dirty="0" smtClean="0"/>
              <a:t> Bill should be passed by August 15, 2011. If not, he would then begin another indefinite fast from August 16, 2011. Towards the end of July 2011, the union cabinet approved the </a:t>
            </a:r>
            <a:r>
              <a:rPr lang="en-US" dirty="0" err="1" smtClean="0"/>
              <a:t>Lokpal</a:t>
            </a:r>
            <a:r>
              <a:rPr lang="en-US" dirty="0" smtClean="0"/>
              <a:t> </a:t>
            </a:r>
            <a:r>
              <a:rPr lang="en-US" dirty="0" smtClean="0"/>
              <a:t>Bill </a:t>
            </a:r>
            <a:r>
              <a:rPr lang="en-US" dirty="0" smtClean="0"/>
              <a:t>keeping the office of prime minister outside its purview during his term in office and also excluded the higher judiciary and the conduct of members of parliament inside the parliament. Some incident further strengthened Anna’s decision to fast unto death from August 16, 2011. </a:t>
            </a:r>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Continued</a:t>
            </a:r>
            <a:endParaRPr lang="en-US" dirty="0"/>
          </a:p>
        </p:txBody>
      </p:sp>
      <p:sp>
        <p:nvSpPr>
          <p:cNvPr id="3" name="Content Placeholder 2"/>
          <p:cNvSpPr>
            <a:spLocks noGrp="1"/>
          </p:cNvSpPr>
          <p:nvPr>
            <p:ph sz="quarter" idx="1"/>
          </p:nvPr>
        </p:nvSpPr>
        <p:spPr/>
        <p:txBody>
          <a:bodyPr>
            <a:normAutofit fontScale="92500" lnSpcReduction="10000"/>
          </a:bodyPr>
          <a:lstStyle/>
          <a:p>
            <a:pPr algn="just"/>
            <a:r>
              <a:rPr lang="en-US" dirty="0" smtClean="0"/>
              <a:t>Following Anna’s hunger strike and the nationwide </a:t>
            </a:r>
            <a:r>
              <a:rPr lang="en-US" dirty="0" smtClean="0"/>
              <a:t>waves </a:t>
            </a:r>
            <a:r>
              <a:rPr lang="en-US" dirty="0" smtClean="0"/>
              <a:t>of remonstration, a debate on the Jan </a:t>
            </a:r>
            <a:r>
              <a:rPr lang="en-US" dirty="0" err="1" smtClean="0"/>
              <a:t>Lokpal</a:t>
            </a:r>
            <a:r>
              <a:rPr lang="en-US" dirty="0" smtClean="0"/>
              <a:t> Bill was held in parliament on 27 August 2011. This finally marked the end of the fast, though Anna made it very clear that he was only suspending his fast for the time being and would end it only after a strong </a:t>
            </a:r>
            <a:r>
              <a:rPr lang="en-US" dirty="0" err="1" smtClean="0"/>
              <a:t>Lokpal</a:t>
            </a:r>
            <a:r>
              <a:rPr lang="en-US" dirty="0" smtClean="0"/>
              <a:t> Bill was passed by the Indian </a:t>
            </a:r>
            <a:r>
              <a:rPr lang="en-US" dirty="0" smtClean="0"/>
              <a:t>Parliament</a:t>
            </a:r>
            <a:r>
              <a:rPr lang="en-US" dirty="0" smtClean="0"/>
              <a:t>. Before the commencement of the winter session of the parliament on December 11, 2011 Anna </a:t>
            </a:r>
            <a:r>
              <a:rPr lang="en-US" dirty="0" err="1" smtClean="0"/>
              <a:t>Hazare</a:t>
            </a:r>
            <a:r>
              <a:rPr lang="en-US" dirty="0" smtClean="0"/>
              <a:t> sat on a day – long fast at </a:t>
            </a:r>
            <a:r>
              <a:rPr lang="en-US" dirty="0" err="1" smtClean="0"/>
              <a:t>Jantar</a:t>
            </a:r>
            <a:r>
              <a:rPr lang="en-US" dirty="0" smtClean="0"/>
              <a:t> </a:t>
            </a:r>
            <a:r>
              <a:rPr lang="en-US" dirty="0" err="1" smtClean="0"/>
              <a:t>Mantar</a:t>
            </a:r>
            <a:r>
              <a:rPr lang="en-US" dirty="0" smtClean="0"/>
              <a:t>, New Delhi, protesting against the proposals made by the parliamentary standing committee on the anti –graft measure. On December 22, 2011, the parliamentary session in the lower house (</a:t>
            </a:r>
            <a:r>
              <a:rPr lang="en-US" dirty="0" err="1" smtClean="0"/>
              <a:t>Lok</a:t>
            </a:r>
            <a:r>
              <a:rPr lang="en-US" dirty="0" smtClean="0"/>
              <a:t> </a:t>
            </a:r>
            <a:r>
              <a:rPr lang="en-US" dirty="0" err="1" smtClean="0"/>
              <a:t>sabha</a:t>
            </a:r>
            <a:r>
              <a:rPr lang="en-US" dirty="0" smtClean="0"/>
              <a:t>) witnessed debates and breaches of opinion regarding the </a:t>
            </a:r>
            <a:r>
              <a:rPr lang="en-US" dirty="0" err="1" smtClean="0"/>
              <a:t>Lokpal</a:t>
            </a:r>
            <a:r>
              <a:rPr lang="en-US" dirty="0" smtClean="0"/>
              <a:t> issue among almost all the political parties present. </a:t>
            </a:r>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Continued</a:t>
            </a:r>
            <a:endParaRPr lang="en-US" dirty="0"/>
          </a:p>
        </p:txBody>
      </p:sp>
      <p:sp>
        <p:nvSpPr>
          <p:cNvPr id="3" name="Content Placeholder 2"/>
          <p:cNvSpPr>
            <a:spLocks noGrp="1"/>
          </p:cNvSpPr>
          <p:nvPr>
            <p:ph sz="quarter" idx="1"/>
          </p:nvPr>
        </p:nvSpPr>
        <p:spPr/>
        <p:txBody>
          <a:bodyPr>
            <a:normAutofit/>
          </a:bodyPr>
          <a:lstStyle/>
          <a:p>
            <a:pPr algn="just"/>
            <a:r>
              <a:rPr lang="en-US" dirty="0" smtClean="0"/>
              <a:t>Describing Anna’s agitation as a conspiracy against the constitution, he opined that the ex – parliamentarians, judiciary as well as the prime minister should not be brought under the </a:t>
            </a:r>
            <a:r>
              <a:rPr lang="en-US" dirty="0" err="1" smtClean="0"/>
              <a:t>Lokpal</a:t>
            </a:r>
            <a:r>
              <a:rPr lang="en-US" dirty="0" smtClean="0"/>
              <a:t> bill. The government finally withdrew the </a:t>
            </a:r>
            <a:r>
              <a:rPr lang="en-US" dirty="0" err="1" smtClean="0"/>
              <a:t>Lokpal</a:t>
            </a:r>
            <a:r>
              <a:rPr lang="en-US" dirty="0" smtClean="0"/>
              <a:t> bill introduced in August 2011 and reintroduced ‘the </a:t>
            </a:r>
            <a:r>
              <a:rPr lang="en-US" dirty="0" err="1" smtClean="0"/>
              <a:t>Lokpal</a:t>
            </a:r>
            <a:r>
              <a:rPr lang="en-US" dirty="0" smtClean="0"/>
              <a:t> and </a:t>
            </a:r>
            <a:r>
              <a:rPr lang="en-US" dirty="0" err="1" smtClean="0"/>
              <a:t>Lokayukta’s</a:t>
            </a:r>
            <a:r>
              <a:rPr lang="en-US" dirty="0" smtClean="0"/>
              <a:t> bill 2011’ along with the </a:t>
            </a:r>
            <a:r>
              <a:rPr lang="en-US" dirty="0" smtClean="0"/>
              <a:t>116</a:t>
            </a:r>
            <a:r>
              <a:rPr lang="en-US" baseline="30000" dirty="0" smtClean="0"/>
              <a:t>th</a:t>
            </a:r>
            <a:r>
              <a:rPr lang="en-US" dirty="0" smtClean="0"/>
              <a:t>  Constitutional Amendment Bill</a:t>
            </a:r>
            <a:r>
              <a:rPr lang="en-US" dirty="0" smtClean="0"/>
              <a:t>, which also included reservation for minorities and 50 </a:t>
            </a:r>
            <a:r>
              <a:rPr lang="en-US" dirty="0" smtClean="0"/>
              <a:t>per cent </a:t>
            </a:r>
            <a:r>
              <a:rPr lang="en-US" dirty="0" smtClean="0"/>
              <a:t>reservation for scheduled castes, </a:t>
            </a:r>
            <a:r>
              <a:rPr lang="en-US" dirty="0" smtClean="0"/>
              <a:t>schedule tribes, Other Backward Classes and women.  </a:t>
            </a:r>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Continued</a:t>
            </a:r>
            <a:endParaRPr lang="en-US" dirty="0"/>
          </a:p>
        </p:txBody>
      </p:sp>
      <p:sp>
        <p:nvSpPr>
          <p:cNvPr id="3" name="Content Placeholder 2"/>
          <p:cNvSpPr>
            <a:spLocks noGrp="1"/>
          </p:cNvSpPr>
          <p:nvPr>
            <p:ph sz="quarter" idx="1"/>
          </p:nvPr>
        </p:nvSpPr>
        <p:spPr/>
        <p:txBody>
          <a:bodyPr>
            <a:normAutofit fontScale="85000" lnSpcReduction="10000"/>
          </a:bodyPr>
          <a:lstStyle/>
          <a:p>
            <a:pPr algn="just"/>
            <a:r>
              <a:rPr lang="en-US" dirty="0" smtClean="0"/>
              <a:t>On December 27, 2011 the </a:t>
            </a:r>
            <a:r>
              <a:rPr lang="en-US" dirty="0" err="1" smtClean="0"/>
              <a:t>Lok</a:t>
            </a:r>
            <a:r>
              <a:rPr lang="en-US" dirty="0" smtClean="0"/>
              <a:t> </a:t>
            </a:r>
            <a:r>
              <a:rPr lang="en-US" dirty="0" err="1" smtClean="0"/>
              <a:t>sabha</a:t>
            </a:r>
            <a:r>
              <a:rPr lang="en-US" dirty="0" smtClean="0"/>
              <a:t> approved the government’s latest version of the bill and demand of strong </a:t>
            </a:r>
            <a:r>
              <a:rPr lang="en-US" dirty="0" err="1" smtClean="0"/>
              <a:t>Lokpal</a:t>
            </a:r>
            <a:r>
              <a:rPr lang="en-US" dirty="0" smtClean="0"/>
              <a:t> by Anna remained a dream. </a:t>
            </a:r>
            <a:r>
              <a:rPr lang="en-US" dirty="0" smtClean="0"/>
              <a:t>On </a:t>
            </a:r>
            <a:r>
              <a:rPr lang="en-US" dirty="0" smtClean="0"/>
              <a:t>the same day a famous opposition leader again “punched holes in the government’s </a:t>
            </a:r>
            <a:r>
              <a:rPr lang="en-US" dirty="0" err="1" smtClean="0"/>
              <a:t>Lokpal</a:t>
            </a:r>
            <a:r>
              <a:rPr lang="en-US" dirty="0" smtClean="0"/>
              <a:t> bill saying it was anything but a strong and effective law to deal with corruption in the country……it is patently unconstitutional (bill)….deeply flawed and tampers with the basics of our constitution. the debate resulted in the </a:t>
            </a:r>
            <a:r>
              <a:rPr lang="en-US" dirty="0" err="1" smtClean="0"/>
              <a:t>Lokpal</a:t>
            </a:r>
            <a:r>
              <a:rPr lang="en-US" dirty="0" smtClean="0"/>
              <a:t> bill being passed to the upper house of parliament (</a:t>
            </a:r>
            <a:r>
              <a:rPr lang="en-US" dirty="0" err="1" smtClean="0"/>
              <a:t>Rajya</a:t>
            </a:r>
            <a:r>
              <a:rPr lang="en-US" dirty="0" smtClean="0"/>
              <a:t> </a:t>
            </a:r>
            <a:r>
              <a:rPr lang="en-US" dirty="0" err="1" smtClean="0"/>
              <a:t>sabha</a:t>
            </a:r>
            <a:r>
              <a:rPr lang="en-US" dirty="0" smtClean="0"/>
              <a:t>) but the </a:t>
            </a:r>
            <a:r>
              <a:rPr lang="en-US" dirty="0" err="1" smtClean="0"/>
              <a:t>Lokpal</a:t>
            </a:r>
            <a:r>
              <a:rPr lang="en-US" dirty="0" smtClean="0"/>
              <a:t> was not given constitutional status as expected. Later, the bill was passed by the president of India as per constitutional norms. Meanwhile, Anna </a:t>
            </a:r>
            <a:r>
              <a:rPr lang="en-US" dirty="0" err="1" smtClean="0"/>
              <a:t>Hazare</a:t>
            </a:r>
            <a:r>
              <a:rPr lang="en-US" dirty="0" smtClean="0"/>
              <a:t> again began his fast demanding a stronger version of the </a:t>
            </a:r>
            <a:r>
              <a:rPr lang="en-US" dirty="0" err="1" smtClean="0"/>
              <a:t>Lokpal</a:t>
            </a:r>
            <a:r>
              <a:rPr lang="en-US" dirty="0" smtClean="0"/>
              <a:t> bill at MMRDA ground in Mumbai. Proceedings in parliament were also stalled and reached a deadlock as the bill got stuck in the </a:t>
            </a:r>
            <a:r>
              <a:rPr lang="en-US" dirty="0" err="1" smtClean="0"/>
              <a:t>Rajya</a:t>
            </a:r>
            <a:r>
              <a:rPr lang="en-US" dirty="0" smtClean="0"/>
              <a:t> </a:t>
            </a:r>
            <a:r>
              <a:rPr lang="en-US" dirty="0" err="1" smtClean="0"/>
              <a:t>sabha</a:t>
            </a:r>
            <a:r>
              <a:rPr lang="en-US" dirty="0" smtClean="0"/>
              <a:t> and was not passed during the winter session of parliament. </a:t>
            </a:r>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Continued</a:t>
            </a:r>
            <a:endParaRPr lang="en-US" dirty="0"/>
          </a:p>
        </p:txBody>
      </p:sp>
      <p:sp>
        <p:nvSpPr>
          <p:cNvPr id="3" name="Content Placeholder 2"/>
          <p:cNvSpPr>
            <a:spLocks noGrp="1"/>
          </p:cNvSpPr>
          <p:nvPr>
            <p:ph sz="quarter" idx="1"/>
          </p:nvPr>
        </p:nvSpPr>
        <p:spPr/>
        <p:txBody>
          <a:bodyPr>
            <a:normAutofit/>
          </a:bodyPr>
          <a:lstStyle/>
          <a:p>
            <a:pPr algn="just"/>
            <a:r>
              <a:rPr lang="en-US" dirty="0" smtClean="0"/>
              <a:t>The bill was reintroduced during the budget session of the parliament in February 2012, but it was not priorities and the session ended without the bill being passed. Under these circumstances, Anna once again decided to sit on a day – long fast at </a:t>
            </a:r>
            <a:r>
              <a:rPr lang="en-US" dirty="0" err="1" smtClean="0"/>
              <a:t>Jantar</a:t>
            </a:r>
            <a:r>
              <a:rPr lang="en-US" dirty="0" smtClean="0"/>
              <a:t> </a:t>
            </a:r>
            <a:r>
              <a:rPr lang="en-US" dirty="0" err="1" smtClean="0"/>
              <a:t>Mantar</a:t>
            </a:r>
            <a:r>
              <a:rPr lang="en-US" dirty="0" smtClean="0"/>
              <a:t> on March 25, 2012. Again, on May 1, 2012 Anna began his five </a:t>
            </a:r>
            <a:r>
              <a:rPr lang="en-US" dirty="0" smtClean="0"/>
              <a:t>weeklong tour of </a:t>
            </a:r>
            <a:r>
              <a:rPr lang="en-US" dirty="0" smtClean="0"/>
              <a:t>Maharashtra to create awareness for a strong </a:t>
            </a:r>
            <a:r>
              <a:rPr lang="en-US" dirty="0" err="1" smtClean="0"/>
              <a:t>Lokayukta</a:t>
            </a:r>
            <a:r>
              <a:rPr lang="en-US" dirty="0" smtClean="0"/>
              <a:t> bill.  </a:t>
            </a:r>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Continued</a:t>
            </a:r>
            <a:endParaRPr lang="en-US" dirty="0"/>
          </a:p>
        </p:txBody>
      </p:sp>
      <p:sp>
        <p:nvSpPr>
          <p:cNvPr id="3" name="Content Placeholder 2"/>
          <p:cNvSpPr>
            <a:spLocks noGrp="1"/>
          </p:cNvSpPr>
          <p:nvPr>
            <p:ph sz="quarter" idx="1"/>
          </p:nvPr>
        </p:nvSpPr>
        <p:spPr/>
        <p:txBody>
          <a:bodyPr>
            <a:normAutofit/>
          </a:bodyPr>
          <a:lstStyle/>
          <a:p>
            <a:pPr algn="just"/>
            <a:r>
              <a:rPr lang="en-US" dirty="0" smtClean="0"/>
              <a:t>However, this token fast was followed by an indefinite one which began on July 25, 2012 by close associates of Anna </a:t>
            </a:r>
            <a:r>
              <a:rPr lang="en-US" dirty="0" err="1" smtClean="0"/>
              <a:t>Hazare</a:t>
            </a:r>
            <a:r>
              <a:rPr lang="en-US" dirty="0" smtClean="0"/>
              <a:t>. He himself joined the fast from July 29 onwards. On August 3, 2012 he broke the fast with a promise to fight for transparency in the system. With the announcement of the formation of a political party, the question the comes to the fore front is whether the movement will be able to continue its sustained struggle on the single issue of corruption. </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Introduction</a:t>
            </a:r>
            <a:endParaRPr lang="en-US" dirty="0"/>
          </a:p>
        </p:txBody>
      </p:sp>
      <p:sp>
        <p:nvSpPr>
          <p:cNvPr id="3" name="Content Placeholder 2"/>
          <p:cNvSpPr>
            <a:spLocks noGrp="1"/>
          </p:cNvSpPr>
          <p:nvPr>
            <p:ph sz="quarter" idx="1"/>
          </p:nvPr>
        </p:nvSpPr>
        <p:spPr/>
        <p:txBody>
          <a:bodyPr>
            <a:normAutofit fontScale="92500" lnSpcReduction="20000"/>
          </a:bodyPr>
          <a:lstStyle/>
          <a:p>
            <a:pPr algn="just"/>
            <a:r>
              <a:rPr lang="en-US" dirty="0" smtClean="0"/>
              <a:t>The anti-corruption campaign has shown that a desperate public demands an immediate solution. Citizens have got a taste of direct democracy which is frightening for the privileged manipulators of the system, but liberating for the poor who are usually manipulated. While what the future holds cannot be predicted, the prize at this juncture of the history of Indian democracy is indeed so great that the compulsion in </a:t>
            </a:r>
            <a:r>
              <a:rPr lang="en-US" dirty="0" err="1" smtClean="0"/>
              <a:t>favour</a:t>
            </a:r>
            <a:r>
              <a:rPr lang="en-US" dirty="0" smtClean="0"/>
              <a:t> of the Jan </a:t>
            </a:r>
            <a:r>
              <a:rPr lang="en-US" dirty="0" err="1" smtClean="0"/>
              <a:t>Lokpal</a:t>
            </a:r>
            <a:r>
              <a:rPr lang="en-US" dirty="0" smtClean="0"/>
              <a:t> Bill is overwhelming.  </a:t>
            </a:r>
          </a:p>
          <a:p>
            <a:pPr algn="just"/>
            <a:r>
              <a:rPr lang="en-US" dirty="0" smtClean="0"/>
              <a:t> The dynamics of corruption in Indian democracy are multi-faceted. Corruption is about disparities of power and the subversion by entrenched relations of privilege of formal laws that promise equality and opportunity. Since being represented as the focus of patriotic loyalty in the early years of Indian freedom, the “state” was in quick time transformed in elite perception to being the fount of all iniquity. </a:t>
            </a:r>
            <a:endParaRPr lang="en-US"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Continued</a:t>
            </a:r>
            <a:endParaRPr lang="en-US" dirty="0"/>
          </a:p>
        </p:txBody>
      </p:sp>
      <p:sp>
        <p:nvSpPr>
          <p:cNvPr id="3" name="Content Placeholder 2"/>
          <p:cNvSpPr>
            <a:spLocks noGrp="1"/>
          </p:cNvSpPr>
          <p:nvPr>
            <p:ph sz="quarter" idx="1"/>
          </p:nvPr>
        </p:nvSpPr>
        <p:spPr/>
        <p:txBody>
          <a:bodyPr>
            <a:normAutofit/>
          </a:bodyPr>
          <a:lstStyle/>
          <a:p>
            <a:pPr algn="just"/>
            <a:r>
              <a:rPr lang="en-US" dirty="0" smtClean="0"/>
              <a:t>In the 1960s itself, the idea of the </a:t>
            </a:r>
            <a:r>
              <a:rPr lang="en-US" dirty="0" err="1" smtClean="0"/>
              <a:t>Lokpal</a:t>
            </a:r>
            <a:r>
              <a:rPr lang="en-US" dirty="0" smtClean="0"/>
              <a:t> was suggested by the first administrative reforms commission. Even before Anna </a:t>
            </a:r>
            <a:r>
              <a:rPr lang="en-US" dirty="0" err="1" smtClean="0"/>
              <a:t>Hazare’s</a:t>
            </a:r>
            <a:r>
              <a:rPr lang="en-US" dirty="0" smtClean="0"/>
              <a:t> fast, </a:t>
            </a:r>
            <a:r>
              <a:rPr lang="en-US" dirty="0" err="1" smtClean="0"/>
              <a:t>Aruna</a:t>
            </a:r>
            <a:r>
              <a:rPr lang="en-US" dirty="0" smtClean="0"/>
              <a:t> Roy and other civil society members had been involved in drafting an anti corruption law. Yet the fact that the movement got even this far need explaining. India </a:t>
            </a:r>
            <a:r>
              <a:rPr lang="en-US" dirty="0" smtClean="0"/>
              <a:t>is include</a:t>
            </a:r>
            <a:r>
              <a:rPr lang="en-US" dirty="0" smtClean="0"/>
              <a:t> </a:t>
            </a:r>
            <a:r>
              <a:rPr lang="en-US" dirty="0" smtClean="0"/>
              <a:t>in the </a:t>
            </a:r>
            <a:r>
              <a:rPr lang="en-US" dirty="0" smtClean="0"/>
              <a:t>world corrupt country’s list. Bringing </a:t>
            </a:r>
            <a:r>
              <a:rPr lang="en-US" dirty="0" smtClean="0"/>
              <a:t>public servant and public functionaries under a scanner which makes them strictly accountable, is the start of a movement against corruption in India and one significant step in attacking the spectrum of corruption in India will be the implementation of the </a:t>
            </a:r>
            <a:r>
              <a:rPr lang="en-US" dirty="0" err="1" smtClean="0"/>
              <a:t>Lokpal</a:t>
            </a:r>
            <a:r>
              <a:rPr lang="en-US" dirty="0" smtClean="0"/>
              <a:t> bill. </a:t>
            </a:r>
            <a:endParaRPr lang="en-US"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Suggested Readings</a:t>
            </a:r>
            <a:endParaRPr lang="en-US" dirty="0"/>
          </a:p>
        </p:txBody>
      </p:sp>
      <p:sp>
        <p:nvSpPr>
          <p:cNvPr id="3" name="Content Placeholder 2"/>
          <p:cNvSpPr>
            <a:spLocks noGrp="1"/>
          </p:cNvSpPr>
          <p:nvPr>
            <p:ph sz="quarter" idx="1"/>
          </p:nvPr>
        </p:nvSpPr>
        <p:spPr/>
        <p:txBody>
          <a:bodyPr>
            <a:normAutofit fontScale="92500" lnSpcReduction="20000"/>
          </a:bodyPr>
          <a:lstStyle/>
          <a:p>
            <a:pPr algn="just"/>
            <a:r>
              <a:rPr lang="en-US" dirty="0" err="1" smtClean="0"/>
              <a:t>Arvind</a:t>
            </a:r>
            <a:r>
              <a:rPr lang="en-US" dirty="0" smtClean="0"/>
              <a:t> </a:t>
            </a:r>
            <a:r>
              <a:rPr lang="en-US" dirty="0" err="1" smtClean="0"/>
              <a:t>Verma</a:t>
            </a:r>
            <a:r>
              <a:rPr lang="en-US" dirty="0" smtClean="0"/>
              <a:t> and </a:t>
            </a:r>
            <a:r>
              <a:rPr lang="en-US" dirty="0" err="1" smtClean="0"/>
              <a:t>Ramesh</a:t>
            </a:r>
            <a:r>
              <a:rPr lang="en-US" dirty="0" smtClean="0"/>
              <a:t> Sharma(2019) </a:t>
            </a:r>
            <a:r>
              <a:rPr lang="en-US" i="1" dirty="0" smtClean="0"/>
              <a:t>Combating Corruption in India</a:t>
            </a:r>
            <a:r>
              <a:rPr lang="en-US" dirty="0" smtClean="0"/>
              <a:t>, Cambridge University Press</a:t>
            </a:r>
          </a:p>
          <a:p>
            <a:pPr algn="just"/>
            <a:r>
              <a:rPr lang="en-US" dirty="0" smtClean="0"/>
              <a:t>Samuel Paul (2011) “Fighting Corruption” </a:t>
            </a:r>
            <a:r>
              <a:rPr lang="en-US" i="1" dirty="0" smtClean="0"/>
              <a:t>Economic and Political Weekly</a:t>
            </a:r>
            <a:r>
              <a:rPr lang="en-US" dirty="0" smtClean="0"/>
              <a:t>, Vol. 46, No. 35</a:t>
            </a:r>
          </a:p>
          <a:p>
            <a:pPr algn="just"/>
            <a:r>
              <a:rPr lang="en-US" dirty="0" smtClean="0"/>
              <a:t>Matthew </a:t>
            </a:r>
            <a:r>
              <a:rPr lang="en-US" dirty="0" err="1" smtClean="0"/>
              <a:t>jenkins</a:t>
            </a:r>
            <a:r>
              <a:rPr lang="en-US" dirty="0" smtClean="0"/>
              <a:t> (2014) </a:t>
            </a:r>
            <a:r>
              <a:rPr lang="en-US" dirty="0" smtClean="0"/>
              <a:t>“Liberalization </a:t>
            </a:r>
            <a:r>
              <a:rPr lang="en-US" dirty="0" smtClean="0"/>
              <a:t>and the Careers of Corruption in Modern India: 1974-2011”, </a:t>
            </a:r>
            <a:r>
              <a:rPr lang="en-US" i="1" dirty="0" smtClean="0"/>
              <a:t>Economic and Political Weekly</a:t>
            </a:r>
            <a:r>
              <a:rPr lang="en-US" dirty="0" smtClean="0"/>
              <a:t>, Vol. 49, No.33</a:t>
            </a:r>
          </a:p>
          <a:p>
            <a:pPr algn="just"/>
            <a:r>
              <a:rPr lang="en-US" dirty="0" err="1" smtClean="0"/>
              <a:t>Nivedita</a:t>
            </a:r>
            <a:r>
              <a:rPr lang="en-US" dirty="0" smtClean="0"/>
              <a:t> </a:t>
            </a:r>
            <a:r>
              <a:rPr lang="en-US" dirty="0" err="1" smtClean="0"/>
              <a:t>Menon</a:t>
            </a:r>
            <a:r>
              <a:rPr lang="en-US" dirty="0" smtClean="0"/>
              <a:t> and </a:t>
            </a:r>
            <a:r>
              <a:rPr lang="en-US" dirty="0" err="1" smtClean="0"/>
              <a:t>Aditya</a:t>
            </a:r>
            <a:r>
              <a:rPr lang="en-US" dirty="0" smtClean="0"/>
              <a:t> Nigam (2011) “Anti-Corruption Movement and the Left”, </a:t>
            </a:r>
            <a:r>
              <a:rPr lang="en-US" i="1" dirty="0" smtClean="0"/>
              <a:t>Economic and Political Weekly</a:t>
            </a:r>
            <a:r>
              <a:rPr lang="en-US" dirty="0" smtClean="0"/>
              <a:t>, Vol. 46, No. 37</a:t>
            </a:r>
          </a:p>
          <a:p>
            <a:pPr algn="just"/>
            <a:r>
              <a:rPr lang="en-US" dirty="0" err="1" smtClean="0"/>
              <a:t>Megha</a:t>
            </a:r>
            <a:r>
              <a:rPr lang="en-US" dirty="0" smtClean="0"/>
              <a:t> Singh and Dr. R.K. </a:t>
            </a:r>
            <a:r>
              <a:rPr lang="en-US" dirty="0" err="1" smtClean="0"/>
              <a:t>Sohoni</a:t>
            </a:r>
            <a:r>
              <a:rPr lang="en-US" dirty="0" smtClean="0"/>
              <a:t> (2016) “ the Anti-Corruption Movement in India and the </a:t>
            </a:r>
            <a:r>
              <a:rPr lang="en-US" dirty="0" err="1" smtClean="0"/>
              <a:t>Lokpal</a:t>
            </a:r>
            <a:r>
              <a:rPr lang="en-US" dirty="0" smtClean="0"/>
              <a:t>”, </a:t>
            </a:r>
            <a:r>
              <a:rPr lang="en-US" i="1" dirty="0" smtClean="0"/>
              <a:t>Imperial Journal of Interdisciplinary Research</a:t>
            </a:r>
            <a:r>
              <a:rPr lang="en-US" dirty="0" smtClean="0"/>
              <a:t>, Vol. 2, Issue 4. </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Corruption</a:t>
            </a:r>
            <a:endParaRPr lang="en-US" dirty="0"/>
          </a:p>
        </p:txBody>
      </p:sp>
      <p:sp>
        <p:nvSpPr>
          <p:cNvPr id="3" name="Content Placeholder 2"/>
          <p:cNvSpPr>
            <a:spLocks noGrp="1"/>
          </p:cNvSpPr>
          <p:nvPr>
            <p:ph sz="quarter" idx="1"/>
          </p:nvPr>
        </p:nvSpPr>
        <p:spPr/>
        <p:txBody>
          <a:bodyPr>
            <a:normAutofit/>
          </a:bodyPr>
          <a:lstStyle/>
          <a:p>
            <a:pPr algn="just"/>
            <a:r>
              <a:rPr lang="en-US" dirty="0" smtClean="0"/>
              <a:t>The word ‘Corruption’ has no globally accepted definition. </a:t>
            </a:r>
          </a:p>
          <a:p>
            <a:pPr algn="just"/>
            <a:r>
              <a:rPr lang="en-US" dirty="0" smtClean="0"/>
              <a:t>Oxford Advanced Learner’s dictionary defines the word ‘corruption’ as dishonest behavior. </a:t>
            </a:r>
          </a:p>
          <a:p>
            <a:pPr algn="just"/>
            <a:r>
              <a:rPr lang="en-US" dirty="0" smtClean="0"/>
              <a:t>In general terms, corruption is the abuse of conferred power or position for personal benefits. Corruption includes activities like bribery and misappropriation. </a:t>
            </a:r>
          </a:p>
          <a:p>
            <a:pPr algn="just"/>
            <a:r>
              <a:rPr lang="en-US" dirty="0" smtClean="0"/>
              <a:t>Political corruption occurs when a Politician or other government official acts in an official capacity for personal gains.</a:t>
            </a:r>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Continued</a:t>
            </a:r>
            <a:endParaRPr lang="en-US" dirty="0"/>
          </a:p>
        </p:txBody>
      </p:sp>
      <p:sp>
        <p:nvSpPr>
          <p:cNvPr id="3" name="Content Placeholder 2"/>
          <p:cNvSpPr>
            <a:spLocks noGrp="1"/>
          </p:cNvSpPr>
          <p:nvPr>
            <p:ph sz="quarter" idx="1"/>
          </p:nvPr>
        </p:nvSpPr>
        <p:spPr/>
        <p:txBody>
          <a:bodyPr>
            <a:normAutofit/>
          </a:bodyPr>
          <a:lstStyle/>
          <a:p>
            <a:pPr algn="just"/>
            <a:r>
              <a:rPr lang="en-US" dirty="0" smtClean="0"/>
              <a:t>The term corruption is full of malpractices and unlawful, unethical and unfair dealing. </a:t>
            </a:r>
          </a:p>
          <a:p>
            <a:pPr algn="just"/>
            <a:r>
              <a:rPr lang="en-US" dirty="0" smtClean="0"/>
              <a:t>Corruption is deliberate misuse of one’s own position, directly or indirectly for personal gains, it may be material gains or enhancement of position or influence to determine to the interest of others. </a:t>
            </a:r>
          </a:p>
          <a:p>
            <a:pPr algn="just"/>
            <a:r>
              <a:rPr lang="en-US" dirty="0" smtClean="0"/>
              <a:t>K. </a:t>
            </a:r>
            <a:r>
              <a:rPr lang="en-US" dirty="0" err="1" smtClean="0"/>
              <a:t>Santhanam</a:t>
            </a:r>
            <a:r>
              <a:rPr lang="en-US" dirty="0" smtClean="0"/>
              <a:t>, Chairman of the Committee on Prevention of Corruption declared, “Any action of failure to take action in the performance of duty by  a Government Servant for some advantage is corruption.”</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Continued</a:t>
            </a:r>
            <a:endParaRPr lang="en-US" dirty="0"/>
          </a:p>
        </p:txBody>
      </p:sp>
      <p:sp>
        <p:nvSpPr>
          <p:cNvPr id="3" name="Content Placeholder 2"/>
          <p:cNvSpPr>
            <a:spLocks noGrp="1"/>
          </p:cNvSpPr>
          <p:nvPr>
            <p:ph sz="quarter" idx="1"/>
          </p:nvPr>
        </p:nvSpPr>
        <p:spPr/>
        <p:txBody>
          <a:bodyPr>
            <a:normAutofit/>
          </a:bodyPr>
          <a:lstStyle/>
          <a:p>
            <a:pPr algn="just"/>
            <a:r>
              <a:rPr lang="en-US" dirty="0" smtClean="0"/>
              <a:t>The Prevention of Corruption Act, 1947 calls it criminal misconduct and defines it in the following manner. According to this Act, five kinds of acts constitute criminal misconduct: (</a:t>
            </a:r>
            <a:r>
              <a:rPr lang="en-US" dirty="0" err="1" smtClean="0"/>
              <a:t>i</a:t>
            </a:r>
            <a:r>
              <a:rPr lang="en-US" dirty="0" smtClean="0"/>
              <a:t>) habitual acceptance of gratification; (ii) the obtaining of any valuable thing without consideration; (iii) misappropriation; (iv) the abuse of position for pecuniary advantage; and (v) the possession of pecuniary resources or property disproportionate to his known sources of income. </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Causes of Corruption</a:t>
            </a:r>
            <a:endParaRPr lang="en-US" dirty="0"/>
          </a:p>
        </p:txBody>
      </p:sp>
      <p:sp>
        <p:nvSpPr>
          <p:cNvPr id="4" name="Content Placeholder 3"/>
          <p:cNvSpPr>
            <a:spLocks noGrp="1"/>
          </p:cNvSpPr>
          <p:nvPr>
            <p:ph sz="quarter" idx="1"/>
          </p:nvPr>
        </p:nvSpPr>
        <p:spPr/>
        <p:txBody>
          <a:bodyPr>
            <a:normAutofit fontScale="92500"/>
          </a:bodyPr>
          <a:lstStyle/>
          <a:p>
            <a:pPr algn="just"/>
            <a:r>
              <a:rPr lang="en-US" dirty="0" smtClean="0"/>
              <a:t>Decline in integrity and public morality is a complex phenomenon which obviously has several causes. To talk about corruption in this technological world. Several factors such as historical, socio-economic and political are responsible for corruption. An attempt has been made to highlight these causes of corruption here:</a:t>
            </a:r>
            <a:endParaRPr lang="en-US" dirty="0"/>
          </a:p>
        </p:txBody>
      </p:sp>
      <p:sp>
        <p:nvSpPr>
          <p:cNvPr id="5" name="Content Placeholder 4"/>
          <p:cNvSpPr>
            <a:spLocks noGrp="1"/>
          </p:cNvSpPr>
          <p:nvPr>
            <p:ph sz="quarter" idx="2"/>
          </p:nvPr>
        </p:nvSpPr>
        <p:spPr/>
        <p:txBody>
          <a:bodyPr>
            <a:normAutofit fontScale="92500"/>
          </a:bodyPr>
          <a:lstStyle/>
          <a:p>
            <a:r>
              <a:rPr lang="en-US" dirty="0" smtClean="0"/>
              <a:t>Historical Causes</a:t>
            </a:r>
          </a:p>
          <a:p>
            <a:r>
              <a:rPr lang="en-US" dirty="0" smtClean="0"/>
              <a:t>Social Causes</a:t>
            </a:r>
          </a:p>
          <a:p>
            <a:r>
              <a:rPr lang="en-US" dirty="0" smtClean="0"/>
              <a:t>Economic Causes</a:t>
            </a:r>
          </a:p>
          <a:p>
            <a:r>
              <a:rPr lang="en-US" dirty="0" smtClean="0"/>
              <a:t>Cumbersome Procedure</a:t>
            </a:r>
          </a:p>
          <a:p>
            <a:r>
              <a:rPr lang="en-US" dirty="0" smtClean="0"/>
              <a:t>Inadequate Laws</a:t>
            </a:r>
          </a:p>
          <a:p>
            <a:r>
              <a:rPr lang="en-US" dirty="0" smtClean="0"/>
              <a:t>Constitutional Protection to the Civil Servant</a:t>
            </a:r>
          </a:p>
          <a:p>
            <a:r>
              <a:rPr lang="en-US" dirty="0" smtClean="0"/>
              <a:t>Evil Effect of Corruption on Administration</a:t>
            </a:r>
          </a:p>
          <a:p>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Measures Taken by Government of India to Curb Corruption </a:t>
            </a:r>
            <a:endParaRPr lang="en-US" dirty="0"/>
          </a:p>
        </p:txBody>
      </p:sp>
      <p:sp>
        <p:nvSpPr>
          <p:cNvPr id="3" name="Content Placeholder 2"/>
          <p:cNvSpPr>
            <a:spLocks noGrp="1"/>
          </p:cNvSpPr>
          <p:nvPr>
            <p:ph sz="quarter" idx="1"/>
          </p:nvPr>
        </p:nvSpPr>
        <p:spPr/>
        <p:txBody>
          <a:bodyPr>
            <a:normAutofit fontScale="92500" lnSpcReduction="20000"/>
          </a:bodyPr>
          <a:lstStyle/>
          <a:p>
            <a:r>
              <a:rPr lang="en-US" dirty="0" smtClean="0"/>
              <a:t>Legislations </a:t>
            </a:r>
            <a:endParaRPr lang="en-US" dirty="0" smtClean="0"/>
          </a:p>
          <a:p>
            <a:r>
              <a:rPr lang="en-US" dirty="0" smtClean="0"/>
              <a:t>Government Strategies</a:t>
            </a:r>
          </a:p>
          <a:p>
            <a:r>
              <a:rPr lang="en-US" dirty="0" smtClean="0"/>
              <a:t>Anti-Corruption Agencies</a:t>
            </a:r>
          </a:p>
          <a:p>
            <a:r>
              <a:rPr lang="en-US" dirty="0" smtClean="0"/>
              <a:t>Office of the Ombudsman</a:t>
            </a:r>
          </a:p>
          <a:p>
            <a:r>
              <a:rPr lang="en-US" dirty="0" smtClean="0"/>
              <a:t>Central Vigilance Commission</a:t>
            </a:r>
          </a:p>
          <a:p>
            <a:r>
              <a:rPr lang="en-US" dirty="0" smtClean="0"/>
              <a:t>Central Bureau of Investigation</a:t>
            </a:r>
          </a:p>
          <a:p>
            <a:r>
              <a:rPr lang="en-US" dirty="0" smtClean="0"/>
              <a:t>Office of the Comptroller  and Auditor General</a:t>
            </a:r>
          </a:p>
          <a:p>
            <a:r>
              <a:rPr lang="en-US" dirty="0" smtClean="0"/>
              <a:t>Supreme Court</a:t>
            </a:r>
          </a:p>
          <a:p>
            <a:r>
              <a:rPr lang="en-US" dirty="0" smtClean="0"/>
              <a:t>Central Information Commission</a:t>
            </a:r>
          </a:p>
          <a:p>
            <a:r>
              <a:rPr lang="en-US" dirty="0" smtClean="0"/>
              <a:t>E-Governance</a:t>
            </a:r>
          </a:p>
          <a:p>
            <a:r>
              <a:rPr lang="en-US" dirty="0" smtClean="0"/>
              <a:t>RTI</a:t>
            </a:r>
          </a:p>
          <a:p>
            <a:r>
              <a:rPr lang="en-US" dirty="0" err="1" smtClean="0"/>
              <a:t>Lokpal</a:t>
            </a:r>
            <a:r>
              <a:rPr lang="en-US" dirty="0" smtClean="0"/>
              <a:t> and </a:t>
            </a:r>
            <a:r>
              <a:rPr lang="en-US" dirty="0" err="1" smtClean="0"/>
              <a:t>Lokayuktas</a:t>
            </a:r>
            <a:r>
              <a:rPr lang="en-US" dirty="0" smtClean="0"/>
              <a:t> etc.</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Anti-Corruption Movement</a:t>
            </a:r>
            <a:endParaRPr lang="en-US" dirty="0"/>
          </a:p>
        </p:txBody>
      </p:sp>
      <p:sp>
        <p:nvSpPr>
          <p:cNvPr id="3" name="Content Placeholder 2"/>
          <p:cNvSpPr>
            <a:spLocks noGrp="1"/>
          </p:cNvSpPr>
          <p:nvPr>
            <p:ph sz="quarter" idx="1"/>
          </p:nvPr>
        </p:nvSpPr>
        <p:spPr/>
        <p:txBody>
          <a:bodyPr>
            <a:normAutofit/>
          </a:bodyPr>
          <a:lstStyle/>
          <a:p>
            <a:pPr algn="just"/>
            <a:r>
              <a:rPr lang="en-US" dirty="0" smtClean="0"/>
              <a:t>The growing distrust of government and widespread public rage against corruption are driven by what citizens experience in their day-to-day interactions with a variety public agencies. The solution to this problem lies in the reform of the public service design and delivery at all levels of government. Transparency in public governance can go a long  way in reducing the scope for corruption. That discretionary decision-making under the shadow of non- transparency is tailor-made to breed corruption is borne out by numerous recent cases. </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Continued</a:t>
            </a:r>
            <a:endParaRPr lang="en-US" dirty="0"/>
          </a:p>
        </p:txBody>
      </p:sp>
      <p:sp>
        <p:nvSpPr>
          <p:cNvPr id="3" name="Content Placeholder 2"/>
          <p:cNvSpPr>
            <a:spLocks noGrp="1"/>
          </p:cNvSpPr>
          <p:nvPr>
            <p:ph sz="quarter" idx="1"/>
          </p:nvPr>
        </p:nvSpPr>
        <p:spPr/>
        <p:txBody>
          <a:bodyPr/>
          <a:lstStyle/>
          <a:p>
            <a:endParaRPr lang="en-US" dirty="0" smtClean="0"/>
          </a:p>
          <a:p>
            <a:pPr algn="just"/>
            <a:r>
              <a:rPr lang="en-US" dirty="0" smtClean="0"/>
              <a:t> One of the most recent social movements witnessed in India was the campaign on ‘India against corruption’, April 2011, led by a group of social activists – Anna </a:t>
            </a:r>
            <a:r>
              <a:rPr lang="en-US" dirty="0" err="1" smtClean="0"/>
              <a:t>Hazare</a:t>
            </a:r>
            <a:r>
              <a:rPr lang="en-US" dirty="0" smtClean="0"/>
              <a:t>, </a:t>
            </a:r>
            <a:r>
              <a:rPr lang="en-US" dirty="0" err="1" smtClean="0"/>
              <a:t>Arvind</a:t>
            </a:r>
            <a:r>
              <a:rPr lang="en-US" dirty="0" smtClean="0"/>
              <a:t> </a:t>
            </a:r>
            <a:r>
              <a:rPr lang="en-US" dirty="0" err="1" smtClean="0"/>
              <a:t>Kejriwal</a:t>
            </a:r>
            <a:r>
              <a:rPr lang="en-US" dirty="0" smtClean="0"/>
              <a:t>, swami </a:t>
            </a:r>
            <a:r>
              <a:rPr lang="en-US" dirty="0" err="1" smtClean="0"/>
              <a:t>Agnivesh</a:t>
            </a:r>
            <a:r>
              <a:rPr lang="en-US" dirty="0" smtClean="0"/>
              <a:t>, </a:t>
            </a:r>
            <a:r>
              <a:rPr lang="en-US" dirty="0" err="1" smtClean="0"/>
              <a:t>Kiran</a:t>
            </a:r>
            <a:r>
              <a:rPr lang="en-US" dirty="0" smtClean="0"/>
              <a:t> </a:t>
            </a:r>
            <a:r>
              <a:rPr lang="en-US" dirty="0" err="1" smtClean="0"/>
              <a:t>Bedi</a:t>
            </a:r>
            <a:r>
              <a:rPr lang="en-US" dirty="0" smtClean="0"/>
              <a:t> and Baba </a:t>
            </a:r>
            <a:r>
              <a:rPr lang="en-US" dirty="0" err="1" smtClean="0"/>
              <a:t>Ramdev</a:t>
            </a:r>
            <a:r>
              <a:rPr lang="en-US" dirty="0" smtClean="0"/>
              <a:t>. </a:t>
            </a:r>
            <a:endParaRPr lang="en-US"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quity">
  <a:themeElements>
    <a:clrScheme name="Metro">
      <a:dk1>
        <a:sysClr val="windowText" lastClr="000000"/>
      </a:dk1>
      <a:lt1>
        <a:sysClr val="window" lastClr="FFFFFF"/>
      </a:lt1>
      <a:dk2>
        <a:srgbClr val="4E5B6F"/>
      </a:dk2>
      <a:lt2>
        <a:srgbClr val="D6ECFF"/>
      </a:lt2>
      <a:accent1>
        <a:srgbClr val="7FD13B"/>
      </a:accent1>
      <a:accent2>
        <a:srgbClr val="EA157A"/>
      </a:accent2>
      <a:accent3>
        <a:srgbClr val="FEB80A"/>
      </a:accent3>
      <a:accent4>
        <a:srgbClr val="00ADDC"/>
      </a:accent4>
      <a:accent5>
        <a:srgbClr val="738AC8"/>
      </a:accent5>
      <a:accent6>
        <a:srgbClr val="1AB39F"/>
      </a:accent6>
      <a:hlink>
        <a:srgbClr val="EB8803"/>
      </a:hlink>
      <a:folHlink>
        <a:srgbClr val="5F7791"/>
      </a:folHlink>
    </a:clrScheme>
    <a:fontScheme name="Equity">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Equity">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Equity</Template>
  <TotalTime>178</TotalTime>
  <Words>2010</Words>
  <Application>Microsoft Office PowerPoint</Application>
  <PresentationFormat>On-screen Show (4:3)</PresentationFormat>
  <Paragraphs>77</Paragraphs>
  <Slides>21</Slides>
  <Notes>0</Notes>
  <HiddenSlides>0</HiddenSlides>
  <MMClips>0</MMClips>
  <ScaleCrop>false</ScaleCrop>
  <HeadingPairs>
    <vt:vector size="4" baseType="variant">
      <vt:variant>
        <vt:lpstr>Theme</vt:lpstr>
      </vt:variant>
      <vt:variant>
        <vt:i4>1</vt:i4>
      </vt:variant>
      <vt:variant>
        <vt:lpstr>Slide Titles</vt:lpstr>
      </vt:variant>
      <vt:variant>
        <vt:i4>21</vt:i4>
      </vt:variant>
    </vt:vector>
  </HeadingPairs>
  <TitlesOfParts>
    <vt:vector size="22" baseType="lpstr">
      <vt:lpstr>Equity</vt:lpstr>
      <vt:lpstr>Anti Corruption Movements in India: An Overview</vt:lpstr>
      <vt:lpstr>Introduction</vt:lpstr>
      <vt:lpstr>Corruption</vt:lpstr>
      <vt:lpstr>Continued</vt:lpstr>
      <vt:lpstr>Continued</vt:lpstr>
      <vt:lpstr>Causes of Corruption</vt:lpstr>
      <vt:lpstr>Measures Taken by Government of India to Curb Corruption </vt:lpstr>
      <vt:lpstr>Anti-Corruption Movement</vt:lpstr>
      <vt:lpstr>Continued</vt:lpstr>
      <vt:lpstr>Slide 10</vt:lpstr>
      <vt:lpstr>Continued</vt:lpstr>
      <vt:lpstr>Continued</vt:lpstr>
      <vt:lpstr>Continued</vt:lpstr>
      <vt:lpstr>Continued</vt:lpstr>
      <vt:lpstr>Continued</vt:lpstr>
      <vt:lpstr>Continued</vt:lpstr>
      <vt:lpstr>Continued</vt:lpstr>
      <vt:lpstr>Continued</vt:lpstr>
      <vt:lpstr>Continued</vt:lpstr>
      <vt:lpstr>Continued</vt:lpstr>
      <vt:lpstr>Suggested Readings</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Anti Corruptions Movement in India: An Overview</dc:title>
  <dc:creator>EYASIN</dc:creator>
  <cp:lastModifiedBy>EYASIN</cp:lastModifiedBy>
  <cp:revision>44</cp:revision>
  <dcterms:created xsi:type="dcterms:W3CDTF">2006-08-16T00:00:00Z</dcterms:created>
  <dcterms:modified xsi:type="dcterms:W3CDTF">2020-04-07T06:39:41Z</dcterms:modified>
</cp:coreProperties>
</file>