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9" r:id="rId19"/>
    <p:sldId id="272" r:id="rId20"/>
    <p:sldId id="273" r:id="rId21"/>
    <p:sldId id="274" r:id="rId22"/>
    <p:sldId id="275" r:id="rId23"/>
    <p:sldId id="276" r:id="rId24"/>
    <p:sldId id="280"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D8CA55-8D2A-45A9-A746-3BC9B81AEA8D}"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099C9EA4-E4B0-43AE-9B26-C57CC500A869}">
      <dgm:prSet phldrT="[Text]"/>
      <dgm:spPr/>
      <dgm:t>
        <a:bodyPr/>
        <a:lstStyle/>
        <a:p>
          <a:r>
            <a:rPr lang="en-US" dirty="0" smtClean="0"/>
            <a:t>Influencing Factors</a:t>
          </a:r>
          <a:endParaRPr lang="en-US" dirty="0"/>
        </a:p>
      </dgm:t>
    </dgm:pt>
    <dgm:pt modelId="{5879BE07-8FF4-474D-99E2-E53AA639AE7E}" type="parTrans" cxnId="{21789DFF-A51B-4DB5-B2C7-08FB8CDE9F19}">
      <dgm:prSet/>
      <dgm:spPr/>
      <dgm:t>
        <a:bodyPr/>
        <a:lstStyle/>
        <a:p>
          <a:endParaRPr lang="en-US"/>
        </a:p>
      </dgm:t>
    </dgm:pt>
    <dgm:pt modelId="{03366B5B-C0C6-4156-9856-4637EAE1A067}" type="sibTrans" cxnId="{21789DFF-A51B-4DB5-B2C7-08FB8CDE9F19}">
      <dgm:prSet/>
      <dgm:spPr/>
      <dgm:t>
        <a:bodyPr/>
        <a:lstStyle/>
        <a:p>
          <a:endParaRPr lang="en-US"/>
        </a:p>
      </dgm:t>
    </dgm:pt>
    <dgm:pt modelId="{7FACE16B-A99F-4976-B7A0-CC6A9852401F}">
      <dgm:prSet phldrT="[Text]"/>
      <dgm:spPr/>
      <dgm:t>
        <a:bodyPr/>
        <a:lstStyle/>
        <a:p>
          <a:r>
            <a:rPr lang="en-US" dirty="0" smtClean="0"/>
            <a:t>Ethnic identity</a:t>
          </a:r>
          <a:endParaRPr lang="en-US" dirty="0"/>
        </a:p>
      </dgm:t>
    </dgm:pt>
    <dgm:pt modelId="{90B4EAAF-A105-42BC-9018-C470CF856E27}" type="parTrans" cxnId="{386C0E16-36BF-4478-97A0-4EDD6D920296}">
      <dgm:prSet/>
      <dgm:spPr/>
      <dgm:t>
        <a:bodyPr/>
        <a:lstStyle/>
        <a:p>
          <a:endParaRPr lang="en-US"/>
        </a:p>
      </dgm:t>
    </dgm:pt>
    <dgm:pt modelId="{EFA09FA9-13A1-4F73-8D1F-984A0D05F1EF}" type="sibTrans" cxnId="{386C0E16-36BF-4478-97A0-4EDD6D920296}">
      <dgm:prSet/>
      <dgm:spPr/>
      <dgm:t>
        <a:bodyPr/>
        <a:lstStyle/>
        <a:p>
          <a:endParaRPr lang="en-US"/>
        </a:p>
      </dgm:t>
    </dgm:pt>
    <dgm:pt modelId="{EE8C6D8E-4453-4902-A18D-1505B0F259C1}">
      <dgm:prSet phldrT="[Text]"/>
      <dgm:spPr/>
      <dgm:t>
        <a:bodyPr/>
        <a:lstStyle/>
        <a:p>
          <a:r>
            <a:rPr lang="en-US" dirty="0" smtClean="0"/>
            <a:t>religious beliefs</a:t>
          </a:r>
          <a:endParaRPr lang="en-US" dirty="0"/>
        </a:p>
      </dgm:t>
    </dgm:pt>
    <dgm:pt modelId="{A42C252C-18EE-4AC1-9747-2257FD8E4A3A}" type="parTrans" cxnId="{77FC84A1-D6DF-4E35-BA39-5971792C1FFD}">
      <dgm:prSet/>
      <dgm:spPr/>
      <dgm:t>
        <a:bodyPr/>
        <a:lstStyle/>
        <a:p>
          <a:endParaRPr lang="en-US"/>
        </a:p>
      </dgm:t>
    </dgm:pt>
    <dgm:pt modelId="{4A657CF2-E184-4100-9078-28EA8FAE7218}" type="sibTrans" cxnId="{77FC84A1-D6DF-4E35-BA39-5971792C1FFD}">
      <dgm:prSet/>
      <dgm:spPr/>
      <dgm:t>
        <a:bodyPr/>
        <a:lstStyle/>
        <a:p>
          <a:endParaRPr lang="en-US"/>
        </a:p>
      </dgm:t>
    </dgm:pt>
    <dgm:pt modelId="{7E71E822-5A61-4D00-ACE3-491293996092}">
      <dgm:prSet phldrT="[Text]"/>
      <dgm:spPr/>
      <dgm:t>
        <a:bodyPr/>
        <a:lstStyle/>
        <a:p>
          <a:r>
            <a:rPr lang="en-US" dirty="0" smtClean="0"/>
            <a:t>regional disparity  etc. </a:t>
          </a:r>
          <a:endParaRPr lang="en-US" dirty="0"/>
        </a:p>
      </dgm:t>
    </dgm:pt>
    <dgm:pt modelId="{A2155BA1-8FAB-4579-AECD-338E9F28D8CB}" type="parTrans" cxnId="{6FB86095-03F8-4C45-A77D-6878ACFE1F3D}">
      <dgm:prSet/>
      <dgm:spPr/>
      <dgm:t>
        <a:bodyPr/>
        <a:lstStyle/>
        <a:p>
          <a:endParaRPr lang="en-US"/>
        </a:p>
      </dgm:t>
    </dgm:pt>
    <dgm:pt modelId="{00B491DA-98EA-4087-83C3-682E7C1FBF67}" type="sibTrans" cxnId="{6FB86095-03F8-4C45-A77D-6878ACFE1F3D}">
      <dgm:prSet/>
      <dgm:spPr/>
      <dgm:t>
        <a:bodyPr/>
        <a:lstStyle/>
        <a:p>
          <a:endParaRPr lang="en-US"/>
        </a:p>
      </dgm:t>
    </dgm:pt>
    <dgm:pt modelId="{E4FF55EE-1183-4BB2-A7D7-D22983BA2E99}">
      <dgm:prSet phldrT="[Text]"/>
      <dgm:spPr/>
      <dgm:t>
        <a:bodyPr/>
        <a:lstStyle/>
        <a:p>
          <a:r>
            <a:rPr lang="en-US" dirty="0" smtClean="0"/>
            <a:t>languages</a:t>
          </a:r>
          <a:endParaRPr lang="en-US" dirty="0"/>
        </a:p>
      </dgm:t>
    </dgm:pt>
    <dgm:pt modelId="{82CA80F9-4D60-45ED-9E3A-5692578B40E2}" type="parTrans" cxnId="{C1238122-1837-4FF0-8A7D-EA19A0BD507F}">
      <dgm:prSet/>
      <dgm:spPr/>
      <dgm:t>
        <a:bodyPr/>
        <a:lstStyle/>
        <a:p>
          <a:endParaRPr lang="en-US"/>
        </a:p>
      </dgm:t>
    </dgm:pt>
    <dgm:pt modelId="{76D567B7-759E-4FCD-9859-40AC762BB97E}" type="sibTrans" cxnId="{C1238122-1837-4FF0-8A7D-EA19A0BD507F}">
      <dgm:prSet/>
      <dgm:spPr/>
      <dgm:t>
        <a:bodyPr/>
        <a:lstStyle/>
        <a:p>
          <a:endParaRPr lang="en-US"/>
        </a:p>
      </dgm:t>
    </dgm:pt>
    <dgm:pt modelId="{DE11CF29-B2A2-4BA4-8D4C-4F783E95A716}" type="pres">
      <dgm:prSet presAssocID="{E6D8CA55-8D2A-45A9-A746-3BC9B81AEA8D}" presName="Name0" presStyleCnt="0">
        <dgm:presLayoutVars>
          <dgm:chMax val="1"/>
          <dgm:dir/>
          <dgm:animLvl val="ctr"/>
          <dgm:resizeHandles val="exact"/>
        </dgm:presLayoutVars>
      </dgm:prSet>
      <dgm:spPr/>
      <dgm:t>
        <a:bodyPr/>
        <a:lstStyle/>
        <a:p>
          <a:endParaRPr lang="en-US"/>
        </a:p>
      </dgm:t>
    </dgm:pt>
    <dgm:pt modelId="{997B5A31-4FF5-47CC-8574-12477A7B830D}" type="pres">
      <dgm:prSet presAssocID="{099C9EA4-E4B0-43AE-9B26-C57CC500A869}" presName="centerShape" presStyleLbl="node0" presStyleIdx="0" presStyleCnt="1"/>
      <dgm:spPr/>
      <dgm:t>
        <a:bodyPr/>
        <a:lstStyle/>
        <a:p>
          <a:endParaRPr lang="en-US"/>
        </a:p>
      </dgm:t>
    </dgm:pt>
    <dgm:pt modelId="{CCA4F47D-B18F-4D98-9AD4-F7BBF29F5F04}" type="pres">
      <dgm:prSet presAssocID="{90B4EAAF-A105-42BC-9018-C470CF856E27}" presName="parTrans" presStyleLbl="sibTrans2D1" presStyleIdx="0" presStyleCnt="4"/>
      <dgm:spPr/>
      <dgm:t>
        <a:bodyPr/>
        <a:lstStyle/>
        <a:p>
          <a:endParaRPr lang="en-US"/>
        </a:p>
      </dgm:t>
    </dgm:pt>
    <dgm:pt modelId="{48ABF995-87E3-4544-A3CC-CD1CF678CACF}" type="pres">
      <dgm:prSet presAssocID="{90B4EAAF-A105-42BC-9018-C470CF856E27}" presName="connectorText" presStyleLbl="sibTrans2D1" presStyleIdx="0" presStyleCnt="4"/>
      <dgm:spPr/>
      <dgm:t>
        <a:bodyPr/>
        <a:lstStyle/>
        <a:p>
          <a:endParaRPr lang="en-US"/>
        </a:p>
      </dgm:t>
    </dgm:pt>
    <dgm:pt modelId="{ED852C9D-CFA5-4730-BF79-B3C034606B00}" type="pres">
      <dgm:prSet presAssocID="{7FACE16B-A99F-4976-B7A0-CC6A9852401F}" presName="node" presStyleLbl="node1" presStyleIdx="0" presStyleCnt="4">
        <dgm:presLayoutVars>
          <dgm:bulletEnabled val="1"/>
        </dgm:presLayoutVars>
      </dgm:prSet>
      <dgm:spPr/>
      <dgm:t>
        <a:bodyPr/>
        <a:lstStyle/>
        <a:p>
          <a:endParaRPr lang="en-US"/>
        </a:p>
      </dgm:t>
    </dgm:pt>
    <dgm:pt modelId="{A8BEF85F-56F2-4485-90FE-D3A6E6B0C474}" type="pres">
      <dgm:prSet presAssocID="{A42C252C-18EE-4AC1-9747-2257FD8E4A3A}" presName="parTrans" presStyleLbl="sibTrans2D1" presStyleIdx="1" presStyleCnt="4"/>
      <dgm:spPr/>
      <dgm:t>
        <a:bodyPr/>
        <a:lstStyle/>
        <a:p>
          <a:endParaRPr lang="en-US"/>
        </a:p>
      </dgm:t>
    </dgm:pt>
    <dgm:pt modelId="{5EB77562-B00C-400E-B57F-62533768B420}" type="pres">
      <dgm:prSet presAssocID="{A42C252C-18EE-4AC1-9747-2257FD8E4A3A}" presName="connectorText" presStyleLbl="sibTrans2D1" presStyleIdx="1" presStyleCnt="4"/>
      <dgm:spPr/>
      <dgm:t>
        <a:bodyPr/>
        <a:lstStyle/>
        <a:p>
          <a:endParaRPr lang="en-US"/>
        </a:p>
      </dgm:t>
    </dgm:pt>
    <dgm:pt modelId="{A2A238D7-BF4E-43D7-876E-BFD2F0358247}" type="pres">
      <dgm:prSet presAssocID="{EE8C6D8E-4453-4902-A18D-1505B0F259C1}" presName="node" presStyleLbl="node1" presStyleIdx="1" presStyleCnt="4">
        <dgm:presLayoutVars>
          <dgm:bulletEnabled val="1"/>
        </dgm:presLayoutVars>
      </dgm:prSet>
      <dgm:spPr/>
      <dgm:t>
        <a:bodyPr/>
        <a:lstStyle/>
        <a:p>
          <a:endParaRPr lang="en-US"/>
        </a:p>
      </dgm:t>
    </dgm:pt>
    <dgm:pt modelId="{F305BF7F-FD5A-4227-B143-0136A28D70BD}" type="pres">
      <dgm:prSet presAssocID="{A2155BA1-8FAB-4579-AECD-338E9F28D8CB}" presName="parTrans" presStyleLbl="sibTrans2D1" presStyleIdx="2" presStyleCnt="4"/>
      <dgm:spPr/>
      <dgm:t>
        <a:bodyPr/>
        <a:lstStyle/>
        <a:p>
          <a:endParaRPr lang="en-US"/>
        </a:p>
      </dgm:t>
    </dgm:pt>
    <dgm:pt modelId="{6543FA4F-16AC-4B0C-8CB1-036285A5D1BD}" type="pres">
      <dgm:prSet presAssocID="{A2155BA1-8FAB-4579-AECD-338E9F28D8CB}" presName="connectorText" presStyleLbl="sibTrans2D1" presStyleIdx="2" presStyleCnt="4"/>
      <dgm:spPr/>
      <dgm:t>
        <a:bodyPr/>
        <a:lstStyle/>
        <a:p>
          <a:endParaRPr lang="en-US"/>
        </a:p>
      </dgm:t>
    </dgm:pt>
    <dgm:pt modelId="{0FDAB0D3-D3A9-42E2-B698-F5B6E22A7431}" type="pres">
      <dgm:prSet presAssocID="{7E71E822-5A61-4D00-ACE3-491293996092}" presName="node" presStyleLbl="node1" presStyleIdx="2" presStyleCnt="4">
        <dgm:presLayoutVars>
          <dgm:bulletEnabled val="1"/>
        </dgm:presLayoutVars>
      </dgm:prSet>
      <dgm:spPr/>
      <dgm:t>
        <a:bodyPr/>
        <a:lstStyle/>
        <a:p>
          <a:endParaRPr lang="en-US"/>
        </a:p>
      </dgm:t>
    </dgm:pt>
    <dgm:pt modelId="{CEB7E915-4EED-4707-90CB-713F4712A808}" type="pres">
      <dgm:prSet presAssocID="{82CA80F9-4D60-45ED-9E3A-5692578B40E2}" presName="parTrans" presStyleLbl="sibTrans2D1" presStyleIdx="3" presStyleCnt="4"/>
      <dgm:spPr/>
      <dgm:t>
        <a:bodyPr/>
        <a:lstStyle/>
        <a:p>
          <a:endParaRPr lang="en-US"/>
        </a:p>
      </dgm:t>
    </dgm:pt>
    <dgm:pt modelId="{C60381BC-00FF-4070-B129-51B1B67300A9}" type="pres">
      <dgm:prSet presAssocID="{82CA80F9-4D60-45ED-9E3A-5692578B40E2}" presName="connectorText" presStyleLbl="sibTrans2D1" presStyleIdx="3" presStyleCnt="4"/>
      <dgm:spPr/>
      <dgm:t>
        <a:bodyPr/>
        <a:lstStyle/>
        <a:p>
          <a:endParaRPr lang="en-US"/>
        </a:p>
      </dgm:t>
    </dgm:pt>
    <dgm:pt modelId="{19ECA1CF-D941-4317-BF2F-B3CF8AED0AC6}" type="pres">
      <dgm:prSet presAssocID="{E4FF55EE-1183-4BB2-A7D7-D22983BA2E99}" presName="node" presStyleLbl="node1" presStyleIdx="3" presStyleCnt="4">
        <dgm:presLayoutVars>
          <dgm:bulletEnabled val="1"/>
        </dgm:presLayoutVars>
      </dgm:prSet>
      <dgm:spPr/>
      <dgm:t>
        <a:bodyPr/>
        <a:lstStyle/>
        <a:p>
          <a:endParaRPr lang="en-US"/>
        </a:p>
      </dgm:t>
    </dgm:pt>
  </dgm:ptLst>
  <dgm:cxnLst>
    <dgm:cxn modelId="{7703B504-55CD-460F-BE40-A781B67D4AF1}" type="presOf" srcId="{90B4EAAF-A105-42BC-9018-C470CF856E27}" destId="{48ABF995-87E3-4544-A3CC-CD1CF678CACF}" srcOrd="1" destOrd="0" presId="urn:microsoft.com/office/officeart/2005/8/layout/radial5"/>
    <dgm:cxn modelId="{3209D997-6405-431D-8DE9-50A95764F6A4}" type="presOf" srcId="{A2155BA1-8FAB-4579-AECD-338E9F28D8CB}" destId="{F305BF7F-FD5A-4227-B143-0136A28D70BD}" srcOrd="0" destOrd="0" presId="urn:microsoft.com/office/officeart/2005/8/layout/radial5"/>
    <dgm:cxn modelId="{21789DFF-A51B-4DB5-B2C7-08FB8CDE9F19}" srcId="{E6D8CA55-8D2A-45A9-A746-3BC9B81AEA8D}" destId="{099C9EA4-E4B0-43AE-9B26-C57CC500A869}" srcOrd="0" destOrd="0" parTransId="{5879BE07-8FF4-474D-99E2-E53AA639AE7E}" sibTransId="{03366B5B-C0C6-4156-9856-4637EAE1A067}"/>
    <dgm:cxn modelId="{E9717501-B89F-48DA-A173-C09695BD1EA1}" type="presOf" srcId="{EE8C6D8E-4453-4902-A18D-1505B0F259C1}" destId="{A2A238D7-BF4E-43D7-876E-BFD2F0358247}" srcOrd="0" destOrd="0" presId="urn:microsoft.com/office/officeart/2005/8/layout/radial5"/>
    <dgm:cxn modelId="{8C711F5F-CC8D-4D5B-B66B-E814C098D86A}" type="presOf" srcId="{90B4EAAF-A105-42BC-9018-C470CF856E27}" destId="{CCA4F47D-B18F-4D98-9AD4-F7BBF29F5F04}" srcOrd="0" destOrd="0" presId="urn:microsoft.com/office/officeart/2005/8/layout/radial5"/>
    <dgm:cxn modelId="{6FB86095-03F8-4C45-A77D-6878ACFE1F3D}" srcId="{099C9EA4-E4B0-43AE-9B26-C57CC500A869}" destId="{7E71E822-5A61-4D00-ACE3-491293996092}" srcOrd="2" destOrd="0" parTransId="{A2155BA1-8FAB-4579-AECD-338E9F28D8CB}" sibTransId="{00B491DA-98EA-4087-83C3-682E7C1FBF67}"/>
    <dgm:cxn modelId="{77FC84A1-D6DF-4E35-BA39-5971792C1FFD}" srcId="{099C9EA4-E4B0-43AE-9B26-C57CC500A869}" destId="{EE8C6D8E-4453-4902-A18D-1505B0F259C1}" srcOrd="1" destOrd="0" parTransId="{A42C252C-18EE-4AC1-9747-2257FD8E4A3A}" sibTransId="{4A657CF2-E184-4100-9078-28EA8FAE7218}"/>
    <dgm:cxn modelId="{7A4C0AC4-EF02-45E2-9CDB-DAF23D4E75A5}" type="presOf" srcId="{A42C252C-18EE-4AC1-9747-2257FD8E4A3A}" destId="{5EB77562-B00C-400E-B57F-62533768B420}" srcOrd="1" destOrd="0" presId="urn:microsoft.com/office/officeart/2005/8/layout/radial5"/>
    <dgm:cxn modelId="{386C0E16-36BF-4478-97A0-4EDD6D920296}" srcId="{099C9EA4-E4B0-43AE-9B26-C57CC500A869}" destId="{7FACE16B-A99F-4976-B7A0-CC6A9852401F}" srcOrd="0" destOrd="0" parTransId="{90B4EAAF-A105-42BC-9018-C470CF856E27}" sibTransId="{EFA09FA9-13A1-4F73-8D1F-984A0D05F1EF}"/>
    <dgm:cxn modelId="{ADBC6E92-9BCF-411E-A519-8BB641578F60}" type="presOf" srcId="{A42C252C-18EE-4AC1-9747-2257FD8E4A3A}" destId="{A8BEF85F-56F2-4485-90FE-D3A6E6B0C474}" srcOrd="0" destOrd="0" presId="urn:microsoft.com/office/officeart/2005/8/layout/radial5"/>
    <dgm:cxn modelId="{F7B4AB89-B6B0-42CF-86B0-03C18A3FF4C2}" type="presOf" srcId="{099C9EA4-E4B0-43AE-9B26-C57CC500A869}" destId="{997B5A31-4FF5-47CC-8574-12477A7B830D}" srcOrd="0" destOrd="0" presId="urn:microsoft.com/office/officeart/2005/8/layout/radial5"/>
    <dgm:cxn modelId="{E4D912C8-615D-407F-9EA0-3E2946E32162}" type="presOf" srcId="{E4FF55EE-1183-4BB2-A7D7-D22983BA2E99}" destId="{19ECA1CF-D941-4317-BF2F-B3CF8AED0AC6}" srcOrd="0" destOrd="0" presId="urn:microsoft.com/office/officeart/2005/8/layout/radial5"/>
    <dgm:cxn modelId="{6AAA47DB-8CD4-49BC-9BB1-5F530ECCB65B}" type="presOf" srcId="{E6D8CA55-8D2A-45A9-A746-3BC9B81AEA8D}" destId="{DE11CF29-B2A2-4BA4-8D4C-4F783E95A716}" srcOrd="0" destOrd="0" presId="urn:microsoft.com/office/officeart/2005/8/layout/radial5"/>
    <dgm:cxn modelId="{5F85F81E-C924-4023-BD0C-D31A30E031FC}" type="presOf" srcId="{82CA80F9-4D60-45ED-9E3A-5692578B40E2}" destId="{C60381BC-00FF-4070-B129-51B1B67300A9}" srcOrd="1" destOrd="0" presId="urn:microsoft.com/office/officeart/2005/8/layout/radial5"/>
    <dgm:cxn modelId="{3B3BA3F9-B64F-4618-8645-DFB6F61D9062}" type="presOf" srcId="{7FACE16B-A99F-4976-B7A0-CC6A9852401F}" destId="{ED852C9D-CFA5-4730-BF79-B3C034606B00}" srcOrd="0" destOrd="0" presId="urn:microsoft.com/office/officeart/2005/8/layout/radial5"/>
    <dgm:cxn modelId="{BC10D964-5516-4295-82D0-D5A156C798EB}" type="presOf" srcId="{7E71E822-5A61-4D00-ACE3-491293996092}" destId="{0FDAB0D3-D3A9-42E2-B698-F5B6E22A7431}" srcOrd="0" destOrd="0" presId="urn:microsoft.com/office/officeart/2005/8/layout/radial5"/>
    <dgm:cxn modelId="{775EB432-2454-4733-A70B-8ADF2E12D8AE}" type="presOf" srcId="{A2155BA1-8FAB-4579-AECD-338E9F28D8CB}" destId="{6543FA4F-16AC-4B0C-8CB1-036285A5D1BD}" srcOrd="1" destOrd="0" presId="urn:microsoft.com/office/officeart/2005/8/layout/radial5"/>
    <dgm:cxn modelId="{C1238122-1837-4FF0-8A7D-EA19A0BD507F}" srcId="{099C9EA4-E4B0-43AE-9B26-C57CC500A869}" destId="{E4FF55EE-1183-4BB2-A7D7-D22983BA2E99}" srcOrd="3" destOrd="0" parTransId="{82CA80F9-4D60-45ED-9E3A-5692578B40E2}" sibTransId="{76D567B7-759E-4FCD-9859-40AC762BB97E}"/>
    <dgm:cxn modelId="{473245B8-114B-419D-9494-393FDCDA3E57}" type="presOf" srcId="{82CA80F9-4D60-45ED-9E3A-5692578B40E2}" destId="{CEB7E915-4EED-4707-90CB-713F4712A808}" srcOrd="0" destOrd="0" presId="urn:microsoft.com/office/officeart/2005/8/layout/radial5"/>
    <dgm:cxn modelId="{C720888C-AA74-4745-B0BD-A96BBCD3C5EA}" type="presParOf" srcId="{DE11CF29-B2A2-4BA4-8D4C-4F783E95A716}" destId="{997B5A31-4FF5-47CC-8574-12477A7B830D}" srcOrd="0" destOrd="0" presId="urn:microsoft.com/office/officeart/2005/8/layout/radial5"/>
    <dgm:cxn modelId="{7C65D800-D5ED-488C-A39E-5511756CEEA1}" type="presParOf" srcId="{DE11CF29-B2A2-4BA4-8D4C-4F783E95A716}" destId="{CCA4F47D-B18F-4D98-9AD4-F7BBF29F5F04}" srcOrd="1" destOrd="0" presId="urn:microsoft.com/office/officeart/2005/8/layout/radial5"/>
    <dgm:cxn modelId="{27153A2E-25FF-4C1E-9529-3CDADC440628}" type="presParOf" srcId="{CCA4F47D-B18F-4D98-9AD4-F7BBF29F5F04}" destId="{48ABF995-87E3-4544-A3CC-CD1CF678CACF}" srcOrd="0" destOrd="0" presId="urn:microsoft.com/office/officeart/2005/8/layout/radial5"/>
    <dgm:cxn modelId="{080B12C3-DBA5-4A7D-872E-94566043ACAE}" type="presParOf" srcId="{DE11CF29-B2A2-4BA4-8D4C-4F783E95A716}" destId="{ED852C9D-CFA5-4730-BF79-B3C034606B00}" srcOrd="2" destOrd="0" presId="urn:microsoft.com/office/officeart/2005/8/layout/radial5"/>
    <dgm:cxn modelId="{3728DC89-7C35-4E83-ADDE-A232F3D13B5F}" type="presParOf" srcId="{DE11CF29-B2A2-4BA4-8D4C-4F783E95A716}" destId="{A8BEF85F-56F2-4485-90FE-D3A6E6B0C474}" srcOrd="3" destOrd="0" presId="urn:microsoft.com/office/officeart/2005/8/layout/radial5"/>
    <dgm:cxn modelId="{B9F7904A-A0F6-4B37-B9FE-BEC4133FED3B}" type="presParOf" srcId="{A8BEF85F-56F2-4485-90FE-D3A6E6B0C474}" destId="{5EB77562-B00C-400E-B57F-62533768B420}" srcOrd="0" destOrd="0" presId="urn:microsoft.com/office/officeart/2005/8/layout/radial5"/>
    <dgm:cxn modelId="{383D627B-81B2-4535-AEA7-867242360F36}" type="presParOf" srcId="{DE11CF29-B2A2-4BA4-8D4C-4F783E95A716}" destId="{A2A238D7-BF4E-43D7-876E-BFD2F0358247}" srcOrd="4" destOrd="0" presId="urn:microsoft.com/office/officeart/2005/8/layout/radial5"/>
    <dgm:cxn modelId="{CDF04260-B08C-4724-BF15-B76A9E2C8D43}" type="presParOf" srcId="{DE11CF29-B2A2-4BA4-8D4C-4F783E95A716}" destId="{F305BF7F-FD5A-4227-B143-0136A28D70BD}" srcOrd="5" destOrd="0" presId="urn:microsoft.com/office/officeart/2005/8/layout/radial5"/>
    <dgm:cxn modelId="{97FDE627-61B1-428D-8121-E05E229E9B9B}" type="presParOf" srcId="{F305BF7F-FD5A-4227-B143-0136A28D70BD}" destId="{6543FA4F-16AC-4B0C-8CB1-036285A5D1BD}" srcOrd="0" destOrd="0" presId="urn:microsoft.com/office/officeart/2005/8/layout/radial5"/>
    <dgm:cxn modelId="{71797A35-4519-4450-A56A-F08D6ECD9482}" type="presParOf" srcId="{DE11CF29-B2A2-4BA4-8D4C-4F783E95A716}" destId="{0FDAB0D3-D3A9-42E2-B698-F5B6E22A7431}" srcOrd="6" destOrd="0" presId="urn:microsoft.com/office/officeart/2005/8/layout/radial5"/>
    <dgm:cxn modelId="{438E8CEA-35A1-4254-980F-01D17669393E}" type="presParOf" srcId="{DE11CF29-B2A2-4BA4-8D4C-4F783E95A716}" destId="{CEB7E915-4EED-4707-90CB-713F4712A808}" srcOrd="7" destOrd="0" presId="urn:microsoft.com/office/officeart/2005/8/layout/radial5"/>
    <dgm:cxn modelId="{4C65F476-9366-4263-AC87-D916A3CF8020}" type="presParOf" srcId="{CEB7E915-4EED-4707-90CB-713F4712A808}" destId="{C60381BC-00FF-4070-B129-51B1B67300A9}" srcOrd="0" destOrd="0" presId="urn:microsoft.com/office/officeart/2005/8/layout/radial5"/>
    <dgm:cxn modelId="{FD6539FA-90B2-487E-8CB9-0DC72102149E}" type="presParOf" srcId="{DE11CF29-B2A2-4BA4-8D4C-4F783E95A716}" destId="{19ECA1CF-D941-4317-BF2F-B3CF8AED0AC6}" srcOrd="8" destOrd="0" presId="urn:microsoft.com/office/officeart/2005/8/layout/radial5"/>
  </dgm:cxnLst>
  <dgm:bg/>
  <dgm:whole/>
</dgm:dataModel>
</file>

<file path=ppt/diagrams/data2.xml><?xml version="1.0" encoding="utf-8"?>
<dgm:dataModel xmlns:dgm="http://schemas.openxmlformats.org/drawingml/2006/diagram" xmlns:a="http://schemas.openxmlformats.org/drawingml/2006/main">
  <dgm:ptLst>
    <dgm:pt modelId="{6D7A7D66-4041-4214-85EA-13FF80EBE47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1162BA1-5F90-4FF0-A062-DC2F13038BA3}">
      <dgm:prSet phldrT="[Text]"/>
      <dgm:spPr/>
      <dgm:t>
        <a:bodyPr/>
        <a:lstStyle/>
        <a:p>
          <a:r>
            <a:rPr lang="en-US" dirty="0" smtClean="0"/>
            <a:t>Gross National Happiness</a:t>
          </a:r>
        </a:p>
      </dgm:t>
    </dgm:pt>
    <dgm:pt modelId="{E1F864B8-8BEA-4595-882D-23F6721D2CF8}" type="parTrans" cxnId="{2CF7EE25-DE77-4DF0-980A-9B4C1B37C466}">
      <dgm:prSet/>
      <dgm:spPr/>
      <dgm:t>
        <a:bodyPr/>
        <a:lstStyle/>
        <a:p>
          <a:endParaRPr lang="en-US"/>
        </a:p>
      </dgm:t>
    </dgm:pt>
    <dgm:pt modelId="{8EBB3B71-4B82-4D2D-8CA5-EEE3578941B3}" type="sibTrans" cxnId="{2CF7EE25-DE77-4DF0-980A-9B4C1B37C466}">
      <dgm:prSet/>
      <dgm:spPr/>
      <dgm:t>
        <a:bodyPr/>
        <a:lstStyle/>
        <a:p>
          <a:endParaRPr lang="en-US"/>
        </a:p>
      </dgm:t>
    </dgm:pt>
    <dgm:pt modelId="{762ED511-4C0C-442C-9BE4-00C5E4335273}">
      <dgm:prSet phldrT="[Text]"/>
      <dgm:spPr/>
      <dgm:t>
        <a:bodyPr/>
        <a:lstStyle/>
        <a:p>
          <a:endParaRPr lang="en-US" dirty="0" smtClean="0"/>
        </a:p>
        <a:p>
          <a:r>
            <a:rPr lang="en-US" dirty="0" smtClean="0"/>
            <a:t>Traditional/Indigenous / King Guided Democracy</a:t>
          </a:r>
        </a:p>
        <a:p>
          <a:endParaRPr lang="en-US" dirty="0"/>
        </a:p>
      </dgm:t>
    </dgm:pt>
    <dgm:pt modelId="{1B8E6990-A574-4D7A-89B0-9F6EEE0E1538}" type="parTrans" cxnId="{D9DAB812-A09C-4700-A34F-9D215EE81EA8}">
      <dgm:prSet/>
      <dgm:spPr/>
      <dgm:t>
        <a:bodyPr/>
        <a:lstStyle/>
        <a:p>
          <a:endParaRPr lang="en-US"/>
        </a:p>
      </dgm:t>
    </dgm:pt>
    <dgm:pt modelId="{D07A4AA8-0BEB-4677-85F8-1DD42E1A2CD3}" type="sibTrans" cxnId="{D9DAB812-A09C-4700-A34F-9D215EE81EA8}">
      <dgm:prSet/>
      <dgm:spPr/>
      <dgm:t>
        <a:bodyPr/>
        <a:lstStyle/>
        <a:p>
          <a:endParaRPr lang="en-US"/>
        </a:p>
      </dgm:t>
    </dgm:pt>
    <dgm:pt modelId="{F7E1888C-4238-465D-B022-C0B663247AB6}">
      <dgm:prSet phldrT="[Text]"/>
      <dgm:spPr/>
      <dgm:t>
        <a:bodyPr/>
        <a:lstStyle/>
        <a:p>
          <a:r>
            <a:rPr lang="en-US" i="1" dirty="0" err="1" smtClean="0"/>
            <a:t>Lhotshampas</a:t>
          </a:r>
          <a:r>
            <a:rPr lang="en-US" dirty="0" smtClean="0"/>
            <a:t> Refugees</a:t>
          </a:r>
        </a:p>
        <a:p>
          <a:endParaRPr lang="en-US" dirty="0"/>
        </a:p>
      </dgm:t>
    </dgm:pt>
    <dgm:pt modelId="{61354133-EB4E-483D-AE08-701CB7083426}" type="parTrans" cxnId="{0B25C4C6-F943-488D-AD90-1FD90D78F288}">
      <dgm:prSet/>
      <dgm:spPr/>
      <dgm:t>
        <a:bodyPr/>
        <a:lstStyle/>
        <a:p>
          <a:endParaRPr lang="en-US"/>
        </a:p>
      </dgm:t>
    </dgm:pt>
    <dgm:pt modelId="{CC5A9E0A-8429-4FCD-AAC0-1CC3BACF3975}" type="sibTrans" cxnId="{0B25C4C6-F943-488D-AD90-1FD90D78F288}">
      <dgm:prSet/>
      <dgm:spPr/>
      <dgm:t>
        <a:bodyPr/>
        <a:lstStyle/>
        <a:p>
          <a:endParaRPr lang="en-US"/>
        </a:p>
      </dgm:t>
    </dgm:pt>
    <dgm:pt modelId="{A354381E-320D-4699-9AB1-ADBAF6A65EBA}">
      <dgm:prSet phldrT="[Text]"/>
      <dgm:spPr/>
      <dgm:t>
        <a:bodyPr/>
        <a:lstStyle/>
        <a:p>
          <a:r>
            <a:rPr lang="en-US" dirty="0" smtClean="0"/>
            <a:t>Religious and Cultural identity</a:t>
          </a:r>
        </a:p>
        <a:p>
          <a:endParaRPr lang="en-US" dirty="0"/>
        </a:p>
      </dgm:t>
    </dgm:pt>
    <dgm:pt modelId="{91444479-F530-4211-9483-C02C64161C2C}" type="parTrans" cxnId="{2506374A-B3F8-4E8A-874B-519BA7C9AA29}">
      <dgm:prSet/>
      <dgm:spPr/>
      <dgm:t>
        <a:bodyPr/>
        <a:lstStyle/>
        <a:p>
          <a:endParaRPr lang="en-US"/>
        </a:p>
      </dgm:t>
    </dgm:pt>
    <dgm:pt modelId="{01EC3013-0DE0-49A3-9841-49A27ED5D4DB}" type="sibTrans" cxnId="{2506374A-B3F8-4E8A-874B-519BA7C9AA29}">
      <dgm:prSet/>
      <dgm:spPr/>
      <dgm:t>
        <a:bodyPr/>
        <a:lstStyle/>
        <a:p>
          <a:endParaRPr lang="en-US"/>
        </a:p>
      </dgm:t>
    </dgm:pt>
    <dgm:pt modelId="{23B8D4A5-AB12-402D-BCC9-FC583B3E046A}">
      <dgm:prSet phldrT="[Text]"/>
      <dgm:spPr/>
      <dgm:t>
        <a:bodyPr/>
        <a:lstStyle/>
        <a:p>
          <a:r>
            <a:rPr lang="en-US" dirty="0" smtClean="0"/>
            <a:t>?</a:t>
          </a:r>
        </a:p>
        <a:p>
          <a:r>
            <a:rPr lang="en-US" dirty="0" smtClean="0"/>
            <a:t>(Closed Society)</a:t>
          </a:r>
          <a:endParaRPr lang="en-US" dirty="0"/>
        </a:p>
      </dgm:t>
    </dgm:pt>
    <dgm:pt modelId="{0FD7340D-8EA9-4C62-8F75-69453CFA5281}" type="parTrans" cxnId="{EB3CCFF8-D2CB-4AEF-81BF-ACC2985748A9}">
      <dgm:prSet/>
      <dgm:spPr/>
      <dgm:t>
        <a:bodyPr/>
        <a:lstStyle/>
        <a:p>
          <a:endParaRPr lang="en-US"/>
        </a:p>
      </dgm:t>
    </dgm:pt>
    <dgm:pt modelId="{7C8EAAC9-4DD4-4761-96E1-3EC0A3AC3F9D}" type="sibTrans" cxnId="{EB3CCFF8-D2CB-4AEF-81BF-ACC2985748A9}">
      <dgm:prSet/>
      <dgm:spPr/>
      <dgm:t>
        <a:bodyPr/>
        <a:lstStyle/>
        <a:p>
          <a:endParaRPr lang="en-US"/>
        </a:p>
      </dgm:t>
    </dgm:pt>
    <dgm:pt modelId="{8D98CB68-D89C-4908-BF67-04377DD96A8D}" type="pres">
      <dgm:prSet presAssocID="{6D7A7D66-4041-4214-85EA-13FF80EBE478}" presName="diagram" presStyleCnt="0">
        <dgm:presLayoutVars>
          <dgm:dir/>
          <dgm:resizeHandles val="exact"/>
        </dgm:presLayoutVars>
      </dgm:prSet>
      <dgm:spPr/>
      <dgm:t>
        <a:bodyPr/>
        <a:lstStyle/>
        <a:p>
          <a:endParaRPr lang="en-US"/>
        </a:p>
      </dgm:t>
    </dgm:pt>
    <dgm:pt modelId="{065F4574-6BFF-49DE-BE51-521C8F384144}" type="pres">
      <dgm:prSet presAssocID="{C1162BA1-5F90-4FF0-A062-DC2F13038BA3}" presName="node" presStyleLbl="node1" presStyleIdx="0" presStyleCnt="5">
        <dgm:presLayoutVars>
          <dgm:bulletEnabled val="1"/>
        </dgm:presLayoutVars>
      </dgm:prSet>
      <dgm:spPr/>
      <dgm:t>
        <a:bodyPr/>
        <a:lstStyle/>
        <a:p>
          <a:endParaRPr lang="en-US"/>
        </a:p>
      </dgm:t>
    </dgm:pt>
    <dgm:pt modelId="{59634F5B-41BD-4184-AAB0-E64A2968ADED}" type="pres">
      <dgm:prSet presAssocID="{8EBB3B71-4B82-4D2D-8CA5-EEE3578941B3}" presName="sibTrans" presStyleCnt="0"/>
      <dgm:spPr/>
    </dgm:pt>
    <dgm:pt modelId="{6E4AA2B6-DB02-4CBB-BEAC-B708A8A64A3A}" type="pres">
      <dgm:prSet presAssocID="{762ED511-4C0C-442C-9BE4-00C5E4335273}" presName="node" presStyleLbl="node1" presStyleIdx="1" presStyleCnt="5">
        <dgm:presLayoutVars>
          <dgm:bulletEnabled val="1"/>
        </dgm:presLayoutVars>
      </dgm:prSet>
      <dgm:spPr/>
      <dgm:t>
        <a:bodyPr/>
        <a:lstStyle/>
        <a:p>
          <a:endParaRPr lang="en-US"/>
        </a:p>
      </dgm:t>
    </dgm:pt>
    <dgm:pt modelId="{8844CF91-6FA6-4879-AF79-431A872A00AE}" type="pres">
      <dgm:prSet presAssocID="{D07A4AA8-0BEB-4677-85F8-1DD42E1A2CD3}" presName="sibTrans" presStyleCnt="0"/>
      <dgm:spPr/>
    </dgm:pt>
    <dgm:pt modelId="{9A4E5EC9-079F-4468-9351-DDB2EF405AEF}" type="pres">
      <dgm:prSet presAssocID="{F7E1888C-4238-465D-B022-C0B663247AB6}" presName="node" presStyleLbl="node1" presStyleIdx="2" presStyleCnt="5">
        <dgm:presLayoutVars>
          <dgm:bulletEnabled val="1"/>
        </dgm:presLayoutVars>
      </dgm:prSet>
      <dgm:spPr/>
      <dgm:t>
        <a:bodyPr/>
        <a:lstStyle/>
        <a:p>
          <a:endParaRPr lang="en-US"/>
        </a:p>
      </dgm:t>
    </dgm:pt>
    <dgm:pt modelId="{D7CC02B3-5BF0-463A-B4C8-78CBEB038A27}" type="pres">
      <dgm:prSet presAssocID="{CC5A9E0A-8429-4FCD-AAC0-1CC3BACF3975}" presName="sibTrans" presStyleCnt="0"/>
      <dgm:spPr/>
    </dgm:pt>
    <dgm:pt modelId="{F6E73446-F001-4D10-A156-04CC23540596}" type="pres">
      <dgm:prSet presAssocID="{A354381E-320D-4699-9AB1-ADBAF6A65EBA}" presName="node" presStyleLbl="node1" presStyleIdx="3" presStyleCnt="5">
        <dgm:presLayoutVars>
          <dgm:bulletEnabled val="1"/>
        </dgm:presLayoutVars>
      </dgm:prSet>
      <dgm:spPr/>
      <dgm:t>
        <a:bodyPr/>
        <a:lstStyle/>
        <a:p>
          <a:endParaRPr lang="en-US"/>
        </a:p>
      </dgm:t>
    </dgm:pt>
    <dgm:pt modelId="{67901115-FFD2-45C1-B880-C3C1A7334C5A}" type="pres">
      <dgm:prSet presAssocID="{01EC3013-0DE0-49A3-9841-49A27ED5D4DB}" presName="sibTrans" presStyleCnt="0"/>
      <dgm:spPr/>
    </dgm:pt>
    <dgm:pt modelId="{63B57685-741A-4564-A57F-6E0B108E7341}" type="pres">
      <dgm:prSet presAssocID="{23B8D4A5-AB12-402D-BCC9-FC583B3E046A}" presName="node" presStyleLbl="node1" presStyleIdx="4" presStyleCnt="5">
        <dgm:presLayoutVars>
          <dgm:bulletEnabled val="1"/>
        </dgm:presLayoutVars>
      </dgm:prSet>
      <dgm:spPr/>
      <dgm:t>
        <a:bodyPr/>
        <a:lstStyle/>
        <a:p>
          <a:endParaRPr lang="en-US"/>
        </a:p>
      </dgm:t>
    </dgm:pt>
  </dgm:ptLst>
  <dgm:cxnLst>
    <dgm:cxn modelId="{6E154C2A-5EF1-4D3A-9CD9-56B7B4D6FEDE}" type="presOf" srcId="{F7E1888C-4238-465D-B022-C0B663247AB6}" destId="{9A4E5EC9-079F-4468-9351-DDB2EF405AEF}" srcOrd="0" destOrd="0" presId="urn:microsoft.com/office/officeart/2005/8/layout/default"/>
    <dgm:cxn modelId="{FBE9AD84-D843-499A-AD52-6E8EEBD8C41E}" type="presOf" srcId="{6D7A7D66-4041-4214-85EA-13FF80EBE478}" destId="{8D98CB68-D89C-4908-BF67-04377DD96A8D}" srcOrd="0" destOrd="0" presId="urn:microsoft.com/office/officeart/2005/8/layout/default"/>
    <dgm:cxn modelId="{209F8265-3B56-4DFD-B675-AF6A072F29D5}" type="presOf" srcId="{A354381E-320D-4699-9AB1-ADBAF6A65EBA}" destId="{F6E73446-F001-4D10-A156-04CC23540596}" srcOrd="0" destOrd="0" presId="urn:microsoft.com/office/officeart/2005/8/layout/default"/>
    <dgm:cxn modelId="{EB3CCFF8-D2CB-4AEF-81BF-ACC2985748A9}" srcId="{6D7A7D66-4041-4214-85EA-13FF80EBE478}" destId="{23B8D4A5-AB12-402D-BCC9-FC583B3E046A}" srcOrd="4" destOrd="0" parTransId="{0FD7340D-8EA9-4C62-8F75-69453CFA5281}" sibTransId="{7C8EAAC9-4DD4-4761-96E1-3EC0A3AC3F9D}"/>
    <dgm:cxn modelId="{2506374A-B3F8-4E8A-874B-519BA7C9AA29}" srcId="{6D7A7D66-4041-4214-85EA-13FF80EBE478}" destId="{A354381E-320D-4699-9AB1-ADBAF6A65EBA}" srcOrd="3" destOrd="0" parTransId="{91444479-F530-4211-9483-C02C64161C2C}" sibTransId="{01EC3013-0DE0-49A3-9841-49A27ED5D4DB}"/>
    <dgm:cxn modelId="{0B25C4C6-F943-488D-AD90-1FD90D78F288}" srcId="{6D7A7D66-4041-4214-85EA-13FF80EBE478}" destId="{F7E1888C-4238-465D-B022-C0B663247AB6}" srcOrd="2" destOrd="0" parTransId="{61354133-EB4E-483D-AE08-701CB7083426}" sibTransId="{CC5A9E0A-8429-4FCD-AAC0-1CC3BACF3975}"/>
    <dgm:cxn modelId="{EF8C4983-2FDC-4E1B-B14E-394C2A245EF9}" type="presOf" srcId="{23B8D4A5-AB12-402D-BCC9-FC583B3E046A}" destId="{63B57685-741A-4564-A57F-6E0B108E7341}" srcOrd="0" destOrd="0" presId="urn:microsoft.com/office/officeart/2005/8/layout/default"/>
    <dgm:cxn modelId="{7B539F5F-E5F2-4EC9-8610-87FB10352D1C}" type="presOf" srcId="{C1162BA1-5F90-4FF0-A062-DC2F13038BA3}" destId="{065F4574-6BFF-49DE-BE51-521C8F384144}" srcOrd="0" destOrd="0" presId="urn:microsoft.com/office/officeart/2005/8/layout/default"/>
    <dgm:cxn modelId="{163CD14A-99B8-4581-8610-7DB28C3CDDFB}" type="presOf" srcId="{762ED511-4C0C-442C-9BE4-00C5E4335273}" destId="{6E4AA2B6-DB02-4CBB-BEAC-B708A8A64A3A}" srcOrd="0" destOrd="0" presId="urn:microsoft.com/office/officeart/2005/8/layout/default"/>
    <dgm:cxn modelId="{D9DAB812-A09C-4700-A34F-9D215EE81EA8}" srcId="{6D7A7D66-4041-4214-85EA-13FF80EBE478}" destId="{762ED511-4C0C-442C-9BE4-00C5E4335273}" srcOrd="1" destOrd="0" parTransId="{1B8E6990-A574-4D7A-89B0-9F6EEE0E1538}" sibTransId="{D07A4AA8-0BEB-4677-85F8-1DD42E1A2CD3}"/>
    <dgm:cxn modelId="{2CF7EE25-DE77-4DF0-980A-9B4C1B37C466}" srcId="{6D7A7D66-4041-4214-85EA-13FF80EBE478}" destId="{C1162BA1-5F90-4FF0-A062-DC2F13038BA3}" srcOrd="0" destOrd="0" parTransId="{E1F864B8-8BEA-4595-882D-23F6721D2CF8}" sibTransId="{8EBB3B71-4B82-4D2D-8CA5-EEE3578941B3}"/>
    <dgm:cxn modelId="{C2C154AB-44E6-4565-96AA-3962C2D05758}" type="presParOf" srcId="{8D98CB68-D89C-4908-BF67-04377DD96A8D}" destId="{065F4574-6BFF-49DE-BE51-521C8F384144}" srcOrd="0" destOrd="0" presId="urn:microsoft.com/office/officeart/2005/8/layout/default"/>
    <dgm:cxn modelId="{FFC4F3D5-BE11-4D6D-82A3-80E247B846F3}" type="presParOf" srcId="{8D98CB68-D89C-4908-BF67-04377DD96A8D}" destId="{59634F5B-41BD-4184-AAB0-E64A2968ADED}" srcOrd="1" destOrd="0" presId="urn:microsoft.com/office/officeart/2005/8/layout/default"/>
    <dgm:cxn modelId="{D903B6B6-9421-4845-A392-60C4C8F143B0}" type="presParOf" srcId="{8D98CB68-D89C-4908-BF67-04377DD96A8D}" destId="{6E4AA2B6-DB02-4CBB-BEAC-B708A8A64A3A}" srcOrd="2" destOrd="0" presId="urn:microsoft.com/office/officeart/2005/8/layout/default"/>
    <dgm:cxn modelId="{BB4C686F-FBA0-4DBE-BF88-E41AD2553C38}" type="presParOf" srcId="{8D98CB68-D89C-4908-BF67-04377DD96A8D}" destId="{8844CF91-6FA6-4879-AF79-431A872A00AE}" srcOrd="3" destOrd="0" presId="urn:microsoft.com/office/officeart/2005/8/layout/default"/>
    <dgm:cxn modelId="{8EF4CFF3-5DAC-45C3-AEC1-4DFB82C1C7B2}" type="presParOf" srcId="{8D98CB68-D89C-4908-BF67-04377DD96A8D}" destId="{9A4E5EC9-079F-4468-9351-DDB2EF405AEF}" srcOrd="4" destOrd="0" presId="urn:microsoft.com/office/officeart/2005/8/layout/default"/>
    <dgm:cxn modelId="{AB74FE05-60E2-4A58-B353-7A3B2D2D4A2B}" type="presParOf" srcId="{8D98CB68-D89C-4908-BF67-04377DD96A8D}" destId="{D7CC02B3-5BF0-463A-B4C8-78CBEB038A27}" srcOrd="5" destOrd="0" presId="urn:microsoft.com/office/officeart/2005/8/layout/default"/>
    <dgm:cxn modelId="{B5FF2755-AD7D-474F-A4D0-E54E0C7985BF}" type="presParOf" srcId="{8D98CB68-D89C-4908-BF67-04377DD96A8D}" destId="{F6E73446-F001-4D10-A156-04CC23540596}" srcOrd="6" destOrd="0" presId="urn:microsoft.com/office/officeart/2005/8/layout/default"/>
    <dgm:cxn modelId="{DB8F6328-3129-4407-9389-3E4133E2FF93}" type="presParOf" srcId="{8D98CB68-D89C-4908-BF67-04377DD96A8D}" destId="{67901115-FFD2-45C1-B880-C3C1A7334C5A}" srcOrd="7" destOrd="0" presId="urn:microsoft.com/office/officeart/2005/8/layout/default"/>
    <dgm:cxn modelId="{567C6B97-939B-4896-85C6-6D0E55179F57}" type="presParOf" srcId="{8D98CB68-D89C-4908-BF67-04377DD96A8D}" destId="{63B57685-741A-4564-A57F-6E0B108E7341}" srcOrd="8"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4/5/2020</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4/5/2020</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4/5/2020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4/5/2020</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4/5/2020</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4/5/2020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810000"/>
            <a:ext cx="8305800" cy="1981200"/>
          </a:xfrm>
        </p:spPr>
        <p:txBody>
          <a:bodyPr>
            <a:normAutofit fontScale="55000" lnSpcReduction="20000"/>
          </a:bodyPr>
          <a:lstStyle/>
          <a:p>
            <a:r>
              <a:rPr lang="en-US" sz="3500" b="1" dirty="0" smtClean="0"/>
              <a:t>For MA 4</a:t>
            </a:r>
            <a:r>
              <a:rPr lang="en-US" sz="3500" b="1" baseline="30000" dirty="0" smtClean="0"/>
              <a:t>th</a:t>
            </a:r>
            <a:r>
              <a:rPr lang="en-US" sz="3500" b="1" dirty="0" smtClean="0"/>
              <a:t> Semester (Dept. of Political Science)</a:t>
            </a:r>
          </a:p>
          <a:p>
            <a:r>
              <a:rPr lang="en-US" sz="3500" b="1" dirty="0" smtClean="0"/>
              <a:t>Course No. PLS 405 (SPSA)</a:t>
            </a:r>
          </a:p>
          <a:p>
            <a:r>
              <a:rPr lang="en-US" sz="3500" b="1" dirty="0" smtClean="0"/>
              <a:t>Topic -4</a:t>
            </a:r>
          </a:p>
          <a:p>
            <a:endParaRPr lang="en-US" sz="3500" b="1" dirty="0" smtClean="0"/>
          </a:p>
          <a:p>
            <a:r>
              <a:rPr lang="en-US" sz="3500" b="1" dirty="0" smtClean="0"/>
              <a:t>Prepared By: Dr. </a:t>
            </a:r>
            <a:r>
              <a:rPr lang="en-US" sz="3500" b="1" dirty="0" err="1" smtClean="0"/>
              <a:t>Eyasin</a:t>
            </a:r>
            <a:r>
              <a:rPr lang="en-US" sz="3500" b="1" dirty="0" smtClean="0"/>
              <a:t> Khan</a:t>
            </a:r>
          </a:p>
          <a:p>
            <a:r>
              <a:rPr lang="en-US" sz="3500" b="1" dirty="0" smtClean="0"/>
              <a:t>Assistant Professor, Dept. of Political Science</a:t>
            </a:r>
          </a:p>
          <a:p>
            <a:endParaRPr lang="en-US" dirty="0"/>
          </a:p>
        </p:txBody>
      </p:sp>
      <p:sp>
        <p:nvSpPr>
          <p:cNvPr id="2" name="Title 1"/>
          <p:cNvSpPr>
            <a:spLocks noGrp="1"/>
          </p:cNvSpPr>
          <p:nvPr>
            <p:ph type="ctrTitle"/>
          </p:nvPr>
        </p:nvSpPr>
        <p:spPr/>
        <p:txBody>
          <a:bodyPr>
            <a:normAutofit fontScale="90000"/>
          </a:bodyPr>
          <a:lstStyle/>
          <a:p>
            <a:r>
              <a:rPr lang="en-US" dirty="0" smtClean="0"/>
              <a:t>Democratic Movements in Bhutan-Nature of the Bhutanese politics and society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Bhutan is divided into twenty </a:t>
            </a:r>
            <a:r>
              <a:rPr lang="en-US" i="1" dirty="0" err="1" smtClean="0"/>
              <a:t>dzongkhas</a:t>
            </a:r>
            <a:r>
              <a:rPr lang="en-US" dirty="0" smtClean="0"/>
              <a:t> (districts), administered by a body called the </a:t>
            </a:r>
            <a:r>
              <a:rPr lang="en-US" i="1" dirty="0" err="1" smtClean="0"/>
              <a:t>Dzongkhak</a:t>
            </a:r>
            <a:r>
              <a:rPr lang="en-US" i="1" dirty="0" smtClean="0"/>
              <a:t> </a:t>
            </a:r>
            <a:r>
              <a:rPr lang="en-US" i="1" dirty="0" err="1" smtClean="0"/>
              <a:t>Tshokdu</a:t>
            </a:r>
            <a:r>
              <a:rPr lang="en-US" dirty="0" smtClean="0"/>
              <a:t>. In certain </a:t>
            </a:r>
            <a:r>
              <a:rPr lang="en-US" i="1" dirty="0" err="1" smtClean="0"/>
              <a:t>thromdes</a:t>
            </a:r>
            <a:r>
              <a:rPr lang="en-US" dirty="0" smtClean="0"/>
              <a:t> (urban municipalities), a further municipal administration is directly subordinated to the </a:t>
            </a:r>
            <a:r>
              <a:rPr lang="en-US" i="1" dirty="0" err="1" smtClean="0"/>
              <a:t>Dzongkhak</a:t>
            </a:r>
            <a:r>
              <a:rPr lang="en-US" dirty="0" smtClean="0"/>
              <a:t> administration. In the vast majority of constituencies, rural </a:t>
            </a:r>
            <a:r>
              <a:rPr lang="en-US" i="1" dirty="0" err="1" smtClean="0"/>
              <a:t>qeos</a:t>
            </a:r>
            <a:r>
              <a:rPr lang="en-US" dirty="0" smtClean="0"/>
              <a:t> (village blocks) is administered by bodies called the Geo </a:t>
            </a:r>
            <a:r>
              <a:rPr lang="en-US" i="1" dirty="0" err="1" smtClean="0"/>
              <a:t>Tshokde</a:t>
            </a:r>
            <a:r>
              <a:rPr lang="en-US" i="1" dirty="0" smtClean="0"/>
              <a:t>.</a:t>
            </a:r>
            <a:r>
              <a:rPr lang="en-US" dirty="0" smtClean="0"/>
              <a:t> </a:t>
            </a:r>
          </a:p>
          <a:p>
            <a:pPr algn="just"/>
            <a:endParaRPr lang="en-US" dirty="0" smtClean="0"/>
          </a:p>
          <a:p>
            <a:pPr algn="just"/>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en-US" dirty="0" smtClean="0"/>
              <a:t>In respect of human rights, censorship is always controlled by Royal Government of Bhutan within its borders. There are no laws that either guarantee citizens’ right to information or explicitly structure a censorship scheme. Censorship in Bhutan is still conducted by restrictions on the ownership of media outlets, licensing of journalists, and the blocking of websites etc. Since 2008, newspapers started reporting some critical news regarding functioning of the government. At present, Bhutan has one government owned newspaper, the </a:t>
            </a:r>
            <a:r>
              <a:rPr lang="en-US" i="1" dirty="0" err="1" smtClean="0"/>
              <a:t>Kuensel</a:t>
            </a:r>
            <a:r>
              <a:rPr lang="en-US" i="1" dirty="0" smtClean="0"/>
              <a:t>,</a:t>
            </a:r>
            <a:r>
              <a:rPr lang="en-US" dirty="0" smtClean="0"/>
              <a:t> five private newspapers, several magazines, and three internet service providers. Bhutan also has three private FM radio stations. </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smtClean="0"/>
              <a:t>Politically Bhutan is a constitutional monarchy with a parliamentary form of government. The reigning monarch is </a:t>
            </a:r>
            <a:r>
              <a:rPr lang="en-US" dirty="0" err="1" smtClean="0"/>
              <a:t>Jigme</a:t>
            </a:r>
            <a:r>
              <a:rPr lang="en-US" dirty="0" smtClean="0"/>
              <a:t> </a:t>
            </a:r>
            <a:r>
              <a:rPr lang="en-US" dirty="0" err="1" smtClean="0"/>
              <a:t>Khesar</a:t>
            </a:r>
            <a:r>
              <a:rPr lang="en-US" dirty="0" smtClean="0"/>
              <a:t> </a:t>
            </a:r>
            <a:r>
              <a:rPr lang="en-US" dirty="0" err="1" smtClean="0"/>
              <a:t>Namgyel</a:t>
            </a:r>
            <a:r>
              <a:rPr lang="en-US" dirty="0" smtClean="0"/>
              <a:t> </a:t>
            </a:r>
            <a:r>
              <a:rPr lang="en-US" dirty="0" err="1" smtClean="0"/>
              <a:t>Wangchuck</a:t>
            </a:r>
            <a:r>
              <a:rPr lang="en-US" dirty="0" smtClean="0"/>
              <a:t>. The Present Prime Minister of Bhutan is </a:t>
            </a:r>
            <a:r>
              <a:rPr lang="en-US" dirty="0" err="1" smtClean="0"/>
              <a:t>Lotay</a:t>
            </a:r>
            <a:r>
              <a:rPr lang="en-US" dirty="0" smtClean="0"/>
              <a:t> </a:t>
            </a:r>
            <a:r>
              <a:rPr lang="en-US" dirty="0" err="1" smtClean="0"/>
              <a:t>Tshering</a:t>
            </a:r>
            <a:r>
              <a:rPr lang="en-US" dirty="0" smtClean="0"/>
              <a:t>, the leader of </a:t>
            </a:r>
            <a:r>
              <a:rPr lang="en-US" dirty="0" err="1" smtClean="0"/>
              <a:t>Druk</a:t>
            </a:r>
            <a:r>
              <a:rPr lang="en-US" dirty="0" smtClean="0"/>
              <a:t> </a:t>
            </a:r>
            <a:r>
              <a:rPr lang="en-US" dirty="0" err="1" smtClean="0"/>
              <a:t>Nyamrup</a:t>
            </a:r>
            <a:r>
              <a:rPr lang="en-US" dirty="0" smtClean="0"/>
              <a:t> </a:t>
            </a:r>
            <a:r>
              <a:rPr lang="en-US" dirty="0" err="1" smtClean="0"/>
              <a:t>Tshogba</a:t>
            </a:r>
            <a:r>
              <a:rPr lang="en-US" dirty="0" smtClean="0"/>
              <a:t> (DNT).  The former Prime Minister of Bhutan   was </a:t>
            </a:r>
            <a:r>
              <a:rPr lang="en-US" i="1" dirty="0" err="1" smtClean="0"/>
              <a:t>Tshering</a:t>
            </a:r>
            <a:r>
              <a:rPr lang="en-US" i="1" dirty="0" smtClean="0"/>
              <a:t> </a:t>
            </a:r>
            <a:r>
              <a:rPr lang="en-US" i="1" dirty="0" err="1" smtClean="0"/>
              <a:t>Tobgay</a:t>
            </a:r>
            <a:r>
              <a:rPr lang="en-US" dirty="0" smtClean="0"/>
              <a:t>, the leader of the People’s Democratic Party. The </a:t>
            </a:r>
            <a:r>
              <a:rPr lang="en-US" i="1" dirty="0" err="1" smtClean="0"/>
              <a:t>Druk</a:t>
            </a:r>
            <a:r>
              <a:rPr lang="en-US" i="1" dirty="0" smtClean="0"/>
              <a:t> </a:t>
            </a:r>
            <a:r>
              <a:rPr lang="en-US" i="1" dirty="0" err="1" smtClean="0"/>
              <a:t>Gyalpo</a:t>
            </a:r>
            <a:r>
              <a:rPr lang="en-US" dirty="0" smtClean="0"/>
              <a:t>   (</a:t>
            </a:r>
            <a:r>
              <a:rPr lang="en-US" i="1" dirty="0" smtClean="0"/>
              <a:t>Dragon King</a:t>
            </a:r>
            <a:r>
              <a:rPr lang="en-US" dirty="0" smtClean="0"/>
              <a:t>) is the head of state. The political arrangement grants universal suffrage. Political System consists of the National Council, an upper house with 25 elected members; and the National Assembly with 47 elected lawmakers from political parties. Executive power is exercised by the Council of Ministers led by the Prime Minister. Legislative Power is vested in both the government and the National Assembly.</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en-US" dirty="0" smtClean="0"/>
              <a:t>The first general elections for the National Assembly were held on 24 March 2008. The chief contestants were the Bhutan Peace and Prosperity Party (DPT) led by </a:t>
            </a:r>
            <a:r>
              <a:rPr lang="en-US" i="1" dirty="0" err="1" smtClean="0"/>
              <a:t>Jigme</a:t>
            </a:r>
            <a:r>
              <a:rPr lang="en-US" i="1" dirty="0" smtClean="0"/>
              <a:t> </a:t>
            </a:r>
            <a:r>
              <a:rPr lang="en-US" i="1" dirty="0" err="1" smtClean="0"/>
              <a:t>Thinley</a:t>
            </a:r>
            <a:r>
              <a:rPr lang="en-US" dirty="0" smtClean="0"/>
              <a:t> and the people’s Democratic Party (PDP) led by </a:t>
            </a:r>
            <a:r>
              <a:rPr lang="en-US" i="1" dirty="0" err="1" smtClean="0"/>
              <a:t>Sangay</a:t>
            </a:r>
            <a:r>
              <a:rPr lang="en-US" i="1" dirty="0" smtClean="0"/>
              <a:t> </a:t>
            </a:r>
            <a:r>
              <a:rPr lang="en-US" i="1" dirty="0" err="1" smtClean="0"/>
              <a:t>Ngedup</a:t>
            </a:r>
            <a:r>
              <a:rPr lang="en-US" dirty="0" smtClean="0"/>
              <a:t>. The DPT won the elections by capturing 45 out of 47 seats. </a:t>
            </a:r>
            <a:r>
              <a:rPr lang="en-US" i="1" dirty="0" err="1" smtClean="0"/>
              <a:t>Jigme</a:t>
            </a:r>
            <a:r>
              <a:rPr lang="en-US" i="1" dirty="0" smtClean="0"/>
              <a:t> </a:t>
            </a:r>
            <a:r>
              <a:rPr lang="en-US" i="1" dirty="0" err="1" smtClean="0"/>
              <a:t>Thinley</a:t>
            </a:r>
            <a:r>
              <a:rPr lang="en-US" dirty="0" smtClean="0"/>
              <a:t>, Bhutan’s former permanent representative to the United Nations, served as Prime Minister from 2008 to 2013. The people’s Democratic Party came to power in the 2013 election. It won 32 seats with 54.88 per cent of the vote. PDP leader </a:t>
            </a:r>
            <a:r>
              <a:rPr lang="en-US" i="1" dirty="0" err="1" smtClean="0"/>
              <a:t>Tshering</a:t>
            </a:r>
            <a:r>
              <a:rPr lang="en-US" i="1" dirty="0" smtClean="0"/>
              <a:t> </a:t>
            </a:r>
            <a:r>
              <a:rPr lang="en-US" i="1" dirty="0" err="1" smtClean="0"/>
              <a:t>Tobgay</a:t>
            </a:r>
            <a:r>
              <a:rPr lang="en-US" dirty="0" smtClean="0"/>
              <a:t> assumed the office of Prime Minister. Judicial power is vested in the courts of Bhutan. The legal system originates from the semi-theocratic </a:t>
            </a:r>
            <a:r>
              <a:rPr lang="en-US" i="1" dirty="0" err="1" smtClean="0"/>
              <a:t>Tsa</a:t>
            </a:r>
            <a:r>
              <a:rPr lang="en-US" i="1" dirty="0" smtClean="0"/>
              <a:t> </a:t>
            </a:r>
            <a:r>
              <a:rPr lang="en-US" i="1" dirty="0" err="1" smtClean="0"/>
              <a:t>Yig</a:t>
            </a:r>
            <a:r>
              <a:rPr lang="en-US" dirty="0" smtClean="0"/>
              <a:t> </a:t>
            </a:r>
            <a:r>
              <a:rPr lang="en-US" i="1" dirty="0" smtClean="0"/>
              <a:t>code</a:t>
            </a:r>
            <a:r>
              <a:rPr lang="en-US" dirty="0" smtClean="0"/>
              <a:t>; and has been influenced by English Common Law during the 20th century. The Chief Justice is the administrative head of the judiciary.</a:t>
            </a:r>
          </a:p>
          <a:p>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smtClean="0"/>
              <a:t>Livelihood condition of Bhutan is the combination of the both the less developed economy and poor political situation. Democratic roots started gaining momentum in Bhutan since 2008. Bhutan’s economy, small and under developed, is based largely on hydropower, agriculture and forestry, which provide the main livelihood for more than half of the population. Because rugged mountains dominate the terrain and make the building of roads and other infrastructure difficult and expensive, industrial production is primarily of the cottage industry type. The economy is closely aligned with India through strong trade links and is dependent on New Delhi for financial assistance and migrant </a:t>
            </a:r>
            <a:r>
              <a:rPr lang="en-US" dirty="0" err="1" smtClean="0"/>
              <a:t>labourers</a:t>
            </a:r>
            <a:r>
              <a:rPr lang="en-US" dirty="0" smtClean="0"/>
              <a:t> for development projects, especially for road construction and infrastructural developments.</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en-US" dirty="0" smtClean="0"/>
              <a:t>Multilateral development organizations administer most educational, social and environment </a:t>
            </a:r>
            <a:r>
              <a:rPr lang="en-US" dirty="0" err="1" smtClean="0"/>
              <a:t>programmes</a:t>
            </a:r>
            <a:r>
              <a:rPr lang="en-US" dirty="0" smtClean="0"/>
              <a:t> and take into account the government’s desire to protect the country’s environment and cultural traditions. For example, the government, in its cautious expansion of the tourist sector, encouraged visits by upscale, environmentally conscientious tourists, complicated controls and uncertain policies in areas such as industrial licensing, trade, </a:t>
            </a:r>
            <a:r>
              <a:rPr lang="en-US" dirty="0" err="1" smtClean="0"/>
              <a:t>labour</a:t>
            </a:r>
            <a:r>
              <a:rPr lang="en-US" dirty="0" smtClean="0"/>
              <a:t> and finance continue to hamper foreign investments.  Bhutan’s largest export-hydropower to India could spur sustainable growth in the coming years if it resolves chronic delays in construction. Bhutan currently taps only 5 per cent of its 30,000-megawatt hydropower potential and is behind schedule in building 12 new hydropower dams with a combined capacity of 10,000 megawatts by 2020 in accordance with a deal signed with India in 2008.</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Economically and politically Bhutan is guided by the King and his followers and supporters. Its internal conflict on the question of ethnic identity is a major threat to its growth and livelihood condition. Though, the Report of Gross National Happiness (GNH) published by UNO indicates that the people of Bhutan are very happy and the country tops the list, culturally Bhutan has </a:t>
            </a:r>
            <a:r>
              <a:rPr lang="en-US" dirty="0" err="1" smtClean="0"/>
              <a:t>mamny</a:t>
            </a:r>
            <a:r>
              <a:rPr lang="en-US" dirty="0" smtClean="0"/>
              <a:t> identities and fractions in its society.</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On the whole, the condition of democracy in Bhutan is very unique in nature and King played a vital role in politics. In respect of common people’s right to freedom of speech and free movement the space of democratic norms and values are very much restricted but very recently, the scenario has changed, though partly. Ethnic identity, religious beliefs, languages, regional disparity and so many other issues influences Bhutanese politics though the new democracy faces all challenges by the guidance of the King. Ethnicity and language politics is the key issues in Bhutan.</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The roots of the political disturbance in Bhutan were the recline of refugees in Bhutan’s geopolitics and population politics. A study of various policies of the Royal Government of Bhutan (</a:t>
            </a:r>
            <a:r>
              <a:rPr lang="en-US" dirty="0" err="1" smtClean="0"/>
              <a:t>RGoB</a:t>
            </a:r>
            <a:r>
              <a:rPr lang="en-US" dirty="0" smtClean="0"/>
              <a:t>) in the last two decades reflects the </a:t>
            </a:r>
            <a:r>
              <a:rPr lang="en-US" i="1" dirty="0" err="1" smtClean="0"/>
              <a:t>Ngalung</a:t>
            </a:r>
            <a:r>
              <a:rPr lang="en-US" i="1" dirty="0" smtClean="0"/>
              <a:t> or </a:t>
            </a:r>
            <a:r>
              <a:rPr lang="en-US" i="1" dirty="0" err="1" smtClean="0"/>
              <a:t>Drukpa</a:t>
            </a:r>
            <a:r>
              <a:rPr lang="en-US" dirty="0" smtClean="0"/>
              <a:t> dominated government’s motive to uproot Nepali speaking </a:t>
            </a:r>
            <a:r>
              <a:rPr lang="en-US" i="1" dirty="0" err="1" smtClean="0"/>
              <a:t>Lhotshampa</a:t>
            </a:r>
            <a:r>
              <a:rPr lang="en-US" dirty="0" smtClean="0"/>
              <a:t> population from Bhutan and decrease their number by all means. Be it </a:t>
            </a:r>
            <a:r>
              <a:rPr lang="en-US" i="1" dirty="0" err="1" smtClean="0"/>
              <a:t>Drukpanization</a:t>
            </a:r>
            <a:r>
              <a:rPr lang="en-US" dirty="0" smtClean="0"/>
              <a:t> or </a:t>
            </a:r>
            <a:r>
              <a:rPr lang="en-US" dirty="0" err="1" smtClean="0"/>
              <a:t>Bhutanization</a:t>
            </a:r>
            <a:r>
              <a:rPr lang="en-US" dirty="0" smtClean="0"/>
              <a:t> </a:t>
            </a:r>
            <a:r>
              <a:rPr lang="en-US" dirty="0" err="1" smtClean="0"/>
              <a:t>programmes</a:t>
            </a:r>
            <a:r>
              <a:rPr lang="en-US" dirty="0" smtClean="0"/>
              <a:t>, Citizenship and Marriage Acts or NOCs or PCCs - all went against the interests of </a:t>
            </a:r>
            <a:r>
              <a:rPr lang="en-US" i="1" dirty="0" err="1" smtClean="0"/>
              <a:t>Lhotshampas</a:t>
            </a:r>
            <a:r>
              <a:rPr lang="en-US" dirty="0" smtClean="0"/>
              <a:t> of the south. </a:t>
            </a:r>
          </a:p>
          <a:p>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4" name="Content Placeholder 3" descr="https://i.ytimg.com/vi/h7Wq4te9cE0/maxresdefault.jpg"/>
          <p:cNvPicPr>
            <a:picLocks noGrp="1"/>
          </p:cNvPicPr>
          <p:nvPr>
            <p:ph idx="1"/>
          </p:nvPr>
        </p:nvPicPr>
        <p:blipFill>
          <a:blip r:embed="rId2"/>
          <a:srcRect/>
          <a:stretch>
            <a:fillRect/>
          </a:stretch>
        </p:blipFill>
        <p:spPr bwMode="auto">
          <a:xfrm>
            <a:off x="508000" y="1524000"/>
            <a:ext cx="81280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smtClean="0"/>
              <a:t>The failed political agitation became an eye-opener and persistent demands for democratic reforms in Bhutan forced King </a:t>
            </a:r>
            <a:r>
              <a:rPr lang="en-US" dirty="0" err="1" smtClean="0"/>
              <a:t>Jigme</a:t>
            </a:r>
            <a:r>
              <a:rPr lang="en-US" dirty="0" smtClean="0"/>
              <a:t> </a:t>
            </a:r>
            <a:r>
              <a:rPr lang="en-US" dirty="0" err="1" smtClean="0"/>
              <a:t>Dorji</a:t>
            </a:r>
            <a:r>
              <a:rPr lang="en-US" dirty="0" smtClean="0"/>
              <a:t> </a:t>
            </a:r>
            <a:r>
              <a:rPr lang="en-US" dirty="0" err="1" smtClean="0"/>
              <a:t>Wangchuk</a:t>
            </a:r>
            <a:r>
              <a:rPr lang="en-US" dirty="0" smtClean="0"/>
              <a:t> to tackle the situation by introducing representation of Nepalese in the country under the Nationality Act of 1958. </a:t>
            </a:r>
          </a:p>
          <a:p>
            <a:pPr algn="just"/>
            <a:r>
              <a:rPr lang="en-US" dirty="0" smtClean="0"/>
              <a:t>The language of the </a:t>
            </a:r>
            <a:r>
              <a:rPr lang="en-US" i="1" dirty="0" err="1" smtClean="0"/>
              <a:t>Lhotshampas</a:t>
            </a:r>
            <a:r>
              <a:rPr lang="en-US" dirty="0" smtClean="0"/>
              <a:t> was recognized and began to be taught in the primary schools. Permission was also guaranteed to build their shrines and teach Sanskrit, the language of their scriptures. A conscious ethnic policy of incorporating and integrating the </a:t>
            </a:r>
            <a:r>
              <a:rPr lang="en-US" i="1" dirty="0" err="1" smtClean="0"/>
              <a:t>Lhotshampas</a:t>
            </a:r>
            <a:r>
              <a:rPr lang="en-US" dirty="0" smtClean="0"/>
              <a:t> into mainstream Bhutanese social life was embarked on by the </a:t>
            </a:r>
            <a:r>
              <a:rPr lang="en-US" i="1" dirty="0" err="1" smtClean="0"/>
              <a:t>Drukpas</a:t>
            </a:r>
            <a:r>
              <a:rPr lang="en-US" dirty="0" smtClean="0"/>
              <a:t> when they permitted inter-ethnic marriages by granting financial support to the tune of rupees ten thousands.</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smtClean="0"/>
              <a:t>the </a:t>
            </a:r>
            <a:r>
              <a:rPr lang="en-US" i="1" dirty="0" err="1" smtClean="0"/>
              <a:t>Lhotshampas</a:t>
            </a:r>
            <a:r>
              <a:rPr lang="en-US" dirty="0" smtClean="0"/>
              <a:t> were economically well-off and more educated than their brethren in the north and east. The northern border with China was closed. In order to preempt the demand for democracy, the government devised a clever strategy to depopulate the </a:t>
            </a:r>
            <a:r>
              <a:rPr lang="en-US" i="1" dirty="0" err="1" smtClean="0"/>
              <a:t>Lhotshampas</a:t>
            </a:r>
            <a:r>
              <a:rPr lang="en-US" dirty="0" smtClean="0"/>
              <a:t> from southern Bhutan.</a:t>
            </a:r>
          </a:p>
          <a:p>
            <a:pPr algn="just"/>
            <a:r>
              <a:rPr lang="en-US" dirty="0" smtClean="0"/>
              <a:t>In the last decades of the last century the state and society of Bhutan had been dramatically changed. The politics of Bhutan basically change towards democracy and the Monarchy given the space for democracy but the </a:t>
            </a:r>
            <a:r>
              <a:rPr lang="en-US" i="1" dirty="0" err="1" smtClean="0"/>
              <a:t>Lhotshampas</a:t>
            </a:r>
            <a:r>
              <a:rPr lang="en-US" dirty="0" smtClean="0"/>
              <a:t> were excluded from the Dragon land. The new democracy given some space for ethnic people but like other south Asian democracy Bhutanese society also faces some problems.  </a:t>
            </a:r>
          </a:p>
          <a:p>
            <a:pPr algn="just"/>
            <a:endParaRPr lang="en-US" dirty="0" smtClean="0"/>
          </a:p>
          <a:p>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smtClean="0"/>
              <a:t>Bhutanese people are divided by ethnicity, language, religion, race and tribe as well as regional identities which are tended to compete and clash with each other. Consequently, internal conflicts disturb the domestic peace of Bhutanese Society. Theoretically Bhutan has multicultural society with different identities but in practice the state and politics dominated by the </a:t>
            </a:r>
            <a:r>
              <a:rPr lang="en-US" dirty="0" err="1" smtClean="0"/>
              <a:t>Ngalongs</a:t>
            </a:r>
            <a:r>
              <a:rPr lang="en-US" dirty="0" smtClean="0"/>
              <a:t> ethnic community.  While some scholar argues that, various ethnic groups and peoples have lived in perfect communal, religious and ethnic harmony for centuries in Bhutan. Never Before, any instance of ethnic conflict, communal or religious clash had occurred in Bhutan. Tolerance, co-operation and compromise had been the basic values of Bhutanese Society.</a:t>
            </a:r>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en-US" dirty="0" smtClean="0"/>
              <a:t>The transformation from traditional to modern society as well as politics faces a lot of challenges from identity related issues in Bhutan. Very recently, the present politics accumulated contradictions on the racial issues among its people. It turned out to be a medieval, autocratic and despotic Government that had nurtured racist and discriminatory practices and attitudes to perpetuate in power which destroyed the very foundation of the existence of Bhutan as a peaceful nation.  Though, we do acknowledge the fact that the polity parameters do not change overnight and they are more of procedural nature that of the end products. So it will be required in respect of ethnic crisis in Bhutan that, the State and Society should be nurture the values of equality as well as the norms of modern democracy for the betterment of their inhabitants for greater human interest. </a:t>
            </a:r>
          </a:p>
          <a:p>
            <a:endParaRPr lang="en-US" dirty="0"/>
          </a:p>
        </p:txBody>
      </p:sp>
      <p:sp>
        <p:nvSpPr>
          <p:cNvPr id="2" name="Title 1"/>
          <p:cNvSpPr>
            <a:spLocks noGrp="1"/>
          </p:cNvSpPr>
          <p:nvPr>
            <p:ph type="title"/>
          </p:nvPr>
        </p:nvSpPr>
        <p:spPr/>
        <p:txBody>
          <a:bodyPr/>
          <a:lstStyle/>
          <a:p>
            <a:r>
              <a:rPr smtClean="0"/>
              <a:t>Continued</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smtClean="0"/>
              <a:t>Unique Issues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en-US" dirty="0" smtClean="0"/>
              <a:t>Sunil </a:t>
            </a:r>
            <a:r>
              <a:rPr lang="en-US" dirty="0" err="1" smtClean="0"/>
              <a:t>Khilnani</a:t>
            </a:r>
            <a:r>
              <a:rPr lang="en-US" dirty="0" smtClean="0"/>
              <a:t>, </a:t>
            </a:r>
            <a:r>
              <a:rPr lang="en-US" dirty="0" err="1" smtClean="0"/>
              <a:t>Vikram</a:t>
            </a:r>
            <a:r>
              <a:rPr lang="en-US" dirty="0" smtClean="0"/>
              <a:t> </a:t>
            </a:r>
            <a:r>
              <a:rPr lang="en-US" dirty="0" err="1" smtClean="0"/>
              <a:t>Raghavan</a:t>
            </a:r>
            <a:r>
              <a:rPr lang="en-US" dirty="0" smtClean="0"/>
              <a:t> and </a:t>
            </a:r>
            <a:r>
              <a:rPr lang="en-US" dirty="0" err="1" smtClean="0"/>
              <a:t>Arun</a:t>
            </a:r>
            <a:r>
              <a:rPr lang="en-US" dirty="0" smtClean="0"/>
              <a:t> K. </a:t>
            </a:r>
            <a:r>
              <a:rPr lang="en-US" dirty="0" err="1" smtClean="0"/>
              <a:t>Thiruvengadam</a:t>
            </a:r>
            <a:r>
              <a:rPr lang="en-US" dirty="0" smtClean="0"/>
              <a:t> (eds.) [2016] Comparative Institutionalism in South Asia, Oxford University Press, New Delhi. </a:t>
            </a:r>
          </a:p>
          <a:p>
            <a:pPr algn="just"/>
            <a:r>
              <a:rPr lang="en-US" dirty="0" err="1" smtClean="0"/>
              <a:t>Ghosh</a:t>
            </a:r>
            <a:r>
              <a:rPr lang="en-US" dirty="0" smtClean="0"/>
              <a:t>, </a:t>
            </a:r>
            <a:r>
              <a:rPr lang="en-US" dirty="0" err="1" smtClean="0"/>
              <a:t>Peu</a:t>
            </a:r>
            <a:r>
              <a:rPr lang="en-US" dirty="0" smtClean="0"/>
              <a:t> (2010) </a:t>
            </a:r>
            <a:r>
              <a:rPr lang="en-US" i="1" dirty="0" smtClean="0"/>
              <a:t>Bhutanese Refugee: A Forgotten Saga</a:t>
            </a:r>
            <a:r>
              <a:rPr lang="en-US" dirty="0" smtClean="0"/>
              <a:t>, Minerva, Kolkata. </a:t>
            </a:r>
          </a:p>
          <a:p>
            <a:pPr algn="just"/>
            <a:r>
              <a:rPr lang="en-US" dirty="0" err="1" smtClean="0"/>
              <a:t>Kinga</a:t>
            </a:r>
            <a:r>
              <a:rPr lang="en-US" dirty="0" smtClean="0"/>
              <a:t>, </a:t>
            </a:r>
            <a:r>
              <a:rPr lang="en-US" dirty="0" err="1" smtClean="0"/>
              <a:t>Sonam</a:t>
            </a:r>
            <a:r>
              <a:rPr lang="en-US" dirty="0" smtClean="0"/>
              <a:t> (2009) </a:t>
            </a:r>
            <a:r>
              <a:rPr lang="en-US" i="1" dirty="0" smtClean="0"/>
              <a:t>Polity, Kinship and Democracy: A Biography of the Bhutanese State</a:t>
            </a:r>
            <a:r>
              <a:rPr lang="en-US" dirty="0" smtClean="0"/>
              <a:t>, Ministry of Education, Royal Government of Bhutan. </a:t>
            </a:r>
          </a:p>
          <a:p>
            <a:pPr algn="just"/>
            <a:r>
              <a:rPr lang="en-US" dirty="0" err="1" smtClean="0"/>
              <a:t>Nandy</a:t>
            </a:r>
            <a:r>
              <a:rPr lang="en-US" dirty="0" smtClean="0"/>
              <a:t>, </a:t>
            </a:r>
            <a:r>
              <a:rPr lang="en-US" dirty="0" err="1" smtClean="0"/>
              <a:t>Debashish</a:t>
            </a:r>
            <a:r>
              <a:rPr lang="en-US" dirty="0" smtClean="0"/>
              <a:t> (2017) “The Evolution of Guided Democracy in Bhutan” in </a:t>
            </a:r>
            <a:r>
              <a:rPr lang="en-US" i="1" dirty="0" smtClean="0"/>
              <a:t>South Asian Politics</a:t>
            </a:r>
            <a:r>
              <a:rPr lang="en-US" dirty="0" smtClean="0"/>
              <a:t>, Vol. 16, No. 4 </a:t>
            </a:r>
          </a:p>
          <a:p>
            <a:pPr algn="just"/>
            <a:r>
              <a:rPr lang="en-US" dirty="0" smtClean="0"/>
              <a:t>Clause, Hofmann(2006) “Democratization from above: The case of Bhutan” available at </a:t>
            </a:r>
            <a:r>
              <a:rPr lang="en-US" i="1" dirty="0" smtClean="0"/>
              <a:t>https://www.mehr-demokratie.de/fileadmin/pdf/di-</a:t>
            </a:r>
            <a:r>
              <a:rPr lang="en-US" b="1" i="1" dirty="0" smtClean="0"/>
              <a:t>bhutan</a:t>
            </a:r>
            <a:r>
              <a:rPr lang="en-US" i="1" dirty="0" smtClean="0"/>
              <a:t>.pdf</a:t>
            </a:r>
            <a:r>
              <a:rPr lang="en-US" dirty="0" smtClean="0"/>
              <a:t> ; accessed on 05.04.2020.</a:t>
            </a:r>
            <a:endParaRPr lang="en-US" dirty="0"/>
          </a:p>
        </p:txBody>
      </p:sp>
      <p:sp>
        <p:nvSpPr>
          <p:cNvPr id="2" name="Title 1"/>
          <p:cNvSpPr>
            <a:spLocks noGrp="1"/>
          </p:cNvSpPr>
          <p:nvPr>
            <p:ph type="title"/>
          </p:nvPr>
        </p:nvSpPr>
        <p:spPr/>
        <p:txBody>
          <a:bodyPr/>
          <a:lstStyle/>
          <a:p>
            <a:r>
              <a:rPr lang="en-US" dirty="0" smtClean="0"/>
              <a:t>Suggested Readings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In the begging of the New Millennium, Bhutan has undergone a major political transformation. The Bhutanese state moved from a monarchical government into a parliamentary democratic monarchy.</a:t>
            </a:r>
          </a:p>
          <a:p>
            <a:pPr algn="just"/>
            <a:r>
              <a:rPr lang="en-US" dirty="0" smtClean="0"/>
              <a:t>After the introducing of the democracy in Bhutan, there is a clear separation of religion and state and monastic representation in the main institutions of government has been removed. </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en-US" dirty="0" smtClean="0"/>
              <a:t>The transformation of the political passage was supplemented by the resignation of the fourth king, </a:t>
            </a:r>
            <a:r>
              <a:rPr lang="en-US" dirty="0" err="1" smtClean="0"/>
              <a:t>Jigme</a:t>
            </a:r>
            <a:r>
              <a:rPr lang="en-US" dirty="0" smtClean="0"/>
              <a:t> </a:t>
            </a:r>
            <a:r>
              <a:rPr lang="en-US" dirty="0" err="1" smtClean="0"/>
              <a:t>Sangye</a:t>
            </a:r>
            <a:r>
              <a:rPr lang="en-US" dirty="0" smtClean="0"/>
              <a:t> </a:t>
            </a:r>
            <a:r>
              <a:rPr lang="en-US" dirty="0" err="1" smtClean="0"/>
              <a:t>Wangchuck</a:t>
            </a:r>
            <a:r>
              <a:rPr lang="en-US" dirty="0" smtClean="0"/>
              <a:t>, in December 2006 in </a:t>
            </a:r>
            <a:r>
              <a:rPr lang="en-US" dirty="0" err="1" smtClean="0"/>
              <a:t>favour</a:t>
            </a:r>
            <a:r>
              <a:rPr lang="en-US" dirty="0" smtClean="0"/>
              <a:t> of the then Crown Prince, </a:t>
            </a:r>
            <a:r>
              <a:rPr lang="en-US" dirty="0" err="1" smtClean="0"/>
              <a:t>Jigme</a:t>
            </a:r>
            <a:r>
              <a:rPr lang="en-US" dirty="0" smtClean="0"/>
              <a:t> </a:t>
            </a:r>
            <a:r>
              <a:rPr lang="en-US" dirty="0" err="1" smtClean="0"/>
              <a:t>Khesar</a:t>
            </a:r>
            <a:r>
              <a:rPr lang="en-US" dirty="0" smtClean="0"/>
              <a:t> </a:t>
            </a:r>
            <a:r>
              <a:rPr lang="en-US" dirty="0" err="1" smtClean="0"/>
              <a:t>Namgyal</a:t>
            </a:r>
            <a:r>
              <a:rPr lang="en-US" dirty="0" smtClean="0"/>
              <a:t> </a:t>
            </a:r>
            <a:r>
              <a:rPr lang="en-US" dirty="0" err="1" smtClean="0"/>
              <a:t>Wangchuck</a:t>
            </a:r>
            <a:r>
              <a:rPr lang="en-US" dirty="0" smtClean="0"/>
              <a:t>, who became the fifth king. This unanticipated move was possibly a signal by the fourth king motif the wider political transition already unfolding. </a:t>
            </a:r>
          </a:p>
          <a:p>
            <a:pPr algn="just"/>
            <a:r>
              <a:rPr lang="en-US" dirty="0" smtClean="0"/>
              <a:t>The fifth king supervised the first elections on July 18, 2008 and officially signed Bhutan’s first written constitution. </a:t>
            </a:r>
          </a:p>
          <a:p>
            <a:pPr algn="just"/>
            <a:r>
              <a:rPr lang="en-US" dirty="0" smtClean="0"/>
              <a:t>The process of political transformation for the establishing democracy completed which began in 1998 when a Cabinet of Ministers replaced direct royal rule. Interestingly, in November 2008, the coronation of the fifth king in </a:t>
            </a:r>
            <a:r>
              <a:rPr lang="en-US" dirty="0" err="1" smtClean="0"/>
              <a:t>Thimpu</a:t>
            </a:r>
            <a:r>
              <a:rPr lang="en-US" dirty="0" smtClean="0"/>
              <a:t> also served as a belated celebration of the centenary of the </a:t>
            </a:r>
            <a:r>
              <a:rPr lang="en-US" dirty="0" err="1" smtClean="0"/>
              <a:t>Wangchuck</a:t>
            </a:r>
            <a:r>
              <a:rPr lang="en-US" dirty="0" smtClean="0"/>
              <a:t> dynasty, which was established in December  1907.   </a:t>
            </a:r>
          </a:p>
          <a:p>
            <a:endParaRPr lang="en-US" dirty="0"/>
          </a:p>
        </p:txBody>
      </p:sp>
      <p:sp>
        <p:nvSpPr>
          <p:cNvPr id="2" name="Title 1"/>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Though, Bhutan introduced democracy for ruling their society and state. After three successive election, some analyst argued that, the democracy of Bhutan basically guided by the present King of Bhutan and it may called “King Guided Democracy”</a:t>
            </a:r>
            <a:endParaRPr lang="en-US" dirty="0"/>
          </a:p>
        </p:txBody>
      </p:sp>
      <p:sp>
        <p:nvSpPr>
          <p:cNvPr id="2" name="Title 1"/>
          <p:cNvSpPr>
            <a:spLocks noGrp="1"/>
          </p:cNvSpPr>
          <p:nvPr>
            <p:ph type="title"/>
          </p:nvPr>
        </p:nvSpPr>
        <p:spPr/>
        <p:txBody>
          <a:bodyPr/>
          <a:lstStyle/>
          <a:p>
            <a:r>
              <a:rPr lang="en-US" dirty="0" smtClean="0"/>
              <a:t>King Guided Democracy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t>The nature of Bhutanese society is very much open as per their cultural practices but in the context of State the country some time very much closed in nature. </a:t>
            </a:r>
          </a:p>
          <a:p>
            <a:pPr algn="just"/>
            <a:r>
              <a:rPr lang="en-US" dirty="0" smtClean="0"/>
              <a:t>If we look at the condition of human rights we may found some difficulties but in terms of Gross National Happiness (GNH) the state recognized by international </a:t>
            </a:r>
            <a:r>
              <a:rPr lang="en-US" dirty="0" err="1" smtClean="0"/>
              <a:t>Organisations</a:t>
            </a:r>
            <a:r>
              <a:rPr lang="en-US" dirty="0" smtClean="0"/>
              <a:t>. </a:t>
            </a:r>
          </a:p>
          <a:p>
            <a:pPr algn="just"/>
            <a:r>
              <a:rPr lang="en-US" dirty="0" smtClean="0"/>
              <a:t>After the introducing of the democratic process in Bhutan, the scenario gradually change towards the establishment of the democratic values in the society as well as Sate. But the ruler tries to preserve the uniqueness of the Bhutanese Society and State.</a:t>
            </a:r>
            <a:endParaRPr lang="en-US" dirty="0"/>
          </a:p>
        </p:txBody>
      </p:sp>
      <p:sp>
        <p:nvSpPr>
          <p:cNvPr id="2" name="Title 1"/>
          <p:cNvSpPr>
            <a:spLocks noGrp="1"/>
          </p:cNvSpPr>
          <p:nvPr>
            <p:ph type="title"/>
          </p:nvPr>
        </p:nvSpPr>
        <p:spPr/>
        <p:txBody>
          <a:bodyPr>
            <a:normAutofit fontScale="90000"/>
          </a:bodyPr>
          <a:lstStyle/>
          <a:p>
            <a:r>
              <a:rPr smtClean="0"/>
              <a:t>Nature of Bhutanese Politics and Society</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Lot of Issues and Challenges emerged in the field of Bhutanese democracy which is more or less same in other South Asian countries but the uniqueness related with Bhutanese democracy is its dependency on king and the ruling class basically coming from the northern region of Bhutan.</a:t>
            </a:r>
            <a:endParaRPr lang="en-US" dirty="0"/>
          </a:p>
        </p:txBody>
      </p:sp>
      <p:sp>
        <p:nvSpPr>
          <p:cNvPr id="2" name="Title 1"/>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Kingdom of Bhutan is a landlocked country in South Asia at the eastern end of the Himalayas. It is bordered in the north of China and in the south, east and west of India. To the west, it is separated from Nepal by the Indian State of Sikkim, while further south, it is separated from Bangladesh by the Indian states of Assam and West Bengal. Bhutan’s capital and largest city is </a:t>
            </a:r>
            <a:r>
              <a:rPr lang="en-US" i="1" dirty="0" err="1" smtClean="0"/>
              <a:t>Thimpu</a:t>
            </a:r>
            <a:r>
              <a:rPr lang="en-US" i="1" dirty="0" smtClean="0"/>
              <a:t>.</a:t>
            </a:r>
            <a:endParaRPr lang="en-US" dirty="0" smtClean="0"/>
          </a:p>
          <a:p>
            <a:endParaRPr lang="en-US" dirty="0"/>
          </a:p>
        </p:txBody>
      </p:sp>
      <p:sp>
        <p:nvSpPr>
          <p:cNvPr id="2" name="Title 1"/>
          <p:cNvSpPr>
            <a:spLocks noGrp="1"/>
          </p:cNvSpPr>
          <p:nvPr>
            <p:ph type="title"/>
          </p:nvPr>
        </p:nvSpPr>
        <p:spPr/>
        <p:txBody>
          <a:bodyPr/>
          <a:lstStyle/>
          <a:p>
            <a:r>
              <a:rPr lang="en-US" dirty="0" smtClean="0"/>
              <a:t>Bhutan: At a glance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t>Approximately 70 per cent of the Bhutanese population follows either the </a:t>
            </a:r>
            <a:r>
              <a:rPr lang="en-US" i="1" dirty="0" err="1" smtClean="0"/>
              <a:t>Drukpa</a:t>
            </a:r>
            <a:r>
              <a:rPr lang="en-US" i="1" dirty="0" smtClean="0"/>
              <a:t> </a:t>
            </a:r>
            <a:r>
              <a:rPr lang="en-US" dirty="0" smtClean="0"/>
              <a:t>Lineage of the </a:t>
            </a:r>
            <a:r>
              <a:rPr lang="en-US" i="1" dirty="0" err="1" smtClean="0"/>
              <a:t>Kagyu</a:t>
            </a:r>
            <a:r>
              <a:rPr lang="en-US" i="1" dirty="0" smtClean="0"/>
              <a:t> </a:t>
            </a:r>
            <a:r>
              <a:rPr lang="en-US" dirty="0" smtClean="0"/>
              <a:t>School or the </a:t>
            </a:r>
            <a:r>
              <a:rPr lang="en-US" i="1" dirty="0" err="1" smtClean="0"/>
              <a:t>Nyingma</a:t>
            </a:r>
            <a:r>
              <a:rPr lang="en-US" i="1" dirty="0" smtClean="0"/>
              <a:t> </a:t>
            </a:r>
            <a:r>
              <a:rPr lang="en-US" dirty="0" smtClean="0"/>
              <a:t>school of </a:t>
            </a:r>
            <a:r>
              <a:rPr lang="en-US" dirty="0" err="1" smtClean="0"/>
              <a:t>Tibetian</a:t>
            </a:r>
            <a:r>
              <a:rPr lang="en-US" dirty="0" smtClean="0"/>
              <a:t> Buddhism. The remaining 30 per cent practice Hinduism or follow other schools of Buddhism or Bon.</a:t>
            </a:r>
          </a:p>
          <a:p>
            <a:pPr algn="just"/>
            <a:r>
              <a:rPr lang="en-US" dirty="0" smtClean="0"/>
              <a:t>Besides being a member of the United Nations, Bhutan is a member of the South Asian Association for Regional Cooperation (SAARC) and hosted SAARC’S sixteenth summit in April 2010. It may also be noted that the country is a member of 150 international </a:t>
            </a:r>
            <a:r>
              <a:rPr lang="en-US" dirty="0" err="1" smtClean="0"/>
              <a:t>organisations</a:t>
            </a:r>
            <a:r>
              <a:rPr lang="en-US" dirty="0" smtClean="0"/>
              <a:t>,</a:t>
            </a:r>
            <a:r>
              <a:rPr lang="en-US" baseline="30000" dirty="0" smtClean="0"/>
              <a:t> </a:t>
            </a:r>
            <a:r>
              <a:rPr lang="en-US" dirty="0" smtClean="0"/>
              <a:t>including the World Bank, the IMF and the Group of 77. Bhutan also played a leading role in the Bay of Bengal Initiative.</a:t>
            </a:r>
          </a:p>
          <a:p>
            <a:pPr algn="just"/>
            <a:endParaRPr lang="en-US" dirty="0" smtClean="0"/>
          </a:p>
          <a:p>
            <a:endParaRPr lang="en-US" dirty="0"/>
          </a:p>
        </p:txBody>
      </p:sp>
      <p:sp>
        <p:nvSpPr>
          <p:cNvPr id="2" name="Title 1"/>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130</TotalTime>
  <Words>1698</Words>
  <Application>Microsoft Office PowerPoint</Application>
  <PresentationFormat>On-screen Show (4:3)</PresentationFormat>
  <Paragraphs>75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Paper</vt:lpstr>
      <vt:lpstr>Democratic Movements in Bhutan-Nature of the Bhutanese politics and society</vt:lpstr>
      <vt:lpstr>Slide 2</vt:lpstr>
      <vt:lpstr>Introduction</vt:lpstr>
      <vt:lpstr>Continued</vt:lpstr>
      <vt:lpstr>King Guided Democracy</vt:lpstr>
      <vt:lpstr>Nature of Bhutanese Politics and Society</vt:lpstr>
      <vt:lpstr>Continued</vt:lpstr>
      <vt:lpstr>Bhutan: At a glance</vt:lpstr>
      <vt:lpstr>Continued</vt:lpstr>
      <vt:lpstr>Continued</vt:lpstr>
      <vt:lpstr>Continued</vt:lpstr>
      <vt:lpstr>Continued</vt:lpstr>
      <vt:lpstr>Continued</vt:lpstr>
      <vt:lpstr>Continued</vt:lpstr>
      <vt:lpstr>Continued</vt:lpstr>
      <vt:lpstr>Continued</vt:lpstr>
      <vt:lpstr>Continued</vt:lpstr>
      <vt:lpstr>Continued</vt:lpstr>
      <vt:lpstr>Continued</vt:lpstr>
      <vt:lpstr>Continued</vt:lpstr>
      <vt:lpstr>Continued</vt:lpstr>
      <vt:lpstr>Continued</vt:lpstr>
      <vt:lpstr>Continued</vt:lpstr>
      <vt:lpstr>Unique Issues</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EYASIN</dc:creator>
  <cp:lastModifiedBy>EYASIN</cp:lastModifiedBy>
  <cp:revision>37</cp:revision>
  <dcterms:created xsi:type="dcterms:W3CDTF">2006-08-16T00:00:00Z</dcterms:created>
  <dcterms:modified xsi:type="dcterms:W3CDTF">2020-04-05T17:05:47Z</dcterms:modified>
</cp:coreProperties>
</file>