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70" r:id="rId6"/>
    <p:sldId id="259" r:id="rId7"/>
    <p:sldId id="261" r:id="rId8"/>
    <p:sldId id="262" r:id="rId9"/>
    <p:sldId id="263" r:id="rId10"/>
    <p:sldId id="264"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E252AD-3FC1-4047-AA2A-9BF85A309B85}" type="datetimeFigureOut">
              <a:rPr lang="en-US" smtClean="0"/>
              <a:t>25/04/2020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1816161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E252AD-3FC1-4047-AA2A-9BF85A309B85}" type="datetimeFigureOut">
              <a:rPr lang="en-US" smtClean="0"/>
              <a:t>25/04/2020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3225986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E252AD-3FC1-4047-AA2A-9BF85A309B85}" type="datetimeFigureOut">
              <a:rPr lang="en-US" smtClean="0"/>
              <a:t>25/04/2020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1215588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E252AD-3FC1-4047-AA2A-9BF85A309B85}" type="datetimeFigureOut">
              <a:rPr lang="en-US" smtClean="0"/>
              <a:t>25/04/2020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2929047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E252AD-3FC1-4047-AA2A-9BF85A309B85}" type="datetimeFigureOut">
              <a:rPr lang="en-US" smtClean="0"/>
              <a:t>25/04/2020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1372728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E252AD-3FC1-4047-AA2A-9BF85A309B85}" type="datetimeFigureOut">
              <a:rPr lang="en-US" smtClean="0"/>
              <a:t>25/04/2020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2131949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E252AD-3FC1-4047-AA2A-9BF85A309B85}" type="datetimeFigureOut">
              <a:rPr lang="en-US" smtClean="0"/>
              <a:t>25/04/2020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1274044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E252AD-3FC1-4047-AA2A-9BF85A309B85}" type="datetimeFigureOut">
              <a:rPr lang="en-US" smtClean="0"/>
              <a:t>25/04/2020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2388525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E252AD-3FC1-4047-AA2A-9BF85A309B85}" type="datetimeFigureOut">
              <a:rPr lang="en-US" smtClean="0"/>
              <a:t>25/04/2020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987951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E252AD-3FC1-4047-AA2A-9BF85A309B85}" type="datetimeFigureOut">
              <a:rPr lang="en-US" smtClean="0"/>
              <a:t>25/04/2020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756157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E252AD-3FC1-4047-AA2A-9BF85A309B85}" type="datetimeFigureOut">
              <a:rPr lang="en-US" smtClean="0"/>
              <a:t>25/04/2020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DCD86-33FB-4A32-A3C0-3BD9ACB6493E}" type="slidenum">
              <a:rPr lang="en-US" smtClean="0"/>
              <a:t>‹#›</a:t>
            </a:fld>
            <a:endParaRPr lang="en-US"/>
          </a:p>
        </p:txBody>
      </p:sp>
    </p:spTree>
    <p:extLst>
      <p:ext uri="{BB962C8B-B14F-4D97-AF65-F5344CB8AC3E}">
        <p14:creationId xmlns:p14="http://schemas.microsoft.com/office/powerpoint/2010/main" val="3737769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E252AD-3FC1-4047-AA2A-9BF85A309B85}" type="datetimeFigureOut">
              <a:rPr lang="en-US" smtClean="0"/>
              <a:t>25/04/2020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2DCD86-33FB-4A32-A3C0-3BD9ACB6493E}" type="slidenum">
              <a:rPr lang="en-US" smtClean="0"/>
              <a:t>‹#›</a:t>
            </a:fld>
            <a:endParaRPr lang="en-US"/>
          </a:p>
        </p:txBody>
      </p:sp>
    </p:spTree>
    <p:extLst>
      <p:ext uri="{BB962C8B-B14F-4D97-AF65-F5344CB8AC3E}">
        <p14:creationId xmlns:p14="http://schemas.microsoft.com/office/powerpoint/2010/main" val="2126963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Other </a:t>
            </a:r>
            <a:r>
              <a:rPr lang="en-US" dirty="0" smtClean="0"/>
              <a:t>Jew (Anya </a:t>
            </a:r>
            <a:r>
              <a:rPr lang="en-US" dirty="0" err="1" smtClean="0"/>
              <a:t>Ihudi</a:t>
            </a:r>
            <a:r>
              <a:rPr lang="en-US" dirty="0" smtClean="0"/>
              <a:t>)</a:t>
            </a:r>
            <a:r>
              <a:rPr lang="en-US" dirty="0" smtClean="0"/>
              <a:t/>
            </a:r>
            <a:br>
              <a:rPr lang="en-US" dirty="0" smtClean="0"/>
            </a:br>
            <a:r>
              <a:rPr lang="en-US" dirty="0" smtClean="0"/>
              <a:t>by </a:t>
            </a:r>
            <a:br>
              <a:rPr lang="en-US" dirty="0" smtClean="0"/>
            </a:br>
            <a:r>
              <a:rPr lang="en-US" dirty="0" err="1" smtClean="0"/>
              <a:t>Kapil</a:t>
            </a:r>
            <a:r>
              <a:rPr lang="en-US" dirty="0" smtClean="0"/>
              <a:t> Krishna Thakur</a:t>
            </a:r>
            <a:endParaRPr lang="en-US" dirty="0"/>
          </a:p>
        </p:txBody>
      </p:sp>
    </p:spTree>
    <p:extLst>
      <p:ext uri="{BB962C8B-B14F-4D97-AF65-F5344CB8AC3E}">
        <p14:creationId xmlns:p14="http://schemas.microsoft.com/office/powerpoint/2010/main" val="1948199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Migration to Calcutta and the complex effects of migration </a:t>
            </a:r>
            <a:endParaRPr lang="en-US" dirty="0"/>
          </a:p>
        </p:txBody>
      </p:sp>
      <p:sp>
        <p:nvSpPr>
          <p:cNvPr id="3" name="Content Placeholder 2"/>
          <p:cNvSpPr>
            <a:spLocks noGrp="1"/>
          </p:cNvSpPr>
          <p:nvPr>
            <p:ph idx="1"/>
          </p:nvPr>
        </p:nvSpPr>
        <p:spPr/>
        <p:txBody>
          <a:bodyPr>
            <a:normAutofit/>
          </a:bodyPr>
          <a:lstStyle/>
          <a:p>
            <a:r>
              <a:rPr lang="en-US" dirty="0"/>
              <a:t>Refugees had literally filled up every empty space in and around the big towns, particularly in the great metropolis of Calcutta, occupying every tiny piece of vacant land they could find, whether on pavements or the ‘set-asides’ along the runways of airfields, in empty houses, on snake-infested marsh and scrubland, and even on the unsanitary verges of sewers and railway tracks.</a:t>
            </a:r>
          </a:p>
          <a:p>
            <a:r>
              <a:rPr lang="en-US" dirty="0" smtClean="0"/>
              <a:t>The West Bengal</a:t>
            </a:r>
            <a:r>
              <a:rPr lang="en-US" dirty="0" smtClean="0"/>
              <a:t> govt. wanted to get the refugees out of Calcutta and other Major cities – of the 389 </a:t>
            </a:r>
            <a:r>
              <a:rPr lang="en-US" dirty="0" smtClean="0"/>
              <a:t>refugee colonies </a:t>
            </a:r>
            <a:r>
              <a:rPr lang="en-US" dirty="0"/>
              <a:t>set up </a:t>
            </a:r>
            <a:r>
              <a:rPr lang="en-US" dirty="0" smtClean="0"/>
              <a:t>by the </a:t>
            </a:r>
            <a:r>
              <a:rPr lang="en-US" dirty="0"/>
              <a:t>government </a:t>
            </a:r>
            <a:r>
              <a:rPr lang="en-US" dirty="0" smtClean="0"/>
              <a:t>in </a:t>
            </a:r>
            <a:r>
              <a:rPr lang="en-US" dirty="0"/>
              <a:t>West Bengal, not a single one was </a:t>
            </a:r>
            <a:r>
              <a:rPr lang="en-US" dirty="0" smtClean="0"/>
              <a:t>in Calcutta</a:t>
            </a:r>
            <a:r>
              <a:rPr lang="en-US" dirty="0" smtClean="0"/>
              <a:t>.</a:t>
            </a:r>
            <a:endParaRPr lang="en-US" dirty="0" smtClean="0"/>
          </a:p>
        </p:txBody>
      </p:sp>
    </p:spTree>
    <p:extLst>
      <p:ext uri="{BB962C8B-B14F-4D97-AF65-F5344CB8AC3E}">
        <p14:creationId xmlns:p14="http://schemas.microsoft.com/office/powerpoint/2010/main" val="1845507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a:t>By 1973, almost 15 per cent of West Bengal’s entire population, and </a:t>
            </a:r>
            <a:r>
              <a:rPr lang="en-US" dirty="0" smtClean="0"/>
              <a:t>one in </a:t>
            </a:r>
            <a:r>
              <a:rPr lang="en-US" dirty="0"/>
              <a:t>four of those who lived in its towns,141 were refugees</a:t>
            </a:r>
            <a:r>
              <a:rPr lang="en-US" dirty="0" smtClean="0"/>
              <a:t>.</a:t>
            </a:r>
          </a:p>
          <a:p>
            <a:r>
              <a:rPr lang="en-US" dirty="0"/>
              <a:t>Migration had complex effects on social relations within refugee </a:t>
            </a:r>
            <a:r>
              <a:rPr lang="en-US" dirty="0" smtClean="0"/>
              <a:t>communities. At </a:t>
            </a:r>
            <a:r>
              <a:rPr lang="en-US" dirty="0"/>
              <a:t>one level, the bonds of caste and kinship among </a:t>
            </a:r>
            <a:r>
              <a:rPr lang="en-US" dirty="0" smtClean="0"/>
              <a:t>refugees were </a:t>
            </a:r>
            <a:r>
              <a:rPr lang="en-US" dirty="0"/>
              <a:t>strengthened, since these ties were a key resource in enabling </a:t>
            </a:r>
            <a:r>
              <a:rPr lang="en-US" dirty="0" smtClean="0"/>
              <a:t>them to </a:t>
            </a:r>
            <a:r>
              <a:rPr lang="en-US" dirty="0"/>
              <a:t>pitch their tents in new encampments in West </a:t>
            </a:r>
            <a:r>
              <a:rPr lang="en-US" dirty="0" smtClean="0"/>
              <a:t>Bengal </a:t>
            </a:r>
            <a:r>
              <a:rPr lang="en-US" dirty="0"/>
              <a:t>– family, </a:t>
            </a:r>
            <a:r>
              <a:rPr lang="en-US" dirty="0" smtClean="0"/>
              <a:t>kin and </a:t>
            </a:r>
            <a:r>
              <a:rPr lang="en-US" dirty="0"/>
              <a:t>caste associates provided shelter to many of them when they </a:t>
            </a:r>
            <a:r>
              <a:rPr lang="en-US" dirty="0" smtClean="0"/>
              <a:t>first arrived </a:t>
            </a:r>
            <a:r>
              <a:rPr lang="en-US" dirty="0"/>
              <a:t>and then helped them on their way</a:t>
            </a:r>
            <a:r>
              <a:rPr lang="en-US" dirty="0" smtClean="0"/>
              <a:t>. Yet </a:t>
            </a:r>
            <a:r>
              <a:rPr lang="en-US" dirty="0"/>
              <a:t>at another level, </a:t>
            </a:r>
            <a:r>
              <a:rPr lang="en-US" dirty="0" smtClean="0"/>
              <a:t>living cheek </a:t>
            </a:r>
            <a:r>
              <a:rPr lang="en-US" dirty="0"/>
              <a:t>by jowl in crowded camps and colonies rubbed away some of </a:t>
            </a:r>
            <a:r>
              <a:rPr lang="en-US" dirty="0" smtClean="0"/>
              <a:t>their most </a:t>
            </a:r>
            <a:r>
              <a:rPr lang="en-US" dirty="0"/>
              <a:t>rigid attitudes in regard to caste purity and pollution</a:t>
            </a:r>
            <a:r>
              <a:rPr lang="en-US" dirty="0" smtClean="0"/>
              <a:t>.</a:t>
            </a:r>
          </a:p>
          <a:p>
            <a:endParaRPr lang="en-US" dirty="0"/>
          </a:p>
        </p:txBody>
      </p:sp>
    </p:spTree>
    <p:extLst>
      <p:ext uri="{BB962C8B-B14F-4D97-AF65-F5344CB8AC3E}">
        <p14:creationId xmlns:p14="http://schemas.microsoft.com/office/powerpoint/2010/main" val="2154507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a:t>Shifting </a:t>
            </a:r>
            <a:r>
              <a:rPr lang="en-US" dirty="0" smtClean="0"/>
              <a:t>from east </a:t>
            </a:r>
            <a:r>
              <a:rPr lang="en-US" dirty="0"/>
              <a:t>to west was a passage which eroded some </a:t>
            </a:r>
            <a:r>
              <a:rPr lang="en-US" dirty="0" smtClean="0"/>
              <a:t>of the </a:t>
            </a:r>
            <a:r>
              <a:rPr lang="en-US" dirty="0"/>
              <a:t>traditional links between status, caste and occupation, and thus </a:t>
            </a:r>
            <a:r>
              <a:rPr lang="en-US" dirty="0" smtClean="0"/>
              <a:t>began the </a:t>
            </a:r>
            <a:r>
              <a:rPr lang="en-US" dirty="0"/>
              <a:t>long process by which caste status and social identity began subtly </a:t>
            </a:r>
            <a:r>
              <a:rPr lang="en-US" dirty="0" smtClean="0"/>
              <a:t>to change </a:t>
            </a:r>
            <a:r>
              <a:rPr lang="en-US" dirty="0"/>
              <a:t>in West Bengal</a:t>
            </a:r>
            <a:r>
              <a:rPr lang="en-US" dirty="0" smtClean="0"/>
              <a:t>.</a:t>
            </a:r>
          </a:p>
          <a:p>
            <a:r>
              <a:rPr lang="en-US" dirty="0"/>
              <a:t>As </a:t>
            </a:r>
            <a:r>
              <a:rPr lang="en-US" dirty="0" smtClean="0"/>
              <a:t>refugee women </a:t>
            </a:r>
            <a:r>
              <a:rPr lang="en-US" dirty="0"/>
              <a:t>rapidly became more literate and as more of </a:t>
            </a:r>
            <a:r>
              <a:rPr lang="en-US" dirty="0" smtClean="0"/>
              <a:t>them joined </a:t>
            </a:r>
            <a:r>
              <a:rPr lang="en-US" dirty="0"/>
              <a:t>the </a:t>
            </a:r>
            <a:r>
              <a:rPr lang="en-US" dirty="0" smtClean="0"/>
              <a:t>ranks of </a:t>
            </a:r>
            <a:r>
              <a:rPr lang="en-US" dirty="0"/>
              <a:t>the employed, the working </a:t>
            </a:r>
            <a:r>
              <a:rPr lang="en-US" dirty="0" err="1"/>
              <a:t>bhadramahila</a:t>
            </a:r>
            <a:r>
              <a:rPr lang="en-US" dirty="0"/>
              <a:t> (gentlewoman) was a </a:t>
            </a:r>
            <a:r>
              <a:rPr lang="en-US" dirty="0" smtClean="0"/>
              <a:t>new and </a:t>
            </a:r>
            <a:r>
              <a:rPr lang="en-US" dirty="0"/>
              <a:t>important phenomenon in urban West Bengal</a:t>
            </a:r>
            <a:r>
              <a:rPr lang="en-US" dirty="0" smtClean="0"/>
              <a:t>. </a:t>
            </a:r>
          </a:p>
          <a:p>
            <a:r>
              <a:rPr lang="en-US" dirty="0" smtClean="0"/>
              <a:t>Keep in mind Intersectional feminism – most refugee women had to work because earnings of a sole male bread winner were not enough for feeding a family especially in a joint family setup. </a:t>
            </a:r>
            <a:endParaRPr lang="en-US" dirty="0" smtClean="0"/>
          </a:p>
          <a:p>
            <a:endParaRPr lang="en-US" dirty="0"/>
          </a:p>
        </p:txBody>
      </p:sp>
    </p:spTree>
    <p:extLst>
      <p:ext uri="{BB962C8B-B14F-4D97-AF65-F5344CB8AC3E}">
        <p14:creationId xmlns:p14="http://schemas.microsoft.com/office/powerpoint/2010/main" val="4080360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Violence against women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Feminist movements in </a:t>
            </a:r>
            <a:r>
              <a:rPr lang="en-US" dirty="0" smtClean="0"/>
              <a:t>India </a:t>
            </a:r>
            <a:r>
              <a:rPr lang="en-US" dirty="0" smtClean="0"/>
              <a:t>started mainly as a response to violence against women</a:t>
            </a:r>
          </a:p>
          <a:p>
            <a:r>
              <a:rPr lang="en-US" dirty="0" err="1" smtClean="0"/>
              <a:t>Intersectionality</a:t>
            </a:r>
            <a:r>
              <a:rPr lang="en-US" dirty="0" smtClean="0"/>
              <a:t> – gender isn’t always the only determinant of the nature or level of exploitation </a:t>
            </a:r>
            <a:r>
              <a:rPr lang="en-US" dirty="0" smtClean="0"/>
              <a:t>or violence – </a:t>
            </a:r>
            <a:r>
              <a:rPr lang="en-US" dirty="0" smtClean="0"/>
              <a:t>other factors play an important role in the exploitation of women such as their class, caste, race, </a:t>
            </a:r>
            <a:r>
              <a:rPr lang="en-US" dirty="0" smtClean="0"/>
              <a:t>religion, location </a:t>
            </a:r>
            <a:r>
              <a:rPr lang="en-US" dirty="0" err="1" smtClean="0"/>
              <a:t>etc</a:t>
            </a:r>
            <a:r>
              <a:rPr lang="en-US" dirty="0" smtClean="0"/>
              <a:t> - in the story it is </a:t>
            </a:r>
            <a:r>
              <a:rPr lang="en-US" dirty="0" err="1" smtClean="0"/>
              <a:t>Bishtucharan</a:t>
            </a:r>
            <a:r>
              <a:rPr lang="en-US" dirty="0" smtClean="0"/>
              <a:t> and </a:t>
            </a:r>
            <a:r>
              <a:rPr lang="en-US" dirty="0" err="1" smtClean="0"/>
              <a:t>Runu’s</a:t>
            </a:r>
            <a:r>
              <a:rPr lang="en-US" dirty="0" smtClean="0"/>
              <a:t> migrant </a:t>
            </a:r>
            <a:r>
              <a:rPr lang="en-US" dirty="0" smtClean="0"/>
              <a:t>status and their location </a:t>
            </a:r>
            <a:r>
              <a:rPr lang="en-US" dirty="0" smtClean="0"/>
              <a:t>that ultimately leads to the rape of </a:t>
            </a:r>
            <a:r>
              <a:rPr lang="en-US" dirty="0" err="1" smtClean="0"/>
              <a:t>Runu</a:t>
            </a:r>
            <a:r>
              <a:rPr lang="en-US" dirty="0"/>
              <a:t> </a:t>
            </a:r>
            <a:r>
              <a:rPr lang="en-US" dirty="0" smtClean="0"/>
              <a:t>by a bunch of drunk men while </a:t>
            </a:r>
            <a:r>
              <a:rPr lang="en-US" dirty="0" smtClean="0"/>
              <a:t>in the case of </a:t>
            </a:r>
            <a:r>
              <a:rPr lang="en-US" dirty="0" err="1" smtClean="0"/>
              <a:t>Jhunu</a:t>
            </a:r>
            <a:r>
              <a:rPr lang="en-US" dirty="0" smtClean="0"/>
              <a:t> </a:t>
            </a:r>
            <a:r>
              <a:rPr lang="en-US" dirty="0" smtClean="0"/>
              <a:t>it is religion </a:t>
            </a:r>
            <a:r>
              <a:rPr lang="en-US" dirty="0" smtClean="0"/>
              <a:t>(their religious </a:t>
            </a:r>
            <a:r>
              <a:rPr lang="en-US" dirty="0" smtClean="0"/>
              <a:t>minority </a:t>
            </a:r>
            <a:r>
              <a:rPr lang="en-US" dirty="0" smtClean="0"/>
              <a:t>status in the newly formed state of Bangladesh) </a:t>
            </a:r>
            <a:r>
              <a:rPr lang="en-US" dirty="0" smtClean="0"/>
              <a:t>that leads to her being abducted, raped and killed.  </a:t>
            </a:r>
            <a:endParaRPr lang="en-US" dirty="0" smtClean="0"/>
          </a:p>
          <a:p>
            <a:r>
              <a:rPr lang="en-US" dirty="0" smtClean="0"/>
              <a:t>It is also interesting to note that caste does not play a role in the violence perpetrated – </a:t>
            </a:r>
            <a:r>
              <a:rPr lang="en-US" dirty="0" err="1" smtClean="0"/>
              <a:t>Bishtu</a:t>
            </a:r>
            <a:r>
              <a:rPr lang="en-US" dirty="0" smtClean="0"/>
              <a:t> </a:t>
            </a:r>
            <a:r>
              <a:rPr lang="en-US" dirty="0" err="1" smtClean="0"/>
              <a:t>Pandit</a:t>
            </a:r>
            <a:r>
              <a:rPr lang="en-US" dirty="0" smtClean="0"/>
              <a:t> is an </a:t>
            </a:r>
            <a:r>
              <a:rPr lang="en-US" dirty="0" err="1" smtClean="0"/>
              <a:t>uppercaste</a:t>
            </a:r>
            <a:r>
              <a:rPr lang="en-US" dirty="0" smtClean="0"/>
              <a:t> man which seems to have no effect in the case of </a:t>
            </a:r>
            <a:r>
              <a:rPr lang="en-US" dirty="0" err="1" smtClean="0"/>
              <a:t>Runu</a:t>
            </a:r>
            <a:r>
              <a:rPr lang="en-US" dirty="0" smtClean="0"/>
              <a:t>. Sometimes </a:t>
            </a:r>
            <a:r>
              <a:rPr lang="en-US" dirty="0" err="1" smtClean="0"/>
              <a:t>intersectionality</a:t>
            </a:r>
            <a:r>
              <a:rPr lang="en-US" dirty="0" smtClean="0"/>
              <a:t> works sometimes it does not work.</a:t>
            </a:r>
            <a:endParaRPr lang="en-US" dirty="0" smtClean="0"/>
          </a:p>
        </p:txBody>
      </p:sp>
    </p:spTree>
    <p:extLst>
      <p:ext uri="{BB962C8B-B14F-4D97-AF65-F5344CB8AC3E}">
        <p14:creationId xmlns:p14="http://schemas.microsoft.com/office/powerpoint/2010/main" val="2599304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step - </a:t>
            </a:r>
            <a:endParaRPr lang="en-US" dirty="0"/>
          </a:p>
        </p:txBody>
      </p:sp>
      <p:sp>
        <p:nvSpPr>
          <p:cNvPr id="3" name="Content Placeholder 2"/>
          <p:cNvSpPr>
            <a:spLocks noGrp="1"/>
          </p:cNvSpPr>
          <p:nvPr>
            <p:ph idx="1"/>
          </p:nvPr>
        </p:nvSpPr>
        <p:spPr/>
        <p:txBody>
          <a:bodyPr/>
          <a:lstStyle/>
          <a:p>
            <a:r>
              <a:rPr lang="en-US" dirty="0" smtClean="0"/>
              <a:t>Read the story – it is the story of </a:t>
            </a:r>
            <a:r>
              <a:rPr lang="en-US" dirty="0" err="1" smtClean="0"/>
              <a:t>Bishtucharan</a:t>
            </a:r>
            <a:r>
              <a:rPr lang="en-US" dirty="0" smtClean="0"/>
              <a:t> and his daughter </a:t>
            </a:r>
            <a:r>
              <a:rPr lang="en-US" dirty="0" err="1" smtClean="0"/>
              <a:t>Runu</a:t>
            </a:r>
            <a:r>
              <a:rPr lang="en-US" dirty="0" smtClean="0"/>
              <a:t> who migrate to West Bengal. They stay at the house of his nephew </a:t>
            </a:r>
            <a:r>
              <a:rPr lang="en-US" dirty="0" err="1" smtClean="0"/>
              <a:t>Brajabasi</a:t>
            </a:r>
            <a:r>
              <a:rPr lang="en-US" dirty="0" smtClean="0"/>
              <a:t> in a railway colony near the railway tracks. The migrants are not provided any relief by the </a:t>
            </a:r>
            <a:r>
              <a:rPr lang="en-US" dirty="0" err="1" smtClean="0"/>
              <a:t>govt</a:t>
            </a:r>
            <a:r>
              <a:rPr lang="en-US" dirty="0" smtClean="0"/>
              <a:t> and they are also exploited by the local leaders. As the story progresses we learn about the murder of </a:t>
            </a:r>
            <a:r>
              <a:rPr lang="en-US" dirty="0" err="1" smtClean="0"/>
              <a:t>Jhunu</a:t>
            </a:r>
            <a:r>
              <a:rPr lang="en-US" dirty="0" smtClean="0"/>
              <a:t> by </a:t>
            </a:r>
            <a:r>
              <a:rPr lang="en-US" dirty="0" err="1" smtClean="0"/>
              <a:t>Ferumiya</a:t>
            </a:r>
            <a:r>
              <a:rPr lang="en-US" dirty="0" smtClean="0"/>
              <a:t> and the death of the wife of </a:t>
            </a:r>
            <a:r>
              <a:rPr lang="en-US" dirty="0" err="1"/>
              <a:t>B</a:t>
            </a:r>
            <a:r>
              <a:rPr lang="en-US" dirty="0" err="1" smtClean="0"/>
              <a:t>ishtucharan</a:t>
            </a:r>
            <a:r>
              <a:rPr lang="en-US" dirty="0" smtClean="0"/>
              <a:t> in the 1971 massacre. There is a liquor store near the colony and the people who drink there constantly harass the migrants. At the end of the story </a:t>
            </a:r>
            <a:r>
              <a:rPr lang="en-US" dirty="0" err="1" smtClean="0"/>
              <a:t>Runu</a:t>
            </a:r>
            <a:r>
              <a:rPr lang="en-US" dirty="0" smtClean="0"/>
              <a:t> and a few other women in the colony are taken and raped by these hooligans. </a:t>
            </a:r>
            <a:r>
              <a:rPr lang="en-US" dirty="0" err="1" smtClean="0"/>
              <a:t>Bishtucharan</a:t>
            </a:r>
            <a:r>
              <a:rPr lang="en-US" dirty="0" smtClean="0"/>
              <a:t> ends up losing everybody. </a:t>
            </a:r>
            <a:endParaRPr lang="en-US" dirty="0"/>
          </a:p>
        </p:txBody>
      </p:sp>
    </p:spTree>
    <p:extLst>
      <p:ext uri="{BB962C8B-B14F-4D97-AF65-F5344CB8AC3E}">
        <p14:creationId xmlns:p14="http://schemas.microsoft.com/office/powerpoint/2010/main" val="1008943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context – partition of Bengal and the plight of the migrants</a:t>
            </a:r>
            <a:endParaRPr lang="en-US" dirty="0"/>
          </a:p>
        </p:txBody>
      </p:sp>
      <p:sp>
        <p:nvSpPr>
          <p:cNvPr id="3" name="Content Placeholder 2"/>
          <p:cNvSpPr>
            <a:spLocks noGrp="1"/>
          </p:cNvSpPr>
          <p:nvPr>
            <p:ph idx="1"/>
          </p:nvPr>
        </p:nvSpPr>
        <p:spPr/>
        <p:txBody>
          <a:bodyPr>
            <a:normAutofit/>
          </a:bodyPr>
          <a:lstStyle/>
          <a:p>
            <a:r>
              <a:rPr lang="en-US" dirty="0" smtClean="0"/>
              <a:t>After the partition of Bengal - West </a:t>
            </a:r>
            <a:r>
              <a:rPr lang="en-US" dirty="0"/>
              <a:t>Bengal contained a population of 21 million, of </a:t>
            </a:r>
            <a:r>
              <a:rPr lang="en-US" dirty="0" smtClean="0"/>
              <a:t>whom approximately 25 per cent, or 5.3 million, were Muslims.</a:t>
            </a:r>
          </a:p>
          <a:p>
            <a:r>
              <a:rPr lang="en-US" dirty="0" smtClean="0"/>
              <a:t>East Bengal population -  </a:t>
            </a:r>
            <a:r>
              <a:rPr lang="en-US" dirty="0"/>
              <a:t>39 </a:t>
            </a:r>
            <a:r>
              <a:rPr lang="en-US" dirty="0" smtClean="0"/>
              <a:t>million -  11 </a:t>
            </a:r>
            <a:r>
              <a:rPr lang="en-US" dirty="0" smtClean="0"/>
              <a:t>million </a:t>
            </a:r>
            <a:r>
              <a:rPr lang="en-US" dirty="0"/>
              <a:t>Hindus</a:t>
            </a:r>
            <a:r>
              <a:rPr lang="en-US" dirty="0" smtClean="0"/>
              <a:t>.</a:t>
            </a:r>
          </a:p>
          <a:p>
            <a:r>
              <a:rPr lang="en-US" dirty="0" smtClean="0"/>
              <a:t>From </a:t>
            </a:r>
            <a:r>
              <a:rPr lang="en-US" dirty="0"/>
              <a:t>1946 to 1964 - total number of migrants from east Bengal almost 5 </a:t>
            </a:r>
            <a:r>
              <a:rPr lang="en-US" dirty="0" smtClean="0"/>
              <a:t>million</a:t>
            </a:r>
          </a:p>
          <a:p>
            <a:pPr marL="0" indent="0">
              <a:buNone/>
            </a:pPr>
            <a:r>
              <a:rPr lang="en-US" dirty="0" smtClean="0"/>
              <a:t>. </a:t>
            </a:r>
            <a:endParaRPr lang="en-US" dirty="0"/>
          </a:p>
          <a:p>
            <a:endParaRPr lang="en-US" dirty="0"/>
          </a:p>
        </p:txBody>
      </p:sp>
    </p:spTree>
    <p:extLst>
      <p:ext uri="{BB962C8B-B14F-4D97-AF65-F5344CB8AC3E}">
        <p14:creationId xmlns:p14="http://schemas.microsoft.com/office/powerpoint/2010/main" val="2491461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for migration</a:t>
            </a:r>
            <a:endParaRPr lang="en-US" dirty="0"/>
          </a:p>
        </p:txBody>
      </p:sp>
      <p:sp>
        <p:nvSpPr>
          <p:cNvPr id="3" name="Content Placeholder 2"/>
          <p:cNvSpPr>
            <a:spLocks noGrp="1"/>
          </p:cNvSpPr>
          <p:nvPr>
            <p:ph idx="1"/>
          </p:nvPr>
        </p:nvSpPr>
        <p:spPr/>
        <p:txBody>
          <a:bodyPr>
            <a:normAutofit fontScale="92500"/>
          </a:bodyPr>
          <a:lstStyle/>
          <a:p>
            <a:r>
              <a:rPr lang="en-US" dirty="0" smtClean="0"/>
              <a:t>Steady </a:t>
            </a:r>
            <a:r>
              <a:rPr lang="en-US" dirty="0"/>
              <a:t>and continuous migration of Hindus from east Bengal – almost 2 million Hindus fled to West Bengal due to the </a:t>
            </a:r>
            <a:r>
              <a:rPr lang="en-US" dirty="0" err="1"/>
              <a:t>Noakhali</a:t>
            </a:r>
            <a:r>
              <a:rPr lang="en-US" dirty="0"/>
              <a:t> and </a:t>
            </a:r>
            <a:r>
              <a:rPr lang="en-US" dirty="0" err="1"/>
              <a:t>Tippera</a:t>
            </a:r>
            <a:r>
              <a:rPr lang="en-US" dirty="0"/>
              <a:t> riots in 1946 (check </a:t>
            </a:r>
            <a:r>
              <a:rPr lang="en-US" dirty="0" err="1"/>
              <a:t>Naokhali</a:t>
            </a:r>
            <a:r>
              <a:rPr lang="en-US" dirty="0"/>
              <a:t> riots in Wikipedia for more details) and the Khulna (a district that was exchanged for </a:t>
            </a:r>
            <a:r>
              <a:rPr lang="en-US" dirty="0" err="1"/>
              <a:t>Murshidabad</a:t>
            </a:r>
            <a:r>
              <a:rPr lang="en-US" dirty="0"/>
              <a:t>) riots in </a:t>
            </a:r>
            <a:r>
              <a:rPr lang="en-US" dirty="0" smtClean="0"/>
              <a:t>1950.</a:t>
            </a:r>
          </a:p>
          <a:p>
            <a:r>
              <a:rPr lang="en-US" dirty="0" smtClean="0"/>
              <a:t>Another </a:t>
            </a:r>
            <a:r>
              <a:rPr lang="en-US" dirty="0"/>
              <a:t>million left East Bengal when violence between the communities erupted in 1964 after the theft of holy Muslim relics from the </a:t>
            </a:r>
            <a:r>
              <a:rPr lang="en-US" dirty="0" err="1"/>
              <a:t>Hazratbal</a:t>
            </a:r>
            <a:r>
              <a:rPr lang="en-US" dirty="0"/>
              <a:t> shrine in Kashmir. Migration from east to west also tended to increase wherever relations between India and Pakistan worsened. When the two countries were at odds, whether over India’s takeover of the princely state of Hyderabad, or over Kashmir, tensions on the bigger stage drove the Hindus out of East Bengal into </a:t>
            </a:r>
            <a:r>
              <a:rPr lang="en-US" dirty="0" smtClean="0"/>
              <a:t>India</a:t>
            </a:r>
          </a:p>
          <a:p>
            <a:endParaRPr lang="en-US" dirty="0"/>
          </a:p>
        </p:txBody>
      </p:sp>
    </p:spTree>
    <p:extLst>
      <p:ext uri="{BB962C8B-B14F-4D97-AF65-F5344CB8AC3E}">
        <p14:creationId xmlns:p14="http://schemas.microsoft.com/office/powerpoint/2010/main" val="463765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Changing social norms in east Bengal – Hindu women were no longer safe. The case of </a:t>
            </a:r>
            <a:r>
              <a:rPr lang="en-US" dirty="0" err="1"/>
              <a:t>Bishtucharan</a:t>
            </a:r>
            <a:r>
              <a:rPr lang="en-US" dirty="0"/>
              <a:t> and his family is an example of this concern. The wife of </a:t>
            </a:r>
            <a:r>
              <a:rPr lang="en-US" dirty="0" err="1"/>
              <a:t>Bishtucharan</a:t>
            </a:r>
            <a:r>
              <a:rPr lang="en-US" dirty="0"/>
              <a:t> died during the 1971 massacre in East Pakistan and his daughter </a:t>
            </a:r>
            <a:r>
              <a:rPr lang="en-US" dirty="0" err="1"/>
              <a:t>Jhunu</a:t>
            </a:r>
            <a:r>
              <a:rPr lang="en-US" dirty="0"/>
              <a:t> is kidnapped, raped and murdered by </a:t>
            </a:r>
            <a:r>
              <a:rPr lang="en-US" dirty="0" err="1"/>
              <a:t>Ferumiya</a:t>
            </a:r>
            <a:r>
              <a:rPr lang="en-US" dirty="0"/>
              <a:t> and his mates. Refer to Tetsuya </a:t>
            </a:r>
            <a:r>
              <a:rPr lang="en-US" dirty="0" err="1"/>
              <a:t>Nakatani’s</a:t>
            </a:r>
            <a:r>
              <a:rPr lang="en-US" dirty="0"/>
              <a:t> ‘Away from home’ which includes testimonies of refugees in Nadia. One of the refugees talks about a </a:t>
            </a:r>
            <a:r>
              <a:rPr lang="en-US" dirty="0" err="1"/>
              <a:t>muslim</a:t>
            </a:r>
            <a:r>
              <a:rPr lang="en-US" dirty="0"/>
              <a:t> </a:t>
            </a:r>
            <a:r>
              <a:rPr lang="en-US" dirty="0" err="1"/>
              <a:t>labourer</a:t>
            </a:r>
            <a:r>
              <a:rPr lang="en-US" dirty="0"/>
              <a:t> who asked for a Hindu woman’s hand in marriage. </a:t>
            </a:r>
          </a:p>
          <a:p>
            <a:endParaRPr lang="en-US" dirty="0"/>
          </a:p>
        </p:txBody>
      </p:sp>
    </p:spTree>
    <p:extLst>
      <p:ext uri="{BB962C8B-B14F-4D97-AF65-F5344CB8AC3E}">
        <p14:creationId xmlns:p14="http://schemas.microsoft.com/office/powerpoint/2010/main" val="3493579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Places of settlement  </a:t>
            </a:r>
            <a:endParaRPr lang="en-US" dirty="0"/>
          </a:p>
        </p:txBody>
      </p:sp>
      <p:sp>
        <p:nvSpPr>
          <p:cNvPr id="3" name="Content Placeholder 2"/>
          <p:cNvSpPr>
            <a:spLocks noGrp="1"/>
          </p:cNvSpPr>
          <p:nvPr>
            <p:ph idx="1"/>
          </p:nvPr>
        </p:nvSpPr>
        <p:spPr/>
        <p:txBody>
          <a:bodyPr>
            <a:normAutofit fontScale="92500" lnSpcReduction="20000"/>
          </a:bodyPr>
          <a:lstStyle/>
          <a:p>
            <a:r>
              <a:rPr lang="en-US" dirty="0"/>
              <a:t>most of the refugees from East Bengal ended up in just three districts of West Bengal, the 24 </a:t>
            </a:r>
            <a:r>
              <a:rPr lang="en-US" dirty="0" err="1"/>
              <a:t>Parganas</a:t>
            </a:r>
            <a:r>
              <a:rPr lang="en-US" dirty="0"/>
              <a:t>, Calcutta and Nadia</a:t>
            </a:r>
          </a:p>
          <a:p>
            <a:r>
              <a:rPr lang="en-US" dirty="0"/>
              <a:t>Four other districts, West </a:t>
            </a:r>
            <a:r>
              <a:rPr lang="en-US" dirty="0" err="1"/>
              <a:t>Dinajpur</a:t>
            </a:r>
            <a:r>
              <a:rPr lang="en-US" dirty="0"/>
              <a:t>, Cooch Behar, </a:t>
            </a:r>
            <a:r>
              <a:rPr lang="en-US" dirty="0" err="1"/>
              <a:t>Jalpaiguri</a:t>
            </a:r>
            <a:r>
              <a:rPr lang="en-US" dirty="0"/>
              <a:t> and </a:t>
            </a:r>
            <a:r>
              <a:rPr lang="en-US" dirty="0" err="1"/>
              <a:t>Burdwan</a:t>
            </a:r>
            <a:r>
              <a:rPr lang="en-US" dirty="0"/>
              <a:t> absorbed much of the remaining third</a:t>
            </a:r>
          </a:p>
          <a:p>
            <a:r>
              <a:rPr lang="en-US" dirty="0"/>
              <a:t>refugees went to places where they had kin and where they thought they could find </a:t>
            </a:r>
            <a:r>
              <a:rPr lang="en-US" dirty="0" smtClean="0"/>
              <a:t>work – also illustrates the case of </a:t>
            </a:r>
            <a:r>
              <a:rPr lang="en-US" dirty="0" err="1" smtClean="0"/>
              <a:t>bishtucharan</a:t>
            </a:r>
            <a:r>
              <a:rPr lang="en-US" dirty="0" smtClean="0"/>
              <a:t> who went to seek refuge at </a:t>
            </a:r>
            <a:r>
              <a:rPr lang="en-US" dirty="0" err="1" smtClean="0"/>
              <a:t>Brajabasi’s</a:t>
            </a:r>
            <a:r>
              <a:rPr lang="en-US" dirty="0" smtClean="0"/>
              <a:t> (his nephew) place </a:t>
            </a:r>
            <a:endParaRPr lang="en-US" dirty="0"/>
          </a:p>
          <a:p>
            <a:r>
              <a:rPr lang="en-US" dirty="0" smtClean="0"/>
              <a:t>Those </a:t>
            </a:r>
            <a:r>
              <a:rPr lang="en-US" dirty="0"/>
              <a:t>Hindus with the greatest wealth, who had the most to lose in terms of worldly goods, tended to get out quickly after partition. In contrast, lowly Hindus who had the least to lose, and who had no social status or economic independence and were most vulnerable to violence and discrimination, were the most reluctant to leave and hung on at home as long as they could.</a:t>
            </a:r>
          </a:p>
          <a:p>
            <a:endParaRPr lang="en-US" dirty="0"/>
          </a:p>
        </p:txBody>
      </p:sp>
    </p:spTree>
    <p:extLst>
      <p:ext uri="{BB962C8B-B14F-4D97-AF65-F5344CB8AC3E}">
        <p14:creationId xmlns:p14="http://schemas.microsoft.com/office/powerpoint/2010/main" val="2136215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Reaction of the central and state govt.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Both state and </a:t>
            </a:r>
            <a:r>
              <a:rPr lang="en-US" dirty="0" err="1" smtClean="0"/>
              <a:t>centre</a:t>
            </a:r>
            <a:r>
              <a:rPr lang="en-US" dirty="0" smtClean="0"/>
              <a:t> - Reluctant to </a:t>
            </a:r>
            <a:r>
              <a:rPr lang="en-US" dirty="0"/>
              <a:t>accept responsibility for the problem of resettling and rehabilitating </a:t>
            </a:r>
            <a:r>
              <a:rPr lang="en-US" dirty="0" smtClean="0"/>
              <a:t>the refugees.</a:t>
            </a:r>
            <a:endParaRPr lang="en-US" dirty="0"/>
          </a:p>
          <a:p>
            <a:r>
              <a:rPr lang="en-US" dirty="0" smtClean="0"/>
              <a:t>Nehru </a:t>
            </a:r>
            <a:r>
              <a:rPr lang="en-US" dirty="0" smtClean="0"/>
              <a:t>– more concerned with violence in Punjab - remained </a:t>
            </a:r>
            <a:r>
              <a:rPr lang="en-US" dirty="0"/>
              <a:t>convinced </a:t>
            </a:r>
            <a:r>
              <a:rPr lang="en-US" dirty="0" smtClean="0"/>
              <a:t>that conditions </a:t>
            </a:r>
            <a:r>
              <a:rPr lang="en-US" dirty="0"/>
              <a:t>in East Bengal did not constitute a grave and </a:t>
            </a:r>
            <a:r>
              <a:rPr lang="en-US" dirty="0" smtClean="0"/>
              <a:t>permanent danger </a:t>
            </a:r>
            <a:r>
              <a:rPr lang="en-US" dirty="0"/>
              <a:t>to </a:t>
            </a:r>
            <a:r>
              <a:rPr lang="en-US" dirty="0" smtClean="0"/>
              <a:t>its Hindu </a:t>
            </a:r>
            <a:r>
              <a:rPr lang="en-US" dirty="0"/>
              <a:t>minorities</a:t>
            </a:r>
            <a:r>
              <a:rPr lang="en-US" dirty="0" smtClean="0"/>
              <a:t>.</a:t>
            </a:r>
          </a:p>
          <a:p>
            <a:r>
              <a:rPr lang="en-US" dirty="0" smtClean="0"/>
              <a:t>Tried to stop or reverse the migration problem - In </a:t>
            </a:r>
            <a:r>
              <a:rPr lang="en-US" dirty="0"/>
              <a:t>April 1948, the two governments signed the </a:t>
            </a:r>
            <a:r>
              <a:rPr lang="en-US" dirty="0" smtClean="0"/>
              <a:t>Inter-Dominion </a:t>
            </a:r>
            <a:r>
              <a:rPr lang="en-US" dirty="0" smtClean="0"/>
              <a:t>Agreement</a:t>
            </a:r>
            <a:r>
              <a:rPr lang="en-US" dirty="0"/>
              <a:t>. The first Inter-Dominion Agreement, signed in April 1948, envisaged setting up Minorities Boards and Evacuee Property Management Boards in East and West Bengal, composed of members of the minority communities. The agreement was intended to reassure Hindus in East Bengal that it was safe for them to stay on there and to persuade Hindu refugees in the west to return home</a:t>
            </a:r>
          </a:p>
          <a:p>
            <a:endParaRPr lang="en-US" dirty="0" smtClean="0"/>
          </a:p>
          <a:p>
            <a:endParaRPr lang="en-US" dirty="0"/>
          </a:p>
        </p:txBody>
      </p:sp>
    </p:spTree>
    <p:extLst>
      <p:ext uri="{BB962C8B-B14F-4D97-AF65-F5344CB8AC3E}">
        <p14:creationId xmlns:p14="http://schemas.microsoft.com/office/powerpoint/2010/main" val="3430406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a:t>In 1950, when the violence against minorities in East Bengal was on a scale </a:t>
            </a:r>
            <a:r>
              <a:rPr lang="en-US" dirty="0" smtClean="0"/>
              <a:t>that </a:t>
            </a:r>
            <a:r>
              <a:rPr lang="en-US" dirty="0"/>
              <a:t>could no longer be ignored, Nehru signed ‘the Nehru–</a:t>
            </a:r>
            <a:r>
              <a:rPr lang="en-US" dirty="0" err="1"/>
              <a:t>Liaquat</a:t>
            </a:r>
            <a:r>
              <a:rPr lang="en-US" dirty="0"/>
              <a:t> Pact</a:t>
            </a:r>
            <a:r>
              <a:rPr lang="en-US" dirty="0" smtClean="0"/>
              <a:t>’ - </a:t>
            </a:r>
            <a:r>
              <a:rPr lang="en-US" dirty="0" smtClean="0"/>
              <a:t>According </a:t>
            </a:r>
            <a:r>
              <a:rPr lang="en-US" dirty="0"/>
              <a:t>to the pact, the two governments agreed to extend to all nationals of </a:t>
            </a:r>
            <a:r>
              <a:rPr lang="en-US" dirty="0" smtClean="0"/>
              <a:t>both countries</a:t>
            </a:r>
            <a:r>
              <a:rPr lang="en-US" dirty="0"/>
              <a:t>, irrespective of religion, equal rights as citizens, as well as giving them </a:t>
            </a:r>
            <a:r>
              <a:rPr lang="en-US" dirty="0" smtClean="0"/>
              <a:t>equal opportunities </a:t>
            </a:r>
            <a:r>
              <a:rPr lang="en-US" dirty="0"/>
              <a:t>in the civil services and armed forces. They agreed to give facilities to </a:t>
            </a:r>
            <a:r>
              <a:rPr lang="en-US" dirty="0" smtClean="0"/>
              <a:t>those intending </a:t>
            </a:r>
            <a:r>
              <a:rPr lang="en-US" dirty="0"/>
              <a:t>to migrate, and Minority Commissions were to be appointed in East and </a:t>
            </a:r>
            <a:r>
              <a:rPr lang="en-US" dirty="0" smtClean="0"/>
              <a:t>in West </a:t>
            </a:r>
            <a:r>
              <a:rPr lang="en-US" dirty="0"/>
              <a:t>Bengal, chaired in each case by a minister of the provincial government. </a:t>
            </a:r>
            <a:r>
              <a:rPr lang="en-US" dirty="0" smtClean="0"/>
              <a:t>India and </a:t>
            </a:r>
            <a:r>
              <a:rPr lang="en-US" dirty="0"/>
              <a:t>Pakistan also agreed to appoint ministers to their respective central </a:t>
            </a:r>
            <a:r>
              <a:rPr lang="en-US" dirty="0" smtClean="0"/>
              <a:t>governments, with </a:t>
            </a:r>
            <a:r>
              <a:rPr lang="en-US" dirty="0"/>
              <a:t>special responsibilities for ‘minority affairs’.</a:t>
            </a:r>
          </a:p>
        </p:txBody>
      </p:sp>
    </p:spTree>
    <p:extLst>
      <p:ext uri="{BB962C8B-B14F-4D97-AF65-F5344CB8AC3E}">
        <p14:creationId xmlns:p14="http://schemas.microsoft.com/office/powerpoint/2010/main" val="338719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B.C. Roy’s </a:t>
            </a:r>
            <a:r>
              <a:rPr lang="en-US" dirty="0"/>
              <a:t>policy </a:t>
            </a:r>
            <a:r>
              <a:rPr lang="en-US" dirty="0" smtClean="0"/>
              <a:t>towards the refugees was </a:t>
            </a:r>
            <a:r>
              <a:rPr lang="en-US" dirty="0"/>
              <a:t>guided by two main tenets. First, </a:t>
            </a:r>
            <a:r>
              <a:rPr lang="en-US" dirty="0" smtClean="0"/>
              <a:t>refugees were </a:t>
            </a:r>
            <a:r>
              <a:rPr lang="en-US" dirty="0"/>
              <a:t>to be strongly discouraged from coming to West Bengal; to this </a:t>
            </a:r>
            <a:r>
              <a:rPr lang="en-US" dirty="0" smtClean="0"/>
              <a:t>end they </a:t>
            </a:r>
            <a:r>
              <a:rPr lang="en-US" dirty="0"/>
              <a:t>were to be offered as little relief as government could get away </a:t>
            </a:r>
            <a:r>
              <a:rPr lang="en-US" dirty="0" smtClean="0"/>
              <a:t>with.</a:t>
            </a:r>
            <a:r>
              <a:rPr lang="en-US" dirty="0"/>
              <a:t> </a:t>
            </a:r>
            <a:r>
              <a:rPr lang="en-US" dirty="0" smtClean="0"/>
              <a:t>Secondly</a:t>
            </a:r>
            <a:r>
              <a:rPr lang="en-US" dirty="0"/>
              <a:t>, help was to be given to the refugees who arrived despite </a:t>
            </a:r>
            <a:r>
              <a:rPr lang="en-US" dirty="0" smtClean="0"/>
              <a:t>government’s best </a:t>
            </a:r>
            <a:r>
              <a:rPr lang="en-US" dirty="0"/>
              <a:t>efforts to keep them out only on the condition that they </a:t>
            </a:r>
            <a:r>
              <a:rPr lang="en-US" dirty="0" smtClean="0"/>
              <a:t>did precisely </a:t>
            </a:r>
            <a:r>
              <a:rPr lang="en-US" dirty="0"/>
              <a:t>as they were told by the </a:t>
            </a:r>
            <a:r>
              <a:rPr lang="en-US" dirty="0" smtClean="0"/>
              <a:t>state</a:t>
            </a:r>
          </a:p>
          <a:p>
            <a:r>
              <a:rPr lang="en-US" dirty="0"/>
              <a:t>In December 1957, government decided that </a:t>
            </a:r>
            <a:r>
              <a:rPr lang="en-US" dirty="0" smtClean="0"/>
              <a:t>no assistance </a:t>
            </a:r>
            <a:r>
              <a:rPr lang="en-US" dirty="0"/>
              <a:t>would be given to anyone who migrated after March 1958. Before they </a:t>
            </a:r>
            <a:r>
              <a:rPr lang="en-US" dirty="0" smtClean="0"/>
              <a:t>were granted </a:t>
            </a:r>
            <a:r>
              <a:rPr lang="en-US" dirty="0"/>
              <a:t>migration certificates, those who wanted to get out despite this draconian </a:t>
            </a:r>
            <a:r>
              <a:rPr lang="en-US" dirty="0" smtClean="0"/>
              <a:t>clause had </a:t>
            </a:r>
            <a:r>
              <a:rPr lang="en-US" dirty="0"/>
              <a:t>to sign undertakings that they would not claim any relief or rehabilitation </a:t>
            </a:r>
            <a:r>
              <a:rPr lang="en-US" dirty="0" smtClean="0"/>
              <a:t>benefits from </a:t>
            </a:r>
            <a:r>
              <a:rPr lang="en-US" dirty="0"/>
              <a:t>government.</a:t>
            </a:r>
          </a:p>
        </p:txBody>
      </p:sp>
    </p:spTree>
    <p:extLst>
      <p:ext uri="{BB962C8B-B14F-4D97-AF65-F5344CB8AC3E}">
        <p14:creationId xmlns:p14="http://schemas.microsoft.com/office/powerpoint/2010/main" val="40379670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966</TotalTime>
  <Words>1534</Words>
  <Application>Microsoft Office PowerPoint</Application>
  <PresentationFormat>Widescreen</PresentationFormat>
  <Paragraphs>40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The Other Jew (Anya Ihudi) by  Kapil Krishna Thakur</vt:lpstr>
      <vt:lpstr>First step - </vt:lpstr>
      <vt:lpstr>Historical context – partition of Bengal and the plight of the migrants</vt:lpstr>
      <vt:lpstr>Reasons for migration</vt:lpstr>
      <vt:lpstr>PowerPoint Presentation</vt:lpstr>
      <vt:lpstr>Places of settlement  </vt:lpstr>
      <vt:lpstr>Reaction of the central and state govt. </vt:lpstr>
      <vt:lpstr>Cont…</vt:lpstr>
      <vt:lpstr>Cont…</vt:lpstr>
      <vt:lpstr>Migration to Calcutta and the complex effects of migration </vt:lpstr>
      <vt:lpstr>Cont…</vt:lpstr>
      <vt:lpstr>Cont…</vt:lpstr>
      <vt:lpstr>Violence against women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Other Jew by  Anil Ghorai</dc:title>
  <dc:creator>acer</dc:creator>
  <cp:lastModifiedBy>acer</cp:lastModifiedBy>
  <cp:revision>42</cp:revision>
  <dcterms:created xsi:type="dcterms:W3CDTF">2020-04-23T20:59:05Z</dcterms:created>
  <dcterms:modified xsi:type="dcterms:W3CDTF">2020-04-25T11:15:05Z</dcterms:modified>
</cp:coreProperties>
</file>