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customXml/itemProps1.xml" ContentType="application/vnd.openxmlformats-officedocument.customXmlPropertie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4"/>
  </p:sldMasterIdLst>
  <p:notesMasterIdLst>
    <p:notesMasterId r:id="rId87"/>
  </p:notesMasterIdLst>
  <p:sldIdLst>
    <p:sldId id="256" r:id="rId5"/>
    <p:sldId id="265" r:id="rId6"/>
    <p:sldId id="441" r:id="rId7"/>
    <p:sldId id="339" r:id="rId8"/>
    <p:sldId id="340" r:id="rId9"/>
    <p:sldId id="341" r:id="rId10"/>
    <p:sldId id="342" r:id="rId11"/>
    <p:sldId id="348" r:id="rId12"/>
    <p:sldId id="349" r:id="rId13"/>
    <p:sldId id="343" r:id="rId14"/>
    <p:sldId id="367" r:id="rId15"/>
    <p:sldId id="420" r:id="rId16"/>
    <p:sldId id="419" r:id="rId17"/>
    <p:sldId id="362" r:id="rId18"/>
    <p:sldId id="352" r:id="rId19"/>
    <p:sldId id="354" r:id="rId20"/>
    <p:sldId id="355" r:id="rId21"/>
    <p:sldId id="356" r:id="rId22"/>
    <p:sldId id="357" r:id="rId23"/>
    <p:sldId id="358" r:id="rId24"/>
    <p:sldId id="359" r:id="rId25"/>
    <p:sldId id="360" r:id="rId26"/>
    <p:sldId id="366" r:id="rId27"/>
    <p:sldId id="392" r:id="rId28"/>
    <p:sldId id="394" r:id="rId29"/>
    <p:sldId id="395" r:id="rId30"/>
    <p:sldId id="396" r:id="rId31"/>
    <p:sldId id="397" r:id="rId32"/>
    <p:sldId id="363" r:id="rId33"/>
    <p:sldId id="368" r:id="rId34"/>
    <p:sldId id="393" r:id="rId35"/>
    <p:sldId id="398" r:id="rId36"/>
    <p:sldId id="399" r:id="rId37"/>
    <p:sldId id="400" r:id="rId38"/>
    <p:sldId id="401" r:id="rId39"/>
    <p:sldId id="402" r:id="rId40"/>
    <p:sldId id="353" r:id="rId41"/>
    <p:sldId id="378" r:id="rId42"/>
    <p:sldId id="440" r:id="rId43"/>
    <p:sldId id="442" r:id="rId44"/>
    <p:sldId id="443" r:id="rId45"/>
    <p:sldId id="375" r:id="rId46"/>
    <p:sldId id="414" r:id="rId47"/>
    <p:sldId id="411" r:id="rId48"/>
    <p:sldId id="412" r:id="rId49"/>
    <p:sldId id="413" r:id="rId50"/>
    <p:sldId id="387" r:id="rId51"/>
    <p:sldId id="415" r:id="rId52"/>
    <p:sldId id="416" r:id="rId53"/>
    <p:sldId id="417" r:id="rId54"/>
    <p:sldId id="444" r:id="rId55"/>
    <p:sldId id="382" r:id="rId56"/>
    <p:sldId id="389" r:id="rId57"/>
    <p:sldId id="403" r:id="rId58"/>
    <p:sldId id="404" r:id="rId59"/>
    <p:sldId id="405" r:id="rId60"/>
    <p:sldId id="406" r:id="rId61"/>
    <p:sldId id="410" r:id="rId62"/>
    <p:sldId id="407" r:id="rId63"/>
    <p:sldId id="408" r:id="rId64"/>
    <p:sldId id="409" r:id="rId65"/>
    <p:sldId id="445" r:id="rId66"/>
    <p:sldId id="418" r:id="rId67"/>
    <p:sldId id="377" r:id="rId68"/>
    <p:sldId id="422" r:id="rId69"/>
    <p:sldId id="423" r:id="rId70"/>
    <p:sldId id="438" r:id="rId71"/>
    <p:sldId id="439" r:id="rId72"/>
    <p:sldId id="426" r:id="rId73"/>
    <p:sldId id="427" r:id="rId74"/>
    <p:sldId id="428" r:id="rId75"/>
    <p:sldId id="429" r:id="rId76"/>
    <p:sldId id="430" r:id="rId77"/>
    <p:sldId id="431" r:id="rId78"/>
    <p:sldId id="432" r:id="rId79"/>
    <p:sldId id="433" r:id="rId80"/>
    <p:sldId id="434" r:id="rId81"/>
    <p:sldId id="435" r:id="rId82"/>
    <p:sldId id="436" r:id="rId83"/>
    <p:sldId id="437" r:id="rId84"/>
    <p:sldId id="421" r:id="rId85"/>
    <p:sldId id="347" r:id="rId8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66E0"/>
    <a:srgbClr val="C0C0C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86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76" Type="http://schemas.openxmlformats.org/officeDocument/2006/relationships/slide" Target="slides/slide72.xml"/><Relationship Id="rId84" Type="http://schemas.openxmlformats.org/officeDocument/2006/relationships/slide" Target="slides/slide80.xml"/><Relationship Id="rId89" Type="http://schemas.openxmlformats.org/officeDocument/2006/relationships/viewProps" Target="viewProps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87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90" Type="http://schemas.openxmlformats.org/officeDocument/2006/relationships/theme" Target="theme/theme1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77" Type="http://schemas.openxmlformats.org/officeDocument/2006/relationships/slide" Target="slides/slide73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openxmlformats.org/officeDocument/2006/relationships/slide" Target="slides/slide79.xml"/><Relationship Id="rId88" Type="http://schemas.openxmlformats.org/officeDocument/2006/relationships/presProps" Target="presProps.xml"/><Relationship Id="rId9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pour modifier les styles du texte du masque</a:t>
            </a:r>
          </a:p>
          <a:p>
            <a:pPr lvl="1"/>
            <a:r>
              <a:rPr lang="en-GB" smtClean="0"/>
              <a:t>Deuxième niveau</a:t>
            </a:r>
          </a:p>
          <a:p>
            <a:pPr lvl="2"/>
            <a:r>
              <a:rPr lang="en-GB" smtClean="0"/>
              <a:t>Troisième niveau</a:t>
            </a:r>
          </a:p>
          <a:p>
            <a:pPr lvl="3"/>
            <a:r>
              <a:rPr lang="en-GB" smtClean="0"/>
              <a:t>Quatrième niveau</a:t>
            </a:r>
          </a:p>
          <a:p>
            <a:pPr lvl="4"/>
            <a:r>
              <a:rPr lang="en-GB" smtClean="0"/>
              <a:t>Cinquième niveau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B8CECFD8-5714-42B0-9234-55AD082FCA2E}" type="slidenum">
              <a:rPr lang="ar-SA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12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5124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25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12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5127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28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129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0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1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Cliquez pour modifier le style du titre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GB"/>
              <a:t>Cliquez pour modifier le style des sous-titres du masque</a:t>
            </a:r>
          </a:p>
        </p:txBody>
      </p:sp>
      <p:sp>
        <p:nvSpPr>
          <p:cNvPr id="5134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5135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5136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A19AC30-3AFD-4BD3-B113-2C19C2E15D34}" type="slidenum">
              <a:rPr lang="ar-SA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12353E-F98E-4F03-A555-4720B97E98EC}" type="slidenum">
              <a:rPr lang="ar-SA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50E2A-8FB0-422B-9721-99F7E6EF852C}" type="slidenum">
              <a:rPr lang="ar-SA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E49FACD-80FD-409E-85F4-002542E9B76F}" type="slidenum">
              <a:rPr lang="ar-SA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36C598-A60B-404A-95AF-1DA7C152F67F}" type="slidenum">
              <a:rPr lang="ar-SA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5F7C78-A914-43B1-B623-18452FAD554B}" type="slidenum">
              <a:rPr lang="ar-SA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A98B61-DC3A-437E-8477-CC65DF50E2CF}" type="slidenum">
              <a:rPr lang="ar-SA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02BE43-7010-40DD-A396-EC72A0A1C828}" type="slidenum">
              <a:rPr lang="ar-SA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763540-C25B-4BAA-A5AF-C5982733F47E}" type="slidenum">
              <a:rPr lang="ar-SA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7150F-D99C-47AD-B421-FFCFED369DEC}" type="slidenum">
              <a:rPr lang="ar-SA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5B34D7-6507-4A37-BEF5-845AD48B3F23}" type="slidenum">
              <a:rPr lang="ar-SA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B247D9-6871-4344-81A3-CB3831FDC24C}" type="slidenum">
              <a:rPr lang="ar-SA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pour modifier le style du titre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pour modifier les styles du texte du masque</a:t>
            </a:r>
          </a:p>
          <a:p>
            <a:pPr lvl="1"/>
            <a:r>
              <a:rPr lang="en-GB" smtClean="0"/>
              <a:t>Deuxième niveau</a:t>
            </a:r>
          </a:p>
          <a:p>
            <a:pPr lvl="2"/>
            <a:r>
              <a:rPr lang="en-GB" smtClean="0"/>
              <a:t>Troisième niveau</a:t>
            </a:r>
          </a:p>
          <a:p>
            <a:pPr lvl="3"/>
            <a:r>
              <a:rPr lang="en-GB" smtClean="0"/>
              <a:t>Quatrième niveau</a:t>
            </a:r>
          </a:p>
          <a:p>
            <a:pPr lvl="4"/>
            <a:r>
              <a:rPr lang="en-GB" smtClean="0"/>
              <a:t>Cinquième niveau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63F53B3-F2C1-4DE3-9053-8A4F270841C4}" type="slidenum">
              <a:rPr lang="ar-SA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Branching_factor" TargetMode="Externa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133600"/>
            <a:ext cx="7772400" cy="1462088"/>
          </a:xfrm>
        </p:spPr>
        <p:txBody>
          <a:bodyPr/>
          <a:lstStyle/>
          <a:p>
            <a:pPr algn="ctr"/>
            <a:r>
              <a:rPr lang="en-US" sz="4000"/>
              <a:t>Artificial Intelligence</a:t>
            </a:r>
            <a:br>
              <a:rPr lang="en-US" sz="4000"/>
            </a:br>
            <a:r>
              <a:rPr lang="en-US" sz="4000">
                <a:solidFill>
                  <a:schemeClr val="accent2"/>
                </a:solidFill>
              </a:rPr>
              <a:t>Problem solving by searching</a:t>
            </a:r>
            <a:br>
              <a:rPr lang="en-US" sz="4000">
                <a:solidFill>
                  <a:schemeClr val="accent2"/>
                </a:solidFill>
              </a:rPr>
            </a:br>
            <a:endParaRPr lang="en-GB" sz="4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33063-E3DC-46D4-A6A8-EDB382E87545}" type="slidenum">
              <a:rPr lang="ar-SA"/>
              <a:pPr/>
              <a:t>10</a:t>
            </a:fld>
            <a:endParaRPr lang="en-GB"/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Traditional informed search strategies</a:t>
            </a:r>
            <a:endParaRPr lang="en-GB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905000"/>
            <a:ext cx="8153400" cy="4724400"/>
          </a:xfrm>
        </p:spPr>
        <p:txBody>
          <a:bodyPr/>
          <a:lstStyle/>
          <a:p>
            <a:r>
              <a:rPr lang="en-US" sz="2800">
                <a:latin typeface="Times New Roman" pitchFamily="18" charset="0"/>
              </a:rPr>
              <a:t>Greedy Best first search</a:t>
            </a:r>
          </a:p>
          <a:p>
            <a:pPr lvl="1"/>
            <a:r>
              <a:rPr lang="en-US" sz="2400">
                <a:latin typeface="Times New Roman" pitchFamily="18" charset="0"/>
              </a:rPr>
              <a:t>“Always chooses the successor node with the best </a:t>
            </a:r>
            <a:r>
              <a:rPr lang="en-US" sz="2400" i="1">
                <a:latin typeface="Times New Roman" pitchFamily="18" charset="0"/>
              </a:rPr>
              <a:t>f</a:t>
            </a:r>
            <a:r>
              <a:rPr lang="en-US" sz="2400">
                <a:latin typeface="Times New Roman" pitchFamily="18" charset="0"/>
              </a:rPr>
              <a:t> value” where </a:t>
            </a:r>
            <a:r>
              <a:rPr lang="en-US" sz="2400" i="1">
                <a:latin typeface="Times New Roman" pitchFamily="18" charset="0"/>
              </a:rPr>
              <a:t>f(n) = h(n)</a:t>
            </a:r>
          </a:p>
          <a:p>
            <a:pPr lvl="1"/>
            <a:r>
              <a:rPr lang="en-US" sz="2400">
                <a:latin typeface="Times New Roman" pitchFamily="18" charset="0"/>
              </a:rPr>
              <a:t>We choose the one that is nearest to the final state among all possible choices</a:t>
            </a:r>
          </a:p>
          <a:p>
            <a:endParaRPr lang="en-US" sz="2800">
              <a:latin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</a:rPr>
              <a:t>A* search</a:t>
            </a:r>
          </a:p>
          <a:p>
            <a:pPr lvl="1"/>
            <a:r>
              <a:rPr lang="en-US" sz="2400">
                <a:latin typeface="Times New Roman" pitchFamily="18" charset="0"/>
              </a:rPr>
              <a:t>Best first search using an “admissible” heuristic function </a:t>
            </a:r>
            <a:r>
              <a:rPr lang="en-US" sz="2400" i="1">
                <a:latin typeface="Times New Roman" pitchFamily="18" charset="0"/>
              </a:rPr>
              <a:t>f </a:t>
            </a:r>
            <a:r>
              <a:rPr lang="en-US" sz="2400">
                <a:latin typeface="Times New Roman" pitchFamily="18" charset="0"/>
              </a:rPr>
              <a:t>that takes into account the current cost</a:t>
            </a:r>
            <a:r>
              <a:rPr lang="en-US" sz="2400" i="1">
                <a:latin typeface="Times New Roman" pitchFamily="18" charset="0"/>
              </a:rPr>
              <a:t> g</a:t>
            </a:r>
          </a:p>
          <a:p>
            <a:pPr lvl="1"/>
            <a:r>
              <a:rPr lang="en-US" sz="2400">
                <a:latin typeface="Times New Roman" pitchFamily="18" charset="0"/>
              </a:rPr>
              <a:t>Always returns the optimal solution path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Informed Search Strategies</a:t>
            </a:r>
            <a:endParaRPr lang="en-GB"/>
          </a:p>
        </p:txBody>
      </p:sp>
      <p:sp>
        <p:nvSpPr>
          <p:cNvPr id="19456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Best First Search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9F16B-34AE-42F2-BAC7-EB718240C72D}" type="slidenum">
              <a:rPr lang="ar-SA"/>
              <a:pPr/>
              <a:t>12</a:t>
            </a:fld>
            <a:endParaRPr lang="en-GB"/>
          </a:p>
        </p:txBody>
      </p:sp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 implementation of Best First Search</a:t>
            </a:r>
            <a:endParaRPr lang="en-GB"/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17713"/>
            <a:ext cx="8574088" cy="4114800"/>
          </a:xfrm>
          <a:ln>
            <a:solidFill>
              <a:schemeClr val="hlink"/>
            </a:solidFill>
          </a:ln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 b="1" dirty="0"/>
              <a:t>function</a:t>
            </a:r>
            <a:r>
              <a:rPr lang="en-US" sz="2800" dirty="0"/>
              <a:t> BEST-FIRST-SEARCH (</a:t>
            </a:r>
            <a:r>
              <a:rPr lang="en-US" sz="2800" i="1" dirty="0"/>
              <a:t>problem</a:t>
            </a:r>
            <a:r>
              <a:rPr lang="en-US" sz="2800" dirty="0"/>
              <a:t>, </a:t>
            </a:r>
            <a:r>
              <a:rPr lang="en-US" sz="2800" i="1" dirty="0" err="1"/>
              <a:t>eval</a:t>
            </a:r>
            <a:r>
              <a:rPr lang="en-US" sz="2800" i="1" dirty="0"/>
              <a:t>-fn</a:t>
            </a:r>
            <a:r>
              <a:rPr lang="en-US" sz="2800" dirty="0"/>
              <a:t>) </a:t>
            </a:r>
          </a:p>
          <a:p>
            <a:pPr>
              <a:buFont typeface="Wingdings" pitchFamily="2" charset="2"/>
              <a:buNone/>
            </a:pPr>
            <a:r>
              <a:rPr lang="en-US" sz="2800" dirty="0"/>
              <a:t>          </a:t>
            </a:r>
            <a:r>
              <a:rPr lang="en-US" sz="2800" b="1" dirty="0"/>
              <a:t>returns</a:t>
            </a:r>
            <a:r>
              <a:rPr lang="en-US" sz="2800" dirty="0"/>
              <a:t> a solution sequence, or failure</a:t>
            </a:r>
          </a:p>
          <a:p>
            <a:pPr>
              <a:buFont typeface="Wingdings" pitchFamily="2" charset="2"/>
              <a:buNone/>
            </a:pPr>
            <a:r>
              <a:rPr lang="en-US" sz="2800" b="1" i="1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Font typeface="Wingdings" pitchFamily="2" charset="2"/>
              <a:buNone/>
            </a:pPr>
            <a:r>
              <a:rPr lang="en-US" sz="2800" b="1" i="1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   	queuing-fn</a:t>
            </a:r>
            <a:r>
              <a:rPr lang="en-US" sz="28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 = a function that sorts nodes by </a:t>
            </a:r>
            <a:r>
              <a:rPr lang="en-US" sz="2800" i="1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eval</a:t>
            </a:r>
            <a:r>
              <a:rPr lang="en-US" sz="2800" i="1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-fn</a:t>
            </a:r>
          </a:p>
          <a:p>
            <a:pPr lvl="1">
              <a:buFont typeface="Wingdings" pitchFamily="2" charset="2"/>
              <a:buNone/>
            </a:pPr>
            <a:endParaRPr lang="en-US" b="1" dirty="0"/>
          </a:p>
          <a:p>
            <a:pPr lvl="1">
              <a:buFont typeface="Wingdings" pitchFamily="2" charset="2"/>
              <a:buNone/>
            </a:pPr>
            <a:r>
              <a:rPr lang="en-US" b="1" dirty="0"/>
              <a:t>return </a:t>
            </a:r>
            <a:r>
              <a:rPr lang="en-US" dirty="0"/>
              <a:t>GENERIC-SEARCH (</a:t>
            </a:r>
            <a:r>
              <a:rPr lang="en-US" i="1" dirty="0" err="1"/>
              <a:t>problem</a:t>
            </a:r>
            <a:r>
              <a:rPr lang="en-US" dirty="0" err="1"/>
              <a:t>,</a:t>
            </a:r>
            <a:r>
              <a:rPr lang="en-US" i="1" dirty="0" err="1"/>
              <a:t>queuing</a:t>
            </a:r>
            <a:r>
              <a:rPr lang="en-US" i="1" dirty="0"/>
              <a:t>-fn</a:t>
            </a:r>
            <a:r>
              <a:rPr lang="en-US" dirty="0"/>
              <a:t>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Informed Search Strategies</a:t>
            </a:r>
            <a:endParaRPr lang="en-GB"/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Greedy Search</a:t>
            </a:r>
          </a:p>
          <a:p>
            <a:r>
              <a:rPr lang="en-US" i="1">
                <a:latin typeface="Times New Roman" pitchFamily="18" charset="0"/>
                <a:cs typeface="Times New Roman" pitchFamily="18" charset="0"/>
              </a:rPr>
              <a:t>eval-fn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: f(n) = h(n)</a:t>
            </a:r>
            <a:endParaRPr lang="en-GB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2168-238C-4288-90B5-7E6FDE48B543}" type="slidenum">
              <a:rPr lang="ar-SA"/>
              <a:pPr/>
              <a:t>14</a:t>
            </a:fld>
            <a:endParaRPr lang="en-GB"/>
          </a:p>
        </p:txBody>
      </p:sp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Search</a:t>
            </a:r>
            <a:endParaRPr lang="en-GB"/>
          </a:p>
        </p:txBody>
      </p:sp>
      <p:grpSp>
        <p:nvGrpSpPr>
          <p:cNvPr id="189443" name="Group 3"/>
          <p:cNvGrpSpPr>
            <a:grpSpLocks/>
          </p:cNvGrpSpPr>
          <p:nvPr/>
        </p:nvGrpSpPr>
        <p:grpSpPr bwMode="auto">
          <a:xfrm>
            <a:off x="2133600" y="1981200"/>
            <a:ext cx="457200" cy="457200"/>
            <a:chOff x="1344" y="1248"/>
            <a:chExt cx="288" cy="288"/>
          </a:xfrm>
        </p:grpSpPr>
        <p:sp>
          <p:nvSpPr>
            <p:cNvPr id="189444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9445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189446" name="Group 6"/>
          <p:cNvGrpSpPr>
            <a:grpSpLocks/>
          </p:cNvGrpSpPr>
          <p:nvPr/>
        </p:nvGrpSpPr>
        <p:grpSpPr bwMode="auto">
          <a:xfrm>
            <a:off x="3200400" y="2514600"/>
            <a:ext cx="457200" cy="457200"/>
            <a:chOff x="1344" y="1248"/>
            <a:chExt cx="288" cy="288"/>
          </a:xfrm>
        </p:grpSpPr>
        <p:sp>
          <p:nvSpPr>
            <p:cNvPr id="189447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9448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189449" name="Group 9"/>
          <p:cNvGrpSpPr>
            <a:grpSpLocks/>
          </p:cNvGrpSpPr>
          <p:nvPr/>
        </p:nvGrpSpPr>
        <p:grpSpPr bwMode="auto">
          <a:xfrm>
            <a:off x="533400" y="3429000"/>
            <a:ext cx="457200" cy="457200"/>
            <a:chOff x="1344" y="1248"/>
            <a:chExt cx="288" cy="288"/>
          </a:xfrm>
        </p:grpSpPr>
        <p:sp>
          <p:nvSpPr>
            <p:cNvPr id="189450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9451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D</a:t>
              </a:r>
              <a:endParaRPr lang="en-GB" sz="1800"/>
            </a:p>
          </p:txBody>
        </p:sp>
      </p:grpSp>
      <p:grpSp>
        <p:nvGrpSpPr>
          <p:cNvPr id="189452" name="Group 12"/>
          <p:cNvGrpSpPr>
            <a:grpSpLocks/>
          </p:cNvGrpSpPr>
          <p:nvPr/>
        </p:nvGrpSpPr>
        <p:grpSpPr bwMode="auto">
          <a:xfrm>
            <a:off x="1066800" y="2667000"/>
            <a:ext cx="457200" cy="457200"/>
            <a:chOff x="1344" y="1248"/>
            <a:chExt cx="288" cy="288"/>
          </a:xfrm>
        </p:grpSpPr>
        <p:sp>
          <p:nvSpPr>
            <p:cNvPr id="189453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9454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189455" name="Group 15"/>
          <p:cNvGrpSpPr>
            <a:grpSpLocks/>
          </p:cNvGrpSpPr>
          <p:nvPr/>
        </p:nvGrpSpPr>
        <p:grpSpPr bwMode="auto">
          <a:xfrm>
            <a:off x="2209800" y="3124200"/>
            <a:ext cx="457200" cy="457200"/>
            <a:chOff x="1344" y="1248"/>
            <a:chExt cx="288" cy="288"/>
          </a:xfrm>
        </p:grpSpPr>
        <p:sp>
          <p:nvSpPr>
            <p:cNvPr id="189456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9457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189458" name="Group 18"/>
          <p:cNvGrpSpPr>
            <a:grpSpLocks/>
          </p:cNvGrpSpPr>
          <p:nvPr/>
        </p:nvGrpSpPr>
        <p:grpSpPr bwMode="auto">
          <a:xfrm>
            <a:off x="2895600" y="4038600"/>
            <a:ext cx="457200" cy="457200"/>
            <a:chOff x="1344" y="1248"/>
            <a:chExt cx="288" cy="288"/>
          </a:xfrm>
        </p:grpSpPr>
        <p:sp>
          <p:nvSpPr>
            <p:cNvPr id="189459" name="Oval 1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9460" name="Text Box 2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F</a:t>
              </a:r>
              <a:endParaRPr lang="en-GB" sz="1800"/>
            </a:p>
          </p:txBody>
        </p:sp>
      </p:grpSp>
      <p:grpSp>
        <p:nvGrpSpPr>
          <p:cNvPr id="189461" name="Group 21"/>
          <p:cNvGrpSpPr>
            <a:grpSpLocks/>
          </p:cNvGrpSpPr>
          <p:nvPr/>
        </p:nvGrpSpPr>
        <p:grpSpPr bwMode="auto">
          <a:xfrm>
            <a:off x="1905000" y="5715000"/>
            <a:ext cx="457200" cy="457200"/>
            <a:chOff x="1344" y="1248"/>
            <a:chExt cx="288" cy="288"/>
          </a:xfrm>
        </p:grpSpPr>
        <p:sp>
          <p:nvSpPr>
            <p:cNvPr id="189462" name="Oval 2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9463" name="Text Box 2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I</a:t>
              </a:r>
              <a:endParaRPr lang="en-GB" sz="1800"/>
            </a:p>
          </p:txBody>
        </p:sp>
      </p:grpSp>
      <p:sp>
        <p:nvSpPr>
          <p:cNvPr id="189464" name="Line 24"/>
          <p:cNvSpPr>
            <a:spLocks noChangeShapeType="1"/>
          </p:cNvSpPr>
          <p:nvPr/>
        </p:nvSpPr>
        <p:spPr bwMode="auto">
          <a:xfrm>
            <a:off x="2438400" y="3581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9465" name="Line 25"/>
          <p:cNvSpPr>
            <a:spLocks noChangeShapeType="1"/>
          </p:cNvSpPr>
          <p:nvPr/>
        </p:nvSpPr>
        <p:spPr bwMode="auto">
          <a:xfrm flipH="1">
            <a:off x="2133600" y="4495800"/>
            <a:ext cx="9906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9466" name="Text Box 26"/>
          <p:cNvSpPr txBox="1">
            <a:spLocks noChangeArrowheads="1"/>
          </p:cNvSpPr>
          <p:nvPr/>
        </p:nvSpPr>
        <p:spPr bwMode="auto">
          <a:xfrm>
            <a:off x="26670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99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9467" name="Text Box 27"/>
          <p:cNvSpPr txBox="1">
            <a:spLocks noChangeArrowheads="1"/>
          </p:cNvSpPr>
          <p:nvPr/>
        </p:nvSpPr>
        <p:spPr bwMode="auto">
          <a:xfrm>
            <a:off x="2667000" y="51054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211</a:t>
            </a:r>
            <a:endParaRPr lang="en-GB" sz="1800" b="1">
              <a:solidFill>
                <a:schemeClr val="hlink"/>
              </a:solidFill>
            </a:endParaRPr>
          </a:p>
        </p:txBody>
      </p:sp>
      <p:grpSp>
        <p:nvGrpSpPr>
          <p:cNvPr id="189468" name="Group 28"/>
          <p:cNvGrpSpPr>
            <a:grpSpLocks/>
          </p:cNvGrpSpPr>
          <p:nvPr/>
        </p:nvGrpSpPr>
        <p:grpSpPr bwMode="auto">
          <a:xfrm>
            <a:off x="1371600" y="4038600"/>
            <a:ext cx="457200" cy="457200"/>
            <a:chOff x="1344" y="1248"/>
            <a:chExt cx="288" cy="288"/>
          </a:xfrm>
        </p:grpSpPr>
        <p:sp>
          <p:nvSpPr>
            <p:cNvPr id="189469" name="Oval 2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9470" name="Text Box 3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G</a:t>
              </a:r>
              <a:endParaRPr lang="en-GB" sz="1800"/>
            </a:p>
          </p:txBody>
        </p:sp>
      </p:grpSp>
      <p:grpSp>
        <p:nvGrpSpPr>
          <p:cNvPr id="189471" name="Group 31"/>
          <p:cNvGrpSpPr>
            <a:grpSpLocks/>
          </p:cNvGrpSpPr>
          <p:nvPr/>
        </p:nvGrpSpPr>
        <p:grpSpPr bwMode="auto">
          <a:xfrm>
            <a:off x="1143000" y="4953000"/>
            <a:ext cx="457200" cy="457200"/>
            <a:chOff x="1344" y="1248"/>
            <a:chExt cx="288" cy="288"/>
          </a:xfrm>
        </p:grpSpPr>
        <p:sp>
          <p:nvSpPr>
            <p:cNvPr id="189472" name="Oval 3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9473" name="Text Box 3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H</a:t>
              </a:r>
              <a:endParaRPr lang="en-GB" sz="1800"/>
            </a:p>
          </p:txBody>
        </p:sp>
      </p:grpSp>
      <p:sp>
        <p:nvSpPr>
          <p:cNvPr id="189474" name="Line 34"/>
          <p:cNvSpPr>
            <a:spLocks noChangeShapeType="1"/>
          </p:cNvSpPr>
          <p:nvPr/>
        </p:nvSpPr>
        <p:spPr bwMode="auto">
          <a:xfrm flipH="1">
            <a:off x="1524000" y="35814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9475" name="Line 35"/>
          <p:cNvSpPr>
            <a:spLocks noChangeShapeType="1"/>
          </p:cNvSpPr>
          <p:nvPr/>
        </p:nvSpPr>
        <p:spPr bwMode="auto">
          <a:xfrm flipH="1">
            <a:off x="1371600" y="44958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9476" name="Line 36"/>
          <p:cNvSpPr>
            <a:spLocks noChangeShapeType="1"/>
          </p:cNvSpPr>
          <p:nvPr/>
        </p:nvSpPr>
        <p:spPr bwMode="auto">
          <a:xfrm>
            <a:off x="1371600" y="5410200"/>
            <a:ext cx="762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9477" name="Text Box 37"/>
          <p:cNvSpPr txBox="1">
            <a:spLocks noChangeArrowheads="1"/>
          </p:cNvSpPr>
          <p:nvPr/>
        </p:nvSpPr>
        <p:spPr bwMode="auto">
          <a:xfrm>
            <a:off x="16002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9478" name="Line 38"/>
          <p:cNvSpPr>
            <a:spLocks noChangeShapeType="1"/>
          </p:cNvSpPr>
          <p:nvPr/>
        </p:nvSpPr>
        <p:spPr bwMode="auto">
          <a:xfrm>
            <a:off x="2362200" y="2438400"/>
            <a:ext cx="1066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9479" name="Line 39"/>
          <p:cNvSpPr>
            <a:spLocks noChangeShapeType="1"/>
          </p:cNvSpPr>
          <p:nvPr/>
        </p:nvSpPr>
        <p:spPr bwMode="auto">
          <a:xfrm>
            <a:off x="2362200" y="24384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9480" name="Line 40"/>
          <p:cNvSpPr>
            <a:spLocks noChangeShapeType="1"/>
          </p:cNvSpPr>
          <p:nvPr/>
        </p:nvSpPr>
        <p:spPr bwMode="auto">
          <a:xfrm flipH="1">
            <a:off x="1295400" y="2438400"/>
            <a:ext cx="1066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9481" name="Line 41"/>
          <p:cNvSpPr>
            <a:spLocks noChangeShapeType="1"/>
          </p:cNvSpPr>
          <p:nvPr/>
        </p:nvSpPr>
        <p:spPr bwMode="auto">
          <a:xfrm flipH="1">
            <a:off x="762000" y="31242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9482" name="Text Box 42"/>
          <p:cNvSpPr txBox="1">
            <a:spLocks noChangeArrowheads="1"/>
          </p:cNvSpPr>
          <p:nvPr/>
        </p:nvSpPr>
        <p:spPr bwMode="auto">
          <a:xfrm>
            <a:off x="25908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Start</a:t>
            </a:r>
            <a:endParaRPr lang="en-GB" sz="1800"/>
          </a:p>
        </p:txBody>
      </p:sp>
      <p:sp>
        <p:nvSpPr>
          <p:cNvPr id="189483" name="Text Box 43"/>
          <p:cNvSpPr txBox="1">
            <a:spLocks noChangeArrowheads="1"/>
          </p:cNvSpPr>
          <p:nvPr/>
        </p:nvSpPr>
        <p:spPr bwMode="auto">
          <a:xfrm>
            <a:off x="2438400" y="6019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Goal</a:t>
            </a:r>
            <a:endParaRPr lang="en-GB" sz="1800"/>
          </a:p>
        </p:txBody>
      </p:sp>
      <p:sp>
        <p:nvSpPr>
          <p:cNvPr id="189484" name="Text Box 44"/>
          <p:cNvSpPr txBox="1">
            <a:spLocks noChangeArrowheads="1"/>
          </p:cNvSpPr>
          <p:nvPr/>
        </p:nvSpPr>
        <p:spPr bwMode="auto">
          <a:xfrm>
            <a:off x="990600" y="4572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97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9485" name="Text Box 45"/>
          <p:cNvSpPr txBox="1">
            <a:spLocks noChangeArrowheads="1"/>
          </p:cNvSpPr>
          <p:nvPr/>
        </p:nvSpPr>
        <p:spPr bwMode="auto">
          <a:xfrm>
            <a:off x="1295400" y="54864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101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9486" name="Text Box 46"/>
          <p:cNvSpPr txBox="1">
            <a:spLocks noChangeArrowheads="1"/>
          </p:cNvSpPr>
          <p:nvPr/>
        </p:nvSpPr>
        <p:spPr bwMode="auto">
          <a:xfrm>
            <a:off x="2819400" y="2133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75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9487" name="Text Box 47"/>
          <p:cNvSpPr txBox="1">
            <a:spLocks noChangeArrowheads="1"/>
          </p:cNvSpPr>
          <p:nvPr/>
        </p:nvSpPr>
        <p:spPr bwMode="auto">
          <a:xfrm>
            <a:off x="1371600" y="2209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118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9488" name="Text Box 48"/>
          <p:cNvSpPr txBox="1">
            <a:spLocks noChangeArrowheads="1"/>
          </p:cNvSpPr>
          <p:nvPr/>
        </p:nvSpPr>
        <p:spPr bwMode="auto">
          <a:xfrm>
            <a:off x="381000" y="30480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9489" name="Text Box 49"/>
          <p:cNvSpPr txBox="1">
            <a:spLocks noChangeArrowheads="1"/>
          </p:cNvSpPr>
          <p:nvPr/>
        </p:nvSpPr>
        <p:spPr bwMode="auto">
          <a:xfrm>
            <a:off x="3657600" y="5943600"/>
            <a:ext cx="548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i="1"/>
              <a:t>f(n) = h </a:t>
            </a:r>
            <a:r>
              <a:rPr lang="en-US" sz="1800" b="1"/>
              <a:t>(</a:t>
            </a:r>
            <a:r>
              <a:rPr lang="en-US" sz="1800" b="1" i="1"/>
              <a:t>n</a:t>
            </a:r>
            <a:r>
              <a:rPr lang="en-US" sz="1800" b="1"/>
              <a:t>) = straight-line distance heuristic</a:t>
            </a:r>
            <a:endParaRPr lang="en-GB" sz="1800" b="1"/>
          </a:p>
        </p:txBody>
      </p:sp>
      <p:graphicFrame>
        <p:nvGraphicFramePr>
          <p:cNvPr id="189490" name="Group 50"/>
          <p:cNvGraphicFramePr>
            <a:graphicFrameLocks noGrp="1"/>
          </p:cNvGraphicFramePr>
          <p:nvPr>
            <p:ph sz="half" idx="2"/>
          </p:nvPr>
        </p:nvGraphicFramePr>
        <p:xfrm>
          <a:off x="5145088" y="1828800"/>
          <a:ext cx="3810000" cy="4064000"/>
        </p:xfrm>
        <a:graphic>
          <a:graphicData uri="http://schemas.openxmlformats.org/drawingml/2006/table">
            <a:tbl>
              <a:tblPr/>
              <a:tblGrid>
                <a:gridCol w="1905000"/>
                <a:gridCol w="190500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State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Heuristic: h(n)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A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366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374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C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329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244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253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178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G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193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H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98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I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9525" name="Text Box 85"/>
          <p:cNvSpPr txBox="1">
            <a:spLocks noChangeArrowheads="1"/>
          </p:cNvSpPr>
          <p:nvPr/>
        </p:nvSpPr>
        <p:spPr bwMode="auto">
          <a:xfrm>
            <a:off x="2362200" y="2681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140</a:t>
            </a:r>
            <a:endParaRPr lang="en-GB" sz="1800" b="1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E7BE-4C5E-47DD-B7D0-94144B2CD63B}" type="slidenum">
              <a:rPr lang="ar-SA"/>
              <a:pPr/>
              <a:t>15</a:t>
            </a:fld>
            <a:endParaRPr lang="en-GB"/>
          </a:p>
        </p:txBody>
      </p:sp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Search</a:t>
            </a:r>
            <a:endParaRPr lang="en-GB"/>
          </a:p>
        </p:txBody>
      </p:sp>
      <p:grpSp>
        <p:nvGrpSpPr>
          <p:cNvPr id="177160" name="Group 8"/>
          <p:cNvGrpSpPr>
            <a:grpSpLocks/>
          </p:cNvGrpSpPr>
          <p:nvPr/>
        </p:nvGrpSpPr>
        <p:grpSpPr bwMode="auto">
          <a:xfrm>
            <a:off x="2133600" y="1981200"/>
            <a:ext cx="457200" cy="457200"/>
            <a:chOff x="1344" y="1248"/>
            <a:chExt cx="288" cy="288"/>
          </a:xfrm>
        </p:grpSpPr>
        <p:sp>
          <p:nvSpPr>
            <p:cNvPr id="177158" name="Oval 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159" name="Text Box 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177161" name="Group 9"/>
          <p:cNvGrpSpPr>
            <a:grpSpLocks/>
          </p:cNvGrpSpPr>
          <p:nvPr/>
        </p:nvGrpSpPr>
        <p:grpSpPr bwMode="auto">
          <a:xfrm>
            <a:off x="3200400" y="2514600"/>
            <a:ext cx="457200" cy="457200"/>
            <a:chOff x="1344" y="1248"/>
            <a:chExt cx="288" cy="288"/>
          </a:xfrm>
        </p:grpSpPr>
        <p:sp>
          <p:nvSpPr>
            <p:cNvPr id="177162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163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177164" name="Group 12"/>
          <p:cNvGrpSpPr>
            <a:grpSpLocks/>
          </p:cNvGrpSpPr>
          <p:nvPr/>
        </p:nvGrpSpPr>
        <p:grpSpPr bwMode="auto">
          <a:xfrm>
            <a:off x="533400" y="3429000"/>
            <a:ext cx="457200" cy="457200"/>
            <a:chOff x="1344" y="1248"/>
            <a:chExt cx="288" cy="288"/>
          </a:xfrm>
        </p:grpSpPr>
        <p:sp>
          <p:nvSpPr>
            <p:cNvPr id="177165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166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D</a:t>
              </a:r>
              <a:endParaRPr lang="en-GB" sz="1800"/>
            </a:p>
          </p:txBody>
        </p:sp>
      </p:grpSp>
      <p:grpSp>
        <p:nvGrpSpPr>
          <p:cNvPr id="177167" name="Group 15"/>
          <p:cNvGrpSpPr>
            <a:grpSpLocks/>
          </p:cNvGrpSpPr>
          <p:nvPr/>
        </p:nvGrpSpPr>
        <p:grpSpPr bwMode="auto">
          <a:xfrm>
            <a:off x="1066800" y="2667000"/>
            <a:ext cx="457200" cy="457200"/>
            <a:chOff x="1344" y="1248"/>
            <a:chExt cx="288" cy="288"/>
          </a:xfrm>
        </p:grpSpPr>
        <p:sp>
          <p:nvSpPr>
            <p:cNvPr id="177168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169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177170" name="Group 18"/>
          <p:cNvGrpSpPr>
            <a:grpSpLocks/>
          </p:cNvGrpSpPr>
          <p:nvPr/>
        </p:nvGrpSpPr>
        <p:grpSpPr bwMode="auto">
          <a:xfrm>
            <a:off x="2209800" y="3124200"/>
            <a:ext cx="457200" cy="457200"/>
            <a:chOff x="1344" y="1248"/>
            <a:chExt cx="288" cy="288"/>
          </a:xfrm>
        </p:grpSpPr>
        <p:sp>
          <p:nvSpPr>
            <p:cNvPr id="177171" name="Oval 1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172" name="Text Box 2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177173" name="Group 21"/>
          <p:cNvGrpSpPr>
            <a:grpSpLocks/>
          </p:cNvGrpSpPr>
          <p:nvPr/>
        </p:nvGrpSpPr>
        <p:grpSpPr bwMode="auto">
          <a:xfrm>
            <a:off x="2895600" y="4038600"/>
            <a:ext cx="457200" cy="457200"/>
            <a:chOff x="1344" y="1248"/>
            <a:chExt cx="288" cy="288"/>
          </a:xfrm>
        </p:grpSpPr>
        <p:sp>
          <p:nvSpPr>
            <p:cNvPr id="177174" name="Oval 2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175" name="Text Box 2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F</a:t>
              </a:r>
              <a:endParaRPr lang="en-GB" sz="1800"/>
            </a:p>
          </p:txBody>
        </p:sp>
      </p:grpSp>
      <p:grpSp>
        <p:nvGrpSpPr>
          <p:cNvPr id="177176" name="Group 24"/>
          <p:cNvGrpSpPr>
            <a:grpSpLocks/>
          </p:cNvGrpSpPr>
          <p:nvPr/>
        </p:nvGrpSpPr>
        <p:grpSpPr bwMode="auto">
          <a:xfrm>
            <a:off x="1905000" y="5715000"/>
            <a:ext cx="457200" cy="457200"/>
            <a:chOff x="1344" y="1248"/>
            <a:chExt cx="288" cy="288"/>
          </a:xfrm>
        </p:grpSpPr>
        <p:sp>
          <p:nvSpPr>
            <p:cNvPr id="177177" name="Oval 25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178" name="Text Box 26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I</a:t>
              </a:r>
              <a:endParaRPr lang="en-GB" sz="1800"/>
            </a:p>
          </p:txBody>
        </p:sp>
      </p:grpSp>
      <p:sp>
        <p:nvSpPr>
          <p:cNvPr id="177179" name="Line 27"/>
          <p:cNvSpPr>
            <a:spLocks noChangeShapeType="1"/>
          </p:cNvSpPr>
          <p:nvPr/>
        </p:nvSpPr>
        <p:spPr bwMode="auto">
          <a:xfrm>
            <a:off x="2438400" y="3581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7180" name="Line 28"/>
          <p:cNvSpPr>
            <a:spLocks noChangeShapeType="1"/>
          </p:cNvSpPr>
          <p:nvPr/>
        </p:nvSpPr>
        <p:spPr bwMode="auto">
          <a:xfrm flipH="1">
            <a:off x="2133600" y="4495800"/>
            <a:ext cx="9906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7181" name="Text Box 29"/>
          <p:cNvSpPr txBox="1">
            <a:spLocks noChangeArrowheads="1"/>
          </p:cNvSpPr>
          <p:nvPr/>
        </p:nvSpPr>
        <p:spPr bwMode="auto">
          <a:xfrm>
            <a:off x="26670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99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77182" name="Text Box 30"/>
          <p:cNvSpPr txBox="1">
            <a:spLocks noChangeArrowheads="1"/>
          </p:cNvSpPr>
          <p:nvPr/>
        </p:nvSpPr>
        <p:spPr bwMode="auto">
          <a:xfrm>
            <a:off x="2667000" y="51054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211</a:t>
            </a:r>
            <a:endParaRPr lang="en-GB" sz="1800" b="1">
              <a:solidFill>
                <a:schemeClr val="hlink"/>
              </a:solidFill>
            </a:endParaRPr>
          </a:p>
        </p:txBody>
      </p:sp>
      <p:grpSp>
        <p:nvGrpSpPr>
          <p:cNvPr id="177183" name="Group 31"/>
          <p:cNvGrpSpPr>
            <a:grpSpLocks/>
          </p:cNvGrpSpPr>
          <p:nvPr/>
        </p:nvGrpSpPr>
        <p:grpSpPr bwMode="auto">
          <a:xfrm>
            <a:off x="1371600" y="4038600"/>
            <a:ext cx="457200" cy="457200"/>
            <a:chOff x="1344" y="1248"/>
            <a:chExt cx="288" cy="288"/>
          </a:xfrm>
        </p:grpSpPr>
        <p:sp>
          <p:nvSpPr>
            <p:cNvPr id="177184" name="Oval 3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185" name="Text Box 3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G</a:t>
              </a:r>
              <a:endParaRPr lang="en-GB" sz="1800"/>
            </a:p>
          </p:txBody>
        </p:sp>
      </p:grpSp>
      <p:grpSp>
        <p:nvGrpSpPr>
          <p:cNvPr id="177186" name="Group 34"/>
          <p:cNvGrpSpPr>
            <a:grpSpLocks/>
          </p:cNvGrpSpPr>
          <p:nvPr/>
        </p:nvGrpSpPr>
        <p:grpSpPr bwMode="auto">
          <a:xfrm>
            <a:off x="1143000" y="4953000"/>
            <a:ext cx="457200" cy="457200"/>
            <a:chOff x="1344" y="1248"/>
            <a:chExt cx="288" cy="288"/>
          </a:xfrm>
        </p:grpSpPr>
        <p:sp>
          <p:nvSpPr>
            <p:cNvPr id="177187" name="Oval 35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188" name="Text Box 36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H</a:t>
              </a:r>
              <a:endParaRPr lang="en-GB" sz="1800"/>
            </a:p>
          </p:txBody>
        </p:sp>
      </p:grpSp>
      <p:sp>
        <p:nvSpPr>
          <p:cNvPr id="177189" name="Line 37"/>
          <p:cNvSpPr>
            <a:spLocks noChangeShapeType="1"/>
          </p:cNvSpPr>
          <p:nvPr/>
        </p:nvSpPr>
        <p:spPr bwMode="auto">
          <a:xfrm flipH="1">
            <a:off x="1524000" y="35814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7190" name="Line 38"/>
          <p:cNvSpPr>
            <a:spLocks noChangeShapeType="1"/>
          </p:cNvSpPr>
          <p:nvPr/>
        </p:nvSpPr>
        <p:spPr bwMode="auto">
          <a:xfrm flipH="1">
            <a:off x="1371600" y="44958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7191" name="Line 39"/>
          <p:cNvSpPr>
            <a:spLocks noChangeShapeType="1"/>
          </p:cNvSpPr>
          <p:nvPr/>
        </p:nvSpPr>
        <p:spPr bwMode="auto">
          <a:xfrm>
            <a:off x="1371600" y="5410200"/>
            <a:ext cx="762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7192" name="Text Box 40"/>
          <p:cNvSpPr txBox="1">
            <a:spLocks noChangeArrowheads="1"/>
          </p:cNvSpPr>
          <p:nvPr/>
        </p:nvSpPr>
        <p:spPr bwMode="auto">
          <a:xfrm>
            <a:off x="16002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77193" name="Line 41"/>
          <p:cNvSpPr>
            <a:spLocks noChangeShapeType="1"/>
          </p:cNvSpPr>
          <p:nvPr/>
        </p:nvSpPr>
        <p:spPr bwMode="auto">
          <a:xfrm>
            <a:off x="2362200" y="2438400"/>
            <a:ext cx="1066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7194" name="Line 42"/>
          <p:cNvSpPr>
            <a:spLocks noChangeShapeType="1"/>
          </p:cNvSpPr>
          <p:nvPr/>
        </p:nvSpPr>
        <p:spPr bwMode="auto">
          <a:xfrm>
            <a:off x="2362200" y="24384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7195" name="Line 43"/>
          <p:cNvSpPr>
            <a:spLocks noChangeShapeType="1"/>
          </p:cNvSpPr>
          <p:nvPr/>
        </p:nvSpPr>
        <p:spPr bwMode="auto">
          <a:xfrm flipH="1">
            <a:off x="1295400" y="2438400"/>
            <a:ext cx="1066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7196" name="Line 44"/>
          <p:cNvSpPr>
            <a:spLocks noChangeShapeType="1"/>
          </p:cNvSpPr>
          <p:nvPr/>
        </p:nvSpPr>
        <p:spPr bwMode="auto">
          <a:xfrm flipH="1">
            <a:off x="762000" y="31242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7197" name="Text Box 45"/>
          <p:cNvSpPr txBox="1">
            <a:spLocks noChangeArrowheads="1"/>
          </p:cNvSpPr>
          <p:nvPr/>
        </p:nvSpPr>
        <p:spPr bwMode="auto">
          <a:xfrm>
            <a:off x="25908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Start</a:t>
            </a:r>
            <a:endParaRPr lang="en-GB" sz="1800"/>
          </a:p>
        </p:txBody>
      </p:sp>
      <p:sp>
        <p:nvSpPr>
          <p:cNvPr id="177198" name="Text Box 46"/>
          <p:cNvSpPr txBox="1">
            <a:spLocks noChangeArrowheads="1"/>
          </p:cNvSpPr>
          <p:nvPr/>
        </p:nvSpPr>
        <p:spPr bwMode="auto">
          <a:xfrm>
            <a:off x="2438400" y="6019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Goal</a:t>
            </a:r>
            <a:endParaRPr lang="en-GB" sz="1800"/>
          </a:p>
        </p:txBody>
      </p:sp>
      <p:sp>
        <p:nvSpPr>
          <p:cNvPr id="177199" name="Text Box 47"/>
          <p:cNvSpPr txBox="1">
            <a:spLocks noChangeArrowheads="1"/>
          </p:cNvSpPr>
          <p:nvPr/>
        </p:nvSpPr>
        <p:spPr bwMode="auto">
          <a:xfrm>
            <a:off x="990600" y="4572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97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77200" name="Text Box 48"/>
          <p:cNvSpPr txBox="1">
            <a:spLocks noChangeArrowheads="1"/>
          </p:cNvSpPr>
          <p:nvPr/>
        </p:nvSpPr>
        <p:spPr bwMode="auto">
          <a:xfrm>
            <a:off x="1295400" y="54864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101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77201" name="Text Box 49"/>
          <p:cNvSpPr txBox="1">
            <a:spLocks noChangeArrowheads="1"/>
          </p:cNvSpPr>
          <p:nvPr/>
        </p:nvSpPr>
        <p:spPr bwMode="auto">
          <a:xfrm>
            <a:off x="2819400" y="2133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75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77202" name="Text Box 50"/>
          <p:cNvSpPr txBox="1">
            <a:spLocks noChangeArrowheads="1"/>
          </p:cNvSpPr>
          <p:nvPr/>
        </p:nvSpPr>
        <p:spPr bwMode="auto">
          <a:xfrm>
            <a:off x="1371600" y="2209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118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77203" name="Text Box 51"/>
          <p:cNvSpPr txBox="1">
            <a:spLocks noChangeArrowheads="1"/>
          </p:cNvSpPr>
          <p:nvPr/>
        </p:nvSpPr>
        <p:spPr bwMode="auto">
          <a:xfrm>
            <a:off x="381000" y="30480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77204" name="Text Box 52"/>
          <p:cNvSpPr txBox="1">
            <a:spLocks noChangeArrowheads="1"/>
          </p:cNvSpPr>
          <p:nvPr/>
        </p:nvSpPr>
        <p:spPr bwMode="auto">
          <a:xfrm>
            <a:off x="3657600" y="5943600"/>
            <a:ext cx="548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i="1"/>
              <a:t>f(n) = h </a:t>
            </a:r>
            <a:r>
              <a:rPr lang="en-US" sz="1800" b="1"/>
              <a:t>(</a:t>
            </a:r>
            <a:r>
              <a:rPr lang="en-US" sz="1800" b="1" i="1"/>
              <a:t>n</a:t>
            </a:r>
            <a:r>
              <a:rPr lang="en-US" sz="1800" b="1"/>
              <a:t>) = straight-line distance heuristic</a:t>
            </a:r>
            <a:endParaRPr lang="en-GB" sz="1800" b="1"/>
          </a:p>
        </p:txBody>
      </p:sp>
      <p:graphicFrame>
        <p:nvGraphicFramePr>
          <p:cNvPr id="177280" name="Group 128"/>
          <p:cNvGraphicFramePr>
            <a:graphicFrameLocks noGrp="1"/>
          </p:cNvGraphicFramePr>
          <p:nvPr>
            <p:ph sz="half" idx="2"/>
          </p:nvPr>
        </p:nvGraphicFramePr>
        <p:xfrm>
          <a:off x="5145088" y="1828800"/>
          <a:ext cx="3810000" cy="4064000"/>
        </p:xfrm>
        <a:graphic>
          <a:graphicData uri="http://schemas.openxmlformats.org/drawingml/2006/table">
            <a:tbl>
              <a:tblPr/>
              <a:tblGrid>
                <a:gridCol w="1905000"/>
                <a:gridCol w="190500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State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Heuristic: h(n)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A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366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374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C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329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244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253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178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G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193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H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98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I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7281" name="Line 129"/>
          <p:cNvSpPr>
            <a:spLocks noChangeShapeType="1"/>
          </p:cNvSpPr>
          <p:nvPr/>
        </p:nvSpPr>
        <p:spPr bwMode="auto">
          <a:xfrm flipH="1">
            <a:off x="2057400" y="2286000"/>
            <a:ext cx="228600" cy="3581400"/>
          </a:xfrm>
          <a:prstGeom prst="line">
            <a:avLst/>
          </a:prstGeom>
          <a:noFill/>
          <a:ln w="9525">
            <a:solidFill>
              <a:schemeClr val="hlink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7282" name="Text Box 130"/>
          <p:cNvSpPr txBox="1">
            <a:spLocks noChangeArrowheads="1"/>
          </p:cNvSpPr>
          <p:nvPr/>
        </p:nvSpPr>
        <p:spPr bwMode="auto">
          <a:xfrm>
            <a:off x="2362200" y="2681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140</a:t>
            </a:r>
            <a:endParaRPr lang="en-GB" sz="1800" b="1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E591-B5AC-4477-B584-00763B299197}" type="slidenum">
              <a:rPr lang="ar-SA"/>
              <a:pPr/>
              <a:t>16</a:t>
            </a:fld>
            <a:endParaRPr lang="en-GB"/>
          </a:p>
        </p:txBody>
      </p:sp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Search</a:t>
            </a:r>
            <a:endParaRPr lang="en-GB"/>
          </a:p>
        </p:txBody>
      </p:sp>
      <p:grpSp>
        <p:nvGrpSpPr>
          <p:cNvPr id="181251" name="Group 3"/>
          <p:cNvGrpSpPr>
            <a:grpSpLocks/>
          </p:cNvGrpSpPr>
          <p:nvPr/>
        </p:nvGrpSpPr>
        <p:grpSpPr bwMode="auto">
          <a:xfrm>
            <a:off x="2133600" y="1981200"/>
            <a:ext cx="457200" cy="457200"/>
            <a:chOff x="1344" y="1248"/>
            <a:chExt cx="288" cy="288"/>
          </a:xfrm>
        </p:grpSpPr>
        <p:sp>
          <p:nvSpPr>
            <p:cNvPr id="181252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3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181254" name="Group 6"/>
          <p:cNvGrpSpPr>
            <a:grpSpLocks/>
          </p:cNvGrpSpPr>
          <p:nvPr/>
        </p:nvGrpSpPr>
        <p:grpSpPr bwMode="auto">
          <a:xfrm>
            <a:off x="3200400" y="2514600"/>
            <a:ext cx="457200" cy="457200"/>
            <a:chOff x="1344" y="1248"/>
            <a:chExt cx="288" cy="288"/>
          </a:xfrm>
        </p:grpSpPr>
        <p:sp>
          <p:nvSpPr>
            <p:cNvPr id="181255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6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181257" name="Group 9"/>
          <p:cNvGrpSpPr>
            <a:grpSpLocks/>
          </p:cNvGrpSpPr>
          <p:nvPr/>
        </p:nvGrpSpPr>
        <p:grpSpPr bwMode="auto">
          <a:xfrm>
            <a:off x="533400" y="3429000"/>
            <a:ext cx="457200" cy="457200"/>
            <a:chOff x="1344" y="1248"/>
            <a:chExt cx="288" cy="288"/>
          </a:xfrm>
        </p:grpSpPr>
        <p:sp>
          <p:nvSpPr>
            <p:cNvPr id="181258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9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D</a:t>
              </a:r>
              <a:endParaRPr lang="en-GB" sz="1800"/>
            </a:p>
          </p:txBody>
        </p:sp>
      </p:grpSp>
      <p:grpSp>
        <p:nvGrpSpPr>
          <p:cNvPr id="181260" name="Group 12"/>
          <p:cNvGrpSpPr>
            <a:grpSpLocks/>
          </p:cNvGrpSpPr>
          <p:nvPr/>
        </p:nvGrpSpPr>
        <p:grpSpPr bwMode="auto">
          <a:xfrm>
            <a:off x="1066800" y="2667000"/>
            <a:ext cx="457200" cy="457200"/>
            <a:chOff x="1344" y="1248"/>
            <a:chExt cx="288" cy="288"/>
          </a:xfrm>
        </p:grpSpPr>
        <p:sp>
          <p:nvSpPr>
            <p:cNvPr id="181261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62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181263" name="Group 15"/>
          <p:cNvGrpSpPr>
            <a:grpSpLocks/>
          </p:cNvGrpSpPr>
          <p:nvPr/>
        </p:nvGrpSpPr>
        <p:grpSpPr bwMode="auto">
          <a:xfrm>
            <a:off x="2209800" y="3124200"/>
            <a:ext cx="457200" cy="457200"/>
            <a:chOff x="1344" y="1248"/>
            <a:chExt cx="288" cy="288"/>
          </a:xfrm>
        </p:grpSpPr>
        <p:sp>
          <p:nvSpPr>
            <p:cNvPr id="181264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65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181266" name="Group 18"/>
          <p:cNvGrpSpPr>
            <a:grpSpLocks/>
          </p:cNvGrpSpPr>
          <p:nvPr/>
        </p:nvGrpSpPr>
        <p:grpSpPr bwMode="auto">
          <a:xfrm>
            <a:off x="2895600" y="4038600"/>
            <a:ext cx="457200" cy="457200"/>
            <a:chOff x="1344" y="1248"/>
            <a:chExt cx="288" cy="288"/>
          </a:xfrm>
        </p:grpSpPr>
        <p:sp>
          <p:nvSpPr>
            <p:cNvPr id="181267" name="Oval 1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68" name="Text Box 2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F</a:t>
              </a:r>
              <a:endParaRPr lang="en-GB" sz="1800"/>
            </a:p>
          </p:txBody>
        </p:sp>
      </p:grpSp>
      <p:grpSp>
        <p:nvGrpSpPr>
          <p:cNvPr id="181269" name="Group 21"/>
          <p:cNvGrpSpPr>
            <a:grpSpLocks/>
          </p:cNvGrpSpPr>
          <p:nvPr/>
        </p:nvGrpSpPr>
        <p:grpSpPr bwMode="auto">
          <a:xfrm>
            <a:off x="1905000" y="5715000"/>
            <a:ext cx="457200" cy="457200"/>
            <a:chOff x="1344" y="1248"/>
            <a:chExt cx="288" cy="288"/>
          </a:xfrm>
        </p:grpSpPr>
        <p:sp>
          <p:nvSpPr>
            <p:cNvPr id="181270" name="Oval 2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71" name="Text Box 2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I</a:t>
              </a:r>
              <a:endParaRPr lang="en-GB" sz="1800"/>
            </a:p>
          </p:txBody>
        </p:sp>
      </p:grpSp>
      <p:sp>
        <p:nvSpPr>
          <p:cNvPr id="181272" name="Line 24"/>
          <p:cNvSpPr>
            <a:spLocks noChangeShapeType="1"/>
          </p:cNvSpPr>
          <p:nvPr/>
        </p:nvSpPr>
        <p:spPr bwMode="auto">
          <a:xfrm>
            <a:off x="2438400" y="3581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73" name="Line 25"/>
          <p:cNvSpPr>
            <a:spLocks noChangeShapeType="1"/>
          </p:cNvSpPr>
          <p:nvPr/>
        </p:nvSpPr>
        <p:spPr bwMode="auto">
          <a:xfrm flipH="1">
            <a:off x="2133600" y="4495800"/>
            <a:ext cx="9906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74" name="Text Box 26"/>
          <p:cNvSpPr txBox="1">
            <a:spLocks noChangeArrowheads="1"/>
          </p:cNvSpPr>
          <p:nvPr/>
        </p:nvSpPr>
        <p:spPr bwMode="auto">
          <a:xfrm>
            <a:off x="26670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99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1275" name="Text Box 27"/>
          <p:cNvSpPr txBox="1">
            <a:spLocks noChangeArrowheads="1"/>
          </p:cNvSpPr>
          <p:nvPr/>
        </p:nvSpPr>
        <p:spPr bwMode="auto">
          <a:xfrm>
            <a:off x="2667000" y="51054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211</a:t>
            </a:r>
            <a:endParaRPr lang="en-GB" sz="1800" b="1">
              <a:solidFill>
                <a:schemeClr val="hlink"/>
              </a:solidFill>
            </a:endParaRPr>
          </a:p>
        </p:txBody>
      </p:sp>
      <p:grpSp>
        <p:nvGrpSpPr>
          <p:cNvPr id="181276" name="Group 28"/>
          <p:cNvGrpSpPr>
            <a:grpSpLocks/>
          </p:cNvGrpSpPr>
          <p:nvPr/>
        </p:nvGrpSpPr>
        <p:grpSpPr bwMode="auto">
          <a:xfrm>
            <a:off x="1371600" y="4038600"/>
            <a:ext cx="457200" cy="457200"/>
            <a:chOff x="1344" y="1248"/>
            <a:chExt cx="288" cy="288"/>
          </a:xfrm>
        </p:grpSpPr>
        <p:sp>
          <p:nvSpPr>
            <p:cNvPr id="181277" name="Oval 2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78" name="Text Box 3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G</a:t>
              </a:r>
              <a:endParaRPr lang="en-GB" sz="1800"/>
            </a:p>
          </p:txBody>
        </p:sp>
      </p:grpSp>
      <p:grpSp>
        <p:nvGrpSpPr>
          <p:cNvPr id="181279" name="Group 31"/>
          <p:cNvGrpSpPr>
            <a:grpSpLocks/>
          </p:cNvGrpSpPr>
          <p:nvPr/>
        </p:nvGrpSpPr>
        <p:grpSpPr bwMode="auto">
          <a:xfrm>
            <a:off x="1143000" y="4953000"/>
            <a:ext cx="457200" cy="457200"/>
            <a:chOff x="1344" y="1248"/>
            <a:chExt cx="288" cy="288"/>
          </a:xfrm>
        </p:grpSpPr>
        <p:sp>
          <p:nvSpPr>
            <p:cNvPr id="181280" name="Oval 3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81" name="Text Box 3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H</a:t>
              </a:r>
              <a:endParaRPr lang="en-GB" sz="1800"/>
            </a:p>
          </p:txBody>
        </p:sp>
      </p:grpSp>
      <p:sp>
        <p:nvSpPr>
          <p:cNvPr id="181282" name="Line 34"/>
          <p:cNvSpPr>
            <a:spLocks noChangeShapeType="1"/>
          </p:cNvSpPr>
          <p:nvPr/>
        </p:nvSpPr>
        <p:spPr bwMode="auto">
          <a:xfrm flipH="1">
            <a:off x="1524000" y="35814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83" name="Line 35"/>
          <p:cNvSpPr>
            <a:spLocks noChangeShapeType="1"/>
          </p:cNvSpPr>
          <p:nvPr/>
        </p:nvSpPr>
        <p:spPr bwMode="auto">
          <a:xfrm flipH="1">
            <a:off x="1371600" y="44958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84" name="Line 36"/>
          <p:cNvSpPr>
            <a:spLocks noChangeShapeType="1"/>
          </p:cNvSpPr>
          <p:nvPr/>
        </p:nvSpPr>
        <p:spPr bwMode="auto">
          <a:xfrm>
            <a:off x="1371600" y="5410200"/>
            <a:ext cx="762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85" name="Text Box 37"/>
          <p:cNvSpPr txBox="1">
            <a:spLocks noChangeArrowheads="1"/>
          </p:cNvSpPr>
          <p:nvPr/>
        </p:nvSpPr>
        <p:spPr bwMode="auto">
          <a:xfrm>
            <a:off x="16002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1286" name="Line 38"/>
          <p:cNvSpPr>
            <a:spLocks noChangeShapeType="1"/>
          </p:cNvSpPr>
          <p:nvPr/>
        </p:nvSpPr>
        <p:spPr bwMode="auto">
          <a:xfrm>
            <a:off x="2362200" y="2438400"/>
            <a:ext cx="1066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87" name="Line 39"/>
          <p:cNvSpPr>
            <a:spLocks noChangeShapeType="1"/>
          </p:cNvSpPr>
          <p:nvPr/>
        </p:nvSpPr>
        <p:spPr bwMode="auto">
          <a:xfrm>
            <a:off x="2362200" y="24384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88" name="Line 40"/>
          <p:cNvSpPr>
            <a:spLocks noChangeShapeType="1"/>
          </p:cNvSpPr>
          <p:nvPr/>
        </p:nvSpPr>
        <p:spPr bwMode="auto">
          <a:xfrm flipH="1">
            <a:off x="1295400" y="2438400"/>
            <a:ext cx="1066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89" name="Line 41"/>
          <p:cNvSpPr>
            <a:spLocks noChangeShapeType="1"/>
          </p:cNvSpPr>
          <p:nvPr/>
        </p:nvSpPr>
        <p:spPr bwMode="auto">
          <a:xfrm flipH="1">
            <a:off x="762000" y="31242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90" name="Text Box 42"/>
          <p:cNvSpPr txBox="1">
            <a:spLocks noChangeArrowheads="1"/>
          </p:cNvSpPr>
          <p:nvPr/>
        </p:nvSpPr>
        <p:spPr bwMode="auto">
          <a:xfrm>
            <a:off x="25908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Start</a:t>
            </a:r>
            <a:endParaRPr lang="en-GB" sz="1800"/>
          </a:p>
        </p:txBody>
      </p:sp>
      <p:sp>
        <p:nvSpPr>
          <p:cNvPr id="181291" name="Text Box 43"/>
          <p:cNvSpPr txBox="1">
            <a:spLocks noChangeArrowheads="1"/>
          </p:cNvSpPr>
          <p:nvPr/>
        </p:nvSpPr>
        <p:spPr bwMode="auto">
          <a:xfrm>
            <a:off x="2438400" y="6019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Goal</a:t>
            </a:r>
            <a:endParaRPr lang="en-GB" sz="1800"/>
          </a:p>
        </p:txBody>
      </p:sp>
      <p:sp>
        <p:nvSpPr>
          <p:cNvPr id="181292" name="Text Box 44"/>
          <p:cNvSpPr txBox="1">
            <a:spLocks noChangeArrowheads="1"/>
          </p:cNvSpPr>
          <p:nvPr/>
        </p:nvSpPr>
        <p:spPr bwMode="auto">
          <a:xfrm>
            <a:off x="990600" y="4572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97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1293" name="Text Box 45"/>
          <p:cNvSpPr txBox="1">
            <a:spLocks noChangeArrowheads="1"/>
          </p:cNvSpPr>
          <p:nvPr/>
        </p:nvSpPr>
        <p:spPr bwMode="auto">
          <a:xfrm>
            <a:off x="1295400" y="54864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101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1294" name="Text Box 46"/>
          <p:cNvSpPr txBox="1">
            <a:spLocks noChangeArrowheads="1"/>
          </p:cNvSpPr>
          <p:nvPr/>
        </p:nvSpPr>
        <p:spPr bwMode="auto">
          <a:xfrm>
            <a:off x="2819400" y="2133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75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1295" name="Text Box 47"/>
          <p:cNvSpPr txBox="1">
            <a:spLocks noChangeArrowheads="1"/>
          </p:cNvSpPr>
          <p:nvPr/>
        </p:nvSpPr>
        <p:spPr bwMode="auto">
          <a:xfrm>
            <a:off x="1371600" y="2209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118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1296" name="Text Box 48"/>
          <p:cNvSpPr txBox="1">
            <a:spLocks noChangeArrowheads="1"/>
          </p:cNvSpPr>
          <p:nvPr/>
        </p:nvSpPr>
        <p:spPr bwMode="auto">
          <a:xfrm>
            <a:off x="381000" y="30480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1297" name="Text Box 49"/>
          <p:cNvSpPr txBox="1">
            <a:spLocks noChangeArrowheads="1"/>
          </p:cNvSpPr>
          <p:nvPr/>
        </p:nvSpPr>
        <p:spPr bwMode="auto">
          <a:xfrm>
            <a:off x="3657600" y="5943600"/>
            <a:ext cx="548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i="1"/>
              <a:t>f(n) = h </a:t>
            </a:r>
            <a:r>
              <a:rPr lang="en-US" sz="1800" b="1"/>
              <a:t>(</a:t>
            </a:r>
            <a:r>
              <a:rPr lang="en-US" sz="1800" b="1" i="1"/>
              <a:t>n</a:t>
            </a:r>
            <a:r>
              <a:rPr lang="en-US" sz="1800" b="1"/>
              <a:t>) = straight-line distance heuristic</a:t>
            </a:r>
            <a:endParaRPr lang="en-GB" sz="1800" b="1"/>
          </a:p>
        </p:txBody>
      </p:sp>
      <p:graphicFrame>
        <p:nvGraphicFramePr>
          <p:cNvPr id="181298" name="Group 50"/>
          <p:cNvGraphicFramePr>
            <a:graphicFrameLocks noGrp="1"/>
          </p:cNvGraphicFramePr>
          <p:nvPr>
            <p:ph sz="half" idx="2"/>
          </p:nvPr>
        </p:nvGraphicFramePr>
        <p:xfrm>
          <a:off x="5145088" y="1828800"/>
          <a:ext cx="3810000" cy="4064000"/>
        </p:xfrm>
        <a:graphic>
          <a:graphicData uri="http://schemas.openxmlformats.org/drawingml/2006/table">
            <a:tbl>
              <a:tblPr/>
              <a:tblGrid>
                <a:gridCol w="1905000"/>
                <a:gridCol w="190500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State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Heuristic: h(n)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A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366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374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C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329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244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253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178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G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193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H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98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I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1333" name="Line 85"/>
          <p:cNvSpPr>
            <a:spLocks noChangeShapeType="1"/>
          </p:cNvSpPr>
          <p:nvPr/>
        </p:nvSpPr>
        <p:spPr bwMode="auto">
          <a:xfrm flipH="1">
            <a:off x="2133600" y="2895600"/>
            <a:ext cx="1219200" cy="2971800"/>
          </a:xfrm>
          <a:prstGeom prst="line">
            <a:avLst/>
          </a:prstGeom>
          <a:noFill/>
          <a:ln w="9525">
            <a:solidFill>
              <a:schemeClr val="hlink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334" name="Text Box 86"/>
          <p:cNvSpPr txBox="1">
            <a:spLocks noChangeArrowheads="1"/>
          </p:cNvSpPr>
          <p:nvPr/>
        </p:nvSpPr>
        <p:spPr bwMode="auto">
          <a:xfrm>
            <a:off x="2362200" y="2681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140</a:t>
            </a:r>
            <a:endParaRPr lang="en-GB" sz="1800" b="1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ACD17-680B-4F6D-BB20-3EBEB2533AB0}" type="slidenum">
              <a:rPr lang="ar-SA"/>
              <a:pPr/>
              <a:t>17</a:t>
            </a:fld>
            <a:endParaRPr lang="en-GB"/>
          </a:p>
        </p:txBody>
      </p:sp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Search</a:t>
            </a:r>
            <a:endParaRPr lang="en-GB"/>
          </a:p>
        </p:txBody>
      </p:sp>
      <p:grpSp>
        <p:nvGrpSpPr>
          <p:cNvPr id="182275" name="Group 3"/>
          <p:cNvGrpSpPr>
            <a:grpSpLocks/>
          </p:cNvGrpSpPr>
          <p:nvPr/>
        </p:nvGrpSpPr>
        <p:grpSpPr bwMode="auto">
          <a:xfrm>
            <a:off x="2133600" y="1981200"/>
            <a:ext cx="457200" cy="457200"/>
            <a:chOff x="1344" y="1248"/>
            <a:chExt cx="288" cy="288"/>
          </a:xfrm>
        </p:grpSpPr>
        <p:sp>
          <p:nvSpPr>
            <p:cNvPr id="182276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277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182278" name="Group 6"/>
          <p:cNvGrpSpPr>
            <a:grpSpLocks/>
          </p:cNvGrpSpPr>
          <p:nvPr/>
        </p:nvGrpSpPr>
        <p:grpSpPr bwMode="auto">
          <a:xfrm>
            <a:off x="3200400" y="2514600"/>
            <a:ext cx="457200" cy="457200"/>
            <a:chOff x="1344" y="1248"/>
            <a:chExt cx="288" cy="288"/>
          </a:xfrm>
        </p:grpSpPr>
        <p:sp>
          <p:nvSpPr>
            <p:cNvPr id="182279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280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182281" name="Group 9"/>
          <p:cNvGrpSpPr>
            <a:grpSpLocks/>
          </p:cNvGrpSpPr>
          <p:nvPr/>
        </p:nvGrpSpPr>
        <p:grpSpPr bwMode="auto">
          <a:xfrm>
            <a:off x="533400" y="3429000"/>
            <a:ext cx="457200" cy="457200"/>
            <a:chOff x="1344" y="1248"/>
            <a:chExt cx="288" cy="288"/>
          </a:xfrm>
        </p:grpSpPr>
        <p:sp>
          <p:nvSpPr>
            <p:cNvPr id="182282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283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D</a:t>
              </a:r>
              <a:endParaRPr lang="en-GB" sz="1800"/>
            </a:p>
          </p:txBody>
        </p:sp>
      </p:grpSp>
      <p:grpSp>
        <p:nvGrpSpPr>
          <p:cNvPr id="182284" name="Group 12"/>
          <p:cNvGrpSpPr>
            <a:grpSpLocks/>
          </p:cNvGrpSpPr>
          <p:nvPr/>
        </p:nvGrpSpPr>
        <p:grpSpPr bwMode="auto">
          <a:xfrm>
            <a:off x="1066800" y="2667000"/>
            <a:ext cx="457200" cy="457200"/>
            <a:chOff x="1344" y="1248"/>
            <a:chExt cx="288" cy="288"/>
          </a:xfrm>
        </p:grpSpPr>
        <p:sp>
          <p:nvSpPr>
            <p:cNvPr id="182285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286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182287" name="Group 15"/>
          <p:cNvGrpSpPr>
            <a:grpSpLocks/>
          </p:cNvGrpSpPr>
          <p:nvPr/>
        </p:nvGrpSpPr>
        <p:grpSpPr bwMode="auto">
          <a:xfrm>
            <a:off x="2209800" y="3124200"/>
            <a:ext cx="457200" cy="457200"/>
            <a:chOff x="1344" y="1248"/>
            <a:chExt cx="288" cy="288"/>
          </a:xfrm>
        </p:grpSpPr>
        <p:sp>
          <p:nvSpPr>
            <p:cNvPr id="182288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289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182290" name="Group 18"/>
          <p:cNvGrpSpPr>
            <a:grpSpLocks/>
          </p:cNvGrpSpPr>
          <p:nvPr/>
        </p:nvGrpSpPr>
        <p:grpSpPr bwMode="auto">
          <a:xfrm>
            <a:off x="2895600" y="4038600"/>
            <a:ext cx="457200" cy="457200"/>
            <a:chOff x="1344" y="1248"/>
            <a:chExt cx="288" cy="288"/>
          </a:xfrm>
        </p:grpSpPr>
        <p:sp>
          <p:nvSpPr>
            <p:cNvPr id="182291" name="Oval 1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292" name="Text Box 2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F</a:t>
              </a:r>
              <a:endParaRPr lang="en-GB" sz="1800"/>
            </a:p>
          </p:txBody>
        </p:sp>
      </p:grpSp>
      <p:grpSp>
        <p:nvGrpSpPr>
          <p:cNvPr id="182293" name="Group 21"/>
          <p:cNvGrpSpPr>
            <a:grpSpLocks/>
          </p:cNvGrpSpPr>
          <p:nvPr/>
        </p:nvGrpSpPr>
        <p:grpSpPr bwMode="auto">
          <a:xfrm>
            <a:off x="1905000" y="5715000"/>
            <a:ext cx="457200" cy="457200"/>
            <a:chOff x="1344" y="1248"/>
            <a:chExt cx="288" cy="288"/>
          </a:xfrm>
        </p:grpSpPr>
        <p:sp>
          <p:nvSpPr>
            <p:cNvPr id="182294" name="Oval 2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295" name="Text Box 2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I</a:t>
              </a:r>
              <a:endParaRPr lang="en-GB" sz="1800"/>
            </a:p>
          </p:txBody>
        </p:sp>
      </p:grpSp>
      <p:sp>
        <p:nvSpPr>
          <p:cNvPr id="182296" name="Line 24"/>
          <p:cNvSpPr>
            <a:spLocks noChangeShapeType="1"/>
          </p:cNvSpPr>
          <p:nvPr/>
        </p:nvSpPr>
        <p:spPr bwMode="auto">
          <a:xfrm>
            <a:off x="2438400" y="3581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297" name="Line 25"/>
          <p:cNvSpPr>
            <a:spLocks noChangeShapeType="1"/>
          </p:cNvSpPr>
          <p:nvPr/>
        </p:nvSpPr>
        <p:spPr bwMode="auto">
          <a:xfrm flipH="1">
            <a:off x="2133600" y="4495800"/>
            <a:ext cx="9906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298" name="Text Box 26"/>
          <p:cNvSpPr txBox="1">
            <a:spLocks noChangeArrowheads="1"/>
          </p:cNvSpPr>
          <p:nvPr/>
        </p:nvSpPr>
        <p:spPr bwMode="auto">
          <a:xfrm>
            <a:off x="26670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99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2299" name="Text Box 27"/>
          <p:cNvSpPr txBox="1">
            <a:spLocks noChangeArrowheads="1"/>
          </p:cNvSpPr>
          <p:nvPr/>
        </p:nvSpPr>
        <p:spPr bwMode="auto">
          <a:xfrm>
            <a:off x="2667000" y="51054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211</a:t>
            </a:r>
            <a:endParaRPr lang="en-GB" sz="1800" b="1">
              <a:solidFill>
                <a:schemeClr val="hlink"/>
              </a:solidFill>
            </a:endParaRPr>
          </a:p>
        </p:txBody>
      </p:sp>
      <p:grpSp>
        <p:nvGrpSpPr>
          <p:cNvPr id="182300" name="Group 28"/>
          <p:cNvGrpSpPr>
            <a:grpSpLocks/>
          </p:cNvGrpSpPr>
          <p:nvPr/>
        </p:nvGrpSpPr>
        <p:grpSpPr bwMode="auto">
          <a:xfrm>
            <a:off x="1371600" y="4038600"/>
            <a:ext cx="457200" cy="457200"/>
            <a:chOff x="1344" y="1248"/>
            <a:chExt cx="288" cy="288"/>
          </a:xfrm>
        </p:grpSpPr>
        <p:sp>
          <p:nvSpPr>
            <p:cNvPr id="182301" name="Oval 2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02" name="Text Box 3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G</a:t>
              </a:r>
              <a:endParaRPr lang="en-GB" sz="1800"/>
            </a:p>
          </p:txBody>
        </p:sp>
      </p:grpSp>
      <p:grpSp>
        <p:nvGrpSpPr>
          <p:cNvPr id="182303" name="Group 31"/>
          <p:cNvGrpSpPr>
            <a:grpSpLocks/>
          </p:cNvGrpSpPr>
          <p:nvPr/>
        </p:nvGrpSpPr>
        <p:grpSpPr bwMode="auto">
          <a:xfrm>
            <a:off x="1143000" y="4953000"/>
            <a:ext cx="457200" cy="457200"/>
            <a:chOff x="1344" y="1248"/>
            <a:chExt cx="288" cy="288"/>
          </a:xfrm>
        </p:grpSpPr>
        <p:sp>
          <p:nvSpPr>
            <p:cNvPr id="182304" name="Oval 3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05" name="Text Box 3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H</a:t>
              </a:r>
              <a:endParaRPr lang="en-GB" sz="1800"/>
            </a:p>
          </p:txBody>
        </p:sp>
      </p:grpSp>
      <p:sp>
        <p:nvSpPr>
          <p:cNvPr id="182306" name="Line 34"/>
          <p:cNvSpPr>
            <a:spLocks noChangeShapeType="1"/>
          </p:cNvSpPr>
          <p:nvPr/>
        </p:nvSpPr>
        <p:spPr bwMode="auto">
          <a:xfrm flipH="1">
            <a:off x="1524000" y="35814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307" name="Line 35"/>
          <p:cNvSpPr>
            <a:spLocks noChangeShapeType="1"/>
          </p:cNvSpPr>
          <p:nvPr/>
        </p:nvSpPr>
        <p:spPr bwMode="auto">
          <a:xfrm flipH="1">
            <a:off x="1371600" y="44958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308" name="Line 36"/>
          <p:cNvSpPr>
            <a:spLocks noChangeShapeType="1"/>
          </p:cNvSpPr>
          <p:nvPr/>
        </p:nvSpPr>
        <p:spPr bwMode="auto">
          <a:xfrm>
            <a:off x="1371600" y="5410200"/>
            <a:ext cx="762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309" name="Text Box 37"/>
          <p:cNvSpPr txBox="1">
            <a:spLocks noChangeArrowheads="1"/>
          </p:cNvSpPr>
          <p:nvPr/>
        </p:nvSpPr>
        <p:spPr bwMode="auto">
          <a:xfrm>
            <a:off x="16002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2310" name="Line 38"/>
          <p:cNvSpPr>
            <a:spLocks noChangeShapeType="1"/>
          </p:cNvSpPr>
          <p:nvPr/>
        </p:nvSpPr>
        <p:spPr bwMode="auto">
          <a:xfrm>
            <a:off x="2362200" y="2438400"/>
            <a:ext cx="1066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311" name="Line 39"/>
          <p:cNvSpPr>
            <a:spLocks noChangeShapeType="1"/>
          </p:cNvSpPr>
          <p:nvPr/>
        </p:nvSpPr>
        <p:spPr bwMode="auto">
          <a:xfrm>
            <a:off x="2362200" y="24384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312" name="Line 40"/>
          <p:cNvSpPr>
            <a:spLocks noChangeShapeType="1"/>
          </p:cNvSpPr>
          <p:nvPr/>
        </p:nvSpPr>
        <p:spPr bwMode="auto">
          <a:xfrm flipH="1">
            <a:off x="1295400" y="2438400"/>
            <a:ext cx="1066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313" name="Line 41"/>
          <p:cNvSpPr>
            <a:spLocks noChangeShapeType="1"/>
          </p:cNvSpPr>
          <p:nvPr/>
        </p:nvSpPr>
        <p:spPr bwMode="auto">
          <a:xfrm flipH="1">
            <a:off x="762000" y="31242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314" name="Text Box 42"/>
          <p:cNvSpPr txBox="1">
            <a:spLocks noChangeArrowheads="1"/>
          </p:cNvSpPr>
          <p:nvPr/>
        </p:nvSpPr>
        <p:spPr bwMode="auto">
          <a:xfrm>
            <a:off x="25908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Start</a:t>
            </a:r>
            <a:endParaRPr lang="en-GB" sz="1800"/>
          </a:p>
        </p:txBody>
      </p:sp>
      <p:sp>
        <p:nvSpPr>
          <p:cNvPr id="182315" name="Text Box 43"/>
          <p:cNvSpPr txBox="1">
            <a:spLocks noChangeArrowheads="1"/>
          </p:cNvSpPr>
          <p:nvPr/>
        </p:nvSpPr>
        <p:spPr bwMode="auto">
          <a:xfrm>
            <a:off x="2438400" y="6019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Goal</a:t>
            </a:r>
            <a:endParaRPr lang="en-GB" sz="1800"/>
          </a:p>
        </p:txBody>
      </p:sp>
      <p:sp>
        <p:nvSpPr>
          <p:cNvPr id="182316" name="Text Box 44"/>
          <p:cNvSpPr txBox="1">
            <a:spLocks noChangeArrowheads="1"/>
          </p:cNvSpPr>
          <p:nvPr/>
        </p:nvSpPr>
        <p:spPr bwMode="auto">
          <a:xfrm>
            <a:off x="990600" y="4572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97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2317" name="Text Box 45"/>
          <p:cNvSpPr txBox="1">
            <a:spLocks noChangeArrowheads="1"/>
          </p:cNvSpPr>
          <p:nvPr/>
        </p:nvSpPr>
        <p:spPr bwMode="auto">
          <a:xfrm>
            <a:off x="1295400" y="54864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101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2318" name="Text Box 46"/>
          <p:cNvSpPr txBox="1">
            <a:spLocks noChangeArrowheads="1"/>
          </p:cNvSpPr>
          <p:nvPr/>
        </p:nvSpPr>
        <p:spPr bwMode="auto">
          <a:xfrm>
            <a:off x="2819400" y="2133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75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2319" name="Text Box 47"/>
          <p:cNvSpPr txBox="1">
            <a:spLocks noChangeArrowheads="1"/>
          </p:cNvSpPr>
          <p:nvPr/>
        </p:nvSpPr>
        <p:spPr bwMode="auto">
          <a:xfrm>
            <a:off x="1371600" y="2209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118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2320" name="Text Box 48"/>
          <p:cNvSpPr txBox="1">
            <a:spLocks noChangeArrowheads="1"/>
          </p:cNvSpPr>
          <p:nvPr/>
        </p:nvSpPr>
        <p:spPr bwMode="auto">
          <a:xfrm>
            <a:off x="381000" y="30480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2321" name="Text Box 49"/>
          <p:cNvSpPr txBox="1">
            <a:spLocks noChangeArrowheads="1"/>
          </p:cNvSpPr>
          <p:nvPr/>
        </p:nvSpPr>
        <p:spPr bwMode="auto">
          <a:xfrm>
            <a:off x="3657600" y="5943600"/>
            <a:ext cx="548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i="1"/>
              <a:t>f(n) = h </a:t>
            </a:r>
            <a:r>
              <a:rPr lang="en-US" sz="1800" b="1"/>
              <a:t>(</a:t>
            </a:r>
            <a:r>
              <a:rPr lang="en-US" sz="1800" b="1" i="1"/>
              <a:t>n</a:t>
            </a:r>
            <a:r>
              <a:rPr lang="en-US" sz="1800" b="1"/>
              <a:t>) = straight-line distance heuristic</a:t>
            </a:r>
            <a:endParaRPr lang="en-GB" sz="1800" b="1"/>
          </a:p>
        </p:txBody>
      </p:sp>
      <p:graphicFrame>
        <p:nvGraphicFramePr>
          <p:cNvPr id="182322" name="Group 50"/>
          <p:cNvGraphicFramePr>
            <a:graphicFrameLocks noGrp="1"/>
          </p:cNvGraphicFramePr>
          <p:nvPr>
            <p:ph sz="half" idx="2"/>
          </p:nvPr>
        </p:nvGraphicFramePr>
        <p:xfrm>
          <a:off x="5145088" y="1828800"/>
          <a:ext cx="3810000" cy="4064000"/>
        </p:xfrm>
        <a:graphic>
          <a:graphicData uri="http://schemas.openxmlformats.org/drawingml/2006/table">
            <a:tbl>
              <a:tblPr/>
              <a:tblGrid>
                <a:gridCol w="1905000"/>
                <a:gridCol w="190500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State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Heuristic: h(n)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A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366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374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C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329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244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253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178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G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193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H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98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I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2357" name="Line 85"/>
          <p:cNvSpPr>
            <a:spLocks noChangeShapeType="1"/>
          </p:cNvSpPr>
          <p:nvPr/>
        </p:nvSpPr>
        <p:spPr bwMode="auto">
          <a:xfrm>
            <a:off x="1295400" y="2971800"/>
            <a:ext cx="838200" cy="2895600"/>
          </a:xfrm>
          <a:prstGeom prst="line">
            <a:avLst/>
          </a:prstGeom>
          <a:noFill/>
          <a:ln w="9525">
            <a:solidFill>
              <a:schemeClr val="hlink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358" name="Text Box 86"/>
          <p:cNvSpPr txBox="1">
            <a:spLocks noChangeArrowheads="1"/>
          </p:cNvSpPr>
          <p:nvPr/>
        </p:nvSpPr>
        <p:spPr bwMode="auto">
          <a:xfrm>
            <a:off x="2362200" y="2681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140</a:t>
            </a:r>
            <a:endParaRPr lang="en-GB" sz="1800" b="1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006BD-D8AE-4135-A444-FF77FA621DE8}" type="slidenum">
              <a:rPr lang="ar-SA"/>
              <a:pPr/>
              <a:t>18</a:t>
            </a:fld>
            <a:endParaRPr lang="en-GB"/>
          </a:p>
        </p:txBody>
      </p:sp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Search</a:t>
            </a:r>
            <a:endParaRPr lang="en-GB"/>
          </a:p>
        </p:txBody>
      </p:sp>
      <p:grpSp>
        <p:nvGrpSpPr>
          <p:cNvPr id="183299" name="Group 3"/>
          <p:cNvGrpSpPr>
            <a:grpSpLocks/>
          </p:cNvGrpSpPr>
          <p:nvPr/>
        </p:nvGrpSpPr>
        <p:grpSpPr bwMode="auto">
          <a:xfrm>
            <a:off x="2133600" y="1981200"/>
            <a:ext cx="457200" cy="457200"/>
            <a:chOff x="1344" y="1248"/>
            <a:chExt cx="288" cy="288"/>
          </a:xfrm>
        </p:grpSpPr>
        <p:sp>
          <p:nvSpPr>
            <p:cNvPr id="183300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3301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183302" name="Group 6"/>
          <p:cNvGrpSpPr>
            <a:grpSpLocks/>
          </p:cNvGrpSpPr>
          <p:nvPr/>
        </p:nvGrpSpPr>
        <p:grpSpPr bwMode="auto">
          <a:xfrm>
            <a:off x="3200400" y="2514600"/>
            <a:ext cx="457200" cy="457200"/>
            <a:chOff x="1344" y="1248"/>
            <a:chExt cx="288" cy="288"/>
          </a:xfrm>
        </p:grpSpPr>
        <p:sp>
          <p:nvSpPr>
            <p:cNvPr id="183303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3304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183305" name="Group 9"/>
          <p:cNvGrpSpPr>
            <a:grpSpLocks/>
          </p:cNvGrpSpPr>
          <p:nvPr/>
        </p:nvGrpSpPr>
        <p:grpSpPr bwMode="auto">
          <a:xfrm>
            <a:off x="533400" y="3429000"/>
            <a:ext cx="457200" cy="457200"/>
            <a:chOff x="1344" y="1248"/>
            <a:chExt cx="288" cy="288"/>
          </a:xfrm>
        </p:grpSpPr>
        <p:sp>
          <p:nvSpPr>
            <p:cNvPr id="183306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3307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D</a:t>
              </a:r>
              <a:endParaRPr lang="en-GB" sz="1800"/>
            </a:p>
          </p:txBody>
        </p:sp>
      </p:grpSp>
      <p:grpSp>
        <p:nvGrpSpPr>
          <p:cNvPr id="183308" name="Group 12"/>
          <p:cNvGrpSpPr>
            <a:grpSpLocks/>
          </p:cNvGrpSpPr>
          <p:nvPr/>
        </p:nvGrpSpPr>
        <p:grpSpPr bwMode="auto">
          <a:xfrm>
            <a:off x="1066800" y="2667000"/>
            <a:ext cx="457200" cy="457200"/>
            <a:chOff x="1344" y="1248"/>
            <a:chExt cx="288" cy="288"/>
          </a:xfrm>
        </p:grpSpPr>
        <p:sp>
          <p:nvSpPr>
            <p:cNvPr id="183309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3310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183311" name="Group 15"/>
          <p:cNvGrpSpPr>
            <a:grpSpLocks/>
          </p:cNvGrpSpPr>
          <p:nvPr/>
        </p:nvGrpSpPr>
        <p:grpSpPr bwMode="auto">
          <a:xfrm>
            <a:off x="2209800" y="3124200"/>
            <a:ext cx="457200" cy="457200"/>
            <a:chOff x="1344" y="1248"/>
            <a:chExt cx="288" cy="288"/>
          </a:xfrm>
        </p:grpSpPr>
        <p:sp>
          <p:nvSpPr>
            <p:cNvPr id="183312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3313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183314" name="Group 18"/>
          <p:cNvGrpSpPr>
            <a:grpSpLocks/>
          </p:cNvGrpSpPr>
          <p:nvPr/>
        </p:nvGrpSpPr>
        <p:grpSpPr bwMode="auto">
          <a:xfrm>
            <a:off x="2895600" y="4038600"/>
            <a:ext cx="457200" cy="457200"/>
            <a:chOff x="1344" y="1248"/>
            <a:chExt cx="288" cy="288"/>
          </a:xfrm>
        </p:grpSpPr>
        <p:sp>
          <p:nvSpPr>
            <p:cNvPr id="183315" name="Oval 1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3316" name="Text Box 2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F</a:t>
              </a:r>
              <a:endParaRPr lang="en-GB" sz="1800"/>
            </a:p>
          </p:txBody>
        </p:sp>
      </p:grpSp>
      <p:grpSp>
        <p:nvGrpSpPr>
          <p:cNvPr id="183317" name="Group 21"/>
          <p:cNvGrpSpPr>
            <a:grpSpLocks/>
          </p:cNvGrpSpPr>
          <p:nvPr/>
        </p:nvGrpSpPr>
        <p:grpSpPr bwMode="auto">
          <a:xfrm>
            <a:off x="1905000" y="5715000"/>
            <a:ext cx="457200" cy="457200"/>
            <a:chOff x="1344" y="1248"/>
            <a:chExt cx="288" cy="288"/>
          </a:xfrm>
        </p:grpSpPr>
        <p:sp>
          <p:nvSpPr>
            <p:cNvPr id="183318" name="Oval 2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3319" name="Text Box 2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I</a:t>
              </a:r>
              <a:endParaRPr lang="en-GB" sz="1800"/>
            </a:p>
          </p:txBody>
        </p:sp>
      </p:grpSp>
      <p:sp>
        <p:nvSpPr>
          <p:cNvPr id="183320" name="Line 24"/>
          <p:cNvSpPr>
            <a:spLocks noChangeShapeType="1"/>
          </p:cNvSpPr>
          <p:nvPr/>
        </p:nvSpPr>
        <p:spPr bwMode="auto">
          <a:xfrm>
            <a:off x="2438400" y="3581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21" name="Line 25"/>
          <p:cNvSpPr>
            <a:spLocks noChangeShapeType="1"/>
          </p:cNvSpPr>
          <p:nvPr/>
        </p:nvSpPr>
        <p:spPr bwMode="auto">
          <a:xfrm flipH="1">
            <a:off x="2133600" y="4495800"/>
            <a:ext cx="9906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22" name="Text Box 26"/>
          <p:cNvSpPr txBox="1">
            <a:spLocks noChangeArrowheads="1"/>
          </p:cNvSpPr>
          <p:nvPr/>
        </p:nvSpPr>
        <p:spPr bwMode="auto">
          <a:xfrm>
            <a:off x="26670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99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3323" name="Text Box 27"/>
          <p:cNvSpPr txBox="1">
            <a:spLocks noChangeArrowheads="1"/>
          </p:cNvSpPr>
          <p:nvPr/>
        </p:nvSpPr>
        <p:spPr bwMode="auto">
          <a:xfrm>
            <a:off x="2667000" y="51054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211</a:t>
            </a:r>
            <a:endParaRPr lang="en-GB" sz="1800" b="1">
              <a:solidFill>
                <a:schemeClr val="hlink"/>
              </a:solidFill>
            </a:endParaRPr>
          </a:p>
        </p:txBody>
      </p:sp>
      <p:grpSp>
        <p:nvGrpSpPr>
          <p:cNvPr id="183324" name="Group 28"/>
          <p:cNvGrpSpPr>
            <a:grpSpLocks/>
          </p:cNvGrpSpPr>
          <p:nvPr/>
        </p:nvGrpSpPr>
        <p:grpSpPr bwMode="auto">
          <a:xfrm>
            <a:off x="1371600" y="4038600"/>
            <a:ext cx="457200" cy="457200"/>
            <a:chOff x="1344" y="1248"/>
            <a:chExt cx="288" cy="288"/>
          </a:xfrm>
        </p:grpSpPr>
        <p:sp>
          <p:nvSpPr>
            <p:cNvPr id="183325" name="Oval 2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3326" name="Text Box 3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G</a:t>
              </a:r>
              <a:endParaRPr lang="en-GB" sz="1800"/>
            </a:p>
          </p:txBody>
        </p:sp>
      </p:grpSp>
      <p:grpSp>
        <p:nvGrpSpPr>
          <p:cNvPr id="183327" name="Group 31"/>
          <p:cNvGrpSpPr>
            <a:grpSpLocks/>
          </p:cNvGrpSpPr>
          <p:nvPr/>
        </p:nvGrpSpPr>
        <p:grpSpPr bwMode="auto">
          <a:xfrm>
            <a:off x="1143000" y="4953000"/>
            <a:ext cx="457200" cy="457200"/>
            <a:chOff x="1344" y="1248"/>
            <a:chExt cx="288" cy="288"/>
          </a:xfrm>
        </p:grpSpPr>
        <p:sp>
          <p:nvSpPr>
            <p:cNvPr id="183328" name="Oval 3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3329" name="Text Box 3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H</a:t>
              </a:r>
              <a:endParaRPr lang="en-GB" sz="1800"/>
            </a:p>
          </p:txBody>
        </p:sp>
      </p:grpSp>
      <p:sp>
        <p:nvSpPr>
          <p:cNvPr id="183330" name="Line 34"/>
          <p:cNvSpPr>
            <a:spLocks noChangeShapeType="1"/>
          </p:cNvSpPr>
          <p:nvPr/>
        </p:nvSpPr>
        <p:spPr bwMode="auto">
          <a:xfrm flipH="1">
            <a:off x="1524000" y="35814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31" name="Line 35"/>
          <p:cNvSpPr>
            <a:spLocks noChangeShapeType="1"/>
          </p:cNvSpPr>
          <p:nvPr/>
        </p:nvSpPr>
        <p:spPr bwMode="auto">
          <a:xfrm flipH="1">
            <a:off x="1371600" y="44958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32" name="Line 36"/>
          <p:cNvSpPr>
            <a:spLocks noChangeShapeType="1"/>
          </p:cNvSpPr>
          <p:nvPr/>
        </p:nvSpPr>
        <p:spPr bwMode="auto">
          <a:xfrm>
            <a:off x="1371600" y="5410200"/>
            <a:ext cx="762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33" name="Text Box 37"/>
          <p:cNvSpPr txBox="1">
            <a:spLocks noChangeArrowheads="1"/>
          </p:cNvSpPr>
          <p:nvPr/>
        </p:nvSpPr>
        <p:spPr bwMode="auto">
          <a:xfrm>
            <a:off x="16002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3334" name="Line 38"/>
          <p:cNvSpPr>
            <a:spLocks noChangeShapeType="1"/>
          </p:cNvSpPr>
          <p:nvPr/>
        </p:nvSpPr>
        <p:spPr bwMode="auto">
          <a:xfrm>
            <a:off x="2362200" y="2438400"/>
            <a:ext cx="1066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35" name="Line 39"/>
          <p:cNvSpPr>
            <a:spLocks noChangeShapeType="1"/>
          </p:cNvSpPr>
          <p:nvPr/>
        </p:nvSpPr>
        <p:spPr bwMode="auto">
          <a:xfrm>
            <a:off x="2362200" y="24384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36" name="Line 40"/>
          <p:cNvSpPr>
            <a:spLocks noChangeShapeType="1"/>
          </p:cNvSpPr>
          <p:nvPr/>
        </p:nvSpPr>
        <p:spPr bwMode="auto">
          <a:xfrm flipH="1">
            <a:off x="1295400" y="2438400"/>
            <a:ext cx="1066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37" name="Line 41"/>
          <p:cNvSpPr>
            <a:spLocks noChangeShapeType="1"/>
          </p:cNvSpPr>
          <p:nvPr/>
        </p:nvSpPr>
        <p:spPr bwMode="auto">
          <a:xfrm flipH="1">
            <a:off x="762000" y="31242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38" name="Text Box 42"/>
          <p:cNvSpPr txBox="1">
            <a:spLocks noChangeArrowheads="1"/>
          </p:cNvSpPr>
          <p:nvPr/>
        </p:nvSpPr>
        <p:spPr bwMode="auto">
          <a:xfrm>
            <a:off x="25908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Start</a:t>
            </a:r>
            <a:endParaRPr lang="en-GB" sz="1800"/>
          </a:p>
        </p:txBody>
      </p:sp>
      <p:sp>
        <p:nvSpPr>
          <p:cNvPr id="183339" name="Text Box 43"/>
          <p:cNvSpPr txBox="1">
            <a:spLocks noChangeArrowheads="1"/>
          </p:cNvSpPr>
          <p:nvPr/>
        </p:nvSpPr>
        <p:spPr bwMode="auto">
          <a:xfrm>
            <a:off x="2438400" y="6019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Goal</a:t>
            </a:r>
            <a:endParaRPr lang="en-GB" sz="1800"/>
          </a:p>
        </p:txBody>
      </p:sp>
      <p:sp>
        <p:nvSpPr>
          <p:cNvPr id="183340" name="Text Box 44"/>
          <p:cNvSpPr txBox="1">
            <a:spLocks noChangeArrowheads="1"/>
          </p:cNvSpPr>
          <p:nvPr/>
        </p:nvSpPr>
        <p:spPr bwMode="auto">
          <a:xfrm>
            <a:off x="990600" y="4572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97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3341" name="Text Box 45"/>
          <p:cNvSpPr txBox="1">
            <a:spLocks noChangeArrowheads="1"/>
          </p:cNvSpPr>
          <p:nvPr/>
        </p:nvSpPr>
        <p:spPr bwMode="auto">
          <a:xfrm>
            <a:off x="1295400" y="54864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101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3342" name="Text Box 46"/>
          <p:cNvSpPr txBox="1">
            <a:spLocks noChangeArrowheads="1"/>
          </p:cNvSpPr>
          <p:nvPr/>
        </p:nvSpPr>
        <p:spPr bwMode="auto">
          <a:xfrm>
            <a:off x="2819400" y="2133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75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3343" name="Text Box 47"/>
          <p:cNvSpPr txBox="1">
            <a:spLocks noChangeArrowheads="1"/>
          </p:cNvSpPr>
          <p:nvPr/>
        </p:nvSpPr>
        <p:spPr bwMode="auto">
          <a:xfrm>
            <a:off x="1371600" y="2209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118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3344" name="Text Box 48"/>
          <p:cNvSpPr txBox="1">
            <a:spLocks noChangeArrowheads="1"/>
          </p:cNvSpPr>
          <p:nvPr/>
        </p:nvSpPr>
        <p:spPr bwMode="auto">
          <a:xfrm>
            <a:off x="381000" y="30480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3345" name="Text Box 49"/>
          <p:cNvSpPr txBox="1">
            <a:spLocks noChangeArrowheads="1"/>
          </p:cNvSpPr>
          <p:nvPr/>
        </p:nvSpPr>
        <p:spPr bwMode="auto">
          <a:xfrm>
            <a:off x="3657600" y="5943600"/>
            <a:ext cx="548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i="1"/>
              <a:t>f(n) = h </a:t>
            </a:r>
            <a:r>
              <a:rPr lang="en-US" sz="1800" b="1"/>
              <a:t>(</a:t>
            </a:r>
            <a:r>
              <a:rPr lang="en-US" sz="1800" b="1" i="1"/>
              <a:t>n</a:t>
            </a:r>
            <a:r>
              <a:rPr lang="en-US" sz="1800" b="1"/>
              <a:t>) = straight-line distance heuristic</a:t>
            </a:r>
            <a:endParaRPr lang="en-GB" sz="1800" b="1"/>
          </a:p>
        </p:txBody>
      </p:sp>
      <p:graphicFrame>
        <p:nvGraphicFramePr>
          <p:cNvPr id="183346" name="Group 50"/>
          <p:cNvGraphicFramePr>
            <a:graphicFrameLocks noGrp="1"/>
          </p:cNvGraphicFramePr>
          <p:nvPr>
            <p:ph sz="half" idx="2"/>
          </p:nvPr>
        </p:nvGraphicFramePr>
        <p:xfrm>
          <a:off x="5145088" y="1828800"/>
          <a:ext cx="3810000" cy="4064000"/>
        </p:xfrm>
        <a:graphic>
          <a:graphicData uri="http://schemas.openxmlformats.org/drawingml/2006/table">
            <a:tbl>
              <a:tblPr/>
              <a:tblGrid>
                <a:gridCol w="1905000"/>
                <a:gridCol w="190500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State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Heuristic: h(n)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A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366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374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C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329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D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244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253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178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G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193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H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98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I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3381" name="Line 85"/>
          <p:cNvSpPr>
            <a:spLocks noChangeShapeType="1"/>
          </p:cNvSpPr>
          <p:nvPr/>
        </p:nvSpPr>
        <p:spPr bwMode="auto">
          <a:xfrm>
            <a:off x="762000" y="3810000"/>
            <a:ext cx="1295400" cy="2057400"/>
          </a:xfrm>
          <a:prstGeom prst="line">
            <a:avLst/>
          </a:prstGeom>
          <a:noFill/>
          <a:ln w="9525">
            <a:solidFill>
              <a:schemeClr val="hlink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82" name="Text Box 86"/>
          <p:cNvSpPr txBox="1">
            <a:spLocks noChangeArrowheads="1"/>
          </p:cNvSpPr>
          <p:nvPr/>
        </p:nvSpPr>
        <p:spPr bwMode="auto">
          <a:xfrm>
            <a:off x="2362200" y="2681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140</a:t>
            </a:r>
            <a:endParaRPr lang="en-GB" sz="1800" b="1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7D30-4405-4E3C-B8DC-2B447DD11E0C}" type="slidenum">
              <a:rPr lang="ar-SA"/>
              <a:pPr/>
              <a:t>19</a:t>
            </a:fld>
            <a:endParaRPr lang="en-GB"/>
          </a:p>
        </p:txBody>
      </p:sp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Search</a:t>
            </a:r>
            <a:endParaRPr lang="en-GB"/>
          </a:p>
        </p:txBody>
      </p:sp>
      <p:grpSp>
        <p:nvGrpSpPr>
          <p:cNvPr id="184323" name="Group 3"/>
          <p:cNvGrpSpPr>
            <a:grpSpLocks/>
          </p:cNvGrpSpPr>
          <p:nvPr/>
        </p:nvGrpSpPr>
        <p:grpSpPr bwMode="auto">
          <a:xfrm>
            <a:off x="2133600" y="1981200"/>
            <a:ext cx="457200" cy="457200"/>
            <a:chOff x="1344" y="1248"/>
            <a:chExt cx="288" cy="288"/>
          </a:xfrm>
        </p:grpSpPr>
        <p:sp>
          <p:nvSpPr>
            <p:cNvPr id="184324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25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184326" name="Group 6"/>
          <p:cNvGrpSpPr>
            <a:grpSpLocks/>
          </p:cNvGrpSpPr>
          <p:nvPr/>
        </p:nvGrpSpPr>
        <p:grpSpPr bwMode="auto">
          <a:xfrm>
            <a:off x="3200400" y="2514600"/>
            <a:ext cx="457200" cy="457200"/>
            <a:chOff x="1344" y="1248"/>
            <a:chExt cx="288" cy="288"/>
          </a:xfrm>
        </p:grpSpPr>
        <p:sp>
          <p:nvSpPr>
            <p:cNvPr id="184327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28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184329" name="Group 9"/>
          <p:cNvGrpSpPr>
            <a:grpSpLocks/>
          </p:cNvGrpSpPr>
          <p:nvPr/>
        </p:nvGrpSpPr>
        <p:grpSpPr bwMode="auto">
          <a:xfrm>
            <a:off x="533400" y="3429000"/>
            <a:ext cx="457200" cy="457200"/>
            <a:chOff x="1344" y="1248"/>
            <a:chExt cx="288" cy="288"/>
          </a:xfrm>
        </p:grpSpPr>
        <p:sp>
          <p:nvSpPr>
            <p:cNvPr id="184330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31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D</a:t>
              </a:r>
              <a:endParaRPr lang="en-GB" sz="1800"/>
            </a:p>
          </p:txBody>
        </p:sp>
      </p:grpSp>
      <p:grpSp>
        <p:nvGrpSpPr>
          <p:cNvPr id="184332" name="Group 12"/>
          <p:cNvGrpSpPr>
            <a:grpSpLocks/>
          </p:cNvGrpSpPr>
          <p:nvPr/>
        </p:nvGrpSpPr>
        <p:grpSpPr bwMode="auto">
          <a:xfrm>
            <a:off x="1066800" y="2667000"/>
            <a:ext cx="457200" cy="457200"/>
            <a:chOff x="1344" y="1248"/>
            <a:chExt cx="288" cy="288"/>
          </a:xfrm>
        </p:grpSpPr>
        <p:sp>
          <p:nvSpPr>
            <p:cNvPr id="184333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34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184335" name="Group 15"/>
          <p:cNvGrpSpPr>
            <a:grpSpLocks/>
          </p:cNvGrpSpPr>
          <p:nvPr/>
        </p:nvGrpSpPr>
        <p:grpSpPr bwMode="auto">
          <a:xfrm>
            <a:off x="2209800" y="3124200"/>
            <a:ext cx="457200" cy="457200"/>
            <a:chOff x="1344" y="1248"/>
            <a:chExt cx="288" cy="288"/>
          </a:xfrm>
        </p:grpSpPr>
        <p:sp>
          <p:nvSpPr>
            <p:cNvPr id="184336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37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184338" name="Group 18"/>
          <p:cNvGrpSpPr>
            <a:grpSpLocks/>
          </p:cNvGrpSpPr>
          <p:nvPr/>
        </p:nvGrpSpPr>
        <p:grpSpPr bwMode="auto">
          <a:xfrm>
            <a:off x="2895600" y="4038600"/>
            <a:ext cx="457200" cy="457200"/>
            <a:chOff x="1344" y="1248"/>
            <a:chExt cx="288" cy="288"/>
          </a:xfrm>
        </p:grpSpPr>
        <p:sp>
          <p:nvSpPr>
            <p:cNvPr id="184339" name="Oval 1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40" name="Text Box 2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F</a:t>
              </a:r>
              <a:endParaRPr lang="en-GB" sz="1800"/>
            </a:p>
          </p:txBody>
        </p:sp>
      </p:grpSp>
      <p:grpSp>
        <p:nvGrpSpPr>
          <p:cNvPr id="184341" name="Group 21"/>
          <p:cNvGrpSpPr>
            <a:grpSpLocks/>
          </p:cNvGrpSpPr>
          <p:nvPr/>
        </p:nvGrpSpPr>
        <p:grpSpPr bwMode="auto">
          <a:xfrm>
            <a:off x="1905000" y="5715000"/>
            <a:ext cx="457200" cy="457200"/>
            <a:chOff x="1344" y="1248"/>
            <a:chExt cx="288" cy="288"/>
          </a:xfrm>
        </p:grpSpPr>
        <p:sp>
          <p:nvSpPr>
            <p:cNvPr id="184342" name="Oval 2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43" name="Text Box 2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I</a:t>
              </a:r>
              <a:endParaRPr lang="en-GB" sz="1800"/>
            </a:p>
          </p:txBody>
        </p:sp>
      </p:grpSp>
      <p:sp>
        <p:nvSpPr>
          <p:cNvPr id="184344" name="Line 24"/>
          <p:cNvSpPr>
            <a:spLocks noChangeShapeType="1"/>
          </p:cNvSpPr>
          <p:nvPr/>
        </p:nvSpPr>
        <p:spPr bwMode="auto">
          <a:xfrm>
            <a:off x="2438400" y="3581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45" name="Line 25"/>
          <p:cNvSpPr>
            <a:spLocks noChangeShapeType="1"/>
          </p:cNvSpPr>
          <p:nvPr/>
        </p:nvSpPr>
        <p:spPr bwMode="auto">
          <a:xfrm flipH="1">
            <a:off x="2133600" y="4495800"/>
            <a:ext cx="9906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46" name="Text Box 26"/>
          <p:cNvSpPr txBox="1">
            <a:spLocks noChangeArrowheads="1"/>
          </p:cNvSpPr>
          <p:nvPr/>
        </p:nvSpPr>
        <p:spPr bwMode="auto">
          <a:xfrm>
            <a:off x="26670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99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4347" name="Text Box 27"/>
          <p:cNvSpPr txBox="1">
            <a:spLocks noChangeArrowheads="1"/>
          </p:cNvSpPr>
          <p:nvPr/>
        </p:nvSpPr>
        <p:spPr bwMode="auto">
          <a:xfrm>
            <a:off x="2667000" y="51054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211</a:t>
            </a:r>
            <a:endParaRPr lang="en-GB" sz="1800" b="1">
              <a:solidFill>
                <a:schemeClr val="hlink"/>
              </a:solidFill>
            </a:endParaRPr>
          </a:p>
        </p:txBody>
      </p:sp>
      <p:grpSp>
        <p:nvGrpSpPr>
          <p:cNvPr id="184348" name="Group 28"/>
          <p:cNvGrpSpPr>
            <a:grpSpLocks/>
          </p:cNvGrpSpPr>
          <p:nvPr/>
        </p:nvGrpSpPr>
        <p:grpSpPr bwMode="auto">
          <a:xfrm>
            <a:off x="1371600" y="4038600"/>
            <a:ext cx="457200" cy="457200"/>
            <a:chOff x="1344" y="1248"/>
            <a:chExt cx="288" cy="288"/>
          </a:xfrm>
        </p:grpSpPr>
        <p:sp>
          <p:nvSpPr>
            <p:cNvPr id="184349" name="Oval 2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50" name="Text Box 3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G</a:t>
              </a:r>
              <a:endParaRPr lang="en-GB" sz="1800"/>
            </a:p>
          </p:txBody>
        </p:sp>
      </p:grpSp>
      <p:grpSp>
        <p:nvGrpSpPr>
          <p:cNvPr id="184351" name="Group 31"/>
          <p:cNvGrpSpPr>
            <a:grpSpLocks/>
          </p:cNvGrpSpPr>
          <p:nvPr/>
        </p:nvGrpSpPr>
        <p:grpSpPr bwMode="auto">
          <a:xfrm>
            <a:off x="1143000" y="4953000"/>
            <a:ext cx="457200" cy="457200"/>
            <a:chOff x="1344" y="1248"/>
            <a:chExt cx="288" cy="288"/>
          </a:xfrm>
        </p:grpSpPr>
        <p:sp>
          <p:nvSpPr>
            <p:cNvPr id="184352" name="Oval 3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53" name="Text Box 3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H</a:t>
              </a:r>
              <a:endParaRPr lang="en-GB" sz="1800"/>
            </a:p>
          </p:txBody>
        </p:sp>
      </p:grpSp>
      <p:sp>
        <p:nvSpPr>
          <p:cNvPr id="184354" name="Line 34"/>
          <p:cNvSpPr>
            <a:spLocks noChangeShapeType="1"/>
          </p:cNvSpPr>
          <p:nvPr/>
        </p:nvSpPr>
        <p:spPr bwMode="auto">
          <a:xfrm flipH="1">
            <a:off x="1524000" y="35814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55" name="Line 35"/>
          <p:cNvSpPr>
            <a:spLocks noChangeShapeType="1"/>
          </p:cNvSpPr>
          <p:nvPr/>
        </p:nvSpPr>
        <p:spPr bwMode="auto">
          <a:xfrm flipH="1">
            <a:off x="1371600" y="44958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56" name="Line 36"/>
          <p:cNvSpPr>
            <a:spLocks noChangeShapeType="1"/>
          </p:cNvSpPr>
          <p:nvPr/>
        </p:nvSpPr>
        <p:spPr bwMode="auto">
          <a:xfrm>
            <a:off x="1371600" y="5410200"/>
            <a:ext cx="762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57" name="Text Box 37"/>
          <p:cNvSpPr txBox="1">
            <a:spLocks noChangeArrowheads="1"/>
          </p:cNvSpPr>
          <p:nvPr/>
        </p:nvSpPr>
        <p:spPr bwMode="auto">
          <a:xfrm>
            <a:off x="16002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4358" name="Line 38"/>
          <p:cNvSpPr>
            <a:spLocks noChangeShapeType="1"/>
          </p:cNvSpPr>
          <p:nvPr/>
        </p:nvSpPr>
        <p:spPr bwMode="auto">
          <a:xfrm>
            <a:off x="2362200" y="2438400"/>
            <a:ext cx="1066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59" name="Line 39"/>
          <p:cNvSpPr>
            <a:spLocks noChangeShapeType="1"/>
          </p:cNvSpPr>
          <p:nvPr/>
        </p:nvSpPr>
        <p:spPr bwMode="auto">
          <a:xfrm>
            <a:off x="2362200" y="24384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60" name="Line 40"/>
          <p:cNvSpPr>
            <a:spLocks noChangeShapeType="1"/>
          </p:cNvSpPr>
          <p:nvPr/>
        </p:nvSpPr>
        <p:spPr bwMode="auto">
          <a:xfrm flipH="1">
            <a:off x="1295400" y="2438400"/>
            <a:ext cx="1066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61" name="Line 41"/>
          <p:cNvSpPr>
            <a:spLocks noChangeShapeType="1"/>
          </p:cNvSpPr>
          <p:nvPr/>
        </p:nvSpPr>
        <p:spPr bwMode="auto">
          <a:xfrm flipH="1">
            <a:off x="762000" y="31242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62" name="Text Box 42"/>
          <p:cNvSpPr txBox="1">
            <a:spLocks noChangeArrowheads="1"/>
          </p:cNvSpPr>
          <p:nvPr/>
        </p:nvSpPr>
        <p:spPr bwMode="auto">
          <a:xfrm>
            <a:off x="25908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Start</a:t>
            </a:r>
            <a:endParaRPr lang="en-GB" sz="1800"/>
          </a:p>
        </p:txBody>
      </p:sp>
      <p:sp>
        <p:nvSpPr>
          <p:cNvPr id="184363" name="Text Box 43"/>
          <p:cNvSpPr txBox="1">
            <a:spLocks noChangeArrowheads="1"/>
          </p:cNvSpPr>
          <p:nvPr/>
        </p:nvSpPr>
        <p:spPr bwMode="auto">
          <a:xfrm>
            <a:off x="2438400" y="6019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Goal</a:t>
            </a:r>
            <a:endParaRPr lang="en-GB" sz="1800"/>
          </a:p>
        </p:txBody>
      </p:sp>
      <p:sp>
        <p:nvSpPr>
          <p:cNvPr id="184364" name="Text Box 44"/>
          <p:cNvSpPr txBox="1">
            <a:spLocks noChangeArrowheads="1"/>
          </p:cNvSpPr>
          <p:nvPr/>
        </p:nvSpPr>
        <p:spPr bwMode="auto">
          <a:xfrm>
            <a:off x="990600" y="4572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97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4365" name="Text Box 45"/>
          <p:cNvSpPr txBox="1">
            <a:spLocks noChangeArrowheads="1"/>
          </p:cNvSpPr>
          <p:nvPr/>
        </p:nvSpPr>
        <p:spPr bwMode="auto">
          <a:xfrm>
            <a:off x="1295400" y="54864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101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4366" name="Text Box 46"/>
          <p:cNvSpPr txBox="1">
            <a:spLocks noChangeArrowheads="1"/>
          </p:cNvSpPr>
          <p:nvPr/>
        </p:nvSpPr>
        <p:spPr bwMode="auto">
          <a:xfrm>
            <a:off x="2819400" y="2133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75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4367" name="Text Box 47"/>
          <p:cNvSpPr txBox="1">
            <a:spLocks noChangeArrowheads="1"/>
          </p:cNvSpPr>
          <p:nvPr/>
        </p:nvSpPr>
        <p:spPr bwMode="auto">
          <a:xfrm>
            <a:off x="1371600" y="2209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118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4368" name="Text Box 48"/>
          <p:cNvSpPr txBox="1">
            <a:spLocks noChangeArrowheads="1"/>
          </p:cNvSpPr>
          <p:nvPr/>
        </p:nvSpPr>
        <p:spPr bwMode="auto">
          <a:xfrm>
            <a:off x="381000" y="30480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4369" name="Text Box 49"/>
          <p:cNvSpPr txBox="1">
            <a:spLocks noChangeArrowheads="1"/>
          </p:cNvSpPr>
          <p:nvPr/>
        </p:nvSpPr>
        <p:spPr bwMode="auto">
          <a:xfrm>
            <a:off x="3657600" y="5943600"/>
            <a:ext cx="548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i="1"/>
              <a:t>f(n) = h </a:t>
            </a:r>
            <a:r>
              <a:rPr lang="en-US" sz="1800" b="1"/>
              <a:t>(</a:t>
            </a:r>
            <a:r>
              <a:rPr lang="en-US" sz="1800" b="1" i="1"/>
              <a:t>n</a:t>
            </a:r>
            <a:r>
              <a:rPr lang="en-US" sz="1800" b="1"/>
              <a:t>) = straight-line distance heuristic</a:t>
            </a:r>
            <a:endParaRPr lang="en-GB" sz="1800" b="1"/>
          </a:p>
        </p:txBody>
      </p:sp>
      <p:graphicFrame>
        <p:nvGraphicFramePr>
          <p:cNvPr id="184370" name="Group 50"/>
          <p:cNvGraphicFramePr>
            <a:graphicFrameLocks noGrp="1"/>
          </p:cNvGraphicFramePr>
          <p:nvPr>
            <p:ph sz="half" idx="2"/>
          </p:nvPr>
        </p:nvGraphicFramePr>
        <p:xfrm>
          <a:off x="5145088" y="1828800"/>
          <a:ext cx="3810000" cy="4064000"/>
        </p:xfrm>
        <a:graphic>
          <a:graphicData uri="http://schemas.openxmlformats.org/drawingml/2006/table">
            <a:tbl>
              <a:tblPr/>
              <a:tblGrid>
                <a:gridCol w="1905000"/>
                <a:gridCol w="190500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State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Heuristic: h(n)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A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366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374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C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329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244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E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253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178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G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193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H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98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I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405" name="Text Box 85"/>
          <p:cNvSpPr txBox="1">
            <a:spLocks noChangeArrowheads="1"/>
          </p:cNvSpPr>
          <p:nvPr/>
        </p:nvSpPr>
        <p:spPr bwMode="auto">
          <a:xfrm>
            <a:off x="2362200" y="2681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140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4406" name="Line 86"/>
          <p:cNvSpPr>
            <a:spLocks noChangeShapeType="1"/>
          </p:cNvSpPr>
          <p:nvPr/>
        </p:nvSpPr>
        <p:spPr bwMode="auto">
          <a:xfrm flipH="1">
            <a:off x="2133600" y="3505200"/>
            <a:ext cx="228600" cy="2362200"/>
          </a:xfrm>
          <a:prstGeom prst="line">
            <a:avLst/>
          </a:prstGeom>
          <a:noFill/>
          <a:ln w="9525">
            <a:solidFill>
              <a:schemeClr val="hlink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914400" y="1371600"/>
            <a:ext cx="8077200" cy="3124200"/>
          </a:xfrm>
        </p:spPr>
        <p:txBody>
          <a:bodyPr/>
          <a:lstStyle/>
          <a:p>
            <a:pPr marL="762000" indent="-762000"/>
            <a:r>
              <a:rPr lang="en-US"/>
              <a:t>Problem Solving by Searching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 sz="3200"/>
              <a:t>Search Methods : </a:t>
            </a:r>
            <a:br>
              <a:rPr lang="en-US" sz="3200"/>
            </a:br>
            <a:r>
              <a:rPr lang="en-US" sz="3200"/>
              <a:t>		</a:t>
            </a:r>
            <a:r>
              <a:rPr lang="en-US" sz="3200">
                <a:solidFill>
                  <a:schemeClr val="accent2"/>
                </a:solidFill>
              </a:rPr>
              <a:t>informed (Heuristic) search</a:t>
            </a:r>
            <a:endParaRPr lang="en-GB" sz="320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A925-F677-453F-B66E-3005EE3CC495}" type="slidenum">
              <a:rPr lang="ar-SA"/>
              <a:pPr/>
              <a:t>20</a:t>
            </a:fld>
            <a:endParaRPr lang="en-GB"/>
          </a:p>
        </p:txBody>
      </p:sp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Search</a:t>
            </a:r>
            <a:endParaRPr lang="en-GB"/>
          </a:p>
        </p:txBody>
      </p:sp>
      <p:grpSp>
        <p:nvGrpSpPr>
          <p:cNvPr id="185347" name="Group 3"/>
          <p:cNvGrpSpPr>
            <a:grpSpLocks/>
          </p:cNvGrpSpPr>
          <p:nvPr/>
        </p:nvGrpSpPr>
        <p:grpSpPr bwMode="auto">
          <a:xfrm>
            <a:off x="2133600" y="1981200"/>
            <a:ext cx="457200" cy="457200"/>
            <a:chOff x="1344" y="1248"/>
            <a:chExt cx="288" cy="288"/>
          </a:xfrm>
        </p:grpSpPr>
        <p:sp>
          <p:nvSpPr>
            <p:cNvPr id="185348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349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185350" name="Group 6"/>
          <p:cNvGrpSpPr>
            <a:grpSpLocks/>
          </p:cNvGrpSpPr>
          <p:nvPr/>
        </p:nvGrpSpPr>
        <p:grpSpPr bwMode="auto">
          <a:xfrm>
            <a:off x="3200400" y="2514600"/>
            <a:ext cx="457200" cy="457200"/>
            <a:chOff x="1344" y="1248"/>
            <a:chExt cx="288" cy="288"/>
          </a:xfrm>
        </p:grpSpPr>
        <p:sp>
          <p:nvSpPr>
            <p:cNvPr id="185351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352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185353" name="Group 9"/>
          <p:cNvGrpSpPr>
            <a:grpSpLocks/>
          </p:cNvGrpSpPr>
          <p:nvPr/>
        </p:nvGrpSpPr>
        <p:grpSpPr bwMode="auto">
          <a:xfrm>
            <a:off x="533400" y="3429000"/>
            <a:ext cx="457200" cy="457200"/>
            <a:chOff x="1344" y="1248"/>
            <a:chExt cx="288" cy="288"/>
          </a:xfrm>
        </p:grpSpPr>
        <p:sp>
          <p:nvSpPr>
            <p:cNvPr id="185354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355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D</a:t>
              </a:r>
              <a:endParaRPr lang="en-GB" sz="1800"/>
            </a:p>
          </p:txBody>
        </p:sp>
      </p:grpSp>
      <p:grpSp>
        <p:nvGrpSpPr>
          <p:cNvPr id="185356" name="Group 12"/>
          <p:cNvGrpSpPr>
            <a:grpSpLocks/>
          </p:cNvGrpSpPr>
          <p:nvPr/>
        </p:nvGrpSpPr>
        <p:grpSpPr bwMode="auto">
          <a:xfrm>
            <a:off x="1066800" y="2667000"/>
            <a:ext cx="457200" cy="457200"/>
            <a:chOff x="1344" y="1248"/>
            <a:chExt cx="288" cy="288"/>
          </a:xfrm>
        </p:grpSpPr>
        <p:sp>
          <p:nvSpPr>
            <p:cNvPr id="185357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358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185359" name="Group 15"/>
          <p:cNvGrpSpPr>
            <a:grpSpLocks/>
          </p:cNvGrpSpPr>
          <p:nvPr/>
        </p:nvGrpSpPr>
        <p:grpSpPr bwMode="auto">
          <a:xfrm>
            <a:off x="2209800" y="3124200"/>
            <a:ext cx="457200" cy="457200"/>
            <a:chOff x="1344" y="1248"/>
            <a:chExt cx="288" cy="288"/>
          </a:xfrm>
        </p:grpSpPr>
        <p:sp>
          <p:nvSpPr>
            <p:cNvPr id="185360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361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185362" name="Group 18"/>
          <p:cNvGrpSpPr>
            <a:grpSpLocks/>
          </p:cNvGrpSpPr>
          <p:nvPr/>
        </p:nvGrpSpPr>
        <p:grpSpPr bwMode="auto">
          <a:xfrm>
            <a:off x="2895600" y="4038600"/>
            <a:ext cx="457200" cy="457200"/>
            <a:chOff x="1344" y="1248"/>
            <a:chExt cx="288" cy="288"/>
          </a:xfrm>
        </p:grpSpPr>
        <p:sp>
          <p:nvSpPr>
            <p:cNvPr id="185363" name="Oval 1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364" name="Text Box 2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F</a:t>
              </a:r>
              <a:endParaRPr lang="en-GB" sz="1800"/>
            </a:p>
          </p:txBody>
        </p:sp>
      </p:grpSp>
      <p:grpSp>
        <p:nvGrpSpPr>
          <p:cNvPr id="185365" name="Group 21"/>
          <p:cNvGrpSpPr>
            <a:grpSpLocks/>
          </p:cNvGrpSpPr>
          <p:nvPr/>
        </p:nvGrpSpPr>
        <p:grpSpPr bwMode="auto">
          <a:xfrm>
            <a:off x="1905000" y="5715000"/>
            <a:ext cx="457200" cy="457200"/>
            <a:chOff x="1344" y="1248"/>
            <a:chExt cx="288" cy="288"/>
          </a:xfrm>
        </p:grpSpPr>
        <p:sp>
          <p:nvSpPr>
            <p:cNvPr id="185366" name="Oval 2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367" name="Text Box 2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I</a:t>
              </a:r>
              <a:endParaRPr lang="en-GB" sz="1800"/>
            </a:p>
          </p:txBody>
        </p:sp>
      </p:grpSp>
      <p:sp>
        <p:nvSpPr>
          <p:cNvPr id="185368" name="Line 24"/>
          <p:cNvSpPr>
            <a:spLocks noChangeShapeType="1"/>
          </p:cNvSpPr>
          <p:nvPr/>
        </p:nvSpPr>
        <p:spPr bwMode="auto">
          <a:xfrm>
            <a:off x="2438400" y="3581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369" name="Line 25"/>
          <p:cNvSpPr>
            <a:spLocks noChangeShapeType="1"/>
          </p:cNvSpPr>
          <p:nvPr/>
        </p:nvSpPr>
        <p:spPr bwMode="auto">
          <a:xfrm flipH="1">
            <a:off x="2133600" y="4495800"/>
            <a:ext cx="9906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370" name="Text Box 26"/>
          <p:cNvSpPr txBox="1">
            <a:spLocks noChangeArrowheads="1"/>
          </p:cNvSpPr>
          <p:nvPr/>
        </p:nvSpPr>
        <p:spPr bwMode="auto">
          <a:xfrm>
            <a:off x="26670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99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5371" name="Text Box 27"/>
          <p:cNvSpPr txBox="1">
            <a:spLocks noChangeArrowheads="1"/>
          </p:cNvSpPr>
          <p:nvPr/>
        </p:nvSpPr>
        <p:spPr bwMode="auto">
          <a:xfrm>
            <a:off x="2667000" y="51054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211</a:t>
            </a:r>
            <a:endParaRPr lang="en-GB" sz="1800" b="1">
              <a:solidFill>
                <a:schemeClr val="hlink"/>
              </a:solidFill>
            </a:endParaRPr>
          </a:p>
        </p:txBody>
      </p:sp>
      <p:grpSp>
        <p:nvGrpSpPr>
          <p:cNvPr id="185372" name="Group 28"/>
          <p:cNvGrpSpPr>
            <a:grpSpLocks/>
          </p:cNvGrpSpPr>
          <p:nvPr/>
        </p:nvGrpSpPr>
        <p:grpSpPr bwMode="auto">
          <a:xfrm>
            <a:off x="1371600" y="4038600"/>
            <a:ext cx="457200" cy="457200"/>
            <a:chOff x="1344" y="1248"/>
            <a:chExt cx="288" cy="288"/>
          </a:xfrm>
        </p:grpSpPr>
        <p:sp>
          <p:nvSpPr>
            <p:cNvPr id="185373" name="Oval 2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374" name="Text Box 3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G</a:t>
              </a:r>
              <a:endParaRPr lang="en-GB" sz="1800"/>
            </a:p>
          </p:txBody>
        </p:sp>
      </p:grpSp>
      <p:grpSp>
        <p:nvGrpSpPr>
          <p:cNvPr id="185375" name="Group 31"/>
          <p:cNvGrpSpPr>
            <a:grpSpLocks/>
          </p:cNvGrpSpPr>
          <p:nvPr/>
        </p:nvGrpSpPr>
        <p:grpSpPr bwMode="auto">
          <a:xfrm>
            <a:off x="1143000" y="4953000"/>
            <a:ext cx="457200" cy="457200"/>
            <a:chOff x="1344" y="1248"/>
            <a:chExt cx="288" cy="288"/>
          </a:xfrm>
        </p:grpSpPr>
        <p:sp>
          <p:nvSpPr>
            <p:cNvPr id="185376" name="Oval 3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377" name="Text Box 3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H</a:t>
              </a:r>
              <a:endParaRPr lang="en-GB" sz="1800"/>
            </a:p>
          </p:txBody>
        </p:sp>
      </p:grpSp>
      <p:sp>
        <p:nvSpPr>
          <p:cNvPr id="185378" name="Line 34"/>
          <p:cNvSpPr>
            <a:spLocks noChangeShapeType="1"/>
          </p:cNvSpPr>
          <p:nvPr/>
        </p:nvSpPr>
        <p:spPr bwMode="auto">
          <a:xfrm flipH="1">
            <a:off x="1524000" y="35814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379" name="Line 35"/>
          <p:cNvSpPr>
            <a:spLocks noChangeShapeType="1"/>
          </p:cNvSpPr>
          <p:nvPr/>
        </p:nvSpPr>
        <p:spPr bwMode="auto">
          <a:xfrm flipH="1">
            <a:off x="1371600" y="44958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380" name="Line 36"/>
          <p:cNvSpPr>
            <a:spLocks noChangeShapeType="1"/>
          </p:cNvSpPr>
          <p:nvPr/>
        </p:nvSpPr>
        <p:spPr bwMode="auto">
          <a:xfrm>
            <a:off x="1371600" y="5410200"/>
            <a:ext cx="762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381" name="Text Box 37"/>
          <p:cNvSpPr txBox="1">
            <a:spLocks noChangeArrowheads="1"/>
          </p:cNvSpPr>
          <p:nvPr/>
        </p:nvSpPr>
        <p:spPr bwMode="auto">
          <a:xfrm>
            <a:off x="16002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5382" name="Line 38"/>
          <p:cNvSpPr>
            <a:spLocks noChangeShapeType="1"/>
          </p:cNvSpPr>
          <p:nvPr/>
        </p:nvSpPr>
        <p:spPr bwMode="auto">
          <a:xfrm>
            <a:off x="2362200" y="2438400"/>
            <a:ext cx="1066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383" name="Line 39"/>
          <p:cNvSpPr>
            <a:spLocks noChangeShapeType="1"/>
          </p:cNvSpPr>
          <p:nvPr/>
        </p:nvSpPr>
        <p:spPr bwMode="auto">
          <a:xfrm>
            <a:off x="2362200" y="24384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384" name="Line 40"/>
          <p:cNvSpPr>
            <a:spLocks noChangeShapeType="1"/>
          </p:cNvSpPr>
          <p:nvPr/>
        </p:nvSpPr>
        <p:spPr bwMode="auto">
          <a:xfrm flipH="1">
            <a:off x="1295400" y="2438400"/>
            <a:ext cx="1066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385" name="Line 41"/>
          <p:cNvSpPr>
            <a:spLocks noChangeShapeType="1"/>
          </p:cNvSpPr>
          <p:nvPr/>
        </p:nvSpPr>
        <p:spPr bwMode="auto">
          <a:xfrm flipH="1">
            <a:off x="762000" y="31242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386" name="Text Box 42"/>
          <p:cNvSpPr txBox="1">
            <a:spLocks noChangeArrowheads="1"/>
          </p:cNvSpPr>
          <p:nvPr/>
        </p:nvSpPr>
        <p:spPr bwMode="auto">
          <a:xfrm>
            <a:off x="25908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Start</a:t>
            </a:r>
            <a:endParaRPr lang="en-GB" sz="1800"/>
          </a:p>
        </p:txBody>
      </p:sp>
      <p:sp>
        <p:nvSpPr>
          <p:cNvPr id="185387" name="Text Box 43"/>
          <p:cNvSpPr txBox="1">
            <a:spLocks noChangeArrowheads="1"/>
          </p:cNvSpPr>
          <p:nvPr/>
        </p:nvSpPr>
        <p:spPr bwMode="auto">
          <a:xfrm>
            <a:off x="2438400" y="6019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Goal</a:t>
            </a:r>
            <a:endParaRPr lang="en-GB" sz="1800"/>
          </a:p>
        </p:txBody>
      </p:sp>
      <p:sp>
        <p:nvSpPr>
          <p:cNvPr id="185388" name="Text Box 44"/>
          <p:cNvSpPr txBox="1">
            <a:spLocks noChangeArrowheads="1"/>
          </p:cNvSpPr>
          <p:nvPr/>
        </p:nvSpPr>
        <p:spPr bwMode="auto">
          <a:xfrm>
            <a:off x="990600" y="4572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97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5389" name="Text Box 45"/>
          <p:cNvSpPr txBox="1">
            <a:spLocks noChangeArrowheads="1"/>
          </p:cNvSpPr>
          <p:nvPr/>
        </p:nvSpPr>
        <p:spPr bwMode="auto">
          <a:xfrm>
            <a:off x="1295400" y="54864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101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5390" name="Text Box 46"/>
          <p:cNvSpPr txBox="1">
            <a:spLocks noChangeArrowheads="1"/>
          </p:cNvSpPr>
          <p:nvPr/>
        </p:nvSpPr>
        <p:spPr bwMode="auto">
          <a:xfrm>
            <a:off x="2819400" y="2133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75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5391" name="Text Box 47"/>
          <p:cNvSpPr txBox="1">
            <a:spLocks noChangeArrowheads="1"/>
          </p:cNvSpPr>
          <p:nvPr/>
        </p:nvSpPr>
        <p:spPr bwMode="auto">
          <a:xfrm>
            <a:off x="1371600" y="2209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118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5392" name="Text Box 48"/>
          <p:cNvSpPr txBox="1">
            <a:spLocks noChangeArrowheads="1"/>
          </p:cNvSpPr>
          <p:nvPr/>
        </p:nvSpPr>
        <p:spPr bwMode="auto">
          <a:xfrm>
            <a:off x="381000" y="30480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5393" name="Text Box 49"/>
          <p:cNvSpPr txBox="1">
            <a:spLocks noChangeArrowheads="1"/>
          </p:cNvSpPr>
          <p:nvPr/>
        </p:nvSpPr>
        <p:spPr bwMode="auto">
          <a:xfrm>
            <a:off x="3657600" y="5943600"/>
            <a:ext cx="548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i="1"/>
              <a:t>f(n) = h </a:t>
            </a:r>
            <a:r>
              <a:rPr lang="en-US" sz="1800" b="1"/>
              <a:t>(</a:t>
            </a:r>
            <a:r>
              <a:rPr lang="en-US" sz="1800" b="1" i="1"/>
              <a:t>n</a:t>
            </a:r>
            <a:r>
              <a:rPr lang="en-US" sz="1800" b="1"/>
              <a:t>) = straight-line distance heuristic</a:t>
            </a:r>
            <a:endParaRPr lang="en-GB" sz="1800" b="1"/>
          </a:p>
        </p:txBody>
      </p:sp>
      <p:graphicFrame>
        <p:nvGraphicFramePr>
          <p:cNvPr id="185394" name="Group 50"/>
          <p:cNvGraphicFramePr>
            <a:graphicFrameLocks noGrp="1"/>
          </p:cNvGraphicFramePr>
          <p:nvPr>
            <p:ph sz="half" idx="2"/>
          </p:nvPr>
        </p:nvGraphicFramePr>
        <p:xfrm>
          <a:off x="5145088" y="1828800"/>
          <a:ext cx="3810000" cy="4064000"/>
        </p:xfrm>
        <a:graphic>
          <a:graphicData uri="http://schemas.openxmlformats.org/drawingml/2006/table">
            <a:tbl>
              <a:tblPr/>
              <a:tblGrid>
                <a:gridCol w="1905000"/>
                <a:gridCol w="190500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State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Heuristic: h(n)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A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366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374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C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329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244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253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F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178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G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193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H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98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I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5429" name="Text Box 85"/>
          <p:cNvSpPr txBox="1">
            <a:spLocks noChangeArrowheads="1"/>
          </p:cNvSpPr>
          <p:nvPr/>
        </p:nvSpPr>
        <p:spPr bwMode="auto">
          <a:xfrm>
            <a:off x="2362200" y="2681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140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5430" name="Line 86"/>
          <p:cNvSpPr>
            <a:spLocks noChangeShapeType="1"/>
          </p:cNvSpPr>
          <p:nvPr/>
        </p:nvSpPr>
        <p:spPr bwMode="auto">
          <a:xfrm flipH="1">
            <a:off x="2133600" y="4343400"/>
            <a:ext cx="914400" cy="1524000"/>
          </a:xfrm>
          <a:prstGeom prst="line">
            <a:avLst/>
          </a:prstGeom>
          <a:noFill/>
          <a:ln w="9525">
            <a:solidFill>
              <a:schemeClr val="hlink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1E16C-DCC8-4C40-B468-7EBD7691CB7C}" type="slidenum">
              <a:rPr lang="ar-SA"/>
              <a:pPr/>
              <a:t>21</a:t>
            </a:fld>
            <a:endParaRPr lang="en-GB"/>
          </a:p>
        </p:txBody>
      </p:sp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Search</a:t>
            </a:r>
            <a:endParaRPr lang="en-GB"/>
          </a:p>
        </p:txBody>
      </p:sp>
      <p:grpSp>
        <p:nvGrpSpPr>
          <p:cNvPr id="186371" name="Group 3"/>
          <p:cNvGrpSpPr>
            <a:grpSpLocks/>
          </p:cNvGrpSpPr>
          <p:nvPr/>
        </p:nvGrpSpPr>
        <p:grpSpPr bwMode="auto">
          <a:xfrm>
            <a:off x="2133600" y="1981200"/>
            <a:ext cx="457200" cy="457200"/>
            <a:chOff x="1344" y="1248"/>
            <a:chExt cx="288" cy="288"/>
          </a:xfrm>
        </p:grpSpPr>
        <p:sp>
          <p:nvSpPr>
            <p:cNvPr id="186372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373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186374" name="Group 6"/>
          <p:cNvGrpSpPr>
            <a:grpSpLocks/>
          </p:cNvGrpSpPr>
          <p:nvPr/>
        </p:nvGrpSpPr>
        <p:grpSpPr bwMode="auto">
          <a:xfrm>
            <a:off x="3200400" y="2514600"/>
            <a:ext cx="457200" cy="457200"/>
            <a:chOff x="1344" y="1248"/>
            <a:chExt cx="288" cy="288"/>
          </a:xfrm>
        </p:grpSpPr>
        <p:sp>
          <p:nvSpPr>
            <p:cNvPr id="186375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376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186377" name="Group 9"/>
          <p:cNvGrpSpPr>
            <a:grpSpLocks/>
          </p:cNvGrpSpPr>
          <p:nvPr/>
        </p:nvGrpSpPr>
        <p:grpSpPr bwMode="auto">
          <a:xfrm>
            <a:off x="533400" y="3429000"/>
            <a:ext cx="457200" cy="457200"/>
            <a:chOff x="1344" y="1248"/>
            <a:chExt cx="288" cy="288"/>
          </a:xfrm>
        </p:grpSpPr>
        <p:sp>
          <p:nvSpPr>
            <p:cNvPr id="186378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379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D</a:t>
              </a:r>
              <a:endParaRPr lang="en-GB" sz="1800"/>
            </a:p>
          </p:txBody>
        </p:sp>
      </p:grpSp>
      <p:grpSp>
        <p:nvGrpSpPr>
          <p:cNvPr id="186380" name="Group 12"/>
          <p:cNvGrpSpPr>
            <a:grpSpLocks/>
          </p:cNvGrpSpPr>
          <p:nvPr/>
        </p:nvGrpSpPr>
        <p:grpSpPr bwMode="auto">
          <a:xfrm>
            <a:off x="1066800" y="2667000"/>
            <a:ext cx="457200" cy="457200"/>
            <a:chOff x="1344" y="1248"/>
            <a:chExt cx="288" cy="288"/>
          </a:xfrm>
        </p:grpSpPr>
        <p:sp>
          <p:nvSpPr>
            <p:cNvPr id="186381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382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186383" name="Group 15"/>
          <p:cNvGrpSpPr>
            <a:grpSpLocks/>
          </p:cNvGrpSpPr>
          <p:nvPr/>
        </p:nvGrpSpPr>
        <p:grpSpPr bwMode="auto">
          <a:xfrm>
            <a:off x="2209800" y="3124200"/>
            <a:ext cx="457200" cy="457200"/>
            <a:chOff x="1344" y="1248"/>
            <a:chExt cx="288" cy="288"/>
          </a:xfrm>
        </p:grpSpPr>
        <p:sp>
          <p:nvSpPr>
            <p:cNvPr id="186384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385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186386" name="Group 18"/>
          <p:cNvGrpSpPr>
            <a:grpSpLocks/>
          </p:cNvGrpSpPr>
          <p:nvPr/>
        </p:nvGrpSpPr>
        <p:grpSpPr bwMode="auto">
          <a:xfrm>
            <a:off x="2895600" y="4038600"/>
            <a:ext cx="457200" cy="457200"/>
            <a:chOff x="1344" y="1248"/>
            <a:chExt cx="288" cy="288"/>
          </a:xfrm>
        </p:grpSpPr>
        <p:sp>
          <p:nvSpPr>
            <p:cNvPr id="186387" name="Oval 1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388" name="Text Box 2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F</a:t>
              </a:r>
              <a:endParaRPr lang="en-GB" sz="1800"/>
            </a:p>
          </p:txBody>
        </p:sp>
      </p:grpSp>
      <p:grpSp>
        <p:nvGrpSpPr>
          <p:cNvPr id="186389" name="Group 21"/>
          <p:cNvGrpSpPr>
            <a:grpSpLocks/>
          </p:cNvGrpSpPr>
          <p:nvPr/>
        </p:nvGrpSpPr>
        <p:grpSpPr bwMode="auto">
          <a:xfrm>
            <a:off x="1905000" y="5715000"/>
            <a:ext cx="457200" cy="457200"/>
            <a:chOff x="1344" y="1248"/>
            <a:chExt cx="288" cy="288"/>
          </a:xfrm>
        </p:grpSpPr>
        <p:sp>
          <p:nvSpPr>
            <p:cNvPr id="186390" name="Oval 2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391" name="Text Box 2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I</a:t>
              </a:r>
              <a:endParaRPr lang="en-GB" sz="1800"/>
            </a:p>
          </p:txBody>
        </p:sp>
      </p:grpSp>
      <p:sp>
        <p:nvSpPr>
          <p:cNvPr id="186392" name="Line 24"/>
          <p:cNvSpPr>
            <a:spLocks noChangeShapeType="1"/>
          </p:cNvSpPr>
          <p:nvPr/>
        </p:nvSpPr>
        <p:spPr bwMode="auto">
          <a:xfrm>
            <a:off x="2438400" y="3581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6393" name="Line 25"/>
          <p:cNvSpPr>
            <a:spLocks noChangeShapeType="1"/>
          </p:cNvSpPr>
          <p:nvPr/>
        </p:nvSpPr>
        <p:spPr bwMode="auto">
          <a:xfrm flipH="1">
            <a:off x="2133600" y="4495800"/>
            <a:ext cx="9906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6394" name="Text Box 26"/>
          <p:cNvSpPr txBox="1">
            <a:spLocks noChangeArrowheads="1"/>
          </p:cNvSpPr>
          <p:nvPr/>
        </p:nvSpPr>
        <p:spPr bwMode="auto">
          <a:xfrm>
            <a:off x="26670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99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6395" name="Text Box 27"/>
          <p:cNvSpPr txBox="1">
            <a:spLocks noChangeArrowheads="1"/>
          </p:cNvSpPr>
          <p:nvPr/>
        </p:nvSpPr>
        <p:spPr bwMode="auto">
          <a:xfrm>
            <a:off x="2667000" y="51054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211</a:t>
            </a:r>
            <a:endParaRPr lang="en-GB" sz="1800" b="1">
              <a:solidFill>
                <a:schemeClr val="hlink"/>
              </a:solidFill>
            </a:endParaRPr>
          </a:p>
        </p:txBody>
      </p:sp>
      <p:grpSp>
        <p:nvGrpSpPr>
          <p:cNvPr id="186396" name="Group 28"/>
          <p:cNvGrpSpPr>
            <a:grpSpLocks/>
          </p:cNvGrpSpPr>
          <p:nvPr/>
        </p:nvGrpSpPr>
        <p:grpSpPr bwMode="auto">
          <a:xfrm>
            <a:off x="1371600" y="4038600"/>
            <a:ext cx="457200" cy="457200"/>
            <a:chOff x="1344" y="1248"/>
            <a:chExt cx="288" cy="288"/>
          </a:xfrm>
        </p:grpSpPr>
        <p:sp>
          <p:nvSpPr>
            <p:cNvPr id="186397" name="Oval 2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398" name="Text Box 3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G</a:t>
              </a:r>
              <a:endParaRPr lang="en-GB" sz="1800"/>
            </a:p>
          </p:txBody>
        </p:sp>
      </p:grpSp>
      <p:grpSp>
        <p:nvGrpSpPr>
          <p:cNvPr id="186399" name="Group 31"/>
          <p:cNvGrpSpPr>
            <a:grpSpLocks/>
          </p:cNvGrpSpPr>
          <p:nvPr/>
        </p:nvGrpSpPr>
        <p:grpSpPr bwMode="auto">
          <a:xfrm>
            <a:off x="1143000" y="4953000"/>
            <a:ext cx="457200" cy="457200"/>
            <a:chOff x="1344" y="1248"/>
            <a:chExt cx="288" cy="288"/>
          </a:xfrm>
        </p:grpSpPr>
        <p:sp>
          <p:nvSpPr>
            <p:cNvPr id="186400" name="Oval 3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401" name="Text Box 3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H</a:t>
              </a:r>
              <a:endParaRPr lang="en-GB" sz="1800"/>
            </a:p>
          </p:txBody>
        </p:sp>
      </p:grpSp>
      <p:sp>
        <p:nvSpPr>
          <p:cNvPr id="186402" name="Line 34"/>
          <p:cNvSpPr>
            <a:spLocks noChangeShapeType="1"/>
          </p:cNvSpPr>
          <p:nvPr/>
        </p:nvSpPr>
        <p:spPr bwMode="auto">
          <a:xfrm flipH="1">
            <a:off x="1524000" y="35814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6403" name="Line 35"/>
          <p:cNvSpPr>
            <a:spLocks noChangeShapeType="1"/>
          </p:cNvSpPr>
          <p:nvPr/>
        </p:nvSpPr>
        <p:spPr bwMode="auto">
          <a:xfrm flipH="1">
            <a:off x="1371600" y="44958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6404" name="Line 36"/>
          <p:cNvSpPr>
            <a:spLocks noChangeShapeType="1"/>
          </p:cNvSpPr>
          <p:nvPr/>
        </p:nvSpPr>
        <p:spPr bwMode="auto">
          <a:xfrm>
            <a:off x="1371600" y="5410200"/>
            <a:ext cx="762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6405" name="Text Box 37"/>
          <p:cNvSpPr txBox="1">
            <a:spLocks noChangeArrowheads="1"/>
          </p:cNvSpPr>
          <p:nvPr/>
        </p:nvSpPr>
        <p:spPr bwMode="auto">
          <a:xfrm>
            <a:off x="16002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6406" name="Line 38"/>
          <p:cNvSpPr>
            <a:spLocks noChangeShapeType="1"/>
          </p:cNvSpPr>
          <p:nvPr/>
        </p:nvSpPr>
        <p:spPr bwMode="auto">
          <a:xfrm>
            <a:off x="2362200" y="2438400"/>
            <a:ext cx="1066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6407" name="Line 39"/>
          <p:cNvSpPr>
            <a:spLocks noChangeShapeType="1"/>
          </p:cNvSpPr>
          <p:nvPr/>
        </p:nvSpPr>
        <p:spPr bwMode="auto">
          <a:xfrm>
            <a:off x="2362200" y="24384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6408" name="Line 40"/>
          <p:cNvSpPr>
            <a:spLocks noChangeShapeType="1"/>
          </p:cNvSpPr>
          <p:nvPr/>
        </p:nvSpPr>
        <p:spPr bwMode="auto">
          <a:xfrm flipH="1">
            <a:off x="1295400" y="2438400"/>
            <a:ext cx="1066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6409" name="Line 41"/>
          <p:cNvSpPr>
            <a:spLocks noChangeShapeType="1"/>
          </p:cNvSpPr>
          <p:nvPr/>
        </p:nvSpPr>
        <p:spPr bwMode="auto">
          <a:xfrm flipH="1">
            <a:off x="762000" y="31242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6410" name="Text Box 42"/>
          <p:cNvSpPr txBox="1">
            <a:spLocks noChangeArrowheads="1"/>
          </p:cNvSpPr>
          <p:nvPr/>
        </p:nvSpPr>
        <p:spPr bwMode="auto">
          <a:xfrm>
            <a:off x="25908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Start</a:t>
            </a:r>
            <a:endParaRPr lang="en-GB" sz="1800"/>
          </a:p>
        </p:txBody>
      </p:sp>
      <p:sp>
        <p:nvSpPr>
          <p:cNvPr id="186411" name="Text Box 43"/>
          <p:cNvSpPr txBox="1">
            <a:spLocks noChangeArrowheads="1"/>
          </p:cNvSpPr>
          <p:nvPr/>
        </p:nvSpPr>
        <p:spPr bwMode="auto">
          <a:xfrm>
            <a:off x="2438400" y="6019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Goal</a:t>
            </a:r>
            <a:endParaRPr lang="en-GB" sz="1800"/>
          </a:p>
        </p:txBody>
      </p:sp>
      <p:sp>
        <p:nvSpPr>
          <p:cNvPr id="186412" name="Text Box 44"/>
          <p:cNvSpPr txBox="1">
            <a:spLocks noChangeArrowheads="1"/>
          </p:cNvSpPr>
          <p:nvPr/>
        </p:nvSpPr>
        <p:spPr bwMode="auto">
          <a:xfrm>
            <a:off x="990600" y="4572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97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6413" name="Text Box 45"/>
          <p:cNvSpPr txBox="1">
            <a:spLocks noChangeArrowheads="1"/>
          </p:cNvSpPr>
          <p:nvPr/>
        </p:nvSpPr>
        <p:spPr bwMode="auto">
          <a:xfrm>
            <a:off x="1295400" y="54864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101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6414" name="Text Box 46"/>
          <p:cNvSpPr txBox="1">
            <a:spLocks noChangeArrowheads="1"/>
          </p:cNvSpPr>
          <p:nvPr/>
        </p:nvSpPr>
        <p:spPr bwMode="auto">
          <a:xfrm>
            <a:off x="2819400" y="2133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75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6415" name="Text Box 47"/>
          <p:cNvSpPr txBox="1">
            <a:spLocks noChangeArrowheads="1"/>
          </p:cNvSpPr>
          <p:nvPr/>
        </p:nvSpPr>
        <p:spPr bwMode="auto">
          <a:xfrm>
            <a:off x="1371600" y="2209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118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6416" name="Text Box 48"/>
          <p:cNvSpPr txBox="1">
            <a:spLocks noChangeArrowheads="1"/>
          </p:cNvSpPr>
          <p:nvPr/>
        </p:nvSpPr>
        <p:spPr bwMode="auto">
          <a:xfrm>
            <a:off x="381000" y="30480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6417" name="Text Box 49"/>
          <p:cNvSpPr txBox="1">
            <a:spLocks noChangeArrowheads="1"/>
          </p:cNvSpPr>
          <p:nvPr/>
        </p:nvSpPr>
        <p:spPr bwMode="auto">
          <a:xfrm>
            <a:off x="3657600" y="5943600"/>
            <a:ext cx="548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i="1"/>
              <a:t>f(n) = h </a:t>
            </a:r>
            <a:r>
              <a:rPr lang="en-US" sz="1800" b="1"/>
              <a:t>(</a:t>
            </a:r>
            <a:r>
              <a:rPr lang="en-US" sz="1800" b="1" i="1"/>
              <a:t>n</a:t>
            </a:r>
            <a:r>
              <a:rPr lang="en-US" sz="1800" b="1"/>
              <a:t>) = straight-line distance heuristic</a:t>
            </a:r>
            <a:endParaRPr lang="en-GB" sz="1800" b="1"/>
          </a:p>
        </p:txBody>
      </p:sp>
      <p:graphicFrame>
        <p:nvGraphicFramePr>
          <p:cNvPr id="186418" name="Group 50"/>
          <p:cNvGraphicFramePr>
            <a:graphicFrameLocks noGrp="1"/>
          </p:cNvGraphicFramePr>
          <p:nvPr>
            <p:ph sz="half" idx="2"/>
          </p:nvPr>
        </p:nvGraphicFramePr>
        <p:xfrm>
          <a:off x="5145088" y="1828800"/>
          <a:ext cx="3810000" cy="4064000"/>
        </p:xfrm>
        <a:graphic>
          <a:graphicData uri="http://schemas.openxmlformats.org/drawingml/2006/table">
            <a:tbl>
              <a:tblPr/>
              <a:tblGrid>
                <a:gridCol w="1905000"/>
                <a:gridCol w="190500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State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Heuristic: h(n)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A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366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374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C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329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244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253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178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G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193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H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98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I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6453" name="Text Box 85"/>
          <p:cNvSpPr txBox="1">
            <a:spLocks noChangeArrowheads="1"/>
          </p:cNvSpPr>
          <p:nvPr/>
        </p:nvSpPr>
        <p:spPr bwMode="auto">
          <a:xfrm>
            <a:off x="2362200" y="2681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140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6454" name="Line 86"/>
          <p:cNvSpPr>
            <a:spLocks noChangeShapeType="1"/>
          </p:cNvSpPr>
          <p:nvPr/>
        </p:nvSpPr>
        <p:spPr bwMode="auto">
          <a:xfrm>
            <a:off x="1676400" y="4419600"/>
            <a:ext cx="457200" cy="1524000"/>
          </a:xfrm>
          <a:prstGeom prst="line">
            <a:avLst/>
          </a:prstGeom>
          <a:noFill/>
          <a:ln w="9525">
            <a:solidFill>
              <a:schemeClr val="hlink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8C645-0975-4589-B2DD-57D6031C20FF}" type="slidenum">
              <a:rPr lang="ar-SA"/>
              <a:pPr/>
              <a:t>22</a:t>
            </a:fld>
            <a:endParaRPr lang="en-GB"/>
          </a:p>
        </p:txBody>
      </p:sp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Search</a:t>
            </a:r>
            <a:endParaRPr lang="en-GB"/>
          </a:p>
        </p:txBody>
      </p:sp>
      <p:grpSp>
        <p:nvGrpSpPr>
          <p:cNvPr id="187395" name="Group 3"/>
          <p:cNvGrpSpPr>
            <a:grpSpLocks/>
          </p:cNvGrpSpPr>
          <p:nvPr/>
        </p:nvGrpSpPr>
        <p:grpSpPr bwMode="auto">
          <a:xfrm>
            <a:off x="2133600" y="1981200"/>
            <a:ext cx="457200" cy="457200"/>
            <a:chOff x="1344" y="1248"/>
            <a:chExt cx="288" cy="288"/>
          </a:xfrm>
        </p:grpSpPr>
        <p:sp>
          <p:nvSpPr>
            <p:cNvPr id="187396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7397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187398" name="Group 6"/>
          <p:cNvGrpSpPr>
            <a:grpSpLocks/>
          </p:cNvGrpSpPr>
          <p:nvPr/>
        </p:nvGrpSpPr>
        <p:grpSpPr bwMode="auto">
          <a:xfrm>
            <a:off x="3200400" y="2514600"/>
            <a:ext cx="457200" cy="457200"/>
            <a:chOff x="1344" y="1248"/>
            <a:chExt cx="288" cy="288"/>
          </a:xfrm>
        </p:grpSpPr>
        <p:sp>
          <p:nvSpPr>
            <p:cNvPr id="187399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7400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187401" name="Group 9"/>
          <p:cNvGrpSpPr>
            <a:grpSpLocks/>
          </p:cNvGrpSpPr>
          <p:nvPr/>
        </p:nvGrpSpPr>
        <p:grpSpPr bwMode="auto">
          <a:xfrm>
            <a:off x="533400" y="3429000"/>
            <a:ext cx="457200" cy="457200"/>
            <a:chOff x="1344" y="1248"/>
            <a:chExt cx="288" cy="288"/>
          </a:xfrm>
        </p:grpSpPr>
        <p:sp>
          <p:nvSpPr>
            <p:cNvPr id="187402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7403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D</a:t>
              </a:r>
              <a:endParaRPr lang="en-GB" sz="1800"/>
            </a:p>
          </p:txBody>
        </p:sp>
      </p:grpSp>
      <p:grpSp>
        <p:nvGrpSpPr>
          <p:cNvPr id="187404" name="Group 12"/>
          <p:cNvGrpSpPr>
            <a:grpSpLocks/>
          </p:cNvGrpSpPr>
          <p:nvPr/>
        </p:nvGrpSpPr>
        <p:grpSpPr bwMode="auto">
          <a:xfrm>
            <a:off x="1066800" y="2667000"/>
            <a:ext cx="457200" cy="457200"/>
            <a:chOff x="1344" y="1248"/>
            <a:chExt cx="288" cy="288"/>
          </a:xfrm>
        </p:grpSpPr>
        <p:sp>
          <p:nvSpPr>
            <p:cNvPr id="187405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7406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187407" name="Group 15"/>
          <p:cNvGrpSpPr>
            <a:grpSpLocks/>
          </p:cNvGrpSpPr>
          <p:nvPr/>
        </p:nvGrpSpPr>
        <p:grpSpPr bwMode="auto">
          <a:xfrm>
            <a:off x="2209800" y="3124200"/>
            <a:ext cx="457200" cy="457200"/>
            <a:chOff x="1344" y="1248"/>
            <a:chExt cx="288" cy="288"/>
          </a:xfrm>
        </p:grpSpPr>
        <p:sp>
          <p:nvSpPr>
            <p:cNvPr id="187408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7409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187410" name="Group 18"/>
          <p:cNvGrpSpPr>
            <a:grpSpLocks/>
          </p:cNvGrpSpPr>
          <p:nvPr/>
        </p:nvGrpSpPr>
        <p:grpSpPr bwMode="auto">
          <a:xfrm>
            <a:off x="2895600" y="4038600"/>
            <a:ext cx="457200" cy="457200"/>
            <a:chOff x="1344" y="1248"/>
            <a:chExt cx="288" cy="288"/>
          </a:xfrm>
        </p:grpSpPr>
        <p:sp>
          <p:nvSpPr>
            <p:cNvPr id="187411" name="Oval 1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7412" name="Text Box 2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F</a:t>
              </a:r>
              <a:endParaRPr lang="en-GB" sz="1800"/>
            </a:p>
          </p:txBody>
        </p:sp>
      </p:grpSp>
      <p:grpSp>
        <p:nvGrpSpPr>
          <p:cNvPr id="187413" name="Group 21"/>
          <p:cNvGrpSpPr>
            <a:grpSpLocks/>
          </p:cNvGrpSpPr>
          <p:nvPr/>
        </p:nvGrpSpPr>
        <p:grpSpPr bwMode="auto">
          <a:xfrm>
            <a:off x="1905000" y="5715000"/>
            <a:ext cx="457200" cy="457200"/>
            <a:chOff x="1344" y="1248"/>
            <a:chExt cx="288" cy="288"/>
          </a:xfrm>
        </p:grpSpPr>
        <p:sp>
          <p:nvSpPr>
            <p:cNvPr id="187414" name="Oval 2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7415" name="Text Box 2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I</a:t>
              </a:r>
              <a:endParaRPr lang="en-GB" sz="1800"/>
            </a:p>
          </p:txBody>
        </p:sp>
      </p:grpSp>
      <p:sp>
        <p:nvSpPr>
          <p:cNvPr id="187416" name="Line 24"/>
          <p:cNvSpPr>
            <a:spLocks noChangeShapeType="1"/>
          </p:cNvSpPr>
          <p:nvPr/>
        </p:nvSpPr>
        <p:spPr bwMode="auto">
          <a:xfrm>
            <a:off x="2438400" y="3581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417" name="Line 25"/>
          <p:cNvSpPr>
            <a:spLocks noChangeShapeType="1"/>
          </p:cNvSpPr>
          <p:nvPr/>
        </p:nvSpPr>
        <p:spPr bwMode="auto">
          <a:xfrm flipH="1">
            <a:off x="2133600" y="4495800"/>
            <a:ext cx="9906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418" name="Text Box 26"/>
          <p:cNvSpPr txBox="1">
            <a:spLocks noChangeArrowheads="1"/>
          </p:cNvSpPr>
          <p:nvPr/>
        </p:nvSpPr>
        <p:spPr bwMode="auto">
          <a:xfrm>
            <a:off x="26670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99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7419" name="Text Box 27"/>
          <p:cNvSpPr txBox="1">
            <a:spLocks noChangeArrowheads="1"/>
          </p:cNvSpPr>
          <p:nvPr/>
        </p:nvSpPr>
        <p:spPr bwMode="auto">
          <a:xfrm>
            <a:off x="2667000" y="51054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211</a:t>
            </a:r>
            <a:endParaRPr lang="en-GB" sz="1800" b="1">
              <a:solidFill>
                <a:schemeClr val="hlink"/>
              </a:solidFill>
            </a:endParaRPr>
          </a:p>
        </p:txBody>
      </p:sp>
      <p:grpSp>
        <p:nvGrpSpPr>
          <p:cNvPr id="187420" name="Group 28"/>
          <p:cNvGrpSpPr>
            <a:grpSpLocks/>
          </p:cNvGrpSpPr>
          <p:nvPr/>
        </p:nvGrpSpPr>
        <p:grpSpPr bwMode="auto">
          <a:xfrm>
            <a:off x="1371600" y="4038600"/>
            <a:ext cx="457200" cy="457200"/>
            <a:chOff x="1344" y="1248"/>
            <a:chExt cx="288" cy="288"/>
          </a:xfrm>
        </p:grpSpPr>
        <p:sp>
          <p:nvSpPr>
            <p:cNvPr id="187421" name="Oval 2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7422" name="Text Box 3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G</a:t>
              </a:r>
              <a:endParaRPr lang="en-GB" sz="1800"/>
            </a:p>
          </p:txBody>
        </p:sp>
      </p:grpSp>
      <p:grpSp>
        <p:nvGrpSpPr>
          <p:cNvPr id="187423" name="Group 31"/>
          <p:cNvGrpSpPr>
            <a:grpSpLocks/>
          </p:cNvGrpSpPr>
          <p:nvPr/>
        </p:nvGrpSpPr>
        <p:grpSpPr bwMode="auto">
          <a:xfrm>
            <a:off x="1143000" y="4953000"/>
            <a:ext cx="457200" cy="457200"/>
            <a:chOff x="1344" y="1248"/>
            <a:chExt cx="288" cy="288"/>
          </a:xfrm>
        </p:grpSpPr>
        <p:sp>
          <p:nvSpPr>
            <p:cNvPr id="187424" name="Oval 3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7425" name="Text Box 3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H</a:t>
              </a:r>
              <a:endParaRPr lang="en-GB" sz="1800"/>
            </a:p>
          </p:txBody>
        </p:sp>
      </p:grpSp>
      <p:sp>
        <p:nvSpPr>
          <p:cNvPr id="187426" name="Line 34"/>
          <p:cNvSpPr>
            <a:spLocks noChangeShapeType="1"/>
          </p:cNvSpPr>
          <p:nvPr/>
        </p:nvSpPr>
        <p:spPr bwMode="auto">
          <a:xfrm flipH="1">
            <a:off x="1524000" y="35814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427" name="Line 35"/>
          <p:cNvSpPr>
            <a:spLocks noChangeShapeType="1"/>
          </p:cNvSpPr>
          <p:nvPr/>
        </p:nvSpPr>
        <p:spPr bwMode="auto">
          <a:xfrm flipH="1">
            <a:off x="1371600" y="44958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428" name="Line 36"/>
          <p:cNvSpPr>
            <a:spLocks noChangeShapeType="1"/>
          </p:cNvSpPr>
          <p:nvPr/>
        </p:nvSpPr>
        <p:spPr bwMode="auto">
          <a:xfrm>
            <a:off x="1371600" y="5410200"/>
            <a:ext cx="762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429" name="Text Box 37"/>
          <p:cNvSpPr txBox="1">
            <a:spLocks noChangeArrowheads="1"/>
          </p:cNvSpPr>
          <p:nvPr/>
        </p:nvSpPr>
        <p:spPr bwMode="auto">
          <a:xfrm>
            <a:off x="16002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7430" name="Line 38"/>
          <p:cNvSpPr>
            <a:spLocks noChangeShapeType="1"/>
          </p:cNvSpPr>
          <p:nvPr/>
        </p:nvSpPr>
        <p:spPr bwMode="auto">
          <a:xfrm>
            <a:off x="2362200" y="2438400"/>
            <a:ext cx="1066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431" name="Line 39"/>
          <p:cNvSpPr>
            <a:spLocks noChangeShapeType="1"/>
          </p:cNvSpPr>
          <p:nvPr/>
        </p:nvSpPr>
        <p:spPr bwMode="auto">
          <a:xfrm>
            <a:off x="2362200" y="24384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432" name="Line 40"/>
          <p:cNvSpPr>
            <a:spLocks noChangeShapeType="1"/>
          </p:cNvSpPr>
          <p:nvPr/>
        </p:nvSpPr>
        <p:spPr bwMode="auto">
          <a:xfrm flipH="1">
            <a:off x="1295400" y="2438400"/>
            <a:ext cx="1066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433" name="Line 41"/>
          <p:cNvSpPr>
            <a:spLocks noChangeShapeType="1"/>
          </p:cNvSpPr>
          <p:nvPr/>
        </p:nvSpPr>
        <p:spPr bwMode="auto">
          <a:xfrm flipH="1">
            <a:off x="762000" y="31242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434" name="Text Box 42"/>
          <p:cNvSpPr txBox="1">
            <a:spLocks noChangeArrowheads="1"/>
          </p:cNvSpPr>
          <p:nvPr/>
        </p:nvSpPr>
        <p:spPr bwMode="auto">
          <a:xfrm>
            <a:off x="25908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Start</a:t>
            </a:r>
            <a:endParaRPr lang="en-GB" sz="1800"/>
          </a:p>
        </p:txBody>
      </p:sp>
      <p:sp>
        <p:nvSpPr>
          <p:cNvPr id="187435" name="Text Box 43"/>
          <p:cNvSpPr txBox="1">
            <a:spLocks noChangeArrowheads="1"/>
          </p:cNvSpPr>
          <p:nvPr/>
        </p:nvSpPr>
        <p:spPr bwMode="auto">
          <a:xfrm>
            <a:off x="2438400" y="6019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Goal</a:t>
            </a:r>
            <a:endParaRPr lang="en-GB" sz="1800"/>
          </a:p>
        </p:txBody>
      </p:sp>
      <p:sp>
        <p:nvSpPr>
          <p:cNvPr id="187436" name="Text Box 44"/>
          <p:cNvSpPr txBox="1">
            <a:spLocks noChangeArrowheads="1"/>
          </p:cNvSpPr>
          <p:nvPr/>
        </p:nvSpPr>
        <p:spPr bwMode="auto">
          <a:xfrm>
            <a:off x="990600" y="4572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97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7437" name="Text Box 45"/>
          <p:cNvSpPr txBox="1">
            <a:spLocks noChangeArrowheads="1"/>
          </p:cNvSpPr>
          <p:nvPr/>
        </p:nvSpPr>
        <p:spPr bwMode="auto">
          <a:xfrm>
            <a:off x="1295400" y="54864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101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7438" name="Text Box 46"/>
          <p:cNvSpPr txBox="1">
            <a:spLocks noChangeArrowheads="1"/>
          </p:cNvSpPr>
          <p:nvPr/>
        </p:nvSpPr>
        <p:spPr bwMode="auto">
          <a:xfrm>
            <a:off x="2819400" y="2133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75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7439" name="Text Box 47"/>
          <p:cNvSpPr txBox="1">
            <a:spLocks noChangeArrowheads="1"/>
          </p:cNvSpPr>
          <p:nvPr/>
        </p:nvSpPr>
        <p:spPr bwMode="auto">
          <a:xfrm>
            <a:off x="1371600" y="2209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118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7440" name="Text Box 48"/>
          <p:cNvSpPr txBox="1">
            <a:spLocks noChangeArrowheads="1"/>
          </p:cNvSpPr>
          <p:nvPr/>
        </p:nvSpPr>
        <p:spPr bwMode="auto">
          <a:xfrm>
            <a:off x="381000" y="30480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7441" name="Text Box 49"/>
          <p:cNvSpPr txBox="1">
            <a:spLocks noChangeArrowheads="1"/>
          </p:cNvSpPr>
          <p:nvPr/>
        </p:nvSpPr>
        <p:spPr bwMode="auto">
          <a:xfrm>
            <a:off x="3657600" y="5943600"/>
            <a:ext cx="548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i="1"/>
              <a:t>f(n) = h </a:t>
            </a:r>
            <a:r>
              <a:rPr lang="en-US" sz="1800" b="1"/>
              <a:t>(</a:t>
            </a:r>
            <a:r>
              <a:rPr lang="en-US" sz="1800" b="1" i="1"/>
              <a:t>n</a:t>
            </a:r>
            <a:r>
              <a:rPr lang="en-US" sz="1800" b="1"/>
              <a:t>) = straight-line distance heuristic</a:t>
            </a:r>
            <a:endParaRPr lang="en-GB" sz="1800" b="1"/>
          </a:p>
        </p:txBody>
      </p:sp>
      <p:graphicFrame>
        <p:nvGraphicFramePr>
          <p:cNvPr id="187442" name="Group 50"/>
          <p:cNvGraphicFramePr>
            <a:graphicFrameLocks noGrp="1"/>
          </p:cNvGraphicFramePr>
          <p:nvPr>
            <p:ph sz="half" idx="2"/>
          </p:nvPr>
        </p:nvGraphicFramePr>
        <p:xfrm>
          <a:off x="5145088" y="1828800"/>
          <a:ext cx="3810000" cy="4064000"/>
        </p:xfrm>
        <a:graphic>
          <a:graphicData uri="http://schemas.openxmlformats.org/drawingml/2006/table">
            <a:tbl>
              <a:tblPr/>
              <a:tblGrid>
                <a:gridCol w="1905000"/>
                <a:gridCol w="190500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State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Heuristic: h(n)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A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366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374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C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329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244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253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178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G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193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H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98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I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7477" name="Text Box 85"/>
          <p:cNvSpPr txBox="1">
            <a:spLocks noChangeArrowheads="1"/>
          </p:cNvSpPr>
          <p:nvPr/>
        </p:nvSpPr>
        <p:spPr bwMode="auto">
          <a:xfrm>
            <a:off x="2362200" y="2681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140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87478" name="Line 86"/>
          <p:cNvSpPr>
            <a:spLocks noChangeShapeType="1"/>
          </p:cNvSpPr>
          <p:nvPr/>
        </p:nvSpPr>
        <p:spPr bwMode="auto">
          <a:xfrm>
            <a:off x="1447800" y="5181600"/>
            <a:ext cx="685800" cy="685800"/>
          </a:xfrm>
          <a:prstGeom prst="line">
            <a:avLst/>
          </a:prstGeom>
          <a:noFill/>
          <a:ln w="9525">
            <a:solidFill>
              <a:schemeClr val="hlink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4817E-5923-4975-BF62-664F7A005E51}" type="slidenum">
              <a:rPr lang="ar-SA"/>
              <a:pPr/>
              <a:t>23</a:t>
            </a:fld>
            <a:endParaRPr lang="en-GB"/>
          </a:p>
        </p:txBody>
      </p:sp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Search</a:t>
            </a:r>
            <a:endParaRPr lang="en-GB"/>
          </a:p>
        </p:txBody>
      </p:sp>
      <p:grpSp>
        <p:nvGrpSpPr>
          <p:cNvPr id="193539" name="Group 3"/>
          <p:cNvGrpSpPr>
            <a:grpSpLocks/>
          </p:cNvGrpSpPr>
          <p:nvPr/>
        </p:nvGrpSpPr>
        <p:grpSpPr bwMode="auto">
          <a:xfrm>
            <a:off x="2133600" y="1981200"/>
            <a:ext cx="457200" cy="457200"/>
            <a:chOff x="1344" y="1248"/>
            <a:chExt cx="288" cy="288"/>
          </a:xfrm>
        </p:grpSpPr>
        <p:sp>
          <p:nvSpPr>
            <p:cNvPr id="193540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3541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193542" name="Group 6"/>
          <p:cNvGrpSpPr>
            <a:grpSpLocks/>
          </p:cNvGrpSpPr>
          <p:nvPr/>
        </p:nvGrpSpPr>
        <p:grpSpPr bwMode="auto">
          <a:xfrm>
            <a:off x="3200400" y="2514600"/>
            <a:ext cx="457200" cy="457200"/>
            <a:chOff x="1344" y="1248"/>
            <a:chExt cx="288" cy="288"/>
          </a:xfrm>
        </p:grpSpPr>
        <p:sp>
          <p:nvSpPr>
            <p:cNvPr id="193543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3544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193545" name="Group 9"/>
          <p:cNvGrpSpPr>
            <a:grpSpLocks/>
          </p:cNvGrpSpPr>
          <p:nvPr/>
        </p:nvGrpSpPr>
        <p:grpSpPr bwMode="auto">
          <a:xfrm>
            <a:off x="533400" y="3429000"/>
            <a:ext cx="457200" cy="457200"/>
            <a:chOff x="1344" y="1248"/>
            <a:chExt cx="288" cy="288"/>
          </a:xfrm>
        </p:grpSpPr>
        <p:sp>
          <p:nvSpPr>
            <p:cNvPr id="193546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3547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D</a:t>
              </a:r>
              <a:endParaRPr lang="en-GB" sz="1800"/>
            </a:p>
          </p:txBody>
        </p:sp>
      </p:grpSp>
      <p:grpSp>
        <p:nvGrpSpPr>
          <p:cNvPr id="193548" name="Group 12"/>
          <p:cNvGrpSpPr>
            <a:grpSpLocks/>
          </p:cNvGrpSpPr>
          <p:nvPr/>
        </p:nvGrpSpPr>
        <p:grpSpPr bwMode="auto">
          <a:xfrm>
            <a:off x="1066800" y="2667000"/>
            <a:ext cx="457200" cy="457200"/>
            <a:chOff x="1344" y="1248"/>
            <a:chExt cx="288" cy="288"/>
          </a:xfrm>
        </p:grpSpPr>
        <p:sp>
          <p:nvSpPr>
            <p:cNvPr id="193549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3550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193551" name="Group 15"/>
          <p:cNvGrpSpPr>
            <a:grpSpLocks/>
          </p:cNvGrpSpPr>
          <p:nvPr/>
        </p:nvGrpSpPr>
        <p:grpSpPr bwMode="auto">
          <a:xfrm>
            <a:off x="2209800" y="3124200"/>
            <a:ext cx="457200" cy="457200"/>
            <a:chOff x="1344" y="1248"/>
            <a:chExt cx="288" cy="288"/>
          </a:xfrm>
        </p:grpSpPr>
        <p:sp>
          <p:nvSpPr>
            <p:cNvPr id="193552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3553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193554" name="Group 18"/>
          <p:cNvGrpSpPr>
            <a:grpSpLocks/>
          </p:cNvGrpSpPr>
          <p:nvPr/>
        </p:nvGrpSpPr>
        <p:grpSpPr bwMode="auto">
          <a:xfrm>
            <a:off x="2895600" y="4038600"/>
            <a:ext cx="457200" cy="457200"/>
            <a:chOff x="1344" y="1248"/>
            <a:chExt cx="288" cy="288"/>
          </a:xfrm>
        </p:grpSpPr>
        <p:sp>
          <p:nvSpPr>
            <p:cNvPr id="193555" name="Oval 1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3556" name="Text Box 2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F</a:t>
              </a:r>
              <a:endParaRPr lang="en-GB" sz="1800"/>
            </a:p>
          </p:txBody>
        </p:sp>
      </p:grpSp>
      <p:grpSp>
        <p:nvGrpSpPr>
          <p:cNvPr id="193557" name="Group 21"/>
          <p:cNvGrpSpPr>
            <a:grpSpLocks/>
          </p:cNvGrpSpPr>
          <p:nvPr/>
        </p:nvGrpSpPr>
        <p:grpSpPr bwMode="auto">
          <a:xfrm>
            <a:off x="1905000" y="5715000"/>
            <a:ext cx="457200" cy="457200"/>
            <a:chOff x="1344" y="1248"/>
            <a:chExt cx="288" cy="288"/>
          </a:xfrm>
        </p:grpSpPr>
        <p:sp>
          <p:nvSpPr>
            <p:cNvPr id="193558" name="Oval 2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3559" name="Text Box 2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I</a:t>
              </a:r>
              <a:endParaRPr lang="en-GB" sz="1800"/>
            </a:p>
          </p:txBody>
        </p:sp>
      </p:grpSp>
      <p:sp>
        <p:nvSpPr>
          <p:cNvPr id="193560" name="Line 24"/>
          <p:cNvSpPr>
            <a:spLocks noChangeShapeType="1"/>
          </p:cNvSpPr>
          <p:nvPr/>
        </p:nvSpPr>
        <p:spPr bwMode="auto">
          <a:xfrm>
            <a:off x="2438400" y="3581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3561" name="Line 25"/>
          <p:cNvSpPr>
            <a:spLocks noChangeShapeType="1"/>
          </p:cNvSpPr>
          <p:nvPr/>
        </p:nvSpPr>
        <p:spPr bwMode="auto">
          <a:xfrm flipH="1">
            <a:off x="2133600" y="4495800"/>
            <a:ext cx="9906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3562" name="Text Box 26"/>
          <p:cNvSpPr txBox="1">
            <a:spLocks noChangeArrowheads="1"/>
          </p:cNvSpPr>
          <p:nvPr/>
        </p:nvSpPr>
        <p:spPr bwMode="auto">
          <a:xfrm>
            <a:off x="26670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99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93563" name="Text Box 27"/>
          <p:cNvSpPr txBox="1">
            <a:spLocks noChangeArrowheads="1"/>
          </p:cNvSpPr>
          <p:nvPr/>
        </p:nvSpPr>
        <p:spPr bwMode="auto">
          <a:xfrm>
            <a:off x="2667000" y="51054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211</a:t>
            </a:r>
            <a:endParaRPr lang="en-GB" sz="1800" b="1">
              <a:solidFill>
                <a:schemeClr val="hlink"/>
              </a:solidFill>
            </a:endParaRPr>
          </a:p>
        </p:txBody>
      </p:sp>
      <p:grpSp>
        <p:nvGrpSpPr>
          <p:cNvPr id="193564" name="Group 28"/>
          <p:cNvGrpSpPr>
            <a:grpSpLocks/>
          </p:cNvGrpSpPr>
          <p:nvPr/>
        </p:nvGrpSpPr>
        <p:grpSpPr bwMode="auto">
          <a:xfrm>
            <a:off x="1371600" y="4038600"/>
            <a:ext cx="457200" cy="457200"/>
            <a:chOff x="1344" y="1248"/>
            <a:chExt cx="288" cy="288"/>
          </a:xfrm>
        </p:grpSpPr>
        <p:sp>
          <p:nvSpPr>
            <p:cNvPr id="193565" name="Oval 2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3566" name="Text Box 3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G</a:t>
              </a:r>
              <a:endParaRPr lang="en-GB" sz="1800"/>
            </a:p>
          </p:txBody>
        </p:sp>
      </p:grpSp>
      <p:grpSp>
        <p:nvGrpSpPr>
          <p:cNvPr id="193567" name="Group 31"/>
          <p:cNvGrpSpPr>
            <a:grpSpLocks/>
          </p:cNvGrpSpPr>
          <p:nvPr/>
        </p:nvGrpSpPr>
        <p:grpSpPr bwMode="auto">
          <a:xfrm>
            <a:off x="1143000" y="4953000"/>
            <a:ext cx="457200" cy="457200"/>
            <a:chOff x="1344" y="1248"/>
            <a:chExt cx="288" cy="288"/>
          </a:xfrm>
        </p:grpSpPr>
        <p:sp>
          <p:nvSpPr>
            <p:cNvPr id="193568" name="Oval 3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3569" name="Text Box 3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H</a:t>
              </a:r>
              <a:endParaRPr lang="en-GB" sz="1800"/>
            </a:p>
          </p:txBody>
        </p:sp>
      </p:grpSp>
      <p:sp>
        <p:nvSpPr>
          <p:cNvPr id="193570" name="Line 34"/>
          <p:cNvSpPr>
            <a:spLocks noChangeShapeType="1"/>
          </p:cNvSpPr>
          <p:nvPr/>
        </p:nvSpPr>
        <p:spPr bwMode="auto">
          <a:xfrm flipH="1">
            <a:off x="1524000" y="35814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3571" name="Line 35"/>
          <p:cNvSpPr>
            <a:spLocks noChangeShapeType="1"/>
          </p:cNvSpPr>
          <p:nvPr/>
        </p:nvSpPr>
        <p:spPr bwMode="auto">
          <a:xfrm flipH="1">
            <a:off x="1371600" y="44958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3572" name="Line 36"/>
          <p:cNvSpPr>
            <a:spLocks noChangeShapeType="1"/>
          </p:cNvSpPr>
          <p:nvPr/>
        </p:nvSpPr>
        <p:spPr bwMode="auto">
          <a:xfrm>
            <a:off x="1371600" y="5410200"/>
            <a:ext cx="762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3573" name="Text Box 37"/>
          <p:cNvSpPr txBox="1">
            <a:spLocks noChangeArrowheads="1"/>
          </p:cNvSpPr>
          <p:nvPr/>
        </p:nvSpPr>
        <p:spPr bwMode="auto">
          <a:xfrm>
            <a:off x="16002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93574" name="Line 38"/>
          <p:cNvSpPr>
            <a:spLocks noChangeShapeType="1"/>
          </p:cNvSpPr>
          <p:nvPr/>
        </p:nvSpPr>
        <p:spPr bwMode="auto">
          <a:xfrm>
            <a:off x="2362200" y="2438400"/>
            <a:ext cx="1066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3575" name="Line 39"/>
          <p:cNvSpPr>
            <a:spLocks noChangeShapeType="1"/>
          </p:cNvSpPr>
          <p:nvPr/>
        </p:nvSpPr>
        <p:spPr bwMode="auto">
          <a:xfrm>
            <a:off x="2362200" y="24384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3576" name="Line 40"/>
          <p:cNvSpPr>
            <a:spLocks noChangeShapeType="1"/>
          </p:cNvSpPr>
          <p:nvPr/>
        </p:nvSpPr>
        <p:spPr bwMode="auto">
          <a:xfrm flipH="1">
            <a:off x="1295400" y="2438400"/>
            <a:ext cx="1066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3577" name="Line 41"/>
          <p:cNvSpPr>
            <a:spLocks noChangeShapeType="1"/>
          </p:cNvSpPr>
          <p:nvPr/>
        </p:nvSpPr>
        <p:spPr bwMode="auto">
          <a:xfrm flipH="1">
            <a:off x="762000" y="31242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3578" name="Text Box 42"/>
          <p:cNvSpPr txBox="1">
            <a:spLocks noChangeArrowheads="1"/>
          </p:cNvSpPr>
          <p:nvPr/>
        </p:nvSpPr>
        <p:spPr bwMode="auto">
          <a:xfrm>
            <a:off x="25908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Start</a:t>
            </a:r>
            <a:endParaRPr lang="en-GB" sz="1800"/>
          </a:p>
        </p:txBody>
      </p:sp>
      <p:sp>
        <p:nvSpPr>
          <p:cNvPr id="193579" name="Text Box 43"/>
          <p:cNvSpPr txBox="1">
            <a:spLocks noChangeArrowheads="1"/>
          </p:cNvSpPr>
          <p:nvPr/>
        </p:nvSpPr>
        <p:spPr bwMode="auto">
          <a:xfrm>
            <a:off x="2438400" y="6019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Goal</a:t>
            </a:r>
            <a:endParaRPr lang="en-GB" sz="1800"/>
          </a:p>
        </p:txBody>
      </p:sp>
      <p:sp>
        <p:nvSpPr>
          <p:cNvPr id="193580" name="Text Box 44"/>
          <p:cNvSpPr txBox="1">
            <a:spLocks noChangeArrowheads="1"/>
          </p:cNvSpPr>
          <p:nvPr/>
        </p:nvSpPr>
        <p:spPr bwMode="auto">
          <a:xfrm>
            <a:off x="990600" y="4572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97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93581" name="Text Box 45"/>
          <p:cNvSpPr txBox="1">
            <a:spLocks noChangeArrowheads="1"/>
          </p:cNvSpPr>
          <p:nvPr/>
        </p:nvSpPr>
        <p:spPr bwMode="auto">
          <a:xfrm>
            <a:off x="1295400" y="54864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101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93582" name="Text Box 46"/>
          <p:cNvSpPr txBox="1">
            <a:spLocks noChangeArrowheads="1"/>
          </p:cNvSpPr>
          <p:nvPr/>
        </p:nvSpPr>
        <p:spPr bwMode="auto">
          <a:xfrm>
            <a:off x="2819400" y="2133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75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93583" name="Text Box 47"/>
          <p:cNvSpPr txBox="1">
            <a:spLocks noChangeArrowheads="1"/>
          </p:cNvSpPr>
          <p:nvPr/>
        </p:nvSpPr>
        <p:spPr bwMode="auto">
          <a:xfrm>
            <a:off x="1371600" y="2209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118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93584" name="Text Box 48"/>
          <p:cNvSpPr txBox="1">
            <a:spLocks noChangeArrowheads="1"/>
          </p:cNvSpPr>
          <p:nvPr/>
        </p:nvSpPr>
        <p:spPr bwMode="auto">
          <a:xfrm>
            <a:off x="381000" y="30480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93585" name="Text Box 49"/>
          <p:cNvSpPr txBox="1">
            <a:spLocks noChangeArrowheads="1"/>
          </p:cNvSpPr>
          <p:nvPr/>
        </p:nvSpPr>
        <p:spPr bwMode="auto">
          <a:xfrm>
            <a:off x="3657600" y="5943600"/>
            <a:ext cx="548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i="1"/>
              <a:t>f(n) = h </a:t>
            </a:r>
            <a:r>
              <a:rPr lang="en-US" sz="1800" b="1"/>
              <a:t>(</a:t>
            </a:r>
            <a:r>
              <a:rPr lang="en-US" sz="1800" b="1" i="1"/>
              <a:t>n</a:t>
            </a:r>
            <a:r>
              <a:rPr lang="en-US" sz="1800" b="1"/>
              <a:t>) = straight-line distance heuristic</a:t>
            </a:r>
            <a:endParaRPr lang="en-GB" sz="1800" b="1"/>
          </a:p>
        </p:txBody>
      </p:sp>
      <p:graphicFrame>
        <p:nvGraphicFramePr>
          <p:cNvPr id="193586" name="Group 50"/>
          <p:cNvGraphicFramePr>
            <a:graphicFrameLocks noGrp="1"/>
          </p:cNvGraphicFramePr>
          <p:nvPr>
            <p:ph sz="half" idx="2"/>
          </p:nvPr>
        </p:nvGraphicFramePr>
        <p:xfrm>
          <a:off x="5145088" y="1828800"/>
          <a:ext cx="3810000" cy="4064000"/>
        </p:xfrm>
        <a:graphic>
          <a:graphicData uri="http://schemas.openxmlformats.org/drawingml/2006/table">
            <a:tbl>
              <a:tblPr/>
              <a:tblGrid>
                <a:gridCol w="1905000"/>
                <a:gridCol w="190500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State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Heuristic: h(n)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A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366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374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C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329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244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253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178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G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193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H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98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I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0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3621" name="Text Box 85"/>
          <p:cNvSpPr txBox="1">
            <a:spLocks noChangeArrowheads="1"/>
          </p:cNvSpPr>
          <p:nvPr/>
        </p:nvSpPr>
        <p:spPr bwMode="auto">
          <a:xfrm>
            <a:off x="2362200" y="2681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140</a:t>
            </a:r>
            <a:endParaRPr lang="en-GB" sz="1800" b="1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F1BCC-D547-4A89-9485-5C1DB8C573FF}" type="slidenum">
              <a:rPr lang="ar-SA"/>
              <a:pPr/>
              <a:t>24</a:t>
            </a:fld>
            <a:endParaRPr lang="en-GB"/>
          </a:p>
        </p:txBody>
      </p:sp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Search: Tree Search</a:t>
            </a:r>
            <a:endParaRPr lang="en-GB"/>
          </a:p>
        </p:txBody>
      </p:sp>
      <p:grpSp>
        <p:nvGrpSpPr>
          <p:cNvPr id="222211" name="Group 3"/>
          <p:cNvGrpSpPr>
            <a:grpSpLocks/>
          </p:cNvGrpSpPr>
          <p:nvPr/>
        </p:nvGrpSpPr>
        <p:grpSpPr bwMode="auto">
          <a:xfrm>
            <a:off x="4114800" y="1981200"/>
            <a:ext cx="457200" cy="457200"/>
            <a:chOff x="1344" y="1248"/>
            <a:chExt cx="288" cy="288"/>
          </a:xfrm>
        </p:grpSpPr>
        <p:sp>
          <p:nvSpPr>
            <p:cNvPr id="222212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213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sp>
        <p:nvSpPr>
          <p:cNvPr id="222250" name="Text Box 42"/>
          <p:cNvSpPr txBox="1">
            <a:spLocks noChangeArrowheads="1"/>
          </p:cNvSpPr>
          <p:nvPr/>
        </p:nvSpPr>
        <p:spPr bwMode="auto">
          <a:xfrm>
            <a:off x="45720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1"/>
                </a:solidFill>
              </a:rPr>
              <a:t>Start</a:t>
            </a:r>
            <a:endParaRPr lang="en-GB" sz="1800" b="1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D840-58D1-42FE-A62B-673518499C85}" type="slidenum">
              <a:rPr lang="ar-SA"/>
              <a:pPr/>
              <a:t>25</a:t>
            </a:fld>
            <a:endParaRPr lang="en-GB"/>
          </a:p>
        </p:txBody>
      </p:sp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Search: Tree Search</a:t>
            </a:r>
            <a:endParaRPr lang="en-GB"/>
          </a:p>
        </p:txBody>
      </p:sp>
      <p:grpSp>
        <p:nvGrpSpPr>
          <p:cNvPr id="224259" name="Group 3"/>
          <p:cNvGrpSpPr>
            <a:grpSpLocks/>
          </p:cNvGrpSpPr>
          <p:nvPr/>
        </p:nvGrpSpPr>
        <p:grpSpPr bwMode="auto">
          <a:xfrm>
            <a:off x="4114800" y="1981200"/>
            <a:ext cx="457200" cy="457200"/>
            <a:chOff x="1344" y="1248"/>
            <a:chExt cx="288" cy="288"/>
          </a:xfrm>
        </p:grpSpPr>
        <p:sp>
          <p:nvSpPr>
            <p:cNvPr id="224260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4261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224262" name="Group 6"/>
          <p:cNvGrpSpPr>
            <a:grpSpLocks/>
          </p:cNvGrpSpPr>
          <p:nvPr/>
        </p:nvGrpSpPr>
        <p:grpSpPr bwMode="auto">
          <a:xfrm>
            <a:off x="5867400" y="2514600"/>
            <a:ext cx="457200" cy="457200"/>
            <a:chOff x="1344" y="1248"/>
            <a:chExt cx="288" cy="288"/>
          </a:xfrm>
        </p:grpSpPr>
        <p:sp>
          <p:nvSpPr>
            <p:cNvPr id="224263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4264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224265" name="Group 9"/>
          <p:cNvGrpSpPr>
            <a:grpSpLocks/>
          </p:cNvGrpSpPr>
          <p:nvPr/>
        </p:nvGrpSpPr>
        <p:grpSpPr bwMode="auto">
          <a:xfrm>
            <a:off x="1905000" y="2667000"/>
            <a:ext cx="457200" cy="457200"/>
            <a:chOff x="1344" y="1248"/>
            <a:chExt cx="288" cy="288"/>
          </a:xfrm>
        </p:grpSpPr>
        <p:sp>
          <p:nvSpPr>
            <p:cNvPr id="224266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4267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224268" name="Group 12"/>
          <p:cNvGrpSpPr>
            <a:grpSpLocks/>
          </p:cNvGrpSpPr>
          <p:nvPr/>
        </p:nvGrpSpPr>
        <p:grpSpPr bwMode="auto">
          <a:xfrm>
            <a:off x="4191000" y="3124200"/>
            <a:ext cx="457200" cy="457200"/>
            <a:chOff x="1344" y="1248"/>
            <a:chExt cx="288" cy="288"/>
          </a:xfrm>
        </p:grpSpPr>
        <p:sp>
          <p:nvSpPr>
            <p:cNvPr id="224269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4270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sp>
        <p:nvSpPr>
          <p:cNvPr id="224290" name="Line 34"/>
          <p:cNvSpPr>
            <a:spLocks noChangeShapeType="1"/>
          </p:cNvSpPr>
          <p:nvPr/>
        </p:nvSpPr>
        <p:spPr bwMode="auto">
          <a:xfrm>
            <a:off x="4343400" y="2438400"/>
            <a:ext cx="1752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4291" name="Line 35"/>
          <p:cNvSpPr>
            <a:spLocks noChangeShapeType="1"/>
          </p:cNvSpPr>
          <p:nvPr/>
        </p:nvSpPr>
        <p:spPr bwMode="auto">
          <a:xfrm>
            <a:off x="4343400" y="24384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4292" name="Line 36"/>
          <p:cNvSpPr>
            <a:spLocks noChangeShapeType="1"/>
          </p:cNvSpPr>
          <p:nvPr/>
        </p:nvSpPr>
        <p:spPr bwMode="auto">
          <a:xfrm flipH="1">
            <a:off x="2133600" y="2438400"/>
            <a:ext cx="2209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4293" name="Text Box 37"/>
          <p:cNvSpPr txBox="1">
            <a:spLocks noChangeArrowheads="1"/>
          </p:cNvSpPr>
          <p:nvPr/>
        </p:nvSpPr>
        <p:spPr bwMode="auto">
          <a:xfrm>
            <a:off x="45720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1"/>
                </a:solidFill>
              </a:rPr>
              <a:t>Start</a:t>
            </a:r>
            <a:endParaRPr lang="en-GB" sz="1800" b="1">
              <a:solidFill>
                <a:schemeClr val="accent1"/>
              </a:solidFill>
            </a:endParaRPr>
          </a:p>
        </p:txBody>
      </p:sp>
      <p:sp>
        <p:nvSpPr>
          <p:cNvPr id="224295" name="Text Box 39"/>
          <p:cNvSpPr txBox="1">
            <a:spLocks noChangeArrowheads="1"/>
          </p:cNvSpPr>
          <p:nvPr/>
        </p:nvSpPr>
        <p:spPr bwMode="auto">
          <a:xfrm>
            <a:off x="4800600" y="2133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75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24296" name="Text Box 40"/>
          <p:cNvSpPr txBox="1">
            <a:spLocks noChangeArrowheads="1"/>
          </p:cNvSpPr>
          <p:nvPr/>
        </p:nvSpPr>
        <p:spPr bwMode="auto">
          <a:xfrm>
            <a:off x="2895600" y="2209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118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24297" name="Text Box 41"/>
          <p:cNvSpPr txBox="1">
            <a:spLocks noChangeArrowheads="1"/>
          </p:cNvSpPr>
          <p:nvPr/>
        </p:nvSpPr>
        <p:spPr bwMode="auto">
          <a:xfrm>
            <a:off x="4343400" y="2681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140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24298" name="Text Box 42"/>
          <p:cNvSpPr txBox="1">
            <a:spLocks noChangeArrowheads="1"/>
          </p:cNvSpPr>
          <p:nvPr/>
        </p:nvSpPr>
        <p:spPr bwMode="auto">
          <a:xfrm>
            <a:off x="5181600" y="26050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[374]</a:t>
            </a:r>
            <a:endParaRPr lang="en-GB" sz="1800"/>
          </a:p>
        </p:txBody>
      </p:sp>
      <p:sp>
        <p:nvSpPr>
          <p:cNvPr id="224299" name="Text Box 43"/>
          <p:cNvSpPr txBox="1">
            <a:spLocks noChangeArrowheads="1"/>
          </p:cNvSpPr>
          <p:nvPr/>
        </p:nvSpPr>
        <p:spPr bwMode="auto">
          <a:xfrm>
            <a:off x="1143000" y="26670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[329]</a:t>
            </a:r>
            <a:endParaRPr lang="en-GB" sz="1800"/>
          </a:p>
        </p:txBody>
      </p:sp>
      <p:sp>
        <p:nvSpPr>
          <p:cNvPr id="224300" name="Text Box 44"/>
          <p:cNvSpPr txBox="1">
            <a:spLocks noChangeArrowheads="1"/>
          </p:cNvSpPr>
          <p:nvPr/>
        </p:nvSpPr>
        <p:spPr bwMode="auto">
          <a:xfrm>
            <a:off x="3505200" y="32146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[253]</a:t>
            </a:r>
            <a:endParaRPr lang="en-GB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3F1D0-B9D5-44C6-9BED-FE643E801E23}" type="slidenum">
              <a:rPr lang="ar-SA"/>
              <a:pPr/>
              <a:t>26</a:t>
            </a:fld>
            <a:endParaRPr lang="en-GB"/>
          </a:p>
        </p:txBody>
      </p:sp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Search: Tree Search</a:t>
            </a:r>
            <a:endParaRPr lang="en-GB"/>
          </a:p>
        </p:txBody>
      </p:sp>
      <p:grpSp>
        <p:nvGrpSpPr>
          <p:cNvPr id="225283" name="Group 3"/>
          <p:cNvGrpSpPr>
            <a:grpSpLocks/>
          </p:cNvGrpSpPr>
          <p:nvPr/>
        </p:nvGrpSpPr>
        <p:grpSpPr bwMode="auto">
          <a:xfrm>
            <a:off x="4114800" y="1981200"/>
            <a:ext cx="457200" cy="457200"/>
            <a:chOff x="1344" y="1248"/>
            <a:chExt cx="288" cy="288"/>
          </a:xfrm>
        </p:grpSpPr>
        <p:sp>
          <p:nvSpPr>
            <p:cNvPr id="225284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285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225286" name="Group 6"/>
          <p:cNvGrpSpPr>
            <a:grpSpLocks/>
          </p:cNvGrpSpPr>
          <p:nvPr/>
        </p:nvGrpSpPr>
        <p:grpSpPr bwMode="auto">
          <a:xfrm>
            <a:off x="5867400" y="2514600"/>
            <a:ext cx="457200" cy="457200"/>
            <a:chOff x="1344" y="1248"/>
            <a:chExt cx="288" cy="288"/>
          </a:xfrm>
        </p:grpSpPr>
        <p:sp>
          <p:nvSpPr>
            <p:cNvPr id="225287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288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225289" name="Group 9"/>
          <p:cNvGrpSpPr>
            <a:grpSpLocks/>
          </p:cNvGrpSpPr>
          <p:nvPr/>
        </p:nvGrpSpPr>
        <p:grpSpPr bwMode="auto">
          <a:xfrm>
            <a:off x="1905000" y="2667000"/>
            <a:ext cx="457200" cy="457200"/>
            <a:chOff x="1344" y="1248"/>
            <a:chExt cx="288" cy="288"/>
          </a:xfrm>
        </p:grpSpPr>
        <p:sp>
          <p:nvSpPr>
            <p:cNvPr id="225290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291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225292" name="Group 12"/>
          <p:cNvGrpSpPr>
            <a:grpSpLocks/>
          </p:cNvGrpSpPr>
          <p:nvPr/>
        </p:nvGrpSpPr>
        <p:grpSpPr bwMode="auto">
          <a:xfrm>
            <a:off x="4191000" y="3124200"/>
            <a:ext cx="457200" cy="457200"/>
            <a:chOff x="1344" y="1248"/>
            <a:chExt cx="288" cy="288"/>
          </a:xfrm>
        </p:grpSpPr>
        <p:sp>
          <p:nvSpPr>
            <p:cNvPr id="225293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294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225295" name="Group 15"/>
          <p:cNvGrpSpPr>
            <a:grpSpLocks/>
          </p:cNvGrpSpPr>
          <p:nvPr/>
        </p:nvGrpSpPr>
        <p:grpSpPr bwMode="auto">
          <a:xfrm>
            <a:off x="5943600" y="4038600"/>
            <a:ext cx="457200" cy="457200"/>
            <a:chOff x="1344" y="1248"/>
            <a:chExt cx="288" cy="288"/>
          </a:xfrm>
        </p:grpSpPr>
        <p:sp>
          <p:nvSpPr>
            <p:cNvPr id="225296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297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F</a:t>
              </a:r>
              <a:endParaRPr lang="en-GB" sz="1800"/>
            </a:p>
          </p:txBody>
        </p:sp>
      </p:grpSp>
      <p:sp>
        <p:nvSpPr>
          <p:cNvPr id="225301" name="Line 21"/>
          <p:cNvSpPr>
            <a:spLocks noChangeShapeType="1"/>
          </p:cNvSpPr>
          <p:nvPr/>
        </p:nvSpPr>
        <p:spPr bwMode="auto">
          <a:xfrm>
            <a:off x="4419600" y="3581400"/>
            <a:ext cx="1752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03" name="Text Box 23"/>
          <p:cNvSpPr txBox="1">
            <a:spLocks noChangeArrowheads="1"/>
          </p:cNvSpPr>
          <p:nvPr/>
        </p:nvSpPr>
        <p:spPr bwMode="auto">
          <a:xfrm>
            <a:off x="4953000" y="3429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99</a:t>
            </a:r>
            <a:endParaRPr lang="en-GB" sz="1800" b="1">
              <a:solidFill>
                <a:schemeClr val="accent2"/>
              </a:solidFill>
            </a:endParaRPr>
          </a:p>
        </p:txBody>
      </p:sp>
      <p:grpSp>
        <p:nvGrpSpPr>
          <p:cNvPr id="225305" name="Group 25"/>
          <p:cNvGrpSpPr>
            <a:grpSpLocks/>
          </p:cNvGrpSpPr>
          <p:nvPr/>
        </p:nvGrpSpPr>
        <p:grpSpPr bwMode="auto">
          <a:xfrm>
            <a:off x="1981200" y="4038600"/>
            <a:ext cx="457200" cy="457200"/>
            <a:chOff x="1344" y="1248"/>
            <a:chExt cx="288" cy="288"/>
          </a:xfrm>
        </p:grpSpPr>
        <p:sp>
          <p:nvSpPr>
            <p:cNvPr id="225306" name="Oval 2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07" name="Text Box 2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G</a:t>
              </a:r>
              <a:endParaRPr lang="en-GB" sz="1800"/>
            </a:p>
          </p:txBody>
        </p:sp>
      </p:grpSp>
      <p:grpSp>
        <p:nvGrpSpPr>
          <p:cNvPr id="225308" name="Group 28"/>
          <p:cNvGrpSpPr>
            <a:grpSpLocks/>
          </p:cNvGrpSpPr>
          <p:nvPr/>
        </p:nvGrpSpPr>
        <p:grpSpPr bwMode="auto">
          <a:xfrm>
            <a:off x="4267200" y="4267200"/>
            <a:ext cx="457200" cy="457200"/>
            <a:chOff x="1344" y="1248"/>
            <a:chExt cx="288" cy="288"/>
          </a:xfrm>
        </p:grpSpPr>
        <p:sp>
          <p:nvSpPr>
            <p:cNvPr id="225309" name="Oval 2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10" name="Text Box 3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sp>
        <p:nvSpPr>
          <p:cNvPr id="225311" name="Line 31"/>
          <p:cNvSpPr>
            <a:spLocks noChangeShapeType="1"/>
          </p:cNvSpPr>
          <p:nvPr/>
        </p:nvSpPr>
        <p:spPr bwMode="auto">
          <a:xfrm flipH="1">
            <a:off x="2133600" y="3581400"/>
            <a:ext cx="2286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13" name="Text Box 33"/>
          <p:cNvSpPr txBox="1">
            <a:spLocks noChangeArrowheads="1"/>
          </p:cNvSpPr>
          <p:nvPr/>
        </p:nvSpPr>
        <p:spPr bwMode="auto">
          <a:xfrm>
            <a:off x="30480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80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25314" name="Line 34"/>
          <p:cNvSpPr>
            <a:spLocks noChangeShapeType="1"/>
          </p:cNvSpPr>
          <p:nvPr/>
        </p:nvSpPr>
        <p:spPr bwMode="auto">
          <a:xfrm>
            <a:off x="4343400" y="2438400"/>
            <a:ext cx="1752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15" name="Line 35"/>
          <p:cNvSpPr>
            <a:spLocks noChangeShapeType="1"/>
          </p:cNvSpPr>
          <p:nvPr/>
        </p:nvSpPr>
        <p:spPr bwMode="auto">
          <a:xfrm>
            <a:off x="4343400" y="24384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16" name="Line 36"/>
          <p:cNvSpPr>
            <a:spLocks noChangeShapeType="1"/>
          </p:cNvSpPr>
          <p:nvPr/>
        </p:nvSpPr>
        <p:spPr bwMode="auto">
          <a:xfrm flipH="1">
            <a:off x="2133600" y="2438400"/>
            <a:ext cx="2209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17" name="Text Box 37"/>
          <p:cNvSpPr txBox="1">
            <a:spLocks noChangeArrowheads="1"/>
          </p:cNvSpPr>
          <p:nvPr/>
        </p:nvSpPr>
        <p:spPr bwMode="auto">
          <a:xfrm>
            <a:off x="45720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1"/>
                </a:solidFill>
              </a:rPr>
              <a:t>Start</a:t>
            </a:r>
            <a:endParaRPr lang="en-GB" sz="1800" b="1">
              <a:solidFill>
                <a:schemeClr val="accent1"/>
              </a:solidFill>
            </a:endParaRPr>
          </a:p>
        </p:txBody>
      </p:sp>
      <p:sp>
        <p:nvSpPr>
          <p:cNvPr id="225319" name="Text Box 39"/>
          <p:cNvSpPr txBox="1">
            <a:spLocks noChangeArrowheads="1"/>
          </p:cNvSpPr>
          <p:nvPr/>
        </p:nvSpPr>
        <p:spPr bwMode="auto">
          <a:xfrm>
            <a:off x="4800600" y="2133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75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25320" name="Text Box 40"/>
          <p:cNvSpPr txBox="1">
            <a:spLocks noChangeArrowheads="1"/>
          </p:cNvSpPr>
          <p:nvPr/>
        </p:nvSpPr>
        <p:spPr bwMode="auto">
          <a:xfrm>
            <a:off x="2895600" y="2209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118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25321" name="Text Box 41"/>
          <p:cNvSpPr txBox="1">
            <a:spLocks noChangeArrowheads="1"/>
          </p:cNvSpPr>
          <p:nvPr/>
        </p:nvSpPr>
        <p:spPr bwMode="auto">
          <a:xfrm>
            <a:off x="4343400" y="2681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140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25322" name="Text Box 42"/>
          <p:cNvSpPr txBox="1">
            <a:spLocks noChangeArrowheads="1"/>
          </p:cNvSpPr>
          <p:nvPr/>
        </p:nvSpPr>
        <p:spPr bwMode="auto">
          <a:xfrm>
            <a:off x="5181600" y="26050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[374]</a:t>
            </a:r>
            <a:endParaRPr lang="en-GB" sz="1800"/>
          </a:p>
        </p:txBody>
      </p:sp>
      <p:sp>
        <p:nvSpPr>
          <p:cNvPr id="225323" name="Text Box 43"/>
          <p:cNvSpPr txBox="1">
            <a:spLocks noChangeArrowheads="1"/>
          </p:cNvSpPr>
          <p:nvPr/>
        </p:nvSpPr>
        <p:spPr bwMode="auto">
          <a:xfrm>
            <a:off x="1143000" y="26670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[329]</a:t>
            </a:r>
            <a:endParaRPr lang="en-GB" sz="1800"/>
          </a:p>
        </p:txBody>
      </p:sp>
      <p:sp>
        <p:nvSpPr>
          <p:cNvPr id="225324" name="Text Box 44"/>
          <p:cNvSpPr txBox="1">
            <a:spLocks noChangeArrowheads="1"/>
          </p:cNvSpPr>
          <p:nvPr/>
        </p:nvSpPr>
        <p:spPr bwMode="auto">
          <a:xfrm>
            <a:off x="3505200" y="32146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[253]</a:t>
            </a:r>
            <a:endParaRPr lang="en-GB" sz="1800"/>
          </a:p>
        </p:txBody>
      </p:sp>
      <p:sp>
        <p:nvSpPr>
          <p:cNvPr id="225325" name="Text Box 45"/>
          <p:cNvSpPr txBox="1">
            <a:spLocks noChangeArrowheads="1"/>
          </p:cNvSpPr>
          <p:nvPr/>
        </p:nvSpPr>
        <p:spPr bwMode="auto">
          <a:xfrm>
            <a:off x="1295400" y="39766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[193]</a:t>
            </a:r>
            <a:endParaRPr lang="en-GB" sz="1800"/>
          </a:p>
        </p:txBody>
      </p:sp>
      <p:sp>
        <p:nvSpPr>
          <p:cNvPr id="225326" name="Line 46"/>
          <p:cNvSpPr>
            <a:spLocks noChangeShapeType="1"/>
          </p:cNvSpPr>
          <p:nvPr/>
        </p:nvSpPr>
        <p:spPr bwMode="auto">
          <a:xfrm>
            <a:off x="4419600" y="35814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27" name="Text Box 47"/>
          <p:cNvSpPr txBox="1">
            <a:spLocks noChangeArrowheads="1"/>
          </p:cNvSpPr>
          <p:nvPr/>
        </p:nvSpPr>
        <p:spPr bwMode="auto">
          <a:xfrm>
            <a:off x="3581400" y="43576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[366]</a:t>
            </a:r>
            <a:endParaRPr lang="en-GB" sz="1800"/>
          </a:p>
        </p:txBody>
      </p:sp>
      <p:sp>
        <p:nvSpPr>
          <p:cNvPr id="225328" name="Text Box 48"/>
          <p:cNvSpPr txBox="1">
            <a:spLocks noChangeArrowheads="1"/>
          </p:cNvSpPr>
          <p:nvPr/>
        </p:nvSpPr>
        <p:spPr bwMode="auto">
          <a:xfrm>
            <a:off x="6400800" y="40386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[178]</a:t>
            </a:r>
            <a:endParaRPr lang="en-GB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BE88-D56C-448A-B1DE-BD5597EFE0DD}" type="slidenum">
              <a:rPr lang="ar-SA"/>
              <a:pPr/>
              <a:t>27</a:t>
            </a:fld>
            <a:endParaRPr lang="en-GB"/>
          </a:p>
        </p:txBody>
      </p:sp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Search: Tree Search</a:t>
            </a:r>
            <a:endParaRPr lang="en-GB"/>
          </a:p>
        </p:txBody>
      </p:sp>
      <p:grpSp>
        <p:nvGrpSpPr>
          <p:cNvPr id="226307" name="Group 3"/>
          <p:cNvGrpSpPr>
            <a:grpSpLocks/>
          </p:cNvGrpSpPr>
          <p:nvPr/>
        </p:nvGrpSpPr>
        <p:grpSpPr bwMode="auto">
          <a:xfrm>
            <a:off x="4114800" y="1981200"/>
            <a:ext cx="457200" cy="457200"/>
            <a:chOff x="1344" y="1248"/>
            <a:chExt cx="288" cy="288"/>
          </a:xfrm>
        </p:grpSpPr>
        <p:sp>
          <p:nvSpPr>
            <p:cNvPr id="226308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09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226310" name="Group 6"/>
          <p:cNvGrpSpPr>
            <a:grpSpLocks/>
          </p:cNvGrpSpPr>
          <p:nvPr/>
        </p:nvGrpSpPr>
        <p:grpSpPr bwMode="auto">
          <a:xfrm>
            <a:off x="5867400" y="2514600"/>
            <a:ext cx="457200" cy="457200"/>
            <a:chOff x="1344" y="1248"/>
            <a:chExt cx="288" cy="288"/>
          </a:xfrm>
        </p:grpSpPr>
        <p:sp>
          <p:nvSpPr>
            <p:cNvPr id="226311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12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226313" name="Group 9"/>
          <p:cNvGrpSpPr>
            <a:grpSpLocks/>
          </p:cNvGrpSpPr>
          <p:nvPr/>
        </p:nvGrpSpPr>
        <p:grpSpPr bwMode="auto">
          <a:xfrm>
            <a:off x="1905000" y="2667000"/>
            <a:ext cx="457200" cy="457200"/>
            <a:chOff x="1344" y="1248"/>
            <a:chExt cx="288" cy="288"/>
          </a:xfrm>
        </p:grpSpPr>
        <p:sp>
          <p:nvSpPr>
            <p:cNvPr id="226314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15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226316" name="Group 12"/>
          <p:cNvGrpSpPr>
            <a:grpSpLocks/>
          </p:cNvGrpSpPr>
          <p:nvPr/>
        </p:nvGrpSpPr>
        <p:grpSpPr bwMode="auto">
          <a:xfrm>
            <a:off x="4191000" y="3124200"/>
            <a:ext cx="457200" cy="457200"/>
            <a:chOff x="1344" y="1248"/>
            <a:chExt cx="288" cy="288"/>
          </a:xfrm>
        </p:grpSpPr>
        <p:sp>
          <p:nvSpPr>
            <p:cNvPr id="226317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18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226319" name="Group 15"/>
          <p:cNvGrpSpPr>
            <a:grpSpLocks/>
          </p:cNvGrpSpPr>
          <p:nvPr/>
        </p:nvGrpSpPr>
        <p:grpSpPr bwMode="auto">
          <a:xfrm>
            <a:off x="5943600" y="4038600"/>
            <a:ext cx="457200" cy="457200"/>
            <a:chOff x="1344" y="1248"/>
            <a:chExt cx="288" cy="288"/>
          </a:xfrm>
        </p:grpSpPr>
        <p:sp>
          <p:nvSpPr>
            <p:cNvPr id="226320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21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F</a:t>
              </a:r>
              <a:endParaRPr lang="en-GB" sz="1800"/>
            </a:p>
          </p:txBody>
        </p:sp>
      </p:grpSp>
      <p:grpSp>
        <p:nvGrpSpPr>
          <p:cNvPr id="226322" name="Group 18"/>
          <p:cNvGrpSpPr>
            <a:grpSpLocks/>
          </p:cNvGrpSpPr>
          <p:nvPr/>
        </p:nvGrpSpPr>
        <p:grpSpPr bwMode="auto">
          <a:xfrm>
            <a:off x="6781800" y="5257800"/>
            <a:ext cx="457200" cy="457200"/>
            <a:chOff x="1344" y="1248"/>
            <a:chExt cx="288" cy="288"/>
          </a:xfrm>
        </p:grpSpPr>
        <p:sp>
          <p:nvSpPr>
            <p:cNvPr id="226323" name="Oval 1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24" name="Text Box 2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I</a:t>
              </a:r>
              <a:endParaRPr lang="en-GB" sz="1800"/>
            </a:p>
          </p:txBody>
        </p:sp>
      </p:grpSp>
      <p:sp>
        <p:nvSpPr>
          <p:cNvPr id="226325" name="Line 21"/>
          <p:cNvSpPr>
            <a:spLocks noChangeShapeType="1"/>
          </p:cNvSpPr>
          <p:nvPr/>
        </p:nvSpPr>
        <p:spPr bwMode="auto">
          <a:xfrm>
            <a:off x="4419600" y="3581400"/>
            <a:ext cx="1752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6326" name="Line 22"/>
          <p:cNvSpPr>
            <a:spLocks noChangeShapeType="1"/>
          </p:cNvSpPr>
          <p:nvPr/>
        </p:nvSpPr>
        <p:spPr bwMode="auto">
          <a:xfrm>
            <a:off x="6172200" y="4495800"/>
            <a:ext cx="838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6327" name="Text Box 23"/>
          <p:cNvSpPr txBox="1">
            <a:spLocks noChangeArrowheads="1"/>
          </p:cNvSpPr>
          <p:nvPr/>
        </p:nvSpPr>
        <p:spPr bwMode="auto">
          <a:xfrm>
            <a:off x="4953000" y="3429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99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26328" name="Text Box 24"/>
          <p:cNvSpPr txBox="1">
            <a:spLocks noChangeArrowheads="1"/>
          </p:cNvSpPr>
          <p:nvPr/>
        </p:nvSpPr>
        <p:spPr bwMode="auto">
          <a:xfrm>
            <a:off x="6477000" y="45720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211</a:t>
            </a:r>
            <a:endParaRPr lang="en-GB" sz="1800" b="1">
              <a:solidFill>
                <a:schemeClr val="accent2"/>
              </a:solidFill>
            </a:endParaRPr>
          </a:p>
        </p:txBody>
      </p:sp>
      <p:grpSp>
        <p:nvGrpSpPr>
          <p:cNvPr id="226329" name="Group 25"/>
          <p:cNvGrpSpPr>
            <a:grpSpLocks/>
          </p:cNvGrpSpPr>
          <p:nvPr/>
        </p:nvGrpSpPr>
        <p:grpSpPr bwMode="auto">
          <a:xfrm>
            <a:off x="1981200" y="4038600"/>
            <a:ext cx="457200" cy="457200"/>
            <a:chOff x="1344" y="1248"/>
            <a:chExt cx="288" cy="288"/>
          </a:xfrm>
        </p:grpSpPr>
        <p:sp>
          <p:nvSpPr>
            <p:cNvPr id="226330" name="Oval 2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31" name="Text Box 2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G</a:t>
              </a:r>
              <a:endParaRPr lang="en-GB" sz="1800"/>
            </a:p>
          </p:txBody>
        </p:sp>
      </p:grpSp>
      <p:grpSp>
        <p:nvGrpSpPr>
          <p:cNvPr id="226332" name="Group 28"/>
          <p:cNvGrpSpPr>
            <a:grpSpLocks/>
          </p:cNvGrpSpPr>
          <p:nvPr/>
        </p:nvGrpSpPr>
        <p:grpSpPr bwMode="auto">
          <a:xfrm>
            <a:off x="4267200" y="4267200"/>
            <a:ext cx="457200" cy="457200"/>
            <a:chOff x="1344" y="1248"/>
            <a:chExt cx="288" cy="288"/>
          </a:xfrm>
        </p:grpSpPr>
        <p:sp>
          <p:nvSpPr>
            <p:cNvPr id="226333" name="Oval 2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34" name="Text Box 3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sp>
        <p:nvSpPr>
          <p:cNvPr id="226335" name="Line 31"/>
          <p:cNvSpPr>
            <a:spLocks noChangeShapeType="1"/>
          </p:cNvSpPr>
          <p:nvPr/>
        </p:nvSpPr>
        <p:spPr bwMode="auto">
          <a:xfrm flipH="1">
            <a:off x="2133600" y="3581400"/>
            <a:ext cx="2286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6336" name="Line 32"/>
          <p:cNvSpPr>
            <a:spLocks noChangeShapeType="1"/>
          </p:cNvSpPr>
          <p:nvPr/>
        </p:nvSpPr>
        <p:spPr bwMode="auto">
          <a:xfrm flipH="1">
            <a:off x="5562600" y="4495800"/>
            <a:ext cx="533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6337" name="Text Box 33"/>
          <p:cNvSpPr txBox="1">
            <a:spLocks noChangeArrowheads="1"/>
          </p:cNvSpPr>
          <p:nvPr/>
        </p:nvSpPr>
        <p:spPr bwMode="auto">
          <a:xfrm>
            <a:off x="30480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80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26338" name="Line 34"/>
          <p:cNvSpPr>
            <a:spLocks noChangeShapeType="1"/>
          </p:cNvSpPr>
          <p:nvPr/>
        </p:nvSpPr>
        <p:spPr bwMode="auto">
          <a:xfrm>
            <a:off x="4343400" y="2438400"/>
            <a:ext cx="1752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6339" name="Line 35"/>
          <p:cNvSpPr>
            <a:spLocks noChangeShapeType="1"/>
          </p:cNvSpPr>
          <p:nvPr/>
        </p:nvSpPr>
        <p:spPr bwMode="auto">
          <a:xfrm>
            <a:off x="4343400" y="24384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6340" name="Line 36"/>
          <p:cNvSpPr>
            <a:spLocks noChangeShapeType="1"/>
          </p:cNvSpPr>
          <p:nvPr/>
        </p:nvSpPr>
        <p:spPr bwMode="auto">
          <a:xfrm flipH="1">
            <a:off x="2133600" y="2438400"/>
            <a:ext cx="2209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6341" name="Text Box 37"/>
          <p:cNvSpPr txBox="1">
            <a:spLocks noChangeArrowheads="1"/>
          </p:cNvSpPr>
          <p:nvPr/>
        </p:nvSpPr>
        <p:spPr bwMode="auto">
          <a:xfrm>
            <a:off x="45720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1"/>
                </a:solidFill>
              </a:rPr>
              <a:t>Start</a:t>
            </a:r>
            <a:endParaRPr lang="en-GB" sz="1800" b="1">
              <a:solidFill>
                <a:schemeClr val="accent1"/>
              </a:solidFill>
            </a:endParaRPr>
          </a:p>
        </p:txBody>
      </p:sp>
      <p:sp>
        <p:nvSpPr>
          <p:cNvPr id="226342" name="Text Box 38"/>
          <p:cNvSpPr txBox="1">
            <a:spLocks noChangeArrowheads="1"/>
          </p:cNvSpPr>
          <p:nvPr/>
        </p:nvSpPr>
        <p:spPr bwMode="auto">
          <a:xfrm>
            <a:off x="6553200" y="58674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Goal</a:t>
            </a:r>
            <a:endParaRPr lang="en-GB" sz="1800" b="1"/>
          </a:p>
        </p:txBody>
      </p:sp>
      <p:sp>
        <p:nvSpPr>
          <p:cNvPr id="226343" name="Text Box 39"/>
          <p:cNvSpPr txBox="1">
            <a:spLocks noChangeArrowheads="1"/>
          </p:cNvSpPr>
          <p:nvPr/>
        </p:nvSpPr>
        <p:spPr bwMode="auto">
          <a:xfrm>
            <a:off x="4800600" y="2133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75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26344" name="Text Box 40"/>
          <p:cNvSpPr txBox="1">
            <a:spLocks noChangeArrowheads="1"/>
          </p:cNvSpPr>
          <p:nvPr/>
        </p:nvSpPr>
        <p:spPr bwMode="auto">
          <a:xfrm>
            <a:off x="2895600" y="2209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118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26345" name="Text Box 41"/>
          <p:cNvSpPr txBox="1">
            <a:spLocks noChangeArrowheads="1"/>
          </p:cNvSpPr>
          <p:nvPr/>
        </p:nvSpPr>
        <p:spPr bwMode="auto">
          <a:xfrm>
            <a:off x="4343400" y="2681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140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26346" name="Text Box 42"/>
          <p:cNvSpPr txBox="1">
            <a:spLocks noChangeArrowheads="1"/>
          </p:cNvSpPr>
          <p:nvPr/>
        </p:nvSpPr>
        <p:spPr bwMode="auto">
          <a:xfrm>
            <a:off x="5181600" y="26050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[374]</a:t>
            </a:r>
            <a:endParaRPr lang="en-GB" sz="1800"/>
          </a:p>
        </p:txBody>
      </p:sp>
      <p:sp>
        <p:nvSpPr>
          <p:cNvPr id="226347" name="Text Box 43"/>
          <p:cNvSpPr txBox="1">
            <a:spLocks noChangeArrowheads="1"/>
          </p:cNvSpPr>
          <p:nvPr/>
        </p:nvSpPr>
        <p:spPr bwMode="auto">
          <a:xfrm>
            <a:off x="1143000" y="26670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[329]</a:t>
            </a:r>
            <a:endParaRPr lang="en-GB" sz="1800"/>
          </a:p>
        </p:txBody>
      </p:sp>
      <p:sp>
        <p:nvSpPr>
          <p:cNvPr id="226348" name="Text Box 44"/>
          <p:cNvSpPr txBox="1">
            <a:spLocks noChangeArrowheads="1"/>
          </p:cNvSpPr>
          <p:nvPr/>
        </p:nvSpPr>
        <p:spPr bwMode="auto">
          <a:xfrm>
            <a:off x="3505200" y="32146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[253]</a:t>
            </a:r>
            <a:endParaRPr lang="en-GB" sz="1800"/>
          </a:p>
        </p:txBody>
      </p:sp>
      <p:sp>
        <p:nvSpPr>
          <p:cNvPr id="226349" name="Text Box 45"/>
          <p:cNvSpPr txBox="1">
            <a:spLocks noChangeArrowheads="1"/>
          </p:cNvSpPr>
          <p:nvPr/>
        </p:nvSpPr>
        <p:spPr bwMode="auto">
          <a:xfrm>
            <a:off x="1295400" y="39766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[193]</a:t>
            </a:r>
            <a:endParaRPr lang="en-GB" sz="1800"/>
          </a:p>
        </p:txBody>
      </p:sp>
      <p:sp>
        <p:nvSpPr>
          <p:cNvPr id="226350" name="Line 46"/>
          <p:cNvSpPr>
            <a:spLocks noChangeShapeType="1"/>
          </p:cNvSpPr>
          <p:nvPr/>
        </p:nvSpPr>
        <p:spPr bwMode="auto">
          <a:xfrm>
            <a:off x="4419600" y="35814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6351" name="Text Box 47"/>
          <p:cNvSpPr txBox="1">
            <a:spLocks noChangeArrowheads="1"/>
          </p:cNvSpPr>
          <p:nvPr/>
        </p:nvSpPr>
        <p:spPr bwMode="auto">
          <a:xfrm>
            <a:off x="3581400" y="43576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[366]</a:t>
            </a:r>
            <a:endParaRPr lang="en-GB" sz="1800"/>
          </a:p>
        </p:txBody>
      </p:sp>
      <p:sp>
        <p:nvSpPr>
          <p:cNvPr id="226352" name="Text Box 48"/>
          <p:cNvSpPr txBox="1">
            <a:spLocks noChangeArrowheads="1"/>
          </p:cNvSpPr>
          <p:nvPr/>
        </p:nvSpPr>
        <p:spPr bwMode="auto">
          <a:xfrm>
            <a:off x="6400800" y="40386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[178]</a:t>
            </a:r>
            <a:endParaRPr lang="en-GB" sz="1800"/>
          </a:p>
        </p:txBody>
      </p:sp>
      <p:grpSp>
        <p:nvGrpSpPr>
          <p:cNvPr id="226353" name="Group 49"/>
          <p:cNvGrpSpPr>
            <a:grpSpLocks/>
          </p:cNvGrpSpPr>
          <p:nvPr/>
        </p:nvGrpSpPr>
        <p:grpSpPr bwMode="auto">
          <a:xfrm>
            <a:off x="5334000" y="5334000"/>
            <a:ext cx="457200" cy="457200"/>
            <a:chOff x="1344" y="1248"/>
            <a:chExt cx="288" cy="288"/>
          </a:xfrm>
        </p:grpSpPr>
        <p:sp>
          <p:nvSpPr>
            <p:cNvPr id="226354" name="Oval 5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55" name="Text Box 5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sp>
        <p:nvSpPr>
          <p:cNvPr id="226356" name="Text Box 52"/>
          <p:cNvSpPr txBox="1">
            <a:spLocks noChangeArrowheads="1"/>
          </p:cNvSpPr>
          <p:nvPr/>
        </p:nvSpPr>
        <p:spPr bwMode="auto">
          <a:xfrm>
            <a:off x="7239000" y="52578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[0]</a:t>
            </a:r>
            <a:endParaRPr lang="en-GB" sz="1800"/>
          </a:p>
        </p:txBody>
      </p:sp>
      <p:sp>
        <p:nvSpPr>
          <p:cNvPr id="226357" name="Text Box 53"/>
          <p:cNvSpPr txBox="1">
            <a:spLocks noChangeArrowheads="1"/>
          </p:cNvSpPr>
          <p:nvPr/>
        </p:nvSpPr>
        <p:spPr bwMode="auto">
          <a:xfrm>
            <a:off x="4648200" y="53340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[253]</a:t>
            </a:r>
            <a:endParaRPr lang="en-GB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8570B-222A-48FA-94CD-96517BE14A46}" type="slidenum">
              <a:rPr lang="ar-SA"/>
              <a:pPr/>
              <a:t>28</a:t>
            </a:fld>
            <a:endParaRPr lang="en-GB"/>
          </a:p>
        </p:txBody>
      </p:sp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Search: Tree Search</a:t>
            </a:r>
            <a:endParaRPr lang="en-GB"/>
          </a:p>
        </p:txBody>
      </p:sp>
      <p:grpSp>
        <p:nvGrpSpPr>
          <p:cNvPr id="227331" name="Group 3"/>
          <p:cNvGrpSpPr>
            <a:grpSpLocks/>
          </p:cNvGrpSpPr>
          <p:nvPr/>
        </p:nvGrpSpPr>
        <p:grpSpPr bwMode="auto">
          <a:xfrm>
            <a:off x="4114800" y="1981200"/>
            <a:ext cx="457200" cy="457200"/>
            <a:chOff x="1344" y="1248"/>
            <a:chExt cx="288" cy="288"/>
          </a:xfrm>
        </p:grpSpPr>
        <p:sp>
          <p:nvSpPr>
            <p:cNvPr id="227332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333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227334" name="Group 6"/>
          <p:cNvGrpSpPr>
            <a:grpSpLocks/>
          </p:cNvGrpSpPr>
          <p:nvPr/>
        </p:nvGrpSpPr>
        <p:grpSpPr bwMode="auto">
          <a:xfrm>
            <a:off x="5867400" y="2514600"/>
            <a:ext cx="457200" cy="457200"/>
            <a:chOff x="1344" y="1248"/>
            <a:chExt cx="288" cy="288"/>
          </a:xfrm>
        </p:grpSpPr>
        <p:sp>
          <p:nvSpPr>
            <p:cNvPr id="227335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336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227337" name="Group 9"/>
          <p:cNvGrpSpPr>
            <a:grpSpLocks/>
          </p:cNvGrpSpPr>
          <p:nvPr/>
        </p:nvGrpSpPr>
        <p:grpSpPr bwMode="auto">
          <a:xfrm>
            <a:off x="1905000" y="2667000"/>
            <a:ext cx="457200" cy="457200"/>
            <a:chOff x="1344" y="1248"/>
            <a:chExt cx="288" cy="288"/>
          </a:xfrm>
        </p:grpSpPr>
        <p:sp>
          <p:nvSpPr>
            <p:cNvPr id="227338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339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227340" name="Group 12"/>
          <p:cNvGrpSpPr>
            <a:grpSpLocks/>
          </p:cNvGrpSpPr>
          <p:nvPr/>
        </p:nvGrpSpPr>
        <p:grpSpPr bwMode="auto">
          <a:xfrm>
            <a:off x="4191000" y="3124200"/>
            <a:ext cx="457200" cy="457200"/>
            <a:chOff x="1344" y="1248"/>
            <a:chExt cx="288" cy="288"/>
          </a:xfrm>
        </p:grpSpPr>
        <p:sp>
          <p:nvSpPr>
            <p:cNvPr id="227341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342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227343" name="Group 15"/>
          <p:cNvGrpSpPr>
            <a:grpSpLocks/>
          </p:cNvGrpSpPr>
          <p:nvPr/>
        </p:nvGrpSpPr>
        <p:grpSpPr bwMode="auto">
          <a:xfrm>
            <a:off x="5943600" y="4038600"/>
            <a:ext cx="457200" cy="457200"/>
            <a:chOff x="1344" y="1248"/>
            <a:chExt cx="288" cy="288"/>
          </a:xfrm>
        </p:grpSpPr>
        <p:sp>
          <p:nvSpPr>
            <p:cNvPr id="227344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345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F</a:t>
              </a:r>
              <a:endParaRPr lang="en-GB" sz="1800"/>
            </a:p>
          </p:txBody>
        </p:sp>
      </p:grpSp>
      <p:grpSp>
        <p:nvGrpSpPr>
          <p:cNvPr id="227346" name="Group 18"/>
          <p:cNvGrpSpPr>
            <a:grpSpLocks/>
          </p:cNvGrpSpPr>
          <p:nvPr/>
        </p:nvGrpSpPr>
        <p:grpSpPr bwMode="auto">
          <a:xfrm>
            <a:off x="6781800" y="5257800"/>
            <a:ext cx="457200" cy="457200"/>
            <a:chOff x="1344" y="1248"/>
            <a:chExt cx="288" cy="288"/>
          </a:xfrm>
        </p:grpSpPr>
        <p:sp>
          <p:nvSpPr>
            <p:cNvPr id="227347" name="Oval 1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348" name="Text Box 2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I</a:t>
              </a:r>
              <a:endParaRPr lang="en-GB" sz="1800"/>
            </a:p>
          </p:txBody>
        </p:sp>
      </p:grpSp>
      <p:sp>
        <p:nvSpPr>
          <p:cNvPr id="227349" name="Line 21"/>
          <p:cNvSpPr>
            <a:spLocks noChangeShapeType="1"/>
          </p:cNvSpPr>
          <p:nvPr/>
        </p:nvSpPr>
        <p:spPr bwMode="auto">
          <a:xfrm>
            <a:off x="4419600" y="3581400"/>
            <a:ext cx="1752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7350" name="Line 22"/>
          <p:cNvSpPr>
            <a:spLocks noChangeShapeType="1"/>
          </p:cNvSpPr>
          <p:nvPr/>
        </p:nvSpPr>
        <p:spPr bwMode="auto">
          <a:xfrm>
            <a:off x="6172200" y="4495800"/>
            <a:ext cx="838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7351" name="Text Box 23"/>
          <p:cNvSpPr txBox="1">
            <a:spLocks noChangeArrowheads="1"/>
          </p:cNvSpPr>
          <p:nvPr/>
        </p:nvSpPr>
        <p:spPr bwMode="auto">
          <a:xfrm>
            <a:off x="4953000" y="3429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99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27352" name="Text Box 24"/>
          <p:cNvSpPr txBox="1">
            <a:spLocks noChangeArrowheads="1"/>
          </p:cNvSpPr>
          <p:nvPr/>
        </p:nvSpPr>
        <p:spPr bwMode="auto">
          <a:xfrm>
            <a:off x="6477000" y="45720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211</a:t>
            </a:r>
            <a:endParaRPr lang="en-GB" sz="1800" b="1">
              <a:solidFill>
                <a:schemeClr val="accent2"/>
              </a:solidFill>
            </a:endParaRPr>
          </a:p>
        </p:txBody>
      </p:sp>
      <p:grpSp>
        <p:nvGrpSpPr>
          <p:cNvPr id="227353" name="Group 25"/>
          <p:cNvGrpSpPr>
            <a:grpSpLocks/>
          </p:cNvGrpSpPr>
          <p:nvPr/>
        </p:nvGrpSpPr>
        <p:grpSpPr bwMode="auto">
          <a:xfrm>
            <a:off x="1981200" y="4038600"/>
            <a:ext cx="457200" cy="457200"/>
            <a:chOff x="1344" y="1248"/>
            <a:chExt cx="288" cy="288"/>
          </a:xfrm>
        </p:grpSpPr>
        <p:sp>
          <p:nvSpPr>
            <p:cNvPr id="227354" name="Oval 2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355" name="Text Box 2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G</a:t>
              </a:r>
              <a:endParaRPr lang="en-GB" sz="1800"/>
            </a:p>
          </p:txBody>
        </p:sp>
      </p:grpSp>
      <p:grpSp>
        <p:nvGrpSpPr>
          <p:cNvPr id="227356" name="Group 28"/>
          <p:cNvGrpSpPr>
            <a:grpSpLocks/>
          </p:cNvGrpSpPr>
          <p:nvPr/>
        </p:nvGrpSpPr>
        <p:grpSpPr bwMode="auto">
          <a:xfrm>
            <a:off x="4267200" y="4267200"/>
            <a:ext cx="457200" cy="457200"/>
            <a:chOff x="1344" y="1248"/>
            <a:chExt cx="288" cy="288"/>
          </a:xfrm>
        </p:grpSpPr>
        <p:sp>
          <p:nvSpPr>
            <p:cNvPr id="227357" name="Oval 2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358" name="Text Box 3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sp>
        <p:nvSpPr>
          <p:cNvPr id="227359" name="Line 31"/>
          <p:cNvSpPr>
            <a:spLocks noChangeShapeType="1"/>
          </p:cNvSpPr>
          <p:nvPr/>
        </p:nvSpPr>
        <p:spPr bwMode="auto">
          <a:xfrm flipH="1">
            <a:off x="2133600" y="3581400"/>
            <a:ext cx="2286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7360" name="Line 32"/>
          <p:cNvSpPr>
            <a:spLocks noChangeShapeType="1"/>
          </p:cNvSpPr>
          <p:nvPr/>
        </p:nvSpPr>
        <p:spPr bwMode="auto">
          <a:xfrm flipH="1">
            <a:off x="5562600" y="4495800"/>
            <a:ext cx="533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7361" name="Text Box 33"/>
          <p:cNvSpPr txBox="1">
            <a:spLocks noChangeArrowheads="1"/>
          </p:cNvSpPr>
          <p:nvPr/>
        </p:nvSpPr>
        <p:spPr bwMode="auto">
          <a:xfrm>
            <a:off x="30480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80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27362" name="Line 34"/>
          <p:cNvSpPr>
            <a:spLocks noChangeShapeType="1"/>
          </p:cNvSpPr>
          <p:nvPr/>
        </p:nvSpPr>
        <p:spPr bwMode="auto">
          <a:xfrm>
            <a:off x="4343400" y="2438400"/>
            <a:ext cx="1752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7363" name="Line 35"/>
          <p:cNvSpPr>
            <a:spLocks noChangeShapeType="1"/>
          </p:cNvSpPr>
          <p:nvPr/>
        </p:nvSpPr>
        <p:spPr bwMode="auto">
          <a:xfrm>
            <a:off x="4343400" y="24384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7364" name="Line 36"/>
          <p:cNvSpPr>
            <a:spLocks noChangeShapeType="1"/>
          </p:cNvSpPr>
          <p:nvPr/>
        </p:nvSpPr>
        <p:spPr bwMode="auto">
          <a:xfrm flipH="1">
            <a:off x="2133600" y="2438400"/>
            <a:ext cx="2209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7365" name="Text Box 37"/>
          <p:cNvSpPr txBox="1">
            <a:spLocks noChangeArrowheads="1"/>
          </p:cNvSpPr>
          <p:nvPr/>
        </p:nvSpPr>
        <p:spPr bwMode="auto">
          <a:xfrm>
            <a:off x="45720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1"/>
                </a:solidFill>
              </a:rPr>
              <a:t>Start</a:t>
            </a:r>
            <a:endParaRPr lang="en-GB" sz="1800" b="1">
              <a:solidFill>
                <a:schemeClr val="accent1"/>
              </a:solidFill>
            </a:endParaRPr>
          </a:p>
        </p:txBody>
      </p:sp>
      <p:sp>
        <p:nvSpPr>
          <p:cNvPr id="227366" name="Text Box 38"/>
          <p:cNvSpPr txBox="1">
            <a:spLocks noChangeArrowheads="1"/>
          </p:cNvSpPr>
          <p:nvPr/>
        </p:nvSpPr>
        <p:spPr bwMode="auto">
          <a:xfrm>
            <a:off x="6553200" y="58674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Goal</a:t>
            </a:r>
            <a:endParaRPr lang="en-GB" sz="1800" b="1"/>
          </a:p>
        </p:txBody>
      </p:sp>
      <p:sp>
        <p:nvSpPr>
          <p:cNvPr id="227367" name="Text Box 39"/>
          <p:cNvSpPr txBox="1">
            <a:spLocks noChangeArrowheads="1"/>
          </p:cNvSpPr>
          <p:nvPr/>
        </p:nvSpPr>
        <p:spPr bwMode="auto">
          <a:xfrm>
            <a:off x="4800600" y="2133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75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27368" name="Text Box 40"/>
          <p:cNvSpPr txBox="1">
            <a:spLocks noChangeArrowheads="1"/>
          </p:cNvSpPr>
          <p:nvPr/>
        </p:nvSpPr>
        <p:spPr bwMode="auto">
          <a:xfrm>
            <a:off x="2895600" y="2209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118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27369" name="Text Box 41"/>
          <p:cNvSpPr txBox="1">
            <a:spLocks noChangeArrowheads="1"/>
          </p:cNvSpPr>
          <p:nvPr/>
        </p:nvSpPr>
        <p:spPr bwMode="auto">
          <a:xfrm>
            <a:off x="4343400" y="2681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140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27370" name="Text Box 42"/>
          <p:cNvSpPr txBox="1">
            <a:spLocks noChangeArrowheads="1"/>
          </p:cNvSpPr>
          <p:nvPr/>
        </p:nvSpPr>
        <p:spPr bwMode="auto">
          <a:xfrm>
            <a:off x="5181600" y="26050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[374]</a:t>
            </a:r>
            <a:endParaRPr lang="en-GB" sz="1800"/>
          </a:p>
        </p:txBody>
      </p:sp>
      <p:sp>
        <p:nvSpPr>
          <p:cNvPr id="227371" name="Text Box 43"/>
          <p:cNvSpPr txBox="1">
            <a:spLocks noChangeArrowheads="1"/>
          </p:cNvSpPr>
          <p:nvPr/>
        </p:nvSpPr>
        <p:spPr bwMode="auto">
          <a:xfrm>
            <a:off x="1143000" y="26670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[329]</a:t>
            </a:r>
            <a:endParaRPr lang="en-GB" sz="1800"/>
          </a:p>
        </p:txBody>
      </p:sp>
      <p:sp>
        <p:nvSpPr>
          <p:cNvPr id="227372" name="Text Box 44"/>
          <p:cNvSpPr txBox="1">
            <a:spLocks noChangeArrowheads="1"/>
          </p:cNvSpPr>
          <p:nvPr/>
        </p:nvSpPr>
        <p:spPr bwMode="auto">
          <a:xfrm>
            <a:off x="3505200" y="32146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[253]</a:t>
            </a:r>
            <a:endParaRPr lang="en-GB" sz="1800"/>
          </a:p>
        </p:txBody>
      </p:sp>
      <p:sp>
        <p:nvSpPr>
          <p:cNvPr id="227373" name="Text Box 45"/>
          <p:cNvSpPr txBox="1">
            <a:spLocks noChangeArrowheads="1"/>
          </p:cNvSpPr>
          <p:nvPr/>
        </p:nvSpPr>
        <p:spPr bwMode="auto">
          <a:xfrm>
            <a:off x="1295400" y="39766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[193]</a:t>
            </a:r>
            <a:endParaRPr lang="en-GB" sz="1800"/>
          </a:p>
        </p:txBody>
      </p:sp>
      <p:sp>
        <p:nvSpPr>
          <p:cNvPr id="227374" name="Line 46"/>
          <p:cNvSpPr>
            <a:spLocks noChangeShapeType="1"/>
          </p:cNvSpPr>
          <p:nvPr/>
        </p:nvSpPr>
        <p:spPr bwMode="auto">
          <a:xfrm>
            <a:off x="4419600" y="35814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7375" name="Text Box 47"/>
          <p:cNvSpPr txBox="1">
            <a:spLocks noChangeArrowheads="1"/>
          </p:cNvSpPr>
          <p:nvPr/>
        </p:nvSpPr>
        <p:spPr bwMode="auto">
          <a:xfrm>
            <a:off x="3581400" y="43576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[366]</a:t>
            </a:r>
            <a:endParaRPr lang="en-GB" sz="1800"/>
          </a:p>
        </p:txBody>
      </p:sp>
      <p:sp>
        <p:nvSpPr>
          <p:cNvPr id="227376" name="Text Box 48"/>
          <p:cNvSpPr txBox="1">
            <a:spLocks noChangeArrowheads="1"/>
          </p:cNvSpPr>
          <p:nvPr/>
        </p:nvSpPr>
        <p:spPr bwMode="auto">
          <a:xfrm>
            <a:off x="6400800" y="40386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[178]</a:t>
            </a:r>
            <a:endParaRPr lang="en-GB" sz="1800"/>
          </a:p>
        </p:txBody>
      </p:sp>
      <p:grpSp>
        <p:nvGrpSpPr>
          <p:cNvPr id="227377" name="Group 49"/>
          <p:cNvGrpSpPr>
            <a:grpSpLocks/>
          </p:cNvGrpSpPr>
          <p:nvPr/>
        </p:nvGrpSpPr>
        <p:grpSpPr bwMode="auto">
          <a:xfrm>
            <a:off x="5334000" y="5334000"/>
            <a:ext cx="457200" cy="457200"/>
            <a:chOff x="1344" y="1248"/>
            <a:chExt cx="288" cy="288"/>
          </a:xfrm>
        </p:grpSpPr>
        <p:sp>
          <p:nvSpPr>
            <p:cNvPr id="227378" name="Oval 5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379" name="Text Box 5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sp>
        <p:nvSpPr>
          <p:cNvPr id="227380" name="Text Box 52"/>
          <p:cNvSpPr txBox="1">
            <a:spLocks noChangeArrowheads="1"/>
          </p:cNvSpPr>
          <p:nvPr/>
        </p:nvSpPr>
        <p:spPr bwMode="auto">
          <a:xfrm>
            <a:off x="7239000" y="52578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[0]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27381" name="Text Box 53"/>
          <p:cNvSpPr txBox="1">
            <a:spLocks noChangeArrowheads="1"/>
          </p:cNvSpPr>
          <p:nvPr/>
        </p:nvSpPr>
        <p:spPr bwMode="auto">
          <a:xfrm>
            <a:off x="4648200" y="53340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[253]</a:t>
            </a:r>
            <a:endParaRPr lang="en-GB" sz="1800"/>
          </a:p>
        </p:txBody>
      </p:sp>
      <p:sp>
        <p:nvSpPr>
          <p:cNvPr id="227382" name="Text Box 54"/>
          <p:cNvSpPr txBox="1">
            <a:spLocks noChangeArrowheads="1"/>
          </p:cNvSpPr>
          <p:nvPr/>
        </p:nvSpPr>
        <p:spPr bwMode="auto">
          <a:xfrm>
            <a:off x="152400" y="6078538"/>
            <a:ext cx="5486400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Path cost(A-E-F-I) = 253 + 178 + 0 = </a:t>
            </a:r>
            <a:r>
              <a:rPr lang="en-US" sz="1800" b="1">
                <a:solidFill>
                  <a:schemeClr val="hlink"/>
                </a:solidFill>
              </a:rPr>
              <a:t>431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dist(A-E-F-I) = 140 + 99 + 211 = </a:t>
            </a:r>
            <a:r>
              <a:rPr lang="en-US" sz="1800" b="1">
                <a:solidFill>
                  <a:schemeClr val="folHlink"/>
                </a:solidFill>
              </a:rPr>
              <a:t>450</a:t>
            </a:r>
            <a:endParaRPr lang="en-GB" sz="1800" b="1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8D8F7-4010-4595-91E6-C2E1A7E7E0AC}" type="slidenum">
              <a:rPr lang="ar-SA"/>
              <a:pPr/>
              <a:t>29</a:t>
            </a:fld>
            <a:endParaRPr lang="en-GB"/>
          </a:p>
        </p:txBody>
      </p:sp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Search: Optimal ?</a:t>
            </a:r>
            <a:endParaRPr lang="en-GB"/>
          </a:p>
        </p:txBody>
      </p:sp>
      <p:grpSp>
        <p:nvGrpSpPr>
          <p:cNvPr id="190467" name="Group 3"/>
          <p:cNvGrpSpPr>
            <a:grpSpLocks/>
          </p:cNvGrpSpPr>
          <p:nvPr/>
        </p:nvGrpSpPr>
        <p:grpSpPr bwMode="auto">
          <a:xfrm>
            <a:off x="2133600" y="1981200"/>
            <a:ext cx="457200" cy="457200"/>
            <a:chOff x="1344" y="1248"/>
            <a:chExt cx="288" cy="288"/>
          </a:xfrm>
        </p:grpSpPr>
        <p:sp>
          <p:nvSpPr>
            <p:cNvPr id="190468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rgbClr val="F466E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69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rgbClr val="F466E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190470" name="Group 6"/>
          <p:cNvGrpSpPr>
            <a:grpSpLocks/>
          </p:cNvGrpSpPr>
          <p:nvPr/>
        </p:nvGrpSpPr>
        <p:grpSpPr bwMode="auto">
          <a:xfrm>
            <a:off x="3200400" y="2514600"/>
            <a:ext cx="457200" cy="457200"/>
            <a:chOff x="1344" y="1248"/>
            <a:chExt cx="288" cy="288"/>
          </a:xfrm>
        </p:grpSpPr>
        <p:sp>
          <p:nvSpPr>
            <p:cNvPr id="190471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72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190473" name="Group 9"/>
          <p:cNvGrpSpPr>
            <a:grpSpLocks/>
          </p:cNvGrpSpPr>
          <p:nvPr/>
        </p:nvGrpSpPr>
        <p:grpSpPr bwMode="auto">
          <a:xfrm>
            <a:off x="533400" y="3429000"/>
            <a:ext cx="457200" cy="457200"/>
            <a:chOff x="1344" y="1248"/>
            <a:chExt cx="288" cy="288"/>
          </a:xfrm>
        </p:grpSpPr>
        <p:sp>
          <p:nvSpPr>
            <p:cNvPr id="190474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75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D</a:t>
              </a:r>
              <a:endParaRPr lang="en-GB" sz="1800"/>
            </a:p>
          </p:txBody>
        </p:sp>
      </p:grpSp>
      <p:grpSp>
        <p:nvGrpSpPr>
          <p:cNvPr id="190476" name="Group 12"/>
          <p:cNvGrpSpPr>
            <a:grpSpLocks/>
          </p:cNvGrpSpPr>
          <p:nvPr/>
        </p:nvGrpSpPr>
        <p:grpSpPr bwMode="auto">
          <a:xfrm>
            <a:off x="1066800" y="2667000"/>
            <a:ext cx="457200" cy="457200"/>
            <a:chOff x="1344" y="1248"/>
            <a:chExt cx="288" cy="288"/>
          </a:xfrm>
        </p:grpSpPr>
        <p:sp>
          <p:nvSpPr>
            <p:cNvPr id="190477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78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190479" name="Group 15"/>
          <p:cNvGrpSpPr>
            <a:grpSpLocks/>
          </p:cNvGrpSpPr>
          <p:nvPr/>
        </p:nvGrpSpPr>
        <p:grpSpPr bwMode="auto">
          <a:xfrm>
            <a:off x="2209800" y="3124200"/>
            <a:ext cx="457200" cy="457200"/>
            <a:chOff x="1344" y="1248"/>
            <a:chExt cx="288" cy="288"/>
          </a:xfrm>
        </p:grpSpPr>
        <p:sp>
          <p:nvSpPr>
            <p:cNvPr id="190480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rgbClr val="F466E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81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rgbClr val="F466E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190482" name="Group 18"/>
          <p:cNvGrpSpPr>
            <a:grpSpLocks/>
          </p:cNvGrpSpPr>
          <p:nvPr/>
        </p:nvGrpSpPr>
        <p:grpSpPr bwMode="auto">
          <a:xfrm>
            <a:off x="2895600" y="4038600"/>
            <a:ext cx="457200" cy="457200"/>
            <a:chOff x="1344" y="1248"/>
            <a:chExt cx="288" cy="288"/>
          </a:xfrm>
        </p:grpSpPr>
        <p:sp>
          <p:nvSpPr>
            <p:cNvPr id="190483" name="Oval 1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84" name="Text Box 2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F</a:t>
              </a:r>
              <a:endParaRPr lang="en-GB" sz="1800"/>
            </a:p>
          </p:txBody>
        </p:sp>
      </p:grpSp>
      <p:grpSp>
        <p:nvGrpSpPr>
          <p:cNvPr id="190485" name="Group 21"/>
          <p:cNvGrpSpPr>
            <a:grpSpLocks/>
          </p:cNvGrpSpPr>
          <p:nvPr/>
        </p:nvGrpSpPr>
        <p:grpSpPr bwMode="auto">
          <a:xfrm>
            <a:off x="1905000" y="5715000"/>
            <a:ext cx="457200" cy="457200"/>
            <a:chOff x="1344" y="1248"/>
            <a:chExt cx="288" cy="288"/>
          </a:xfrm>
        </p:grpSpPr>
        <p:sp>
          <p:nvSpPr>
            <p:cNvPr id="190486" name="Oval 2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rgbClr val="F466E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87" name="Text Box 2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rgbClr val="F466E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I</a:t>
              </a:r>
              <a:endParaRPr lang="en-GB" sz="1800"/>
            </a:p>
          </p:txBody>
        </p:sp>
      </p:grpSp>
      <p:sp>
        <p:nvSpPr>
          <p:cNvPr id="190488" name="Line 24"/>
          <p:cNvSpPr>
            <a:spLocks noChangeShapeType="1"/>
          </p:cNvSpPr>
          <p:nvPr/>
        </p:nvSpPr>
        <p:spPr bwMode="auto">
          <a:xfrm>
            <a:off x="2438400" y="3581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0489" name="Line 25"/>
          <p:cNvSpPr>
            <a:spLocks noChangeShapeType="1"/>
          </p:cNvSpPr>
          <p:nvPr/>
        </p:nvSpPr>
        <p:spPr bwMode="auto">
          <a:xfrm flipH="1">
            <a:off x="2133600" y="4495800"/>
            <a:ext cx="9906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0490" name="Text Box 26"/>
          <p:cNvSpPr txBox="1">
            <a:spLocks noChangeArrowheads="1"/>
          </p:cNvSpPr>
          <p:nvPr/>
        </p:nvSpPr>
        <p:spPr bwMode="auto">
          <a:xfrm>
            <a:off x="26670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99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90491" name="Text Box 27"/>
          <p:cNvSpPr txBox="1">
            <a:spLocks noChangeArrowheads="1"/>
          </p:cNvSpPr>
          <p:nvPr/>
        </p:nvSpPr>
        <p:spPr bwMode="auto">
          <a:xfrm>
            <a:off x="2667000" y="51054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211</a:t>
            </a:r>
            <a:endParaRPr lang="en-GB" sz="1800" b="1">
              <a:solidFill>
                <a:schemeClr val="hlink"/>
              </a:solidFill>
            </a:endParaRPr>
          </a:p>
        </p:txBody>
      </p:sp>
      <p:grpSp>
        <p:nvGrpSpPr>
          <p:cNvPr id="190492" name="Group 28"/>
          <p:cNvGrpSpPr>
            <a:grpSpLocks/>
          </p:cNvGrpSpPr>
          <p:nvPr/>
        </p:nvGrpSpPr>
        <p:grpSpPr bwMode="auto">
          <a:xfrm>
            <a:off x="1371600" y="4038600"/>
            <a:ext cx="457200" cy="457200"/>
            <a:chOff x="1344" y="1248"/>
            <a:chExt cx="288" cy="288"/>
          </a:xfrm>
        </p:grpSpPr>
        <p:sp>
          <p:nvSpPr>
            <p:cNvPr id="190493" name="Oval 2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rgbClr val="F466E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94" name="Text Box 3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rgbClr val="F466E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G</a:t>
              </a:r>
              <a:endParaRPr lang="en-GB" sz="1800"/>
            </a:p>
          </p:txBody>
        </p:sp>
      </p:grpSp>
      <p:grpSp>
        <p:nvGrpSpPr>
          <p:cNvPr id="190495" name="Group 31"/>
          <p:cNvGrpSpPr>
            <a:grpSpLocks/>
          </p:cNvGrpSpPr>
          <p:nvPr/>
        </p:nvGrpSpPr>
        <p:grpSpPr bwMode="auto">
          <a:xfrm>
            <a:off x="1143000" y="4953000"/>
            <a:ext cx="457200" cy="457200"/>
            <a:chOff x="1344" y="1248"/>
            <a:chExt cx="288" cy="288"/>
          </a:xfrm>
        </p:grpSpPr>
        <p:sp>
          <p:nvSpPr>
            <p:cNvPr id="190496" name="Oval 3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rgbClr val="F466E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97" name="Text Box 3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rgbClr val="F466E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H</a:t>
              </a:r>
              <a:endParaRPr lang="en-GB" sz="1800"/>
            </a:p>
          </p:txBody>
        </p:sp>
      </p:grpSp>
      <p:sp>
        <p:nvSpPr>
          <p:cNvPr id="190498" name="Line 34"/>
          <p:cNvSpPr>
            <a:spLocks noChangeShapeType="1"/>
          </p:cNvSpPr>
          <p:nvPr/>
        </p:nvSpPr>
        <p:spPr bwMode="auto">
          <a:xfrm flipH="1">
            <a:off x="1524000" y="35814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0499" name="Line 35"/>
          <p:cNvSpPr>
            <a:spLocks noChangeShapeType="1"/>
          </p:cNvSpPr>
          <p:nvPr/>
        </p:nvSpPr>
        <p:spPr bwMode="auto">
          <a:xfrm flipH="1">
            <a:off x="1371600" y="44958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0500" name="Line 36"/>
          <p:cNvSpPr>
            <a:spLocks noChangeShapeType="1"/>
          </p:cNvSpPr>
          <p:nvPr/>
        </p:nvSpPr>
        <p:spPr bwMode="auto">
          <a:xfrm>
            <a:off x="1371600" y="5410200"/>
            <a:ext cx="762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0501" name="Text Box 37"/>
          <p:cNvSpPr txBox="1">
            <a:spLocks noChangeArrowheads="1"/>
          </p:cNvSpPr>
          <p:nvPr/>
        </p:nvSpPr>
        <p:spPr bwMode="auto">
          <a:xfrm>
            <a:off x="16002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90502" name="Line 38"/>
          <p:cNvSpPr>
            <a:spLocks noChangeShapeType="1"/>
          </p:cNvSpPr>
          <p:nvPr/>
        </p:nvSpPr>
        <p:spPr bwMode="auto">
          <a:xfrm>
            <a:off x="2362200" y="2438400"/>
            <a:ext cx="1066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0503" name="Line 39"/>
          <p:cNvSpPr>
            <a:spLocks noChangeShapeType="1"/>
          </p:cNvSpPr>
          <p:nvPr/>
        </p:nvSpPr>
        <p:spPr bwMode="auto">
          <a:xfrm>
            <a:off x="2362200" y="24384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0504" name="Line 40"/>
          <p:cNvSpPr>
            <a:spLocks noChangeShapeType="1"/>
          </p:cNvSpPr>
          <p:nvPr/>
        </p:nvSpPr>
        <p:spPr bwMode="auto">
          <a:xfrm flipH="1">
            <a:off x="1295400" y="2438400"/>
            <a:ext cx="1066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0505" name="Line 41"/>
          <p:cNvSpPr>
            <a:spLocks noChangeShapeType="1"/>
          </p:cNvSpPr>
          <p:nvPr/>
        </p:nvSpPr>
        <p:spPr bwMode="auto">
          <a:xfrm flipH="1">
            <a:off x="762000" y="31242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0506" name="Text Box 42"/>
          <p:cNvSpPr txBox="1">
            <a:spLocks noChangeArrowheads="1"/>
          </p:cNvSpPr>
          <p:nvPr/>
        </p:nvSpPr>
        <p:spPr bwMode="auto">
          <a:xfrm>
            <a:off x="25908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Start</a:t>
            </a:r>
            <a:endParaRPr lang="en-GB" sz="1800"/>
          </a:p>
        </p:txBody>
      </p:sp>
      <p:sp>
        <p:nvSpPr>
          <p:cNvPr id="190507" name="Text Box 43"/>
          <p:cNvSpPr txBox="1">
            <a:spLocks noChangeArrowheads="1"/>
          </p:cNvSpPr>
          <p:nvPr/>
        </p:nvSpPr>
        <p:spPr bwMode="auto">
          <a:xfrm>
            <a:off x="2438400" y="6019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Goal</a:t>
            </a:r>
            <a:endParaRPr lang="en-GB" sz="1800"/>
          </a:p>
        </p:txBody>
      </p:sp>
      <p:sp>
        <p:nvSpPr>
          <p:cNvPr id="190508" name="Text Box 44"/>
          <p:cNvSpPr txBox="1">
            <a:spLocks noChangeArrowheads="1"/>
          </p:cNvSpPr>
          <p:nvPr/>
        </p:nvSpPr>
        <p:spPr bwMode="auto">
          <a:xfrm>
            <a:off x="990600" y="4572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97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90509" name="Text Box 45"/>
          <p:cNvSpPr txBox="1">
            <a:spLocks noChangeArrowheads="1"/>
          </p:cNvSpPr>
          <p:nvPr/>
        </p:nvSpPr>
        <p:spPr bwMode="auto">
          <a:xfrm>
            <a:off x="1295400" y="54864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101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90510" name="Text Box 46"/>
          <p:cNvSpPr txBox="1">
            <a:spLocks noChangeArrowheads="1"/>
          </p:cNvSpPr>
          <p:nvPr/>
        </p:nvSpPr>
        <p:spPr bwMode="auto">
          <a:xfrm>
            <a:off x="2819400" y="2133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75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90511" name="Text Box 47"/>
          <p:cNvSpPr txBox="1">
            <a:spLocks noChangeArrowheads="1"/>
          </p:cNvSpPr>
          <p:nvPr/>
        </p:nvSpPr>
        <p:spPr bwMode="auto">
          <a:xfrm>
            <a:off x="1371600" y="2209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118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90512" name="Text Box 48"/>
          <p:cNvSpPr txBox="1">
            <a:spLocks noChangeArrowheads="1"/>
          </p:cNvSpPr>
          <p:nvPr/>
        </p:nvSpPr>
        <p:spPr bwMode="auto">
          <a:xfrm>
            <a:off x="381000" y="30480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90513" name="Text Box 49"/>
          <p:cNvSpPr txBox="1">
            <a:spLocks noChangeArrowheads="1"/>
          </p:cNvSpPr>
          <p:nvPr/>
        </p:nvSpPr>
        <p:spPr bwMode="auto">
          <a:xfrm>
            <a:off x="3657600" y="5943600"/>
            <a:ext cx="54864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i="1"/>
              <a:t>f(n) = h </a:t>
            </a:r>
            <a:r>
              <a:rPr lang="en-US" sz="1800" b="1"/>
              <a:t>(</a:t>
            </a:r>
            <a:r>
              <a:rPr lang="en-US" sz="1800" b="1" i="1"/>
              <a:t>n</a:t>
            </a:r>
            <a:r>
              <a:rPr lang="en-US" sz="1800" b="1"/>
              <a:t>) = straight-line distance heuristic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dist(A-E-G-H-I) =140+80+97+101=</a:t>
            </a:r>
            <a:r>
              <a:rPr lang="en-US" sz="1800" b="1">
                <a:solidFill>
                  <a:srgbClr val="F466E0"/>
                </a:solidFill>
              </a:rPr>
              <a:t>418 </a:t>
            </a:r>
            <a:endParaRPr lang="en-GB" sz="1800" b="1">
              <a:solidFill>
                <a:srgbClr val="F466E0"/>
              </a:solidFill>
            </a:endParaRPr>
          </a:p>
        </p:txBody>
      </p:sp>
      <p:graphicFrame>
        <p:nvGraphicFramePr>
          <p:cNvPr id="190514" name="Group 50"/>
          <p:cNvGraphicFramePr>
            <a:graphicFrameLocks noGrp="1"/>
          </p:cNvGraphicFramePr>
          <p:nvPr>
            <p:ph sz="half" idx="2"/>
          </p:nvPr>
        </p:nvGraphicFramePr>
        <p:xfrm>
          <a:off x="5145088" y="1828800"/>
          <a:ext cx="3810000" cy="4064000"/>
        </p:xfrm>
        <a:graphic>
          <a:graphicData uri="http://schemas.openxmlformats.org/drawingml/2006/table">
            <a:tbl>
              <a:tblPr/>
              <a:tblGrid>
                <a:gridCol w="1905000"/>
                <a:gridCol w="190500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State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Heuristic: h(n)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A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366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374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C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329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244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466E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E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466E0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466E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253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466E0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178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466E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G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466E0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466E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193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466E0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466E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H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466E0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466E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98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466E0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I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0549" name="Text Box 85"/>
          <p:cNvSpPr txBox="1">
            <a:spLocks noChangeArrowheads="1"/>
          </p:cNvSpPr>
          <p:nvPr/>
        </p:nvSpPr>
        <p:spPr bwMode="auto">
          <a:xfrm>
            <a:off x="2362200" y="2681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140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90550" name="Oval 86"/>
          <p:cNvSpPr>
            <a:spLocks noChangeArrowheads="1"/>
          </p:cNvSpPr>
          <p:nvPr/>
        </p:nvSpPr>
        <p:spPr bwMode="auto">
          <a:xfrm>
            <a:off x="7924800" y="6248400"/>
            <a:ext cx="609600" cy="457200"/>
          </a:xfrm>
          <a:prstGeom prst="ellips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7BAA-E458-46A8-ADE8-418BF2203C85}" type="slidenum">
              <a:rPr lang="ar-SA"/>
              <a:pPr/>
              <a:t>3</a:t>
            </a:fld>
            <a:endParaRPr lang="en-GB"/>
          </a:p>
        </p:txBody>
      </p:sp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Using problem specific knowledge to aid searching</a:t>
            </a:r>
            <a:endParaRPr lang="en-GB" sz="3800"/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057400"/>
            <a:ext cx="4953000" cy="411480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</a:rPr>
              <a:t>Without incorporating knowledge into searching, one can have no </a:t>
            </a:r>
            <a:r>
              <a:rPr lang="en-US" sz="2400" i="1" dirty="0">
                <a:latin typeface="Times New Roman" pitchFamily="18" charset="0"/>
              </a:rPr>
              <a:t>bias</a:t>
            </a:r>
            <a:r>
              <a:rPr lang="en-US" sz="2400" dirty="0">
                <a:latin typeface="Times New Roman" pitchFamily="18" charset="0"/>
              </a:rPr>
              <a:t> (i.e. a preference) on the search space.</a:t>
            </a:r>
          </a:p>
          <a:p>
            <a:pPr algn="just">
              <a:lnSpc>
                <a:spcPct val="90000"/>
              </a:lnSpc>
            </a:pPr>
            <a:endParaRPr lang="en-US" sz="2400" dirty="0">
              <a:latin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</a:rPr>
              <a:t>Without a bias, one is forced to look everywhere to find the answer.  Hence, the complexity of uninformed search is intractable.</a:t>
            </a:r>
          </a:p>
        </p:txBody>
      </p:sp>
      <p:pic>
        <p:nvPicPr>
          <p:cNvPr id="275460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827712" y="3048000"/>
            <a:ext cx="3316288" cy="3052762"/>
          </a:xfrm>
          <a:noFill/>
          <a:ln/>
        </p:spPr>
      </p:pic>
      <p:sp>
        <p:nvSpPr>
          <p:cNvPr id="275462" name="Text Box 6"/>
          <p:cNvSpPr txBox="1">
            <a:spLocks noChangeArrowheads="1"/>
          </p:cNvSpPr>
          <p:nvPr/>
        </p:nvSpPr>
        <p:spPr bwMode="auto">
          <a:xfrm>
            <a:off x="6096000" y="2133600"/>
            <a:ext cx="2057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Search everywhere!!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181FF-10CF-4B09-833C-C1308C32F605}" type="slidenum">
              <a:rPr lang="ar-SA"/>
              <a:pPr/>
              <a:t>30</a:t>
            </a:fld>
            <a:endParaRPr lang="en-GB"/>
          </a:p>
        </p:txBody>
      </p:sp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Search: Complete ?</a:t>
            </a:r>
            <a:endParaRPr lang="en-GB"/>
          </a:p>
        </p:txBody>
      </p:sp>
      <p:grpSp>
        <p:nvGrpSpPr>
          <p:cNvPr id="196611" name="Group 3"/>
          <p:cNvGrpSpPr>
            <a:grpSpLocks/>
          </p:cNvGrpSpPr>
          <p:nvPr/>
        </p:nvGrpSpPr>
        <p:grpSpPr bwMode="auto">
          <a:xfrm>
            <a:off x="2133600" y="1981200"/>
            <a:ext cx="457200" cy="457200"/>
            <a:chOff x="1344" y="1248"/>
            <a:chExt cx="288" cy="288"/>
          </a:xfrm>
        </p:grpSpPr>
        <p:sp>
          <p:nvSpPr>
            <p:cNvPr id="196612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6613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196614" name="Group 6"/>
          <p:cNvGrpSpPr>
            <a:grpSpLocks/>
          </p:cNvGrpSpPr>
          <p:nvPr/>
        </p:nvGrpSpPr>
        <p:grpSpPr bwMode="auto">
          <a:xfrm>
            <a:off x="3200400" y="2514600"/>
            <a:ext cx="457200" cy="457200"/>
            <a:chOff x="1344" y="1248"/>
            <a:chExt cx="288" cy="288"/>
          </a:xfrm>
        </p:grpSpPr>
        <p:sp>
          <p:nvSpPr>
            <p:cNvPr id="196615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6616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196617" name="Group 9"/>
          <p:cNvGrpSpPr>
            <a:grpSpLocks/>
          </p:cNvGrpSpPr>
          <p:nvPr/>
        </p:nvGrpSpPr>
        <p:grpSpPr bwMode="auto">
          <a:xfrm>
            <a:off x="533400" y="3429000"/>
            <a:ext cx="457200" cy="457200"/>
            <a:chOff x="1344" y="1248"/>
            <a:chExt cx="288" cy="288"/>
          </a:xfrm>
        </p:grpSpPr>
        <p:sp>
          <p:nvSpPr>
            <p:cNvPr id="196618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6619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D</a:t>
              </a:r>
              <a:endParaRPr lang="en-GB" sz="1800"/>
            </a:p>
          </p:txBody>
        </p:sp>
      </p:grpSp>
      <p:grpSp>
        <p:nvGrpSpPr>
          <p:cNvPr id="196620" name="Group 12"/>
          <p:cNvGrpSpPr>
            <a:grpSpLocks/>
          </p:cNvGrpSpPr>
          <p:nvPr/>
        </p:nvGrpSpPr>
        <p:grpSpPr bwMode="auto">
          <a:xfrm>
            <a:off x="1066800" y="2667000"/>
            <a:ext cx="457200" cy="457200"/>
            <a:chOff x="1344" y="1248"/>
            <a:chExt cx="288" cy="288"/>
          </a:xfrm>
        </p:grpSpPr>
        <p:sp>
          <p:nvSpPr>
            <p:cNvPr id="196621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6622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196623" name="Group 15"/>
          <p:cNvGrpSpPr>
            <a:grpSpLocks/>
          </p:cNvGrpSpPr>
          <p:nvPr/>
        </p:nvGrpSpPr>
        <p:grpSpPr bwMode="auto">
          <a:xfrm>
            <a:off x="2209800" y="3124200"/>
            <a:ext cx="457200" cy="457200"/>
            <a:chOff x="1344" y="1248"/>
            <a:chExt cx="288" cy="288"/>
          </a:xfrm>
        </p:grpSpPr>
        <p:sp>
          <p:nvSpPr>
            <p:cNvPr id="196624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6625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196626" name="Group 18"/>
          <p:cNvGrpSpPr>
            <a:grpSpLocks/>
          </p:cNvGrpSpPr>
          <p:nvPr/>
        </p:nvGrpSpPr>
        <p:grpSpPr bwMode="auto">
          <a:xfrm>
            <a:off x="2895600" y="4038600"/>
            <a:ext cx="457200" cy="457200"/>
            <a:chOff x="1344" y="1248"/>
            <a:chExt cx="288" cy="288"/>
          </a:xfrm>
        </p:grpSpPr>
        <p:sp>
          <p:nvSpPr>
            <p:cNvPr id="196627" name="Oval 1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6628" name="Text Box 2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F</a:t>
              </a:r>
              <a:endParaRPr lang="en-GB" sz="1800"/>
            </a:p>
          </p:txBody>
        </p:sp>
      </p:grpSp>
      <p:grpSp>
        <p:nvGrpSpPr>
          <p:cNvPr id="196629" name="Group 21"/>
          <p:cNvGrpSpPr>
            <a:grpSpLocks/>
          </p:cNvGrpSpPr>
          <p:nvPr/>
        </p:nvGrpSpPr>
        <p:grpSpPr bwMode="auto">
          <a:xfrm>
            <a:off x="1905000" y="5715000"/>
            <a:ext cx="457200" cy="457200"/>
            <a:chOff x="1344" y="1248"/>
            <a:chExt cx="288" cy="288"/>
          </a:xfrm>
        </p:grpSpPr>
        <p:sp>
          <p:nvSpPr>
            <p:cNvPr id="196630" name="Oval 2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6631" name="Text Box 2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I</a:t>
              </a:r>
              <a:endParaRPr lang="en-GB" sz="1800"/>
            </a:p>
          </p:txBody>
        </p:sp>
      </p:grpSp>
      <p:sp>
        <p:nvSpPr>
          <p:cNvPr id="196632" name="Line 24"/>
          <p:cNvSpPr>
            <a:spLocks noChangeShapeType="1"/>
          </p:cNvSpPr>
          <p:nvPr/>
        </p:nvSpPr>
        <p:spPr bwMode="auto">
          <a:xfrm>
            <a:off x="2438400" y="3581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6633" name="Line 25"/>
          <p:cNvSpPr>
            <a:spLocks noChangeShapeType="1"/>
          </p:cNvSpPr>
          <p:nvPr/>
        </p:nvSpPr>
        <p:spPr bwMode="auto">
          <a:xfrm flipH="1">
            <a:off x="2133600" y="4495800"/>
            <a:ext cx="9906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6634" name="Text Box 26"/>
          <p:cNvSpPr txBox="1">
            <a:spLocks noChangeArrowheads="1"/>
          </p:cNvSpPr>
          <p:nvPr/>
        </p:nvSpPr>
        <p:spPr bwMode="auto">
          <a:xfrm>
            <a:off x="26670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99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96635" name="Text Box 27"/>
          <p:cNvSpPr txBox="1">
            <a:spLocks noChangeArrowheads="1"/>
          </p:cNvSpPr>
          <p:nvPr/>
        </p:nvSpPr>
        <p:spPr bwMode="auto">
          <a:xfrm>
            <a:off x="2667000" y="51054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211</a:t>
            </a:r>
            <a:endParaRPr lang="en-GB" sz="1800" b="1">
              <a:solidFill>
                <a:schemeClr val="hlink"/>
              </a:solidFill>
            </a:endParaRPr>
          </a:p>
        </p:txBody>
      </p:sp>
      <p:grpSp>
        <p:nvGrpSpPr>
          <p:cNvPr id="196636" name="Group 28"/>
          <p:cNvGrpSpPr>
            <a:grpSpLocks/>
          </p:cNvGrpSpPr>
          <p:nvPr/>
        </p:nvGrpSpPr>
        <p:grpSpPr bwMode="auto">
          <a:xfrm>
            <a:off x="1371600" y="4038600"/>
            <a:ext cx="457200" cy="457200"/>
            <a:chOff x="1344" y="1248"/>
            <a:chExt cx="288" cy="288"/>
          </a:xfrm>
        </p:grpSpPr>
        <p:sp>
          <p:nvSpPr>
            <p:cNvPr id="196637" name="Oval 2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6638" name="Text Box 3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G</a:t>
              </a:r>
              <a:endParaRPr lang="en-GB" sz="1800"/>
            </a:p>
          </p:txBody>
        </p:sp>
      </p:grpSp>
      <p:grpSp>
        <p:nvGrpSpPr>
          <p:cNvPr id="196639" name="Group 31"/>
          <p:cNvGrpSpPr>
            <a:grpSpLocks/>
          </p:cNvGrpSpPr>
          <p:nvPr/>
        </p:nvGrpSpPr>
        <p:grpSpPr bwMode="auto">
          <a:xfrm>
            <a:off x="1143000" y="4953000"/>
            <a:ext cx="457200" cy="457200"/>
            <a:chOff x="1344" y="1248"/>
            <a:chExt cx="288" cy="288"/>
          </a:xfrm>
        </p:grpSpPr>
        <p:sp>
          <p:nvSpPr>
            <p:cNvPr id="196640" name="Oval 3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6641" name="Text Box 3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H</a:t>
              </a:r>
              <a:endParaRPr lang="en-GB" sz="1800"/>
            </a:p>
          </p:txBody>
        </p:sp>
      </p:grpSp>
      <p:sp>
        <p:nvSpPr>
          <p:cNvPr id="196642" name="Line 34"/>
          <p:cNvSpPr>
            <a:spLocks noChangeShapeType="1"/>
          </p:cNvSpPr>
          <p:nvPr/>
        </p:nvSpPr>
        <p:spPr bwMode="auto">
          <a:xfrm flipH="1">
            <a:off x="1524000" y="35814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6643" name="Line 35"/>
          <p:cNvSpPr>
            <a:spLocks noChangeShapeType="1"/>
          </p:cNvSpPr>
          <p:nvPr/>
        </p:nvSpPr>
        <p:spPr bwMode="auto">
          <a:xfrm flipH="1">
            <a:off x="1371600" y="44958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6644" name="Line 36"/>
          <p:cNvSpPr>
            <a:spLocks noChangeShapeType="1"/>
          </p:cNvSpPr>
          <p:nvPr/>
        </p:nvSpPr>
        <p:spPr bwMode="auto">
          <a:xfrm>
            <a:off x="1371600" y="5410200"/>
            <a:ext cx="762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6645" name="Text Box 37"/>
          <p:cNvSpPr txBox="1">
            <a:spLocks noChangeArrowheads="1"/>
          </p:cNvSpPr>
          <p:nvPr/>
        </p:nvSpPr>
        <p:spPr bwMode="auto">
          <a:xfrm>
            <a:off x="16002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96646" name="Line 38"/>
          <p:cNvSpPr>
            <a:spLocks noChangeShapeType="1"/>
          </p:cNvSpPr>
          <p:nvPr/>
        </p:nvSpPr>
        <p:spPr bwMode="auto">
          <a:xfrm>
            <a:off x="2362200" y="2438400"/>
            <a:ext cx="1066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6647" name="Line 39"/>
          <p:cNvSpPr>
            <a:spLocks noChangeShapeType="1"/>
          </p:cNvSpPr>
          <p:nvPr/>
        </p:nvSpPr>
        <p:spPr bwMode="auto">
          <a:xfrm>
            <a:off x="2362200" y="24384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6648" name="Line 40"/>
          <p:cNvSpPr>
            <a:spLocks noChangeShapeType="1"/>
          </p:cNvSpPr>
          <p:nvPr/>
        </p:nvSpPr>
        <p:spPr bwMode="auto">
          <a:xfrm flipH="1">
            <a:off x="1295400" y="2438400"/>
            <a:ext cx="1066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6649" name="Line 41"/>
          <p:cNvSpPr>
            <a:spLocks noChangeShapeType="1"/>
          </p:cNvSpPr>
          <p:nvPr/>
        </p:nvSpPr>
        <p:spPr bwMode="auto">
          <a:xfrm flipH="1">
            <a:off x="762000" y="31242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6650" name="Text Box 42"/>
          <p:cNvSpPr txBox="1">
            <a:spLocks noChangeArrowheads="1"/>
          </p:cNvSpPr>
          <p:nvPr/>
        </p:nvSpPr>
        <p:spPr bwMode="auto">
          <a:xfrm>
            <a:off x="25908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Start</a:t>
            </a:r>
            <a:endParaRPr lang="en-GB" sz="1800"/>
          </a:p>
        </p:txBody>
      </p:sp>
      <p:sp>
        <p:nvSpPr>
          <p:cNvPr id="196651" name="Text Box 43"/>
          <p:cNvSpPr txBox="1">
            <a:spLocks noChangeArrowheads="1"/>
          </p:cNvSpPr>
          <p:nvPr/>
        </p:nvSpPr>
        <p:spPr bwMode="auto">
          <a:xfrm>
            <a:off x="2438400" y="6019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Goal</a:t>
            </a:r>
            <a:endParaRPr lang="en-GB" sz="1800"/>
          </a:p>
        </p:txBody>
      </p:sp>
      <p:sp>
        <p:nvSpPr>
          <p:cNvPr id="196652" name="Text Box 44"/>
          <p:cNvSpPr txBox="1">
            <a:spLocks noChangeArrowheads="1"/>
          </p:cNvSpPr>
          <p:nvPr/>
        </p:nvSpPr>
        <p:spPr bwMode="auto">
          <a:xfrm>
            <a:off x="990600" y="4572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97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96653" name="Text Box 45"/>
          <p:cNvSpPr txBox="1">
            <a:spLocks noChangeArrowheads="1"/>
          </p:cNvSpPr>
          <p:nvPr/>
        </p:nvSpPr>
        <p:spPr bwMode="auto">
          <a:xfrm>
            <a:off x="1295400" y="54864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101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96654" name="Text Box 46"/>
          <p:cNvSpPr txBox="1">
            <a:spLocks noChangeArrowheads="1"/>
          </p:cNvSpPr>
          <p:nvPr/>
        </p:nvSpPr>
        <p:spPr bwMode="auto">
          <a:xfrm>
            <a:off x="2819400" y="2133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75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96655" name="Text Box 47"/>
          <p:cNvSpPr txBox="1">
            <a:spLocks noChangeArrowheads="1"/>
          </p:cNvSpPr>
          <p:nvPr/>
        </p:nvSpPr>
        <p:spPr bwMode="auto">
          <a:xfrm>
            <a:off x="1371600" y="2209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118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96656" name="Text Box 48"/>
          <p:cNvSpPr txBox="1">
            <a:spLocks noChangeArrowheads="1"/>
          </p:cNvSpPr>
          <p:nvPr/>
        </p:nvSpPr>
        <p:spPr bwMode="auto">
          <a:xfrm>
            <a:off x="381000" y="30480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96657" name="Text Box 49"/>
          <p:cNvSpPr txBox="1">
            <a:spLocks noChangeArrowheads="1"/>
          </p:cNvSpPr>
          <p:nvPr/>
        </p:nvSpPr>
        <p:spPr bwMode="auto">
          <a:xfrm>
            <a:off x="3657600" y="5943600"/>
            <a:ext cx="548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i="1"/>
              <a:t>f(n) = h </a:t>
            </a:r>
            <a:r>
              <a:rPr lang="en-US" sz="1800" b="1"/>
              <a:t>(</a:t>
            </a:r>
            <a:r>
              <a:rPr lang="en-US" sz="1800" b="1" i="1"/>
              <a:t>n</a:t>
            </a:r>
            <a:r>
              <a:rPr lang="en-US" sz="1800" b="1"/>
              <a:t>) = straight-line distance heuristic</a:t>
            </a:r>
            <a:endParaRPr lang="en-GB" sz="1800" b="1"/>
          </a:p>
        </p:txBody>
      </p:sp>
      <p:graphicFrame>
        <p:nvGraphicFramePr>
          <p:cNvPr id="196658" name="Group 50"/>
          <p:cNvGraphicFramePr>
            <a:graphicFrameLocks noGrp="1"/>
          </p:cNvGraphicFramePr>
          <p:nvPr>
            <p:ph sz="half" idx="2"/>
          </p:nvPr>
        </p:nvGraphicFramePr>
        <p:xfrm>
          <a:off x="5145088" y="1828800"/>
          <a:ext cx="3810000" cy="4064000"/>
        </p:xfrm>
        <a:graphic>
          <a:graphicData uri="http://schemas.openxmlformats.org/drawingml/2006/table">
            <a:tbl>
              <a:tblPr/>
              <a:tblGrid>
                <a:gridCol w="1905000"/>
                <a:gridCol w="190500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State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Heuristic: h(n)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A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366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374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**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C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250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244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253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178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G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193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H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98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I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6693" name="Text Box 85"/>
          <p:cNvSpPr txBox="1">
            <a:spLocks noChangeArrowheads="1"/>
          </p:cNvSpPr>
          <p:nvPr/>
        </p:nvSpPr>
        <p:spPr bwMode="auto">
          <a:xfrm>
            <a:off x="2362200" y="2681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140</a:t>
            </a:r>
            <a:endParaRPr lang="en-GB" sz="1800" b="1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BAC8-9AA7-4606-943E-5BDF3A152833}" type="slidenum">
              <a:rPr lang="ar-SA"/>
              <a:pPr/>
              <a:t>31</a:t>
            </a:fld>
            <a:endParaRPr lang="en-GB"/>
          </a:p>
        </p:txBody>
      </p:sp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Search: Tree Search</a:t>
            </a:r>
            <a:endParaRPr lang="en-GB"/>
          </a:p>
        </p:txBody>
      </p:sp>
      <p:grpSp>
        <p:nvGrpSpPr>
          <p:cNvPr id="223235" name="Group 3"/>
          <p:cNvGrpSpPr>
            <a:grpSpLocks/>
          </p:cNvGrpSpPr>
          <p:nvPr/>
        </p:nvGrpSpPr>
        <p:grpSpPr bwMode="auto">
          <a:xfrm>
            <a:off x="4114800" y="1981200"/>
            <a:ext cx="457200" cy="457200"/>
            <a:chOff x="1344" y="1248"/>
            <a:chExt cx="288" cy="288"/>
          </a:xfrm>
        </p:grpSpPr>
        <p:sp>
          <p:nvSpPr>
            <p:cNvPr id="223236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3237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sp>
        <p:nvSpPr>
          <p:cNvPr id="223269" name="Text Box 37"/>
          <p:cNvSpPr txBox="1">
            <a:spLocks noChangeArrowheads="1"/>
          </p:cNvSpPr>
          <p:nvPr/>
        </p:nvSpPr>
        <p:spPr bwMode="auto">
          <a:xfrm>
            <a:off x="45720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1"/>
                </a:solidFill>
              </a:rPr>
              <a:t>Start</a:t>
            </a:r>
            <a:endParaRPr lang="en-GB" sz="1800" b="1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2D2D-6EA8-4AA8-A296-7851E6B46FDD}" type="slidenum">
              <a:rPr lang="ar-SA"/>
              <a:pPr/>
              <a:t>32</a:t>
            </a:fld>
            <a:endParaRPr lang="en-GB"/>
          </a:p>
        </p:txBody>
      </p:sp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Search: Tree Search</a:t>
            </a:r>
            <a:endParaRPr lang="en-GB"/>
          </a:p>
        </p:txBody>
      </p:sp>
      <p:grpSp>
        <p:nvGrpSpPr>
          <p:cNvPr id="228355" name="Group 3"/>
          <p:cNvGrpSpPr>
            <a:grpSpLocks/>
          </p:cNvGrpSpPr>
          <p:nvPr/>
        </p:nvGrpSpPr>
        <p:grpSpPr bwMode="auto">
          <a:xfrm>
            <a:off x="4114800" y="1981200"/>
            <a:ext cx="457200" cy="457200"/>
            <a:chOff x="1344" y="1248"/>
            <a:chExt cx="288" cy="288"/>
          </a:xfrm>
        </p:grpSpPr>
        <p:sp>
          <p:nvSpPr>
            <p:cNvPr id="228356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357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228358" name="Group 6"/>
          <p:cNvGrpSpPr>
            <a:grpSpLocks/>
          </p:cNvGrpSpPr>
          <p:nvPr/>
        </p:nvGrpSpPr>
        <p:grpSpPr bwMode="auto">
          <a:xfrm>
            <a:off x="5867400" y="2514600"/>
            <a:ext cx="457200" cy="457200"/>
            <a:chOff x="1344" y="1248"/>
            <a:chExt cx="288" cy="288"/>
          </a:xfrm>
        </p:grpSpPr>
        <p:sp>
          <p:nvSpPr>
            <p:cNvPr id="228359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360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228361" name="Group 9"/>
          <p:cNvGrpSpPr>
            <a:grpSpLocks/>
          </p:cNvGrpSpPr>
          <p:nvPr/>
        </p:nvGrpSpPr>
        <p:grpSpPr bwMode="auto">
          <a:xfrm>
            <a:off x="1905000" y="2667000"/>
            <a:ext cx="457200" cy="457200"/>
            <a:chOff x="1344" y="1248"/>
            <a:chExt cx="288" cy="288"/>
          </a:xfrm>
        </p:grpSpPr>
        <p:sp>
          <p:nvSpPr>
            <p:cNvPr id="228362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363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228364" name="Group 12"/>
          <p:cNvGrpSpPr>
            <a:grpSpLocks/>
          </p:cNvGrpSpPr>
          <p:nvPr/>
        </p:nvGrpSpPr>
        <p:grpSpPr bwMode="auto">
          <a:xfrm>
            <a:off x="4191000" y="3124200"/>
            <a:ext cx="457200" cy="457200"/>
            <a:chOff x="1344" y="1248"/>
            <a:chExt cx="288" cy="288"/>
          </a:xfrm>
        </p:grpSpPr>
        <p:sp>
          <p:nvSpPr>
            <p:cNvPr id="228365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366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sp>
        <p:nvSpPr>
          <p:cNvPr id="228372" name="Line 20"/>
          <p:cNvSpPr>
            <a:spLocks noChangeShapeType="1"/>
          </p:cNvSpPr>
          <p:nvPr/>
        </p:nvSpPr>
        <p:spPr bwMode="auto">
          <a:xfrm>
            <a:off x="4343400" y="2438400"/>
            <a:ext cx="1752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8373" name="Line 21"/>
          <p:cNvSpPr>
            <a:spLocks noChangeShapeType="1"/>
          </p:cNvSpPr>
          <p:nvPr/>
        </p:nvSpPr>
        <p:spPr bwMode="auto">
          <a:xfrm>
            <a:off x="4343400" y="24384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8374" name="Line 22"/>
          <p:cNvSpPr>
            <a:spLocks noChangeShapeType="1"/>
          </p:cNvSpPr>
          <p:nvPr/>
        </p:nvSpPr>
        <p:spPr bwMode="auto">
          <a:xfrm flipH="1">
            <a:off x="2133600" y="2438400"/>
            <a:ext cx="2209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8375" name="Text Box 23"/>
          <p:cNvSpPr txBox="1">
            <a:spLocks noChangeArrowheads="1"/>
          </p:cNvSpPr>
          <p:nvPr/>
        </p:nvSpPr>
        <p:spPr bwMode="auto">
          <a:xfrm>
            <a:off x="45720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1"/>
                </a:solidFill>
              </a:rPr>
              <a:t>Start</a:t>
            </a:r>
            <a:endParaRPr lang="en-GB" sz="1800" b="1">
              <a:solidFill>
                <a:schemeClr val="accent1"/>
              </a:solidFill>
            </a:endParaRPr>
          </a:p>
        </p:txBody>
      </p:sp>
      <p:sp>
        <p:nvSpPr>
          <p:cNvPr id="228376" name="Text Box 24"/>
          <p:cNvSpPr txBox="1">
            <a:spLocks noChangeArrowheads="1"/>
          </p:cNvSpPr>
          <p:nvPr/>
        </p:nvSpPr>
        <p:spPr bwMode="auto">
          <a:xfrm>
            <a:off x="4800600" y="2133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75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28377" name="Text Box 25"/>
          <p:cNvSpPr txBox="1">
            <a:spLocks noChangeArrowheads="1"/>
          </p:cNvSpPr>
          <p:nvPr/>
        </p:nvSpPr>
        <p:spPr bwMode="auto">
          <a:xfrm>
            <a:off x="2895600" y="2209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118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28378" name="Text Box 26"/>
          <p:cNvSpPr txBox="1">
            <a:spLocks noChangeArrowheads="1"/>
          </p:cNvSpPr>
          <p:nvPr/>
        </p:nvSpPr>
        <p:spPr bwMode="auto">
          <a:xfrm>
            <a:off x="4343400" y="2681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140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28379" name="Text Box 27"/>
          <p:cNvSpPr txBox="1">
            <a:spLocks noChangeArrowheads="1"/>
          </p:cNvSpPr>
          <p:nvPr/>
        </p:nvSpPr>
        <p:spPr bwMode="auto">
          <a:xfrm>
            <a:off x="5181600" y="26050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[374]</a:t>
            </a:r>
            <a:endParaRPr lang="en-GB" sz="1800"/>
          </a:p>
        </p:txBody>
      </p:sp>
      <p:sp>
        <p:nvSpPr>
          <p:cNvPr id="228380" name="Text Box 28"/>
          <p:cNvSpPr txBox="1">
            <a:spLocks noChangeArrowheads="1"/>
          </p:cNvSpPr>
          <p:nvPr/>
        </p:nvSpPr>
        <p:spPr bwMode="auto">
          <a:xfrm>
            <a:off x="1143000" y="26670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[250]</a:t>
            </a:r>
            <a:endParaRPr lang="en-GB" sz="1800"/>
          </a:p>
        </p:txBody>
      </p:sp>
      <p:sp>
        <p:nvSpPr>
          <p:cNvPr id="228381" name="Text Box 29"/>
          <p:cNvSpPr txBox="1">
            <a:spLocks noChangeArrowheads="1"/>
          </p:cNvSpPr>
          <p:nvPr/>
        </p:nvSpPr>
        <p:spPr bwMode="auto">
          <a:xfrm>
            <a:off x="3505200" y="32146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[253]</a:t>
            </a:r>
            <a:endParaRPr lang="en-GB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8E51C-84F7-41E6-A647-E2B5979E42B6}" type="slidenum">
              <a:rPr lang="ar-SA"/>
              <a:pPr/>
              <a:t>33</a:t>
            </a:fld>
            <a:endParaRPr lang="en-GB"/>
          </a:p>
        </p:txBody>
      </p:sp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Search: Tree Search</a:t>
            </a:r>
            <a:endParaRPr lang="en-GB"/>
          </a:p>
        </p:txBody>
      </p:sp>
      <p:grpSp>
        <p:nvGrpSpPr>
          <p:cNvPr id="229379" name="Group 3"/>
          <p:cNvGrpSpPr>
            <a:grpSpLocks/>
          </p:cNvGrpSpPr>
          <p:nvPr/>
        </p:nvGrpSpPr>
        <p:grpSpPr bwMode="auto">
          <a:xfrm>
            <a:off x="4114800" y="1981200"/>
            <a:ext cx="457200" cy="457200"/>
            <a:chOff x="1344" y="1248"/>
            <a:chExt cx="288" cy="288"/>
          </a:xfrm>
        </p:grpSpPr>
        <p:sp>
          <p:nvSpPr>
            <p:cNvPr id="229380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381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229382" name="Group 6"/>
          <p:cNvGrpSpPr>
            <a:grpSpLocks/>
          </p:cNvGrpSpPr>
          <p:nvPr/>
        </p:nvGrpSpPr>
        <p:grpSpPr bwMode="auto">
          <a:xfrm>
            <a:off x="5867400" y="2514600"/>
            <a:ext cx="457200" cy="457200"/>
            <a:chOff x="1344" y="1248"/>
            <a:chExt cx="288" cy="288"/>
          </a:xfrm>
        </p:grpSpPr>
        <p:sp>
          <p:nvSpPr>
            <p:cNvPr id="229383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384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229385" name="Group 9"/>
          <p:cNvGrpSpPr>
            <a:grpSpLocks/>
          </p:cNvGrpSpPr>
          <p:nvPr/>
        </p:nvGrpSpPr>
        <p:grpSpPr bwMode="auto">
          <a:xfrm>
            <a:off x="1905000" y="2667000"/>
            <a:ext cx="457200" cy="457200"/>
            <a:chOff x="1344" y="1248"/>
            <a:chExt cx="288" cy="288"/>
          </a:xfrm>
        </p:grpSpPr>
        <p:sp>
          <p:nvSpPr>
            <p:cNvPr id="229386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387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229388" name="Group 12"/>
          <p:cNvGrpSpPr>
            <a:grpSpLocks/>
          </p:cNvGrpSpPr>
          <p:nvPr/>
        </p:nvGrpSpPr>
        <p:grpSpPr bwMode="auto">
          <a:xfrm>
            <a:off x="4191000" y="3124200"/>
            <a:ext cx="457200" cy="457200"/>
            <a:chOff x="1344" y="1248"/>
            <a:chExt cx="288" cy="288"/>
          </a:xfrm>
        </p:grpSpPr>
        <p:sp>
          <p:nvSpPr>
            <p:cNvPr id="229389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390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229391" name="Group 15"/>
          <p:cNvGrpSpPr>
            <a:grpSpLocks/>
          </p:cNvGrpSpPr>
          <p:nvPr/>
        </p:nvGrpSpPr>
        <p:grpSpPr bwMode="auto">
          <a:xfrm>
            <a:off x="1600200" y="3719513"/>
            <a:ext cx="457200" cy="457200"/>
            <a:chOff x="1344" y="1248"/>
            <a:chExt cx="288" cy="288"/>
          </a:xfrm>
        </p:grpSpPr>
        <p:sp>
          <p:nvSpPr>
            <p:cNvPr id="229392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393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D</a:t>
              </a:r>
              <a:endParaRPr lang="en-GB" sz="1800"/>
            </a:p>
          </p:txBody>
        </p:sp>
      </p:grpSp>
      <p:sp>
        <p:nvSpPr>
          <p:cNvPr id="229394" name="Line 18"/>
          <p:cNvSpPr>
            <a:spLocks noChangeShapeType="1"/>
          </p:cNvSpPr>
          <p:nvPr/>
        </p:nvSpPr>
        <p:spPr bwMode="auto">
          <a:xfrm flipH="1">
            <a:off x="1828800" y="3124200"/>
            <a:ext cx="228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9395" name="Text Box 19"/>
          <p:cNvSpPr txBox="1">
            <a:spLocks noChangeArrowheads="1"/>
          </p:cNvSpPr>
          <p:nvPr/>
        </p:nvSpPr>
        <p:spPr bwMode="auto">
          <a:xfrm>
            <a:off x="1066800" y="3352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111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29396" name="Line 20"/>
          <p:cNvSpPr>
            <a:spLocks noChangeShapeType="1"/>
          </p:cNvSpPr>
          <p:nvPr/>
        </p:nvSpPr>
        <p:spPr bwMode="auto">
          <a:xfrm>
            <a:off x="4343400" y="2438400"/>
            <a:ext cx="1752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9397" name="Line 21"/>
          <p:cNvSpPr>
            <a:spLocks noChangeShapeType="1"/>
          </p:cNvSpPr>
          <p:nvPr/>
        </p:nvSpPr>
        <p:spPr bwMode="auto">
          <a:xfrm>
            <a:off x="4343400" y="24384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9398" name="Line 22"/>
          <p:cNvSpPr>
            <a:spLocks noChangeShapeType="1"/>
          </p:cNvSpPr>
          <p:nvPr/>
        </p:nvSpPr>
        <p:spPr bwMode="auto">
          <a:xfrm flipH="1">
            <a:off x="2133600" y="2438400"/>
            <a:ext cx="2209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9399" name="Text Box 23"/>
          <p:cNvSpPr txBox="1">
            <a:spLocks noChangeArrowheads="1"/>
          </p:cNvSpPr>
          <p:nvPr/>
        </p:nvSpPr>
        <p:spPr bwMode="auto">
          <a:xfrm>
            <a:off x="45720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1"/>
                </a:solidFill>
              </a:rPr>
              <a:t>Start</a:t>
            </a:r>
            <a:endParaRPr lang="en-GB" sz="1800" b="1">
              <a:solidFill>
                <a:schemeClr val="accent1"/>
              </a:solidFill>
            </a:endParaRPr>
          </a:p>
        </p:txBody>
      </p:sp>
      <p:sp>
        <p:nvSpPr>
          <p:cNvPr id="229400" name="Text Box 24"/>
          <p:cNvSpPr txBox="1">
            <a:spLocks noChangeArrowheads="1"/>
          </p:cNvSpPr>
          <p:nvPr/>
        </p:nvSpPr>
        <p:spPr bwMode="auto">
          <a:xfrm>
            <a:off x="4800600" y="2133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75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29401" name="Text Box 25"/>
          <p:cNvSpPr txBox="1">
            <a:spLocks noChangeArrowheads="1"/>
          </p:cNvSpPr>
          <p:nvPr/>
        </p:nvSpPr>
        <p:spPr bwMode="auto">
          <a:xfrm>
            <a:off x="2895600" y="2209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118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29402" name="Text Box 26"/>
          <p:cNvSpPr txBox="1">
            <a:spLocks noChangeArrowheads="1"/>
          </p:cNvSpPr>
          <p:nvPr/>
        </p:nvSpPr>
        <p:spPr bwMode="auto">
          <a:xfrm>
            <a:off x="4343400" y="2681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140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29403" name="Text Box 27"/>
          <p:cNvSpPr txBox="1">
            <a:spLocks noChangeArrowheads="1"/>
          </p:cNvSpPr>
          <p:nvPr/>
        </p:nvSpPr>
        <p:spPr bwMode="auto">
          <a:xfrm>
            <a:off x="5181600" y="26050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[374]</a:t>
            </a:r>
            <a:endParaRPr lang="en-GB" sz="1800"/>
          </a:p>
        </p:txBody>
      </p:sp>
      <p:sp>
        <p:nvSpPr>
          <p:cNvPr id="229404" name="Text Box 28"/>
          <p:cNvSpPr txBox="1">
            <a:spLocks noChangeArrowheads="1"/>
          </p:cNvSpPr>
          <p:nvPr/>
        </p:nvSpPr>
        <p:spPr bwMode="auto">
          <a:xfrm>
            <a:off x="1143000" y="26670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[250]</a:t>
            </a:r>
            <a:endParaRPr lang="en-GB" sz="1800"/>
          </a:p>
        </p:txBody>
      </p:sp>
      <p:sp>
        <p:nvSpPr>
          <p:cNvPr id="229405" name="Text Box 29"/>
          <p:cNvSpPr txBox="1">
            <a:spLocks noChangeArrowheads="1"/>
          </p:cNvSpPr>
          <p:nvPr/>
        </p:nvSpPr>
        <p:spPr bwMode="auto">
          <a:xfrm>
            <a:off x="3505200" y="32146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[253]</a:t>
            </a:r>
            <a:endParaRPr lang="en-GB" sz="1800"/>
          </a:p>
        </p:txBody>
      </p:sp>
      <p:sp>
        <p:nvSpPr>
          <p:cNvPr id="229406" name="Text Box 30"/>
          <p:cNvSpPr txBox="1">
            <a:spLocks noChangeArrowheads="1"/>
          </p:cNvSpPr>
          <p:nvPr/>
        </p:nvSpPr>
        <p:spPr bwMode="auto">
          <a:xfrm>
            <a:off x="838200" y="37480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[244]</a:t>
            </a:r>
            <a:endParaRPr lang="en-GB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5036D-3ED7-4107-BE69-BA6B54499993}" type="slidenum">
              <a:rPr lang="ar-SA"/>
              <a:pPr/>
              <a:t>34</a:t>
            </a:fld>
            <a:endParaRPr lang="en-GB"/>
          </a:p>
        </p:txBody>
      </p:sp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Search: Tree Search</a:t>
            </a:r>
            <a:endParaRPr lang="en-GB"/>
          </a:p>
        </p:txBody>
      </p:sp>
      <p:grpSp>
        <p:nvGrpSpPr>
          <p:cNvPr id="230403" name="Group 3"/>
          <p:cNvGrpSpPr>
            <a:grpSpLocks/>
          </p:cNvGrpSpPr>
          <p:nvPr/>
        </p:nvGrpSpPr>
        <p:grpSpPr bwMode="auto">
          <a:xfrm>
            <a:off x="4114800" y="1981200"/>
            <a:ext cx="457200" cy="457200"/>
            <a:chOff x="1344" y="1248"/>
            <a:chExt cx="288" cy="288"/>
          </a:xfrm>
        </p:grpSpPr>
        <p:sp>
          <p:nvSpPr>
            <p:cNvPr id="230404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05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230406" name="Group 6"/>
          <p:cNvGrpSpPr>
            <a:grpSpLocks/>
          </p:cNvGrpSpPr>
          <p:nvPr/>
        </p:nvGrpSpPr>
        <p:grpSpPr bwMode="auto">
          <a:xfrm>
            <a:off x="5867400" y="2514600"/>
            <a:ext cx="457200" cy="457200"/>
            <a:chOff x="1344" y="1248"/>
            <a:chExt cx="288" cy="288"/>
          </a:xfrm>
        </p:grpSpPr>
        <p:sp>
          <p:nvSpPr>
            <p:cNvPr id="230407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08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230409" name="Group 9"/>
          <p:cNvGrpSpPr>
            <a:grpSpLocks/>
          </p:cNvGrpSpPr>
          <p:nvPr/>
        </p:nvGrpSpPr>
        <p:grpSpPr bwMode="auto">
          <a:xfrm>
            <a:off x="1905000" y="2667000"/>
            <a:ext cx="457200" cy="457200"/>
            <a:chOff x="1344" y="1248"/>
            <a:chExt cx="288" cy="288"/>
          </a:xfrm>
        </p:grpSpPr>
        <p:sp>
          <p:nvSpPr>
            <p:cNvPr id="230410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11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230412" name="Group 12"/>
          <p:cNvGrpSpPr>
            <a:grpSpLocks/>
          </p:cNvGrpSpPr>
          <p:nvPr/>
        </p:nvGrpSpPr>
        <p:grpSpPr bwMode="auto">
          <a:xfrm>
            <a:off x="4191000" y="3124200"/>
            <a:ext cx="457200" cy="457200"/>
            <a:chOff x="1344" y="1248"/>
            <a:chExt cx="288" cy="288"/>
          </a:xfrm>
        </p:grpSpPr>
        <p:sp>
          <p:nvSpPr>
            <p:cNvPr id="230413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14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230415" name="Group 15"/>
          <p:cNvGrpSpPr>
            <a:grpSpLocks/>
          </p:cNvGrpSpPr>
          <p:nvPr/>
        </p:nvGrpSpPr>
        <p:grpSpPr bwMode="auto">
          <a:xfrm>
            <a:off x="1600200" y="3719513"/>
            <a:ext cx="457200" cy="457200"/>
            <a:chOff x="1344" y="1248"/>
            <a:chExt cx="288" cy="288"/>
          </a:xfrm>
        </p:grpSpPr>
        <p:sp>
          <p:nvSpPr>
            <p:cNvPr id="230416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17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D</a:t>
              </a:r>
              <a:endParaRPr lang="en-GB" sz="1800"/>
            </a:p>
          </p:txBody>
        </p:sp>
      </p:grpSp>
      <p:sp>
        <p:nvSpPr>
          <p:cNvPr id="230418" name="Line 18"/>
          <p:cNvSpPr>
            <a:spLocks noChangeShapeType="1"/>
          </p:cNvSpPr>
          <p:nvPr/>
        </p:nvSpPr>
        <p:spPr bwMode="auto">
          <a:xfrm flipH="1">
            <a:off x="1828800" y="3124200"/>
            <a:ext cx="228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0419" name="Text Box 19"/>
          <p:cNvSpPr txBox="1">
            <a:spLocks noChangeArrowheads="1"/>
          </p:cNvSpPr>
          <p:nvPr/>
        </p:nvSpPr>
        <p:spPr bwMode="auto">
          <a:xfrm>
            <a:off x="1066800" y="3352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111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30420" name="Line 20"/>
          <p:cNvSpPr>
            <a:spLocks noChangeShapeType="1"/>
          </p:cNvSpPr>
          <p:nvPr/>
        </p:nvSpPr>
        <p:spPr bwMode="auto">
          <a:xfrm>
            <a:off x="4343400" y="2438400"/>
            <a:ext cx="1752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0421" name="Line 21"/>
          <p:cNvSpPr>
            <a:spLocks noChangeShapeType="1"/>
          </p:cNvSpPr>
          <p:nvPr/>
        </p:nvSpPr>
        <p:spPr bwMode="auto">
          <a:xfrm>
            <a:off x="4343400" y="24384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0422" name="Line 22"/>
          <p:cNvSpPr>
            <a:spLocks noChangeShapeType="1"/>
          </p:cNvSpPr>
          <p:nvPr/>
        </p:nvSpPr>
        <p:spPr bwMode="auto">
          <a:xfrm flipH="1">
            <a:off x="2133600" y="2438400"/>
            <a:ext cx="2209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0423" name="Text Box 23"/>
          <p:cNvSpPr txBox="1">
            <a:spLocks noChangeArrowheads="1"/>
          </p:cNvSpPr>
          <p:nvPr/>
        </p:nvSpPr>
        <p:spPr bwMode="auto">
          <a:xfrm>
            <a:off x="45720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1"/>
                </a:solidFill>
              </a:rPr>
              <a:t>Start</a:t>
            </a:r>
            <a:endParaRPr lang="en-GB" sz="1800" b="1">
              <a:solidFill>
                <a:schemeClr val="accent1"/>
              </a:solidFill>
            </a:endParaRPr>
          </a:p>
        </p:txBody>
      </p:sp>
      <p:sp>
        <p:nvSpPr>
          <p:cNvPr id="230424" name="Text Box 24"/>
          <p:cNvSpPr txBox="1">
            <a:spLocks noChangeArrowheads="1"/>
          </p:cNvSpPr>
          <p:nvPr/>
        </p:nvSpPr>
        <p:spPr bwMode="auto">
          <a:xfrm>
            <a:off x="4800600" y="2133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75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30425" name="Text Box 25"/>
          <p:cNvSpPr txBox="1">
            <a:spLocks noChangeArrowheads="1"/>
          </p:cNvSpPr>
          <p:nvPr/>
        </p:nvSpPr>
        <p:spPr bwMode="auto">
          <a:xfrm>
            <a:off x="2895600" y="2209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118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30426" name="Text Box 26"/>
          <p:cNvSpPr txBox="1">
            <a:spLocks noChangeArrowheads="1"/>
          </p:cNvSpPr>
          <p:nvPr/>
        </p:nvSpPr>
        <p:spPr bwMode="auto">
          <a:xfrm>
            <a:off x="4343400" y="2681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140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30427" name="Text Box 27"/>
          <p:cNvSpPr txBox="1">
            <a:spLocks noChangeArrowheads="1"/>
          </p:cNvSpPr>
          <p:nvPr/>
        </p:nvSpPr>
        <p:spPr bwMode="auto">
          <a:xfrm>
            <a:off x="5181600" y="26050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[374]</a:t>
            </a:r>
            <a:endParaRPr lang="en-GB" sz="1800"/>
          </a:p>
        </p:txBody>
      </p:sp>
      <p:sp>
        <p:nvSpPr>
          <p:cNvPr id="230428" name="Text Box 28"/>
          <p:cNvSpPr txBox="1">
            <a:spLocks noChangeArrowheads="1"/>
          </p:cNvSpPr>
          <p:nvPr/>
        </p:nvSpPr>
        <p:spPr bwMode="auto">
          <a:xfrm>
            <a:off x="1143000" y="26670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[250]</a:t>
            </a:r>
            <a:endParaRPr lang="en-GB" sz="1800"/>
          </a:p>
        </p:txBody>
      </p:sp>
      <p:sp>
        <p:nvSpPr>
          <p:cNvPr id="230429" name="Text Box 29"/>
          <p:cNvSpPr txBox="1">
            <a:spLocks noChangeArrowheads="1"/>
          </p:cNvSpPr>
          <p:nvPr/>
        </p:nvSpPr>
        <p:spPr bwMode="auto">
          <a:xfrm>
            <a:off x="3505200" y="32146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[253]</a:t>
            </a:r>
            <a:endParaRPr lang="en-GB" sz="1800"/>
          </a:p>
        </p:txBody>
      </p:sp>
      <p:sp>
        <p:nvSpPr>
          <p:cNvPr id="230430" name="Text Box 30"/>
          <p:cNvSpPr txBox="1">
            <a:spLocks noChangeArrowheads="1"/>
          </p:cNvSpPr>
          <p:nvPr/>
        </p:nvSpPr>
        <p:spPr bwMode="auto">
          <a:xfrm>
            <a:off x="838200" y="37480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[244]</a:t>
            </a:r>
            <a:endParaRPr lang="en-GB" sz="1800"/>
          </a:p>
        </p:txBody>
      </p:sp>
      <p:grpSp>
        <p:nvGrpSpPr>
          <p:cNvPr id="230431" name="Group 31"/>
          <p:cNvGrpSpPr>
            <a:grpSpLocks/>
          </p:cNvGrpSpPr>
          <p:nvPr/>
        </p:nvGrpSpPr>
        <p:grpSpPr bwMode="auto">
          <a:xfrm>
            <a:off x="1371600" y="4648200"/>
            <a:ext cx="457200" cy="457200"/>
            <a:chOff x="1344" y="1248"/>
            <a:chExt cx="288" cy="288"/>
          </a:xfrm>
        </p:grpSpPr>
        <p:sp>
          <p:nvSpPr>
            <p:cNvPr id="230432" name="Oval 3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33" name="Text Box 3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sp>
        <p:nvSpPr>
          <p:cNvPr id="230437" name="Line 37"/>
          <p:cNvSpPr>
            <a:spLocks noChangeShapeType="1"/>
          </p:cNvSpPr>
          <p:nvPr/>
        </p:nvSpPr>
        <p:spPr bwMode="auto">
          <a:xfrm flipH="1">
            <a:off x="1600200" y="41910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0438" name="Text Box 38"/>
          <p:cNvSpPr txBox="1">
            <a:spLocks noChangeArrowheads="1"/>
          </p:cNvSpPr>
          <p:nvPr/>
        </p:nvSpPr>
        <p:spPr bwMode="auto">
          <a:xfrm>
            <a:off x="609600" y="46482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[250]</a:t>
            </a:r>
            <a:endParaRPr lang="en-GB" sz="1800"/>
          </a:p>
        </p:txBody>
      </p:sp>
      <p:sp>
        <p:nvSpPr>
          <p:cNvPr id="230442" name="Text Box 42"/>
          <p:cNvSpPr txBox="1">
            <a:spLocks noChangeArrowheads="1"/>
          </p:cNvSpPr>
          <p:nvPr/>
        </p:nvSpPr>
        <p:spPr bwMode="auto">
          <a:xfrm>
            <a:off x="1981200" y="4343400"/>
            <a:ext cx="2286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Infinite Branch !</a:t>
            </a:r>
            <a:endParaRPr lang="en-GB" sz="1800" b="1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6D729-18A6-47D9-BBCC-F4DBE0113B49}" type="slidenum">
              <a:rPr lang="ar-SA"/>
              <a:pPr/>
              <a:t>35</a:t>
            </a:fld>
            <a:endParaRPr lang="en-GB"/>
          </a:p>
        </p:txBody>
      </p:sp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Search: Tree Search</a:t>
            </a:r>
            <a:endParaRPr lang="en-GB"/>
          </a:p>
        </p:txBody>
      </p:sp>
      <p:grpSp>
        <p:nvGrpSpPr>
          <p:cNvPr id="231427" name="Group 3"/>
          <p:cNvGrpSpPr>
            <a:grpSpLocks/>
          </p:cNvGrpSpPr>
          <p:nvPr/>
        </p:nvGrpSpPr>
        <p:grpSpPr bwMode="auto">
          <a:xfrm>
            <a:off x="4114800" y="1981200"/>
            <a:ext cx="457200" cy="457200"/>
            <a:chOff x="1344" y="1248"/>
            <a:chExt cx="288" cy="288"/>
          </a:xfrm>
        </p:grpSpPr>
        <p:sp>
          <p:nvSpPr>
            <p:cNvPr id="231428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1429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231430" name="Group 6"/>
          <p:cNvGrpSpPr>
            <a:grpSpLocks/>
          </p:cNvGrpSpPr>
          <p:nvPr/>
        </p:nvGrpSpPr>
        <p:grpSpPr bwMode="auto">
          <a:xfrm>
            <a:off x="5867400" y="2514600"/>
            <a:ext cx="457200" cy="457200"/>
            <a:chOff x="1344" y="1248"/>
            <a:chExt cx="288" cy="288"/>
          </a:xfrm>
        </p:grpSpPr>
        <p:sp>
          <p:nvSpPr>
            <p:cNvPr id="231431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1432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231433" name="Group 9"/>
          <p:cNvGrpSpPr>
            <a:grpSpLocks/>
          </p:cNvGrpSpPr>
          <p:nvPr/>
        </p:nvGrpSpPr>
        <p:grpSpPr bwMode="auto">
          <a:xfrm>
            <a:off x="1905000" y="2667000"/>
            <a:ext cx="457200" cy="457200"/>
            <a:chOff x="1344" y="1248"/>
            <a:chExt cx="288" cy="288"/>
          </a:xfrm>
        </p:grpSpPr>
        <p:sp>
          <p:nvSpPr>
            <p:cNvPr id="231434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1435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231436" name="Group 12"/>
          <p:cNvGrpSpPr>
            <a:grpSpLocks/>
          </p:cNvGrpSpPr>
          <p:nvPr/>
        </p:nvGrpSpPr>
        <p:grpSpPr bwMode="auto">
          <a:xfrm>
            <a:off x="4191000" y="3124200"/>
            <a:ext cx="457200" cy="457200"/>
            <a:chOff x="1344" y="1248"/>
            <a:chExt cx="288" cy="288"/>
          </a:xfrm>
        </p:grpSpPr>
        <p:sp>
          <p:nvSpPr>
            <p:cNvPr id="231437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1438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231439" name="Group 15"/>
          <p:cNvGrpSpPr>
            <a:grpSpLocks/>
          </p:cNvGrpSpPr>
          <p:nvPr/>
        </p:nvGrpSpPr>
        <p:grpSpPr bwMode="auto">
          <a:xfrm>
            <a:off x="1600200" y="3719513"/>
            <a:ext cx="457200" cy="457200"/>
            <a:chOff x="1344" y="1248"/>
            <a:chExt cx="288" cy="288"/>
          </a:xfrm>
        </p:grpSpPr>
        <p:sp>
          <p:nvSpPr>
            <p:cNvPr id="231440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1441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D</a:t>
              </a:r>
              <a:endParaRPr lang="en-GB" sz="1800"/>
            </a:p>
          </p:txBody>
        </p:sp>
      </p:grpSp>
      <p:sp>
        <p:nvSpPr>
          <p:cNvPr id="231442" name="Line 18"/>
          <p:cNvSpPr>
            <a:spLocks noChangeShapeType="1"/>
          </p:cNvSpPr>
          <p:nvPr/>
        </p:nvSpPr>
        <p:spPr bwMode="auto">
          <a:xfrm flipH="1">
            <a:off x="1828800" y="3124200"/>
            <a:ext cx="228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1443" name="Text Box 19"/>
          <p:cNvSpPr txBox="1">
            <a:spLocks noChangeArrowheads="1"/>
          </p:cNvSpPr>
          <p:nvPr/>
        </p:nvSpPr>
        <p:spPr bwMode="auto">
          <a:xfrm>
            <a:off x="1066800" y="3352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111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31444" name="Line 20"/>
          <p:cNvSpPr>
            <a:spLocks noChangeShapeType="1"/>
          </p:cNvSpPr>
          <p:nvPr/>
        </p:nvSpPr>
        <p:spPr bwMode="auto">
          <a:xfrm>
            <a:off x="4343400" y="2438400"/>
            <a:ext cx="1752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1445" name="Line 21"/>
          <p:cNvSpPr>
            <a:spLocks noChangeShapeType="1"/>
          </p:cNvSpPr>
          <p:nvPr/>
        </p:nvSpPr>
        <p:spPr bwMode="auto">
          <a:xfrm>
            <a:off x="4343400" y="24384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1446" name="Line 22"/>
          <p:cNvSpPr>
            <a:spLocks noChangeShapeType="1"/>
          </p:cNvSpPr>
          <p:nvPr/>
        </p:nvSpPr>
        <p:spPr bwMode="auto">
          <a:xfrm flipH="1">
            <a:off x="2133600" y="2438400"/>
            <a:ext cx="2209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1447" name="Text Box 23"/>
          <p:cNvSpPr txBox="1">
            <a:spLocks noChangeArrowheads="1"/>
          </p:cNvSpPr>
          <p:nvPr/>
        </p:nvSpPr>
        <p:spPr bwMode="auto">
          <a:xfrm>
            <a:off x="45720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1"/>
                </a:solidFill>
              </a:rPr>
              <a:t>Start</a:t>
            </a:r>
            <a:endParaRPr lang="en-GB" sz="1800" b="1">
              <a:solidFill>
                <a:schemeClr val="accent1"/>
              </a:solidFill>
            </a:endParaRPr>
          </a:p>
        </p:txBody>
      </p:sp>
      <p:sp>
        <p:nvSpPr>
          <p:cNvPr id="231448" name="Text Box 24"/>
          <p:cNvSpPr txBox="1">
            <a:spLocks noChangeArrowheads="1"/>
          </p:cNvSpPr>
          <p:nvPr/>
        </p:nvSpPr>
        <p:spPr bwMode="auto">
          <a:xfrm>
            <a:off x="4800600" y="2133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75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31449" name="Text Box 25"/>
          <p:cNvSpPr txBox="1">
            <a:spLocks noChangeArrowheads="1"/>
          </p:cNvSpPr>
          <p:nvPr/>
        </p:nvSpPr>
        <p:spPr bwMode="auto">
          <a:xfrm>
            <a:off x="2895600" y="2209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118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31450" name="Text Box 26"/>
          <p:cNvSpPr txBox="1">
            <a:spLocks noChangeArrowheads="1"/>
          </p:cNvSpPr>
          <p:nvPr/>
        </p:nvSpPr>
        <p:spPr bwMode="auto">
          <a:xfrm>
            <a:off x="4343400" y="2681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140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31451" name="Text Box 27"/>
          <p:cNvSpPr txBox="1">
            <a:spLocks noChangeArrowheads="1"/>
          </p:cNvSpPr>
          <p:nvPr/>
        </p:nvSpPr>
        <p:spPr bwMode="auto">
          <a:xfrm>
            <a:off x="5181600" y="26050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[374]</a:t>
            </a:r>
            <a:endParaRPr lang="en-GB" sz="1800"/>
          </a:p>
        </p:txBody>
      </p:sp>
      <p:sp>
        <p:nvSpPr>
          <p:cNvPr id="231452" name="Text Box 28"/>
          <p:cNvSpPr txBox="1">
            <a:spLocks noChangeArrowheads="1"/>
          </p:cNvSpPr>
          <p:nvPr/>
        </p:nvSpPr>
        <p:spPr bwMode="auto">
          <a:xfrm>
            <a:off x="1143000" y="26670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[250]</a:t>
            </a:r>
            <a:endParaRPr lang="en-GB" sz="1800"/>
          </a:p>
        </p:txBody>
      </p:sp>
      <p:sp>
        <p:nvSpPr>
          <p:cNvPr id="231453" name="Text Box 29"/>
          <p:cNvSpPr txBox="1">
            <a:spLocks noChangeArrowheads="1"/>
          </p:cNvSpPr>
          <p:nvPr/>
        </p:nvSpPr>
        <p:spPr bwMode="auto">
          <a:xfrm>
            <a:off x="3505200" y="32146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[253]</a:t>
            </a:r>
            <a:endParaRPr lang="en-GB" sz="1800"/>
          </a:p>
        </p:txBody>
      </p:sp>
      <p:sp>
        <p:nvSpPr>
          <p:cNvPr id="231454" name="Text Box 30"/>
          <p:cNvSpPr txBox="1">
            <a:spLocks noChangeArrowheads="1"/>
          </p:cNvSpPr>
          <p:nvPr/>
        </p:nvSpPr>
        <p:spPr bwMode="auto">
          <a:xfrm>
            <a:off x="838200" y="37480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[244]</a:t>
            </a:r>
            <a:endParaRPr lang="en-GB" sz="1800"/>
          </a:p>
        </p:txBody>
      </p:sp>
      <p:grpSp>
        <p:nvGrpSpPr>
          <p:cNvPr id="231455" name="Group 31"/>
          <p:cNvGrpSpPr>
            <a:grpSpLocks/>
          </p:cNvGrpSpPr>
          <p:nvPr/>
        </p:nvGrpSpPr>
        <p:grpSpPr bwMode="auto">
          <a:xfrm>
            <a:off x="1371600" y="4648200"/>
            <a:ext cx="457200" cy="457200"/>
            <a:chOff x="1344" y="1248"/>
            <a:chExt cx="288" cy="288"/>
          </a:xfrm>
        </p:grpSpPr>
        <p:sp>
          <p:nvSpPr>
            <p:cNvPr id="231456" name="Oval 3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1457" name="Text Box 3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231458" name="Group 34"/>
          <p:cNvGrpSpPr>
            <a:grpSpLocks/>
          </p:cNvGrpSpPr>
          <p:nvPr/>
        </p:nvGrpSpPr>
        <p:grpSpPr bwMode="auto">
          <a:xfrm>
            <a:off x="1066800" y="5715000"/>
            <a:ext cx="457200" cy="457200"/>
            <a:chOff x="1344" y="1248"/>
            <a:chExt cx="288" cy="288"/>
          </a:xfrm>
        </p:grpSpPr>
        <p:sp>
          <p:nvSpPr>
            <p:cNvPr id="231459" name="Oval 35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1460" name="Text Box 36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D</a:t>
              </a:r>
              <a:endParaRPr lang="en-GB" sz="1800"/>
            </a:p>
          </p:txBody>
        </p:sp>
      </p:grpSp>
      <p:sp>
        <p:nvSpPr>
          <p:cNvPr id="231461" name="Line 37"/>
          <p:cNvSpPr>
            <a:spLocks noChangeShapeType="1"/>
          </p:cNvSpPr>
          <p:nvPr/>
        </p:nvSpPr>
        <p:spPr bwMode="auto">
          <a:xfrm flipH="1">
            <a:off x="1600200" y="41910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1462" name="Text Box 38"/>
          <p:cNvSpPr txBox="1">
            <a:spLocks noChangeArrowheads="1"/>
          </p:cNvSpPr>
          <p:nvPr/>
        </p:nvSpPr>
        <p:spPr bwMode="auto">
          <a:xfrm>
            <a:off x="609600" y="46482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[250]</a:t>
            </a:r>
            <a:endParaRPr lang="en-GB" sz="1800"/>
          </a:p>
        </p:txBody>
      </p:sp>
      <p:sp>
        <p:nvSpPr>
          <p:cNvPr id="231463" name="Text Box 39"/>
          <p:cNvSpPr txBox="1">
            <a:spLocks noChangeArrowheads="1"/>
          </p:cNvSpPr>
          <p:nvPr/>
        </p:nvSpPr>
        <p:spPr bwMode="auto">
          <a:xfrm>
            <a:off x="381000" y="57292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[244]</a:t>
            </a:r>
            <a:endParaRPr lang="en-GB" sz="1800"/>
          </a:p>
        </p:txBody>
      </p:sp>
      <p:sp>
        <p:nvSpPr>
          <p:cNvPr id="231464" name="Line 40"/>
          <p:cNvSpPr>
            <a:spLocks noChangeShapeType="1"/>
          </p:cNvSpPr>
          <p:nvPr/>
        </p:nvSpPr>
        <p:spPr bwMode="auto">
          <a:xfrm flipH="1">
            <a:off x="1295400" y="5105400"/>
            <a:ext cx="228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1465" name="Line 41"/>
          <p:cNvSpPr>
            <a:spLocks noChangeShapeType="1"/>
          </p:cNvSpPr>
          <p:nvPr/>
        </p:nvSpPr>
        <p:spPr bwMode="auto">
          <a:xfrm flipH="1">
            <a:off x="914400" y="6172200"/>
            <a:ext cx="304800" cy="6858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1466" name="Text Box 42"/>
          <p:cNvSpPr txBox="1">
            <a:spLocks noChangeArrowheads="1"/>
          </p:cNvSpPr>
          <p:nvPr/>
        </p:nvSpPr>
        <p:spPr bwMode="auto">
          <a:xfrm>
            <a:off x="1981200" y="4343400"/>
            <a:ext cx="2286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Infinite Branch !</a:t>
            </a:r>
            <a:endParaRPr lang="en-GB" sz="1800" b="1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D0C0E-FD2A-494F-B5C4-F39714CCE9B5}" type="slidenum">
              <a:rPr lang="ar-SA"/>
              <a:pPr/>
              <a:t>36</a:t>
            </a:fld>
            <a:endParaRPr lang="en-GB"/>
          </a:p>
        </p:txBody>
      </p:sp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Search: Tree Search</a:t>
            </a:r>
            <a:endParaRPr lang="en-GB"/>
          </a:p>
        </p:txBody>
      </p:sp>
      <p:grpSp>
        <p:nvGrpSpPr>
          <p:cNvPr id="232451" name="Group 3"/>
          <p:cNvGrpSpPr>
            <a:grpSpLocks/>
          </p:cNvGrpSpPr>
          <p:nvPr/>
        </p:nvGrpSpPr>
        <p:grpSpPr bwMode="auto">
          <a:xfrm>
            <a:off x="4114800" y="1981200"/>
            <a:ext cx="457200" cy="457200"/>
            <a:chOff x="1344" y="1248"/>
            <a:chExt cx="288" cy="288"/>
          </a:xfrm>
        </p:grpSpPr>
        <p:sp>
          <p:nvSpPr>
            <p:cNvPr id="232452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453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232454" name="Group 6"/>
          <p:cNvGrpSpPr>
            <a:grpSpLocks/>
          </p:cNvGrpSpPr>
          <p:nvPr/>
        </p:nvGrpSpPr>
        <p:grpSpPr bwMode="auto">
          <a:xfrm>
            <a:off x="5867400" y="2514600"/>
            <a:ext cx="457200" cy="457200"/>
            <a:chOff x="1344" y="1248"/>
            <a:chExt cx="288" cy="288"/>
          </a:xfrm>
        </p:grpSpPr>
        <p:sp>
          <p:nvSpPr>
            <p:cNvPr id="232455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456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232457" name="Group 9"/>
          <p:cNvGrpSpPr>
            <a:grpSpLocks/>
          </p:cNvGrpSpPr>
          <p:nvPr/>
        </p:nvGrpSpPr>
        <p:grpSpPr bwMode="auto">
          <a:xfrm>
            <a:off x="1905000" y="2667000"/>
            <a:ext cx="457200" cy="457200"/>
            <a:chOff x="1344" y="1248"/>
            <a:chExt cx="288" cy="288"/>
          </a:xfrm>
        </p:grpSpPr>
        <p:sp>
          <p:nvSpPr>
            <p:cNvPr id="232458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459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232460" name="Group 12"/>
          <p:cNvGrpSpPr>
            <a:grpSpLocks/>
          </p:cNvGrpSpPr>
          <p:nvPr/>
        </p:nvGrpSpPr>
        <p:grpSpPr bwMode="auto">
          <a:xfrm>
            <a:off x="4191000" y="3124200"/>
            <a:ext cx="457200" cy="457200"/>
            <a:chOff x="1344" y="1248"/>
            <a:chExt cx="288" cy="288"/>
          </a:xfrm>
        </p:grpSpPr>
        <p:sp>
          <p:nvSpPr>
            <p:cNvPr id="232461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462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232463" name="Group 15"/>
          <p:cNvGrpSpPr>
            <a:grpSpLocks/>
          </p:cNvGrpSpPr>
          <p:nvPr/>
        </p:nvGrpSpPr>
        <p:grpSpPr bwMode="auto">
          <a:xfrm>
            <a:off x="1600200" y="3719513"/>
            <a:ext cx="457200" cy="457200"/>
            <a:chOff x="1344" y="1248"/>
            <a:chExt cx="288" cy="288"/>
          </a:xfrm>
        </p:grpSpPr>
        <p:sp>
          <p:nvSpPr>
            <p:cNvPr id="232464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465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D</a:t>
              </a:r>
              <a:endParaRPr lang="en-GB" sz="1800"/>
            </a:p>
          </p:txBody>
        </p:sp>
      </p:grpSp>
      <p:sp>
        <p:nvSpPr>
          <p:cNvPr id="232466" name="Line 18"/>
          <p:cNvSpPr>
            <a:spLocks noChangeShapeType="1"/>
          </p:cNvSpPr>
          <p:nvPr/>
        </p:nvSpPr>
        <p:spPr bwMode="auto">
          <a:xfrm flipH="1">
            <a:off x="1828800" y="3124200"/>
            <a:ext cx="228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2467" name="Text Box 19"/>
          <p:cNvSpPr txBox="1">
            <a:spLocks noChangeArrowheads="1"/>
          </p:cNvSpPr>
          <p:nvPr/>
        </p:nvSpPr>
        <p:spPr bwMode="auto">
          <a:xfrm>
            <a:off x="1066800" y="3352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111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32468" name="Line 20"/>
          <p:cNvSpPr>
            <a:spLocks noChangeShapeType="1"/>
          </p:cNvSpPr>
          <p:nvPr/>
        </p:nvSpPr>
        <p:spPr bwMode="auto">
          <a:xfrm>
            <a:off x="4343400" y="2438400"/>
            <a:ext cx="1752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2469" name="Line 21"/>
          <p:cNvSpPr>
            <a:spLocks noChangeShapeType="1"/>
          </p:cNvSpPr>
          <p:nvPr/>
        </p:nvSpPr>
        <p:spPr bwMode="auto">
          <a:xfrm>
            <a:off x="4343400" y="24384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2470" name="Line 22"/>
          <p:cNvSpPr>
            <a:spLocks noChangeShapeType="1"/>
          </p:cNvSpPr>
          <p:nvPr/>
        </p:nvSpPr>
        <p:spPr bwMode="auto">
          <a:xfrm flipH="1">
            <a:off x="2133600" y="2438400"/>
            <a:ext cx="2209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2471" name="Text Box 23"/>
          <p:cNvSpPr txBox="1">
            <a:spLocks noChangeArrowheads="1"/>
          </p:cNvSpPr>
          <p:nvPr/>
        </p:nvSpPr>
        <p:spPr bwMode="auto">
          <a:xfrm>
            <a:off x="45720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1"/>
                </a:solidFill>
              </a:rPr>
              <a:t>Start</a:t>
            </a:r>
            <a:endParaRPr lang="en-GB" sz="1800" b="1">
              <a:solidFill>
                <a:schemeClr val="accent1"/>
              </a:solidFill>
            </a:endParaRPr>
          </a:p>
        </p:txBody>
      </p:sp>
      <p:sp>
        <p:nvSpPr>
          <p:cNvPr id="232472" name="Text Box 24"/>
          <p:cNvSpPr txBox="1">
            <a:spLocks noChangeArrowheads="1"/>
          </p:cNvSpPr>
          <p:nvPr/>
        </p:nvSpPr>
        <p:spPr bwMode="auto">
          <a:xfrm>
            <a:off x="4800600" y="2133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75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32473" name="Text Box 25"/>
          <p:cNvSpPr txBox="1">
            <a:spLocks noChangeArrowheads="1"/>
          </p:cNvSpPr>
          <p:nvPr/>
        </p:nvSpPr>
        <p:spPr bwMode="auto">
          <a:xfrm>
            <a:off x="2895600" y="2209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118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32474" name="Text Box 26"/>
          <p:cNvSpPr txBox="1">
            <a:spLocks noChangeArrowheads="1"/>
          </p:cNvSpPr>
          <p:nvPr/>
        </p:nvSpPr>
        <p:spPr bwMode="auto">
          <a:xfrm>
            <a:off x="4343400" y="2681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140</a:t>
            </a:r>
            <a:endParaRPr lang="en-GB" sz="1800" b="1">
              <a:solidFill>
                <a:schemeClr val="accent2"/>
              </a:solidFill>
            </a:endParaRPr>
          </a:p>
        </p:txBody>
      </p:sp>
      <p:sp>
        <p:nvSpPr>
          <p:cNvPr id="232475" name="Text Box 27"/>
          <p:cNvSpPr txBox="1">
            <a:spLocks noChangeArrowheads="1"/>
          </p:cNvSpPr>
          <p:nvPr/>
        </p:nvSpPr>
        <p:spPr bwMode="auto">
          <a:xfrm>
            <a:off x="5181600" y="26050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[374]</a:t>
            </a:r>
            <a:endParaRPr lang="en-GB" sz="1800"/>
          </a:p>
        </p:txBody>
      </p:sp>
      <p:sp>
        <p:nvSpPr>
          <p:cNvPr id="232476" name="Text Box 28"/>
          <p:cNvSpPr txBox="1">
            <a:spLocks noChangeArrowheads="1"/>
          </p:cNvSpPr>
          <p:nvPr/>
        </p:nvSpPr>
        <p:spPr bwMode="auto">
          <a:xfrm>
            <a:off x="1143000" y="26670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[250]</a:t>
            </a:r>
            <a:endParaRPr lang="en-GB" sz="1800"/>
          </a:p>
        </p:txBody>
      </p:sp>
      <p:sp>
        <p:nvSpPr>
          <p:cNvPr id="232477" name="Text Box 29"/>
          <p:cNvSpPr txBox="1">
            <a:spLocks noChangeArrowheads="1"/>
          </p:cNvSpPr>
          <p:nvPr/>
        </p:nvSpPr>
        <p:spPr bwMode="auto">
          <a:xfrm>
            <a:off x="3505200" y="32146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[253]</a:t>
            </a:r>
            <a:endParaRPr lang="en-GB" sz="1800"/>
          </a:p>
        </p:txBody>
      </p:sp>
      <p:sp>
        <p:nvSpPr>
          <p:cNvPr id="232478" name="Text Box 30"/>
          <p:cNvSpPr txBox="1">
            <a:spLocks noChangeArrowheads="1"/>
          </p:cNvSpPr>
          <p:nvPr/>
        </p:nvSpPr>
        <p:spPr bwMode="auto">
          <a:xfrm>
            <a:off x="838200" y="37480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[244]</a:t>
            </a:r>
            <a:endParaRPr lang="en-GB" sz="1800"/>
          </a:p>
        </p:txBody>
      </p:sp>
      <p:grpSp>
        <p:nvGrpSpPr>
          <p:cNvPr id="232479" name="Group 31"/>
          <p:cNvGrpSpPr>
            <a:grpSpLocks/>
          </p:cNvGrpSpPr>
          <p:nvPr/>
        </p:nvGrpSpPr>
        <p:grpSpPr bwMode="auto">
          <a:xfrm>
            <a:off x="1371600" y="4648200"/>
            <a:ext cx="457200" cy="457200"/>
            <a:chOff x="1344" y="1248"/>
            <a:chExt cx="288" cy="288"/>
          </a:xfrm>
        </p:grpSpPr>
        <p:sp>
          <p:nvSpPr>
            <p:cNvPr id="232480" name="Oval 3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481" name="Text Box 3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232482" name="Group 34"/>
          <p:cNvGrpSpPr>
            <a:grpSpLocks/>
          </p:cNvGrpSpPr>
          <p:nvPr/>
        </p:nvGrpSpPr>
        <p:grpSpPr bwMode="auto">
          <a:xfrm>
            <a:off x="1066800" y="5715000"/>
            <a:ext cx="457200" cy="457200"/>
            <a:chOff x="1344" y="1248"/>
            <a:chExt cx="288" cy="288"/>
          </a:xfrm>
        </p:grpSpPr>
        <p:sp>
          <p:nvSpPr>
            <p:cNvPr id="232483" name="Oval 35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484" name="Text Box 36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D</a:t>
              </a:r>
              <a:endParaRPr lang="en-GB" sz="1800"/>
            </a:p>
          </p:txBody>
        </p:sp>
      </p:grpSp>
      <p:sp>
        <p:nvSpPr>
          <p:cNvPr id="232485" name="Line 37"/>
          <p:cNvSpPr>
            <a:spLocks noChangeShapeType="1"/>
          </p:cNvSpPr>
          <p:nvPr/>
        </p:nvSpPr>
        <p:spPr bwMode="auto">
          <a:xfrm flipH="1">
            <a:off x="1600200" y="41910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2486" name="Text Box 38"/>
          <p:cNvSpPr txBox="1">
            <a:spLocks noChangeArrowheads="1"/>
          </p:cNvSpPr>
          <p:nvPr/>
        </p:nvSpPr>
        <p:spPr bwMode="auto">
          <a:xfrm>
            <a:off x="609600" y="46482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[250]</a:t>
            </a:r>
            <a:endParaRPr lang="en-GB" sz="1800"/>
          </a:p>
        </p:txBody>
      </p:sp>
      <p:sp>
        <p:nvSpPr>
          <p:cNvPr id="232487" name="Text Box 39"/>
          <p:cNvSpPr txBox="1">
            <a:spLocks noChangeArrowheads="1"/>
          </p:cNvSpPr>
          <p:nvPr/>
        </p:nvSpPr>
        <p:spPr bwMode="auto">
          <a:xfrm>
            <a:off x="381000" y="57292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[244]</a:t>
            </a:r>
            <a:endParaRPr lang="en-GB" sz="1800"/>
          </a:p>
        </p:txBody>
      </p:sp>
      <p:sp>
        <p:nvSpPr>
          <p:cNvPr id="232488" name="Line 40"/>
          <p:cNvSpPr>
            <a:spLocks noChangeShapeType="1"/>
          </p:cNvSpPr>
          <p:nvPr/>
        </p:nvSpPr>
        <p:spPr bwMode="auto">
          <a:xfrm flipH="1">
            <a:off x="1295400" y="5105400"/>
            <a:ext cx="228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2489" name="Line 41"/>
          <p:cNvSpPr>
            <a:spLocks noChangeShapeType="1"/>
          </p:cNvSpPr>
          <p:nvPr/>
        </p:nvSpPr>
        <p:spPr bwMode="auto">
          <a:xfrm flipH="1">
            <a:off x="914400" y="6172200"/>
            <a:ext cx="304800" cy="6858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2490" name="Text Box 42"/>
          <p:cNvSpPr txBox="1">
            <a:spLocks noChangeArrowheads="1"/>
          </p:cNvSpPr>
          <p:nvPr/>
        </p:nvSpPr>
        <p:spPr bwMode="auto">
          <a:xfrm>
            <a:off x="1981200" y="4343400"/>
            <a:ext cx="2286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Infinite Branch !</a:t>
            </a:r>
            <a:endParaRPr lang="en-GB" sz="1800" b="1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A844E-8691-4522-8B17-1531BDA9A601}" type="slidenum">
              <a:rPr lang="ar-SA"/>
              <a:pPr/>
              <a:t>37</a:t>
            </a:fld>
            <a:endParaRPr lang="en-GB"/>
          </a:p>
        </p:txBody>
      </p:sp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Search: Time and Space Complexity ?</a:t>
            </a:r>
            <a:endParaRPr lang="en-GB"/>
          </a:p>
        </p:txBody>
      </p:sp>
      <p:grpSp>
        <p:nvGrpSpPr>
          <p:cNvPr id="178179" name="Group 3"/>
          <p:cNvGrpSpPr>
            <a:grpSpLocks/>
          </p:cNvGrpSpPr>
          <p:nvPr/>
        </p:nvGrpSpPr>
        <p:grpSpPr bwMode="auto">
          <a:xfrm>
            <a:off x="2133600" y="1981200"/>
            <a:ext cx="457200" cy="457200"/>
            <a:chOff x="1344" y="1248"/>
            <a:chExt cx="288" cy="288"/>
          </a:xfrm>
        </p:grpSpPr>
        <p:sp>
          <p:nvSpPr>
            <p:cNvPr id="178180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81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178182" name="Group 6"/>
          <p:cNvGrpSpPr>
            <a:grpSpLocks/>
          </p:cNvGrpSpPr>
          <p:nvPr/>
        </p:nvGrpSpPr>
        <p:grpSpPr bwMode="auto">
          <a:xfrm>
            <a:off x="3200400" y="2514600"/>
            <a:ext cx="457200" cy="457200"/>
            <a:chOff x="1344" y="1248"/>
            <a:chExt cx="288" cy="288"/>
          </a:xfrm>
        </p:grpSpPr>
        <p:sp>
          <p:nvSpPr>
            <p:cNvPr id="178183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84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178185" name="Group 9"/>
          <p:cNvGrpSpPr>
            <a:grpSpLocks/>
          </p:cNvGrpSpPr>
          <p:nvPr/>
        </p:nvGrpSpPr>
        <p:grpSpPr bwMode="auto">
          <a:xfrm>
            <a:off x="533400" y="3429000"/>
            <a:ext cx="457200" cy="457200"/>
            <a:chOff x="1344" y="1248"/>
            <a:chExt cx="288" cy="288"/>
          </a:xfrm>
        </p:grpSpPr>
        <p:sp>
          <p:nvSpPr>
            <p:cNvPr id="178186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87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D</a:t>
              </a:r>
              <a:endParaRPr lang="en-GB" sz="1800"/>
            </a:p>
          </p:txBody>
        </p:sp>
      </p:grpSp>
      <p:grpSp>
        <p:nvGrpSpPr>
          <p:cNvPr id="178188" name="Group 12"/>
          <p:cNvGrpSpPr>
            <a:grpSpLocks/>
          </p:cNvGrpSpPr>
          <p:nvPr/>
        </p:nvGrpSpPr>
        <p:grpSpPr bwMode="auto">
          <a:xfrm>
            <a:off x="1066800" y="2667000"/>
            <a:ext cx="457200" cy="457200"/>
            <a:chOff x="1344" y="1248"/>
            <a:chExt cx="288" cy="288"/>
          </a:xfrm>
        </p:grpSpPr>
        <p:sp>
          <p:nvSpPr>
            <p:cNvPr id="178189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90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178191" name="Group 15"/>
          <p:cNvGrpSpPr>
            <a:grpSpLocks/>
          </p:cNvGrpSpPr>
          <p:nvPr/>
        </p:nvGrpSpPr>
        <p:grpSpPr bwMode="auto">
          <a:xfrm>
            <a:off x="2209800" y="3124200"/>
            <a:ext cx="457200" cy="457200"/>
            <a:chOff x="1344" y="1248"/>
            <a:chExt cx="288" cy="288"/>
          </a:xfrm>
        </p:grpSpPr>
        <p:sp>
          <p:nvSpPr>
            <p:cNvPr id="178192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93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178194" name="Group 18"/>
          <p:cNvGrpSpPr>
            <a:grpSpLocks/>
          </p:cNvGrpSpPr>
          <p:nvPr/>
        </p:nvGrpSpPr>
        <p:grpSpPr bwMode="auto">
          <a:xfrm>
            <a:off x="2895600" y="4038600"/>
            <a:ext cx="457200" cy="457200"/>
            <a:chOff x="1344" y="1248"/>
            <a:chExt cx="288" cy="288"/>
          </a:xfrm>
        </p:grpSpPr>
        <p:sp>
          <p:nvSpPr>
            <p:cNvPr id="178195" name="Oval 1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96" name="Text Box 2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F</a:t>
              </a:r>
              <a:endParaRPr lang="en-GB" sz="1800"/>
            </a:p>
          </p:txBody>
        </p:sp>
      </p:grpSp>
      <p:grpSp>
        <p:nvGrpSpPr>
          <p:cNvPr id="178197" name="Group 21"/>
          <p:cNvGrpSpPr>
            <a:grpSpLocks/>
          </p:cNvGrpSpPr>
          <p:nvPr/>
        </p:nvGrpSpPr>
        <p:grpSpPr bwMode="auto">
          <a:xfrm>
            <a:off x="1905000" y="5715000"/>
            <a:ext cx="457200" cy="457200"/>
            <a:chOff x="1344" y="1248"/>
            <a:chExt cx="288" cy="288"/>
          </a:xfrm>
        </p:grpSpPr>
        <p:sp>
          <p:nvSpPr>
            <p:cNvPr id="178198" name="Oval 2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99" name="Text Box 2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I</a:t>
              </a:r>
              <a:endParaRPr lang="en-GB" sz="1800"/>
            </a:p>
          </p:txBody>
        </p:sp>
      </p:grpSp>
      <p:sp>
        <p:nvSpPr>
          <p:cNvPr id="178200" name="Line 24"/>
          <p:cNvSpPr>
            <a:spLocks noChangeShapeType="1"/>
          </p:cNvSpPr>
          <p:nvPr/>
        </p:nvSpPr>
        <p:spPr bwMode="auto">
          <a:xfrm>
            <a:off x="2438400" y="3581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8201" name="Line 25"/>
          <p:cNvSpPr>
            <a:spLocks noChangeShapeType="1"/>
          </p:cNvSpPr>
          <p:nvPr/>
        </p:nvSpPr>
        <p:spPr bwMode="auto">
          <a:xfrm flipH="1">
            <a:off x="2133600" y="4495800"/>
            <a:ext cx="9906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8202" name="Text Box 26"/>
          <p:cNvSpPr txBox="1">
            <a:spLocks noChangeArrowheads="1"/>
          </p:cNvSpPr>
          <p:nvPr/>
        </p:nvSpPr>
        <p:spPr bwMode="auto">
          <a:xfrm>
            <a:off x="26670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99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78203" name="Text Box 27"/>
          <p:cNvSpPr txBox="1">
            <a:spLocks noChangeArrowheads="1"/>
          </p:cNvSpPr>
          <p:nvPr/>
        </p:nvSpPr>
        <p:spPr bwMode="auto">
          <a:xfrm>
            <a:off x="2667000" y="51054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211</a:t>
            </a:r>
            <a:endParaRPr lang="en-GB" sz="1800" b="1">
              <a:solidFill>
                <a:schemeClr val="hlink"/>
              </a:solidFill>
            </a:endParaRPr>
          </a:p>
        </p:txBody>
      </p:sp>
      <p:grpSp>
        <p:nvGrpSpPr>
          <p:cNvPr id="178204" name="Group 28"/>
          <p:cNvGrpSpPr>
            <a:grpSpLocks/>
          </p:cNvGrpSpPr>
          <p:nvPr/>
        </p:nvGrpSpPr>
        <p:grpSpPr bwMode="auto">
          <a:xfrm>
            <a:off x="1371600" y="4038600"/>
            <a:ext cx="457200" cy="457200"/>
            <a:chOff x="1344" y="1248"/>
            <a:chExt cx="288" cy="288"/>
          </a:xfrm>
        </p:grpSpPr>
        <p:sp>
          <p:nvSpPr>
            <p:cNvPr id="178205" name="Oval 2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06" name="Text Box 3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G</a:t>
              </a:r>
              <a:endParaRPr lang="en-GB" sz="1800"/>
            </a:p>
          </p:txBody>
        </p:sp>
      </p:grpSp>
      <p:grpSp>
        <p:nvGrpSpPr>
          <p:cNvPr id="178207" name="Group 31"/>
          <p:cNvGrpSpPr>
            <a:grpSpLocks/>
          </p:cNvGrpSpPr>
          <p:nvPr/>
        </p:nvGrpSpPr>
        <p:grpSpPr bwMode="auto">
          <a:xfrm>
            <a:off x="1143000" y="4953000"/>
            <a:ext cx="457200" cy="457200"/>
            <a:chOff x="1344" y="1248"/>
            <a:chExt cx="288" cy="288"/>
          </a:xfrm>
        </p:grpSpPr>
        <p:sp>
          <p:nvSpPr>
            <p:cNvPr id="178208" name="Oval 3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09" name="Text Box 3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H</a:t>
              </a:r>
              <a:endParaRPr lang="en-GB" sz="1800"/>
            </a:p>
          </p:txBody>
        </p:sp>
      </p:grpSp>
      <p:sp>
        <p:nvSpPr>
          <p:cNvPr id="178210" name="Line 34"/>
          <p:cNvSpPr>
            <a:spLocks noChangeShapeType="1"/>
          </p:cNvSpPr>
          <p:nvPr/>
        </p:nvSpPr>
        <p:spPr bwMode="auto">
          <a:xfrm flipH="1">
            <a:off x="1524000" y="35814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8211" name="Line 35"/>
          <p:cNvSpPr>
            <a:spLocks noChangeShapeType="1"/>
          </p:cNvSpPr>
          <p:nvPr/>
        </p:nvSpPr>
        <p:spPr bwMode="auto">
          <a:xfrm flipH="1">
            <a:off x="1371600" y="44958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8212" name="Line 36"/>
          <p:cNvSpPr>
            <a:spLocks noChangeShapeType="1"/>
          </p:cNvSpPr>
          <p:nvPr/>
        </p:nvSpPr>
        <p:spPr bwMode="auto">
          <a:xfrm>
            <a:off x="1371600" y="5410200"/>
            <a:ext cx="762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8213" name="Text Box 37"/>
          <p:cNvSpPr txBox="1">
            <a:spLocks noChangeArrowheads="1"/>
          </p:cNvSpPr>
          <p:nvPr/>
        </p:nvSpPr>
        <p:spPr bwMode="auto">
          <a:xfrm>
            <a:off x="16002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78214" name="Line 38"/>
          <p:cNvSpPr>
            <a:spLocks noChangeShapeType="1"/>
          </p:cNvSpPr>
          <p:nvPr/>
        </p:nvSpPr>
        <p:spPr bwMode="auto">
          <a:xfrm>
            <a:off x="2362200" y="2438400"/>
            <a:ext cx="1066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8215" name="Line 39"/>
          <p:cNvSpPr>
            <a:spLocks noChangeShapeType="1"/>
          </p:cNvSpPr>
          <p:nvPr/>
        </p:nvSpPr>
        <p:spPr bwMode="auto">
          <a:xfrm>
            <a:off x="2362200" y="24384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8216" name="Line 40"/>
          <p:cNvSpPr>
            <a:spLocks noChangeShapeType="1"/>
          </p:cNvSpPr>
          <p:nvPr/>
        </p:nvSpPr>
        <p:spPr bwMode="auto">
          <a:xfrm flipH="1">
            <a:off x="1295400" y="2438400"/>
            <a:ext cx="1066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8217" name="Line 41"/>
          <p:cNvSpPr>
            <a:spLocks noChangeShapeType="1"/>
          </p:cNvSpPr>
          <p:nvPr/>
        </p:nvSpPr>
        <p:spPr bwMode="auto">
          <a:xfrm flipH="1">
            <a:off x="762000" y="31242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8218" name="Text Box 42"/>
          <p:cNvSpPr txBox="1">
            <a:spLocks noChangeArrowheads="1"/>
          </p:cNvSpPr>
          <p:nvPr/>
        </p:nvSpPr>
        <p:spPr bwMode="auto">
          <a:xfrm>
            <a:off x="25908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Start</a:t>
            </a:r>
            <a:endParaRPr lang="en-GB" sz="1800"/>
          </a:p>
        </p:txBody>
      </p:sp>
      <p:sp>
        <p:nvSpPr>
          <p:cNvPr id="178219" name="Text Box 43"/>
          <p:cNvSpPr txBox="1">
            <a:spLocks noChangeArrowheads="1"/>
          </p:cNvSpPr>
          <p:nvPr/>
        </p:nvSpPr>
        <p:spPr bwMode="auto">
          <a:xfrm>
            <a:off x="2438400" y="6019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Goal</a:t>
            </a:r>
            <a:endParaRPr lang="en-GB" sz="1800"/>
          </a:p>
        </p:txBody>
      </p:sp>
      <p:sp>
        <p:nvSpPr>
          <p:cNvPr id="178220" name="Text Box 44"/>
          <p:cNvSpPr txBox="1">
            <a:spLocks noChangeArrowheads="1"/>
          </p:cNvSpPr>
          <p:nvPr/>
        </p:nvSpPr>
        <p:spPr bwMode="auto">
          <a:xfrm>
            <a:off x="990600" y="4572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97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78221" name="Text Box 45"/>
          <p:cNvSpPr txBox="1">
            <a:spLocks noChangeArrowheads="1"/>
          </p:cNvSpPr>
          <p:nvPr/>
        </p:nvSpPr>
        <p:spPr bwMode="auto">
          <a:xfrm>
            <a:off x="1295400" y="54864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101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78222" name="Text Box 46"/>
          <p:cNvSpPr txBox="1">
            <a:spLocks noChangeArrowheads="1"/>
          </p:cNvSpPr>
          <p:nvPr/>
        </p:nvSpPr>
        <p:spPr bwMode="auto">
          <a:xfrm>
            <a:off x="2819400" y="2133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75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78223" name="Text Box 47"/>
          <p:cNvSpPr txBox="1">
            <a:spLocks noChangeArrowheads="1"/>
          </p:cNvSpPr>
          <p:nvPr/>
        </p:nvSpPr>
        <p:spPr bwMode="auto">
          <a:xfrm>
            <a:off x="1371600" y="2209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118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78224" name="Text Box 48"/>
          <p:cNvSpPr txBox="1">
            <a:spLocks noChangeArrowheads="1"/>
          </p:cNvSpPr>
          <p:nvPr/>
        </p:nvSpPr>
        <p:spPr bwMode="auto">
          <a:xfrm>
            <a:off x="381000" y="30480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78226" name="Text Box 50"/>
          <p:cNvSpPr txBox="1">
            <a:spLocks noChangeArrowheads="1"/>
          </p:cNvSpPr>
          <p:nvPr/>
        </p:nvSpPr>
        <p:spPr bwMode="auto">
          <a:xfrm>
            <a:off x="2362200" y="2681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140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78227" name="Text Box 51"/>
          <p:cNvSpPr txBox="1">
            <a:spLocks noChangeArrowheads="1"/>
          </p:cNvSpPr>
          <p:nvPr/>
        </p:nvSpPr>
        <p:spPr bwMode="auto">
          <a:xfrm>
            <a:off x="3733800" y="2133600"/>
            <a:ext cx="5181600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/>
              <a:t> Greedy search is not optimal.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/>
              <a:t> Greedy search is incomplete </a:t>
            </a:r>
            <a:r>
              <a:rPr lang="en-US" sz="2800">
                <a:solidFill>
                  <a:schemeClr val="hlink"/>
                </a:solidFill>
              </a:rPr>
              <a:t>without systematic checking of repeated states.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/>
              <a:t> In the worst case, the Time and Space Complexity of Greedy Search are both O(b</a:t>
            </a:r>
            <a:r>
              <a:rPr lang="en-US" sz="2800" baseline="30000"/>
              <a:t>m</a:t>
            </a:r>
            <a:r>
              <a:rPr lang="en-US" sz="2800"/>
              <a:t>)</a:t>
            </a:r>
          </a:p>
          <a:p>
            <a:pPr>
              <a:spcBef>
                <a:spcPct val="50000"/>
              </a:spcBef>
            </a:pPr>
            <a:r>
              <a:rPr lang="en-US"/>
              <a:t>Where b is the branching factor and m the maximum path length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Informed Search Strategies</a:t>
            </a:r>
            <a:endParaRPr lang="en-GB"/>
          </a:p>
        </p:txBody>
      </p:sp>
      <p:sp>
        <p:nvSpPr>
          <p:cNvPr id="20685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10000"/>
            <a:ext cx="6705600" cy="2667000"/>
          </a:xfrm>
        </p:spPr>
        <p:txBody>
          <a:bodyPr/>
          <a:lstStyle/>
          <a:p>
            <a:r>
              <a:rPr lang="en-US" sz="3600"/>
              <a:t>A* Search</a:t>
            </a:r>
          </a:p>
          <a:p>
            <a:endParaRPr lang="en-US" sz="2400" i="1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i="1">
                <a:latin typeface="Times New Roman" pitchFamily="18" charset="0"/>
                <a:cs typeface="Times New Roman" pitchFamily="18" charset="0"/>
              </a:rPr>
              <a:t>eval-fn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: f(n)=g(n)+h(n)</a:t>
            </a:r>
          </a:p>
          <a:p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6A2B-A43C-47CD-A7D9-E7DC85BBA1EA}" type="slidenum">
              <a:rPr lang="ar-SA"/>
              <a:pPr/>
              <a:t>39</a:t>
            </a:fld>
            <a:endParaRPr lang="en-GB"/>
          </a:p>
        </p:txBody>
      </p:sp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A* (A Star) </a:t>
            </a:r>
            <a:endParaRPr lang="en-GB"/>
          </a:p>
        </p:txBody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40782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Greedy Search minimizes a heuristic h(n) which is an estimated cost from a node n to the goal state. Greedy Search is efficient but it is not optimal nor complete.</a:t>
            </a:r>
          </a:p>
          <a:p>
            <a:pPr>
              <a:lnSpc>
                <a:spcPct val="90000"/>
              </a:lnSpc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Uniform Cost Search minimizes the cost g(n) from the initial state to n. UCS is optimal and complete but not efficient.</a:t>
            </a:r>
          </a:p>
          <a:p>
            <a:pPr>
              <a:lnSpc>
                <a:spcPct val="90000"/>
              </a:lnSpc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New Strategy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: Combine Greedy Search and UCS to get an </a:t>
            </a:r>
            <a:r>
              <a:rPr lang="en-US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efficient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algorithm which is </a:t>
            </a:r>
            <a:r>
              <a:rPr lang="en-US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complete and optimal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.</a:t>
            </a:r>
            <a:endParaRPr lang="en-GB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DD51E-1285-4551-8F3B-F00C69E6639A}" type="slidenum">
              <a:rPr lang="ar-SA"/>
              <a:pPr/>
              <a:t>4</a:t>
            </a:fld>
            <a:endParaRPr lang="en-GB"/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Using problem specific knowledge to aid searching</a:t>
            </a:r>
            <a:endParaRPr lang="en-GB" sz="3800"/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17713"/>
            <a:ext cx="8269288" cy="15636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latin typeface="Times New Roman" pitchFamily="18" charset="0"/>
              </a:rPr>
              <a:t>With knowledge, one can search the state space as if he was given “hints” when exploring a maze.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Times New Roman" pitchFamily="18" charset="0"/>
              </a:rPr>
              <a:t>Heuristic information in search = Hints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Times New Roman" pitchFamily="18" charset="0"/>
              </a:rPr>
              <a:t>Leads to dramatic speed up in efficiency. </a:t>
            </a:r>
            <a:endParaRPr lang="en-GB" sz="2400"/>
          </a:p>
        </p:txBody>
      </p:sp>
      <p:grpSp>
        <p:nvGrpSpPr>
          <p:cNvPr id="160805" name="Group 37"/>
          <p:cNvGrpSpPr>
            <a:grpSpLocks/>
          </p:cNvGrpSpPr>
          <p:nvPr/>
        </p:nvGrpSpPr>
        <p:grpSpPr bwMode="auto">
          <a:xfrm>
            <a:off x="2133600" y="3962400"/>
            <a:ext cx="5334000" cy="2701925"/>
            <a:chOff x="1104" y="1776"/>
            <a:chExt cx="3408" cy="2222"/>
          </a:xfrm>
        </p:grpSpPr>
        <p:grpSp>
          <p:nvGrpSpPr>
            <p:cNvPr id="160806" name="Group 38"/>
            <p:cNvGrpSpPr>
              <a:grpSpLocks/>
            </p:cNvGrpSpPr>
            <p:nvPr/>
          </p:nvGrpSpPr>
          <p:grpSpPr bwMode="auto">
            <a:xfrm>
              <a:off x="2640" y="1776"/>
              <a:ext cx="336" cy="302"/>
              <a:chOff x="2640" y="1776"/>
              <a:chExt cx="336" cy="302"/>
            </a:xfrm>
          </p:grpSpPr>
          <p:sp>
            <p:nvSpPr>
              <p:cNvPr id="160807" name="Oval 39"/>
              <p:cNvSpPr>
                <a:spLocks noChangeArrowheads="1"/>
              </p:cNvSpPr>
              <p:nvPr/>
            </p:nvSpPr>
            <p:spPr bwMode="auto">
              <a:xfrm>
                <a:off x="2640" y="1776"/>
                <a:ext cx="336" cy="24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0808" name="Text Box 40"/>
              <p:cNvSpPr txBox="1">
                <a:spLocks noChangeArrowheads="1"/>
              </p:cNvSpPr>
              <p:nvPr/>
            </p:nvSpPr>
            <p:spPr bwMode="auto">
              <a:xfrm>
                <a:off x="2736" y="1776"/>
                <a:ext cx="240" cy="3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A</a:t>
                </a:r>
                <a:endParaRPr lang="en-GB" sz="1800"/>
              </a:p>
            </p:txBody>
          </p:sp>
        </p:grpSp>
        <p:grpSp>
          <p:nvGrpSpPr>
            <p:cNvPr id="160809" name="Group 41"/>
            <p:cNvGrpSpPr>
              <a:grpSpLocks/>
            </p:cNvGrpSpPr>
            <p:nvPr/>
          </p:nvGrpSpPr>
          <p:grpSpPr bwMode="auto">
            <a:xfrm>
              <a:off x="1536" y="2208"/>
              <a:ext cx="336" cy="302"/>
              <a:chOff x="2640" y="1776"/>
              <a:chExt cx="336" cy="302"/>
            </a:xfrm>
          </p:grpSpPr>
          <p:sp>
            <p:nvSpPr>
              <p:cNvPr id="160810" name="Oval 42"/>
              <p:cNvSpPr>
                <a:spLocks noChangeArrowheads="1"/>
              </p:cNvSpPr>
              <p:nvPr/>
            </p:nvSpPr>
            <p:spPr bwMode="auto">
              <a:xfrm>
                <a:off x="2640" y="1776"/>
                <a:ext cx="336" cy="24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0811" name="Text Box 43"/>
              <p:cNvSpPr txBox="1">
                <a:spLocks noChangeArrowheads="1"/>
              </p:cNvSpPr>
              <p:nvPr/>
            </p:nvSpPr>
            <p:spPr bwMode="auto">
              <a:xfrm>
                <a:off x="2736" y="1776"/>
                <a:ext cx="240" cy="3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B</a:t>
                </a:r>
                <a:endParaRPr lang="en-GB" sz="1800"/>
              </a:p>
            </p:txBody>
          </p:sp>
        </p:grpSp>
        <p:grpSp>
          <p:nvGrpSpPr>
            <p:cNvPr id="160812" name="Group 44"/>
            <p:cNvGrpSpPr>
              <a:grpSpLocks/>
            </p:cNvGrpSpPr>
            <p:nvPr/>
          </p:nvGrpSpPr>
          <p:grpSpPr bwMode="auto">
            <a:xfrm>
              <a:off x="2352" y="2208"/>
              <a:ext cx="336" cy="302"/>
              <a:chOff x="2640" y="1776"/>
              <a:chExt cx="336" cy="302"/>
            </a:xfrm>
          </p:grpSpPr>
          <p:sp>
            <p:nvSpPr>
              <p:cNvPr id="160813" name="Oval 45"/>
              <p:cNvSpPr>
                <a:spLocks noChangeArrowheads="1"/>
              </p:cNvSpPr>
              <p:nvPr/>
            </p:nvSpPr>
            <p:spPr bwMode="auto">
              <a:xfrm>
                <a:off x="2640" y="1776"/>
                <a:ext cx="336" cy="24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0814" name="Text Box 46"/>
              <p:cNvSpPr txBox="1">
                <a:spLocks noChangeArrowheads="1"/>
              </p:cNvSpPr>
              <p:nvPr/>
            </p:nvSpPr>
            <p:spPr bwMode="auto">
              <a:xfrm>
                <a:off x="2736" y="1776"/>
                <a:ext cx="240" cy="3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C</a:t>
                </a:r>
                <a:endParaRPr lang="en-GB" sz="1800"/>
              </a:p>
            </p:txBody>
          </p:sp>
        </p:grpSp>
        <p:grpSp>
          <p:nvGrpSpPr>
            <p:cNvPr id="160815" name="Group 47"/>
            <p:cNvGrpSpPr>
              <a:grpSpLocks/>
            </p:cNvGrpSpPr>
            <p:nvPr/>
          </p:nvGrpSpPr>
          <p:grpSpPr bwMode="auto">
            <a:xfrm>
              <a:off x="4176" y="2208"/>
              <a:ext cx="336" cy="302"/>
              <a:chOff x="2640" y="1776"/>
              <a:chExt cx="336" cy="302"/>
            </a:xfrm>
          </p:grpSpPr>
          <p:sp>
            <p:nvSpPr>
              <p:cNvPr id="160816" name="Oval 48"/>
              <p:cNvSpPr>
                <a:spLocks noChangeArrowheads="1"/>
              </p:cNvSpPr>
              <p:nvPr/>
            </p:nvSpPr>
            <p:spPr bwMode="auto">
              <a:xfrm>
                <a:off x="2640" y="1776"/>
                <a:ext cx="336" cy="24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0817" name="Text Box 49"/>
              <p:cNvSpPr txBox="1">
                <a:spLocks noChangeArrowheads="1"/>
              </p:cNvSpPr>
              <p:nvPr/>
            </p:nvSpPr>
            <p:spPr bwMode="auto">
              <a:xfrm>
                <a:off x="2736" y="1776"/>
                <a:ext cx="240" cy="3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E</a:t>
                </a:r>
                <a:endParaRPr lang="en-GB" sz="1800"/>
              </a:p>
            </p:txBody>
          </p:sp>
        </p:grpSp>
        <p:grpSp>
          <p:nvGrpSpPr>
            <p:cNvPr id="160818" name="Group 50"/>
            <p:cNvGrpSpPr>
              <a:grpSpLocks/>
            </p:cNvGrpSpPr>
            <p:nvPr/>
          </p:nvGrpSpPr>
          <p:grpSpPr bwMode="auto">
            <a:xfrm>
              <a:off x="3168" y="2208"/>
              <a:ext cx="336" cy="302"/>
              <a:chOff x="2640" y="1776"/>
              <a:chExt cx="336" cy="302"/>
            </a:xfrm>
          </p:grpSpPr>
          <p:sp>
            <p:nvSpPr>
              <p:cNvPr id="160819" name="Oval 51"/>
              <p:cNvSpPr>
                <a:spLocks noChangeArrowheads="1"/>
              </p:cNvSpPr>
              <p:nvPr/>
            </p:nvSpPr>
            <p:spPr bwMode="auto">
              <a:xfrm>
                <a:off x="2640" y="1776"/>
                <a:ext cx="336" cy="24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0820" name="Text Box 52"/>
              <p:cNvSpPr txBox="1">
                <a:spLocks noChangeArrowheads="1"/>
              </p:cNvSpPr>
              <p:nvPr/>
            </p:nvSpPr>
            <p:spPr bwMode="auto">
              <a:xfrm>
                <a:off x="2736" y="1776"/>
                <a:ext cx="240" cy="3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D</a:t>
                </a:r>
                <a:endParaRPr lang="en-GB" sz="1800"/>
              </a:p>
            </p:txBody>
          </p:sp>
        </p:grpSp>
        <p:grpSp>
          <p:nvGrpSpPr>
            <p:cNvPr id="160821" name="Group 53"/>
            <p:cNvGrpSpPr>
              <a:grpSpLocks/>
            </p:cNvGrpSpPr>
            <p:nvPr/>
          </p:nvGrpSpPr>
          <p:grpSpPr bwMode="auto">
            <a:xfrm>
              <a:off x="1104" y="2640"/>
              <a:ext cx="336" cy="302"/>
              <a:chOff x="2640" y="1776"/>
              <a:chExt cx="336" cy="302"/>
            </a:xfrm>
          </p:grpSpPr>
          <p:sp>
            <p:nvSpPr>
              <p:cNvPr id="160822" name="Oval 54"/>
              <p:cNvSpPr>
                <a:spLocks noChangeArrowheads="1"/>
              </p:cNvSpPr>
              <p:nvPr/>
            </p:nvSpPr>
            <p:spPr bwMode="auto">
              <a:xfrm>
                <a:off x="2640" y="1776"/>
                <a:ext cx="336" cy="24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0823" name="Text Box 55"/>
              <p:cNvSpPr txBox="1">
                <a:spLocks noChangeArrowheads="1"/>
              </p:cNvSpPr>
              <p:nvPr/>
            </p:nvSpPr>
            <p:spPr bwMode="auto">
              <a:xfrm>
                <a:off x="2736" y="1776"/>
                <a:ext cx="240" cy="3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F</a:t>
                </a:r>
                <a:endParaRPr lang="en-GB" sz="1800"/>
              </a:p>
            </p:txBody>
          </p:sp>
        </p:grpSp>
        <p:grpSp>
          <p:nvGrpSpPr>
            <p:cNvPr id="160824" name="Group 56"/>
            <p:cNvGrpSpPr>
              <a:grpSpLocks/>
            </p:cNvGrpSpPr>
            <p:nvPr/>
          </p:nvGrpSpPr>
          <p:grpSpPr bwMode="auto">
            <a:xfrm>
              <a:off x="1872" y="2640"/>
              <a:ext cx="336" cy="302"/>
              <a:chOff x="2640" y="1776"/>
              <a:chExt cx="336" cy="302"/>
            </a:xfrm>
          </p:grpSpPr>
          <p:sp>
            <p:nvSpPr>
              <p:cNvPr id="160825" name="Oval 57"/>
              <p:cNvSpPr>
                <a:spLocks noChangeArrowheads="1"/>
              </p:cNvSpPr>
              <p:nvPr/>
            </p:nvSpPr>
            <p:spPr bwMode="auto">
              <a:xfrm>
                <a:off x="2640" y="1776"/>
                <a:ext cx="336" cy="24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0826" name="Text Box 58"/>
              <p:cNvSpPr txBox="1">
                <a:spLocks noChangeArrowheads="1"/>
              </p:cNvSpPr>
              <p:nvPr/>
            </p:nvSpPr>
            <p:spPr bwMode="auto">
              <a:xfrm>
                <a:off x="2736" y="1776"/>
                <a:ext cx="240" cy="3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G</a:t>
                </a:r>
                <a:endParaRPr lang="en-GB" sz="1800"/>
              </a:p>
            </p:txBody>
          </p:sp>
        </p:grpSp>
        <p:grpSp>
          <p:nvGrpSpPr>
            <p:cNvPr id="160827" name="Group 59"/>
            <p:cNvGrpSpPr>
              <a:grpSpLocks/>
            </p:cNvGrpSpPr>
            <p:nvPr/>
          </p:nvGrpSpPr>
          <p:grpSpPr bwMode="auto">
            <a:xfrm>
              <a:off x="2592" y="2640"/>
              <a:ext cx="336" cy="302"/>
              <a:chOff x="2640" y="1776"/>
              <a:chExt cx="336" cy="302"/>
            </a:xfrm>
          </p:grpSpPr>
          <p:sp>
            <p:nvSpPr>
              <p:cNvPr id="160828" name="Oval 60"/>
              <p:cNvSpPr>
                <a:spLocks noChangeArrowheads="1"/>
              </p:cNvSpPr>
              <p:nvPr/>
            </p:nvSpPr>
            <p:spPr bwMode="auto">
              <a:xfrm>
                <a:off x="2640" y="1776"/>
                <a:ext cx="336" cy="24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0829" name="Text Box 61"/>
              <p:cNvSpPr txBox="1">
                <a:spLocks noChangeArrowheads="1"/>
              </p:cNvSpPr>
              <p:nvPr/>
            </p:nvSpPr>
            <p:spPr bwMode="auto">
              <a:xfrm>
                <a:off x="2736" y="1776"/>
                <a:ext cx="240" cy="3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H</a:t>
                </a:r>
                <a:endParaRPr lang="en-GB" sz="1800"/>
              </a:p>
            </p:txBody>
          </p:sp>
        </p:grpSp>
        <p:grpSp>
          <p:nvGrpSpPr>
            <p:cNvPr id="160830" name="Group 62"/>
            <p:cNvGrpSpPr>
              <a:grpSpLocks/>
            </p:cNvGrpSpPr>
            <p:nvPr/>
          </p:nvGrpSpPr>
          <p:grpSpPr bwMode="auto">
            <a:xfrm>
              <a:off x="3072" y="2640"/>
              <a:ext cx="336" cy="302"/>
              <a:chOff x="2640" y="1776"/>
              <a:chExt cx="336" cy="302"/>
            </a:xfrm>
          </p:grpSpPr>
          <p:sp>
            <p:nvSpPr>
              <p:cNvPr id="160831" name="Oval 63"/>
              <p:cNvSpPr>
                <a:spLocks noChangeArrowheads="1"/>
              </p:cNvSpPr>
              <p:nvPr/>
            </p:nvSpPr>
            <p:spPr bwMode="auto">
              <a:xfrm>
                <a:off x="2640" y="1776"/>
                <a:ext cx="336" cy="24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0832" name="Text Box 64"/>
              <p:cNvSpPr txBox="1">
                <a:spLocks noChangeArrowheads="1"/>
              </p:cNvSpPr>
              <p:nvPr/>
            </p:nvSpPr>
            <p:spPr bwMode="auto">
              <a:xfrm>
                <a:off x="2736" y="1776"/>
                <a:ext cx="240" cy="3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I</a:t>
                </a:r>
                <a:endParaRPr lang="en-GB" sz="1800"/>
              </a:p>
            </p:txBody>
          </p:sp>
        </p:grpSp>
        <p:grpSp>
          <p:nvGrpSpPr>
            <p:cNvPr id="160833" name="Group 65"/>
            <p:cNvGrpSpPr>
              <a:grpSpLocks/>
            </p:cNvGrpSpPr>
            <p:nvPr/>
          </p:nvGrpSpPr>
          <p:grpSpPr bwMode="auto">
            <a:xfrm>
              <a:off x="3696" y="2640"/>
              <a:ext cx="336" cy="302"/>
              <a:chOff x="2640" y="1776"/>
              <a:chExt cx="336" cy="302"/>
            </a:xfrm>
          </p:grpSpPr>
          <p:sp>
            <p:nvSpPr>
              <p:cNvPr id="160834" name="Oval 66"/>
              <p:cNvSpPr>
                <a:spLocks noChangeArrowheads="1"/>
              </p:cNvSpPr>
              <p:nvPr/>
            </p:nvSpPr>
            <p:spPr bwMode="auto">
              <a:xfrm>
                <a:off x="2640" y="1776"/>
                <a:ext cx="336" cy="24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0835" name="Text Box 67"/>
              <p:cNvSpPr txBox="1">
                <a:spLocks noChangeArrowheads="1"/>
              </p:cNvSpPr>
              <p:nvPr/>
            </p:nvSpPr>
            <p:spPr bwMode="auto">
              <a:xfrm>
                <a:off x="2736" y="1776"/>
                <a:ext cx="240" cy="3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J</a:t>
                </a:r>
                <a:endParaRPr lang="en-GB" sz="1800"/>
              </a:p>
            </p:txBody>
          </p:sp>
        </p:grpSp>
        <p:grpSp>
          <p:nvGrpSpPr>
            <p:cNvPr id="160836" name="Group 68"/>
            <p:cNvGrpSpPr>
              <a:grpSpLocks/>
            </p:cNvGrpSpPr>
            <p:nvPr/>
          </p:nvGrpSpPr>
          <p:grpSpPr bwMode="auto">
            <a:xfrm>
              <a:off x="1536" y="3168"/>
              <a:ext cx="336" cy="301"/>
              <a:chOff x="2640" y="1776"/>
              <a:chExt cx="336" cy="301"/>
            </a:xfrm>
          </p:grpSpPr>
          <p:sp>
            <p:nvSpPr>
              <p:cNvPr id="160837" name="Oval 69"/>
              <p:cNvSpPr>
                <a:spLocks noChangeArrowheads="1"/>
              </p:cNvSpPr>
              <p:nvPr/>
            </p:nvSpPr>
            <p:spPr bwMode="auto">
              <a:xfrm>
                <a:off x="2640" y="1776"/>
                <a:ext cx="336" cy="24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0838" name="Text Box 70"/>
              <p:cNvSpPr txBox="1">
                <a:spLocks noChangeArrowheads="1"/>
              </p:cNvSpPr>
              <p:nvPr/>
            </p:nvSpPr>
            <p:spPr bwMode="auto">
              <a:xfrm>
                <a:off x="2736" y="1776"/>
                <a:ext cx="240" cy="3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K</a:t>
                </a:r>
                <a:endParaRPr lang="en-GB" sz="1800"/>
              </a:p>
            </p:txBody>
          </p:sp>
        </p:grpSp>
        <p:grpSp>
          <p:nvGrpSpPr>
            <p:cNvPr id="160839" name="Group 71"/>
            <p:cNvGrpSpPr>
              <a:grpSpLocks/>
            </p:cNvGrpSpPr>
            <p:nvPr/>
          </p:nvGrpSpPr>
          <p:grpSpPr bwMode="auto">
            <a:xfrm>
              <a:off x="2160" y="3168"/>
              <a:ext cx="336" cy="301"/>
              <a:chOff x="2640" y="1776"/>
              <a:chExt cx="336" cy="301"/>
            </a:xfrm>
          </p:grpSpPr>
          <p:sp>
            <p:nvSpPr>
              <p:cNvPr id="160840" name="Oval 72"/>
              <p:cNvSpPr>
                <a:spLocks noChangeArrowheads="1"/>
              </p:cNvSpPr>
              <p:nvPr/>
            </p:nvSpPr>
            <p:spPr bwMode="auto">
              <a:xfrm>
                <a:off x="2640" y="1776"/>
                <a:ext cx="336" cy="24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0841" name="Text Box 73"/>
              <p:cNvSpPr txBox="1">
                <a:spLocks noChangeArrowheads="1"/>
              </p:cNvSpPr>
              <p:nvPr/>
            </p:nvSpPr>
            <p:spPr bwMode="auto">
              <a:xfrm>
                <a:off x="2736" y="1776"/>
                <a:ext cx="240" cy="3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L</a:t>
                </a:r>
                <a:endParaRPr lang="en-GB" sz="1800"/>
              </a:p>
            </p:txBody>
          </p:sp>
        </p:grpSp>
        <p:sp>
          <p:nvSpPr>
            <p:cNvPr id="160842" name="Oval 74"/>
            <p:cNvSpPr>
              <a:spLocks noChangeArrowheads="1"/>
            </p:cNvSpPr>
            <p:nvPr/>
          </p:nvSpPr>
          <p:spPr bwMode="auto">
            <a:xfrm>
              <a:off x="2160" y="3696"/>
              <a:ext cx="336" cy="240"/>
            </a:xfrm>
            <a:prstGeom prst="ellipse">
              <a:avLst/>
            </a:prstGeom>
            <a:solidFill>
              <a:srgbClr val="FF0000"/>
            </a:solidFill>
            <a:ln w="38100" cmpd="dbl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843" name="Text Box 75"/>
            <p:cNvSpPr txBox="1">
              <a:spLocks noChangeArrowheads="1"/>
            </p:cNvSpPr>
            <p:nvPr/>
          </p:nvSpPr>
          <p:spPr bwMode="auto">
            <a:xfrm>
              <a:off x="2256" y="3696"/>
              <a:ext cx="240" cy="302"/>
            </a:xfrm>
            <a:prstGeom prst="rect">
              <a:avLst/>
            </a:prstGeom>
            <a:noFill/>
            <a:ln w="41275" cmpd="dbl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 i="1"/>
                <a:t>O</a:t>
              </a:r>
              <a:endParaRPr lang="en-GB" sz="1800" b="1" i="1"/>
            </a:p>
          </p:txBody>
        </p:sp>
        <p:sp>
          <p:nvSpPr>
            <p:cNvPr id="160844" name="Line 76"/>
            <p:cNvSpPr>
              <a:spLocks noChangeShapeType="1"/>
            </p:cNvSpPr>
            <p:nvPr/>
          </p:nvSpPr>
          <p:spPr bwMode="auto">
            <a:xfrm flipH="1">
              <a:off x="1776" y="2016"/>
              <a:ext cx="100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0845" name="Line 77"/>
            <p:cNvSpPr>
              <a:spLocks noChangeShapeType="1"/>
            </p:cNvSpPr>
            <p:nvPr/>
          </p:nvSpPr>
          <p:spPr bwMode="auto">
            <a:xfrm flipH="1">
              <a:off x="2592" y="2016"/>
              <a:ext cx="19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0846" name="Line 78"/>
            <p:cNvSpPr>
              <a:spLocks noChangeShapeType="1"/>
            </p:cNvSpPr>
            <p:nvPr/>
          </p:nvSpPr>
          <p:spPr bwMode="auto">
            <a:xfrm>
              <a:off x="2784" y="2016"/>
              <a:ext cx="48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0847" name="Line 79"/>
            <p:cNvSpPr>
              <a:spLocks noChangeShapeType="1"/>
            </p:cNvSpPr>
            <p:nvPr/>
          </p:nvSpPr>
          <p:spPr bwMode="auto">
            <a:xfrm>
              <a:off x="2784" y="2016"/>
              <a:ext cx="153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0848" name="Line 80"/>
            <p:cNvSpPr>
              <a:spLocks noChangeShapeType="1"/>
            </p:cNvSpPr>
            <p:nvPr/>
          </p:nvSpPr>
          <p:spPr bwMode="auto">
            <a:xfrm flipH="1">
              <a:off x="1296" y="2448"/>
              <a:ext cx="38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0849" name="Line 81"/>
            <p:cNvSpPr>
              <a:spLocks noChangeShapeType="1"/>
            </p:cNvSpPr>
            <p:nvPr/>
          </p:nvSpPr>
          <p:spPr bwMode="auto">
            <a:xfrm>
              <a:off x="1680" y="2448"/>
              <a:ext cx="33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0850" name="Line 82"/>
            <p:cNvSpPr>
              <a:spLocks noChangeShapeType="1"/>
            </p:cNvSpPr>
            <p:nvPr/>
          </p:nvSpPr>
          <p:spPr bwMode="auto">
            <a:xfrm>
              <a:off x="2592" y="2448"/>
              <a:ext cx="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0851" name="Line 83"/>
            <p:cNvSpPr>
              <a:spLocks noChangeShapeType="1"/>
            </p:cNvSpPr>
            <p:nvPr/>
          </p:nvSpPr>
          <p:spPr bwMode="auto">
            <a:xfrm flipH="1">
              <a:off x="3216" y="2448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0852" name="Line 84"/>
            <p:cNvSpPr>
              <a:spLocks noChangeShapeType="1"/>
            </p:cNvSpPr>
            <p:nvPr/>
          </p:nvSpPr>
          <p:spPr bwMode="auto">
            <a:xfrm>
              <a:off x="3360" y="2448"/>
              <a:ext cx="43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0853" name="Line 85"/>
            <p:cNvSpPr>
              <a:spLocks noChangeShapeType="1"/>
            </p:cNvSpPr>
            <p:nvPr/>
          </p:nvSpPr>
          <p:spPr bwMode="auto">
            <a:xfrm flipH="1">
              <a:off x="1728" y="2880"/>
              <a:ext cx="336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0854" name="Line 86"/>
            <p:cNvSpPr>
              <a:spLocks noChangeShapeType="1"/>
            </p:cNvSpPr>
            <p:nvPr/>
          </p:nvSpPr>
          <p:spPr bwMode="auto">
            <a:xfrm>
              <a:off x="2064" y="2880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160855" name="Group 87"/>
            <p:cNvGrpSpPr>
              <a:grpSpLocks/>
            </p:cNvGrpSpPr>
            <p:nvPr/>
          </p:nvGrpSpPr>
          <p:grpSpPr bwMode="auto">
            <a:xfrm>
              <a:off x="3120" y="3168"/>
              <a:ext cx="336" cy="301"/>
              <a:chOff x="2640" y="1776"/>
              <a:chExt cx="336" cy="301"/>
            </a:xfrm>
          </p:grpSpPr>
          <p:sp>
            <p:nvSpPr>
              <p:cNvPr id="160856" name="Oval 88"/>
              <p:cNvSpPr>
                <a:spLocks noChangeArrowheads="1"/>
              </p:cNvSpPr>
              <p:nvPr/>
            </p:nvSpPr>
            <p:spPr bwMode="auto">
              <a:xfrm>
                <a:off x="2640" y="1776"/>
                <a:ext cx="336" cy="24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0857" name="Text Box 89"/>
              <p:cNvSpPr txBox="1">
                <a:spLocks noChangeArrowheads="1"/>
              </p:cNvSpPr>
              <p:nvPr/>
            </p:nvSpPr>
            <p:spPr bwMode="auto">
              <a:xfrm>
                <a:off x="2736" y="1776"/>
                <a:ext cx="240" cy="3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M</a:t>
                </a:r>
                <a:endParaRPr lang="en-GB" sz="1800"/>
              </a:p>
            </p:txBody>
          </p:sp>
        </p:grpSp>
        <p:grpSp>
          <p:nvGrpSpPr>
            <p:cNvPr id="160858" name="Group 90"/>
            <p:cNvGrpSpPr>
              <a:grpSpLocks/>
            </p:cNvGrpSpPr>
            <p:nvPr/>
          </p:nvGrpSpPr>
          <p:grpSpPr bwMode="auto">
            <a:xfrm>
              <a:off x="3840" y="3120"/>
              <a:ext cx="336" cy="301"/>
              <a:chOff x="2640" y="1776"/>
              <a:chExt cx="336" cy="301"/>
            </a:xfrm>
          </p:grpSpPr>
          <p:sp>
            <p:nvSpPr>
              <p:cNvPr id="160859" name="Oval 91"/>
              <p:cNvSpPr>
                <a:spLocks noChangeArrowheads="1"/>
              </p:cNvSpPr>
              <p:nvPr/>
            </p:nvSpPr>
            <p:spPr bwMode="auto">
              <a:xfrm>
                <a:off x="2640" y="1776"/>
                <a:ext cx="336" cy="24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0860" name="Text Box 92"/>
              <p:cNvSpPr txBox="1">
                <a:spLocks noChangeArrowheads="1"/>
              </p:cNvSpPr>
              <p:nvPr/>
            </p:nvSpPr>
            <p:spPr bwMode="auto">
              <a:xfrm>
                <a:off x="2736" y="1776"/>
                <a:ext cx="240" cy="3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N</a:t>
                </a:r>
                <a:endParaRPr lang="en-GB" sz="1800"/>
              </a:p>
            </p:txBody>
          </p:sp>
        </p:grpSp>
        <p:sp>
          <p:nvSpPr>
            <p:cNvPr id="160861" name="Line 93"/>
            <p:cNvSpPr>
              <a:spLocks noChangeShapeType="1"/>
            </p:cNvSpPr>
            <p:nvPr/>
          </p:nvSpPr>
          <p:spPr bwMode="auto">
            <a:xfrm>
              <a:off x="3264" y="2880"/>
              <a:ext cx="4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0862" name="Line 94"/>
            <p:cNvSpPr>
              <a:spLocks noChangeShapeType="1"/>
            </p:cNvSpPr>
            <p:nvPr/>
          </p:nvSpPr>
          <p:spPr bwMode="auto">
            <a:xfrm>
              <a:off x="3936" y="2880"/>
              <a:ext cx="4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0863" name="Line 95"/>
            <p:cNvSpPr>
              <a:spLocks noChangeShapeType="1"/>
            </p:cNvSpPr>
            <p:nvPr/>
          </p:nvSpPr>
          <p:spPr bwMode="auto">
            <a:xfrm flipH="1">
              <a:off x="2304" y="3408"/>
              <a:ext cx="4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0864" name="Oval 96"/>
          <p:cNvSpPr>
            <a:spLocks noChangeArrowheads="1"/>
          </p:cNvSpPr>
          <p:nvPr/>
        </p:nvSpPr>
        <p:spPr bwMode="auto">
          <a:xfrm rot="17654194">
            <a:off x="2205137" y="4128724"/>
            <a:ext cx="2286000" cy="2971800"/>
          </a:xfrm>
          <a:prstGeom prst="ellips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0865" name="Text Box 97"/>
          <p:cNvSpPr txBox="1">
            <a:spLocks noChangeArrowheads="1"/>
          </p:cNvSpPr>
          <p:nvPr/>
        </p:nvSpPr>
        <p:spPr bwMode="auto">
          <a:xfrm>
            <a:off x="304800" y="4724400"/>
            <a:ext cx="1828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Search only in this </a:t>
            </a:r>
            <a:r>
              <a:rPr lang="en-US" err="1"/>
              <a:t>subtree</a:t>
            </a:r>
            <a:r>
              <a:rPr lang="en-US"/>
              <a:t>!!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A4FC4-06D4-4879-938C-25B723470C56}" type="slidenum">
              <a:rPr lang="ar-SA"/>
              <a:pPr/>
              <a:t>40</a:t>
            </a:fld>
            <a:endParaRPr lang="en-GB"/>
          </a:p>
        </p:txBody>
      </p:sp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A* (A Star) </a:t>
            </a:r>
            <a:endParaRPr lang="en-GB"/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40782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A* uses a heuristic function which combines g(n) and h(n): f(n) = g(n) + h(n)</a:t>
            </a:r>
          </a:p>
          <a:p>
            <a:pPr>
              <a:lnSpc>
                <a:spcPct val="90000"/>
              </a:lnSpc>
            </a:pP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g(n)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is the exact cost to reach node </a:t>
            </a:r>
            <a:r>
              <a:rPr lang="en-US" i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from the initial state.</a:t>
            </a:r>
          </a:p>
          <a:p>
            <a:pPr>
              <a:lnSpc>
                <a:spcPct val="90000"/>
              </a:lnSpc>
            </a:pP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h(n)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is an estimation of the remaining cost to reach the goal.</a:t>
            </a:r>
            <a:endParaRPr lang="en-GB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AC225-1E5F-42A0-9ACD-55BDE1882927}" type="slidenum">
              <a:rPr lang="ar-SA"/>
              <a:pPr/>
              <a:t>41</a:t>
            </a:fld>
            <a:endParaRPr lang="en-GB"/>
          </a:p>
        </p:txBody>
      </p:sp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A* (A Star) </a:t>
            </a:r>
            <a:endParaRPr lang="en-GB"/>
          </a:p>
        </p:txBody>
      </p:sp>
      <p:grpSp>
        <p:nvGrpSpPr>
          <p:cNvPr id="278534" name="Group 6"/>
          <p:cNvGrpSpPr>
            <a:grpSpLocks/>
          </p:cNvGrpSpPr>
          <p:nvPr/>
        </p:nvGrpSpPr>
        <p:grpSpPr bwMode="auto">
          <a:xfrm>
            <a:off x="4914900" y="2057400"/>
            <a:ext cx="609600" cy="474663"/>
            <a:chOff x="2640" y="1776"/>
            <a:chExt cx="336" cy="240"/>
          </a:xfrm>
        </p:grpSpPr>
        <p:sp>
          <p:nvSpPr>
            <p:cNvPr id="278535" name="Oval 7"/>
            <p:cNvSpPr>
              <a:spLocks noChangeArrowheads="1"/>
            </p:cNvSpPr>
            <p:nvPr/>
          </p:nvSpPr>
          <p:spPr bwMode="auto">
            <a:xfrm>
              <a:off x="2640" y="1776"/>
              <a:ext cx="336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36" name="Text Box 8"/>
            <p:cNvSpPr txBox="1">
              <a:spLocks noChangeArrowheads="1"/>
            </p:cNvSpPr>
            <p:nvPr/>
          </p:nvSpPr>
          <p:spPr bwMode="auto">
            <a:xfrm>
              <a:off x="2736" y="1776"/>
              <a:ext cx="240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800"/>
            </a:p>
          </p:txBody>
        </p:sp>
      </p:grpSp>
      <p:grpSp>
        <p:nvGrpSpPr>
          <p:cNvPr id="278537" name="Group 9"/>
          <p:cNvGrpSpPr>
            <a:grpSpLocks/>
          </p:cNvGrpSpPr>
          <p:nvPr/>
        </p:nvGrpSpPr>
        <p:grpSpPr bwMode="auto">
          <a:xfrm>
            <a:off x="2916238" y="2911475"/>
            <a:ext cx="608012" cy="473075"/>
            <a:chOff x="2640" y="1776"/>
            <a:chExt cx="336" cy="240"/>
          </a:xfrm>
        </p:grpSpPr>
        <p:sp>
          <p:nvSpPr>
            <p:cNvPr id="278538" name="Oval 10"/>
            <p:cNvSpPr>
              <a:spLocks noChangeArrowheads="1"/>
            </p:cNvSpPr>
            <p:nvPr/>
          </p:nvSpPr>
          <p:spPr bwMode="auto">
            <a:xfrm>
              <a:off x="2640" y="1776"/>
              <a:ext cx="336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39" name="Text Box 11"/>
            <p:cNvSpPr txBox="1">
              <a:spLocks noChangeArrowheads="1"/>
            </p:cNvSpPr>
            <p:nvPr/>
          </p:nvSpPr>
          <p:spPr bwMode="auto">
            <a:xfrm>
              <a:off x="2736" y="1776"/>
              <a:ext cx="240" cy="1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800"/>
            </a:p>
          </p:txBody>
        </p:sp>
      </p:grpSp>
      <p:grpSp>
        <p:nvGrpSpPr>
          <p:cNvPr id="278540" name="Group 12"/>
          <p:cNvGrpSpPr>
            <a:grpSpLocks/>
          </p:cNvGrpSpPr>
          <p:nvPr/>
        </p:nvGrpSpPr>
        <p:grpSpPr bwMode="auto">
          <a:xfrm>
            <a:off x="4394200" y="2911475"/>
            <a:ext cx="608013" cy="473075"/>
            <a:chOff x="2640" y="1776"/>
            <a:chExt cx="336" cy="240"/>
          </a:xfrm>
        </p:grpSpPr>
        <p:sp>
          <p:nvSpPr>
            <p:cNvPr id="278541" name="Oval 13"/>
            <p:cNvSpPr>
              <a:spLocks noChangeArrowheads="1"/>
            </p:cNvSpPr>
            <p:nvPr/>
          </p:nvSpPr>
          <p:spPr bwMode="auto">
            <a:xfrm>
              <a:off x="2640" y="1776"/>
              <a:ext cx="336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42" name="Text Box 14"/>
            <p:cNvSpPr txBox="1">
              <a:spLocks noChangeArrowheads="1"/>
            </p:cNvSpPr>
            <p:nvPr/>
          </p:nvSpPr>
          <p:spPr bwMode="auto">
            <a:xfrm>
              <a:off x="2736" y="1776"/>
              <a:ext cx="240" cy="1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800"/>
            </a:p>
          </p:txBody>
        </p:sp>
      </p:grpSp>
      <p:grpSp>
        <p:nvGrpSpPr>
          <p:cNvPr id="278543" name="Group 15"/>
          <p:cNvGrpSpPr>
            <a:grpSpLocks/>
          </p:cNvGrpSpPr>
          <p:nvPr/>
        </p:nvGrpSpPr>
        <p:grpSpPr bwMode="auto">
          <a:xfrm>
            <a:off x="7697788" y="2911475"/>
            <a:ext cx="608012" cy="473075"/>
            <a:chOff x="2640" y="1776"/>
            <a:chExt cx="336" cy="240"/>
          </a:xfrm>
        </p:grpSpPr>
        <p:sp>
          <p:nvSpPr>
            <p:cNvPr id="278544" name="Oval 16"/>
            <p:cNvSpPr>
              <a:spLocks noChangeArrowheads="1"/>
            </p:cNvSpPr>
            <p:nvPr/>
          </p:nvSpPr>
          <p:spPr bwMode="auto">
            <a:xfrm>
              <a:off x="2640" y="1776"/>
              <a:ext cx="336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45" name="Text Box 17"/>
            <p:cNvSpPr txBox="1">
              <a:spLocks noChangeArrowheads="1"/>
            </p:cNvSpPr>
            <p:nvPr/>
          </p:nvSpPr>
          <p:spPr bwMode="auto">
            <a:xfrm>
              <a:off x="2736" y="1776"/>
              <a:ext cx="240" cy="1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800"/>
            </a:p>
          </p:txBody>
        </p:sp>
      </p:grpSp>
      <p:grpSp>
        <p:nvGrpSpPr>
          <p:cNvPr id="278546" name="Group 18"/>
          <p:cNvGrpSpPr>
            <a:grpSpLocks/>
          </p:cNvGrpSpPr>
          <p:nvPr/>
        </p:nvGrpSpPr>
        <p:grpSpPr bwMode="auto">
          <a:xfrm>
            <a:off x="5872163" y="2911475"/>
            <a:ext cx="608012" cy="473075"/>
            <a:chOff x="2640" y="1776"/>
            <a:chExt cx="336" cy="240"/>
          </a:xfrm>
        </p:grpSpPr>
        <p:sp>
          <p:nvSpPr>
            <p:cNvPr id="278547" name="Oval 19"/>
            <p:cNvSpPr>
              <a:spLocks noChangeArrowheads="1"/>
            </p:cNvSpPr>
            <p:nvPr/>
          </p:nvSpPr>
          <p:spPr bwMode="auto">
            <a:xfrm>
              <a:off x="2640" y="1776"/>
              <a:ext cx="336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48" name="Text Box 20"/>
            <p:cNvSpPr txBox="1">
              <a:spLocks noChangeArrowheads="1"/>
            </p:cNvSpPr>
            <p:nvPr/>
          </p:nvSpPr>
          <p:spPr bwMode="auto">
            <a:xfrm>
              <a:off x="2736" y="1776"/>
              <a:ext cx="240" cy="1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800"/>
            </a:p>
          </p:txBody>
        </p:sp>
      </p:grpSp>
      <p:grpSp>
        <p:nvGrpSpPr>
          <p:cNvPr id="278552" name="Group 24"/>
          <p:cNvGrpSpPr>
            <a:grpSpLocks/>
          </p:cNvGrpSpPr>
          <p:nvPr/>
        </p:nvGrpSpPr>
        <p:grpSpPr bwMode="auto">
          <a:xfrm>
            <a:off x="3524250" y="3763963"/>
            <a:ext cx="608013" cy="474662"/>
            <a:chOff x="2640" y="1776"/>
            <a:chExt cx="336" cy="240"/>
          </a:xfrm>
        </p:grpSpPr>
        <p:sp>
          <p:nvSpPr>
            <p:cNvPr id="278553" name="Oval 25"/>
            <p:cNvSpPr>
              <a:spLocks noChangeArrowheads="1"/>
            </p:cNvSpPr>
            <p:nvPr/>
          </p:nvSpPr>
          <p:spPr bwMode="auto">
            <a:xfrm>
              <a:off x="2640" y="1776"/>
              <a:ext cx="336" cy="240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54" name="Text Box 26"/>
            <p:cNvSpPr txBox="1">
              <a:spLocks noChangeArrowheads="1"/>
            </p:cNvSpPr>
            <p:nvPr/>
          </p:nvSpPr>
          <p:spPr bwMode="auto">
            <a:xfrm>
              <a:off x="2736" y="1776"/>
              <a:ext cx="240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/>
                <a:t>n</a:t>
              </a:r>
              <a:endParaRPr lang="en-GB" sz="1800" b="1"/>
            </a:p>
          </p:txBody>
        </p:sp>
      </p:grpSp>
      <p:grpSp>
        <p:nvGrpSpPr>
          <p:cNvPr id="278555" name="Group 27"/>
          <p:cNvGrpSpPr>
            <a:grpSpLocks/>
          </p:cNvGrpSpPr>
          <p:nvPr/>
        </p:nvGrpSpPr>
        <p:grpSpPr bwMode="auto">
          <a:xfrm>
            <a:off x="4829175" y="3763963"/>
            <a:ext cx="608013" cy="474662"/>
            <a:chOff x="2640" y="1776"/>
            <a:chExt cx="336" cy="240"/>
          </a:xfrm>
        </p:grpSpPr>
        <p:sp>
          <p:nvSpPr>
            <p:cNvPr id="278556" name="Oval 28"/>
            <p:cNvSpPr>
              <a:spLocks noChangeArrowheads="1"/>
            </p:cNvSpPr>
            <p:nvPr/>
          </p:nvSpPr>
          <p:spPr bwMode="auto">
            <a:xfrm>
              <a:off x="2640" y="1776"/>
              <a:ext cx="336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57" name="Text Box 29"/>
            <p:cNvSpPr txBox="1">
              <a:spLocks noChangeArrowheads="1"/>
            </p:cNvSpPr>
            <p:nvPr/>
          </p:nvSpPr>
          <p:spPr bwMode="auto">
            <a:xfrm>
              <a:off x="2736" y="1776"/>
              <a:ext cx="240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800"/>
            </a:p>
          </p:txBody>
        </p:sp>
      </p:grpSp>
      <p:grpSp>
        <p:nvGrpSpPr>
          <p:cNvPr id="278558" name="Group 30"/>
          <p:cNvGrpSpPr>
            <a:grpSpLocks/>
          </p:cNvGrpSpPr>
          <p:nvPr/>
        </p:nvGrpSpPr>
        <p:grpSpPr bwMode="auto">
          <a:xfrm>
            <a:off x="5697538" y="3763963"/>
            <a:ext cx="609600" cy="474662"/>
            <a:chOff x="2640" y="1776"/>
            <a:chExt cx="336" cy="240"/>
          </a:xfrm>
        </p:grpSpPr>
        <p:sp>
          <p:nvSpPr>
            <p:cNvPr id="278559" name="Oval 31"/>
            <p:cNvSpPr>
              <a:spLocks noChangeArrowheads="1"/>
            </p:cNvSpPr>
            <p:nvPr/>
          </p:nvSpPr>
          <p:spPr bwMode="auto">
            <a:xfrm>
              <a:off x="2640" y="1776"/>
              <a:ext cx="336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60" name="Text Box 32"/>
            <p:cNvSpPr txBox="1">
              <a:spLocks noChangeArrowheads="1"/>
            </p:cNvSpPr>
            <p:nvPr/>
          </p:nvSpPr>
          <p:spPr bwMode="auto">
            <a:xfrm>
              <a:off x="2736" y="1776"/>
              <a:ext cx="240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800"/>
            </a:p>
          </p:txBody>
        </p:sp>
      </p:grpSp>
      <p:grpSp>
        <p:nvGrpSpPr>
          <p:cNvPr id="278561" name="Group 33"/>
          <p:cNvGrpSpPr>
            <a:grpSpLocks/>
          </p:cNvGrpSpPr>
          <p:nvPr/>
        </p:nvGrpSpPr>
        <p:grpSpPr bwMode="auto">
          <a:xfrm>
            <a:off x="6827838" y="3763963"/>
            <a:ext cx="608012" cy="474662"/>
            <a:chOff x="2640" y="1776"/>
            <a:chExt cx="336" cy="240"/>
          </a:xfrm>
        </p:grpSpPr>
        <p:sp>
          <p:nvSpPr>
            <p:cNvPr id="278562" name="Oval 34"/>
            <p:cNvSpPr>
              <a:spLocks noChangeArrowheads="1"/>
            </p:cNvSpPr>
            <p:nvPr/>
          </p:nvSpPr>
          <p:spPr bwMode="auto">
            <a:xfrm>
              <a:off x="2640" y="1776"/>
              <a:ext cx="336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63" name="Text Box 35"/>
            <p:cNvSpPr txBox="1">
              <a:spLocks noChangeArrowheads="1"/>
            </p:cNvSpPr>
            <p:nvPr/>
          </p:nvSpPr>
          <p:spPr bwMode="auto">
            <a:xfrm>
              <a:off x="2736" y="1776"/>
              <a:ext cx="240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800"/>
            </a:p>
          </p:txBody>
        </p:sp>
      </p:grpSp>
      <p:grpSp>
        <p:nvGrpSpPr>
          <p:cNvPr id="278564" name="Group 36"/>
          <p:cNvGrpSpPr>
            <a:grpSpLocks/>
          </p:cNvGrpSpPr>
          <p:nvPr/>
        </p:nvGrpSpPr>
        <p:grpSpPr bwMode="auto">
          <a:xfrm>
            <a:off x="2916238" y="4806950"/>
            <a:ext cx="608012" cy="474663"/>
            <a:chOff x="2640" y="1776"/>
            <a:chExt cx="336" cy="240"/>
          </a:xfrm>
        </p:grpSpPr>
        <p:sp>
          <p:nvSpPr>
            <p:cNvPr id="278565" name="Oval 37"/>
            <p:cNvSpPr>
              <a:spLocks noChangeArrowheads="1"/>
            </p:cNvSpPr>
            <p:nvPr/>
          </p:nvSpPr>
          <p:spPr bwMode="auto">
            <a:xfrm>
              <a:off x="2640" y="1776"/>
              <a:ext cx="336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66" name="Text Box 38"/>
            <p:cNvSpPr txBox="1">
              <a:spLocks noChangeArrowheads="1"/>
            </p:cNvSpPr>
            <p:nvPr/>
          </p:nvSpPr>
          <p:spPr bwMode="auto">
            <a:xfrm>
              <a:off x="2736" y="1776"/>
              <a:ext cx="240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800"/>
            </a:p>
          </p:txBody>
        </p:sp>
      </p:grpSp>
      <p:grpSp>
        <p:nvGrpSpPr>
          <p:cNvPr id="278567" name="Group 39"/>
          <p:cNvGrpSpPr>
            <a:grpSpLocks/>
          </p:cNvGrpSpPr>
          <p:nvPr/>
        </p:nvGrpSpPr>
        <p:grpSpPr bwMode="auto">
          <a:xfrm>
            <a:off x="4046538" y="4806950"/>
            <a:ext cx="608012" cy="474663"/>
            <a:chOff x="2640" y="1776"/>
            <a:chExt cx="336" cy="240"/>
          </a:xfrm>
        </p:grpSpPr>
        <p:sp>
          <p:nvSpPr>
            <p:cNvPr id="278568" name="Oval 40"/>
            <p:cNvSpPr>
              <a:spLocks noChangeArrowheads="1"/>
            </p:cNvSpPr>
            <p:nvPr/>
          </p:nvSpPr>
          <p:spPr bwMode="auto">
            <a:xfrm>
              <a:off x="2640" y="1776"/>
              <a:ext cx="336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69" name="Text Box 41"/>
            <p:cNvSpPr txBox="1">
              <a:spLocks noChangeArrowheads="1"/>
            </p:cNvSpPr>
            <p:nvPr/>
          </p:nvSpPr>
          <p:spPr bwMode="auto">
            <a:xfrm>
              <a:off x="2736" y="1776"/>
              <a:ext cx="240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800"/>
            </a:p>
          </p:txBody>
        </p:sp>
      </p:grpSp>
      <p:sp>
        <p:nvSpPr>
          <p:cNvPr id="278570" name="Oval 42"/>
          <p:cNvSpPr>
            <a:spLocks noChangeArrowheads="1"/>
          </p:cNvSpPr>
          <p:nvPr/>
        </p:nvSpPr>
        <p:spPr bwMode="auto">
          <a:xfrm>
            <a:off x="4046538" y="5849938"/>
            <a:ext cx="608012" cy="474662"/>
          </a:xfrm>
          <a:prstGeom prst="ellipse">
            <a:avLst/>
          </a:prstGeom>
          <a:solidFill>
            <a:srgbClr val="FF0000"/>
          </a:solidFill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8571" name="Text Box 43"/>
          <p:cNvSpPr txBox="1">
            <a:spLocks noChangeArrowheads="1"/>
          </p:cNvSpPr>
          <p:nvPr/>
        </p:nvSpPr>
        <p:spPr bwMode="auto">
          <a:xfrm>
            <a:off x="4219575" y="5849938"/>
            <a:ext cx="434975" cy="366712"/>
          </a:xfrm>
          <a:prstGeom prst="rect">
            <a:avLst/>
          </a:prstGeom>
          <a:noFill/>
          <a:ln w="41275" cmpd="dbl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 b="1" i="1"/>
          </a:p>
        </p:txBody>
      </p:sp>
      <p:sp>
        <p:nvSpPr>
          <p:cNvPr id="278572" name="Line 44"/>
          <p:cNvSpPr>
            <a:spLocks noChangeShapeType="1"/>
          </p:cNvSpPr>
          <p:nvPr/>
        </p:nvSpPr>
        <p:spPr bwMode="auto">
          <a:xfrm flipH="1">
            <a:off x="3351213" y="2532063"/>
            <a:ext cx="1825625" cy="379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73" name="Line 45"/>
          <p:cNvSpPr>
            <a:spLocks noChangeShapeType="1"/>
          </p:cNvSpPr>
          <p:nvPr/>
        </p:nvSpPr>
        <p:spPr bwMode="auto">
          <a:xfrm flipH="1">
            <a:off x="4829175" y="2532063"/>
            <a:ext cx="347663" cy="379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74" name="Line 46"/>
          <p:cNvSpPr>
            <a:spLocks noChangeShapeType="1"/>
          </p:cNvSpPr>
          <p:nvPr/>
        </p:nvSpPr>
        <p:spPr bwMode="auto">
          <a:xfrm>
            <a:off x="5176838" y="2532063"/>
            <a:ext cx="868362" cy="379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75" name="Line 47"/>
          <p:cNvSpPr>
            <a:spLocks noChangeShapeType="1"/>
          </p:cNvSpPr>
          <p:nvPr/>
        </p:nvSpPr>
        <p:spPr bwMode="auto">
          <a:xfrm>
            <a:off x="5176838" y="2532063"/>
            <a:ext cx="2781300" cy="379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77" name="Line 49"/>
          <p:cNvSpPr>
            <a:spLocks noChangeShapeType="1"/>
          </p:cNvSpPr>
          <p:nvPr/>
        </p:nvSpPr>
        <p:spPr bwMode="auto">
          <a:xfrm>
            <a:off x="3176588" y="3384550"/>
            <a:ext cx="608012" cy="379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78" name="Line 50"/>
          <p:cNvSpPr>
            <a:spLocks noChangeShapeType="1"/>
          </p:cNvSpPr>
          <p:nvPr/>
        </p:nvSpPr>
        <p:spPr bwMode="auto">
          <a:xfrm>
            <a:off x="4829175" y="3384550"/>
            <a:ext cx="173038" cy="379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79" name="Line 51"/>
          <p:cNvSpPr>
            <a:spLocks noChangeShapeType="1"/>
          </p:cNvSpPr>
          <p:nvPr/>
        </p:nvSpPr>
        <p:spPr bwMode="auto">
          <a:xfrm flipH="1">
            <a:off x="5957888" y="3384550"/>
            <a:ext cx="261937" cy="379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80" name="Line 52"/>
          <p:cNvSpPr>
            <a:spLocks noChangeShapeType="1"/>
          </p:cNvSpPr>
          <p:nvPr/>
        </p:nvSpPr>
        <p:spPr bwMode="auto">
          <a:xfrm>
            <a:off x="6219825" y="3384550"/>
            <a:ext cx="782638" cy="379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81" name="Line 53"/>
          <p:cNvSpPr>
            <a:spLocks noChangeShapeType="1"/>
          </p:cNvSpPr>
          <p:nvPr/>
        </p:nvSpPr>
        <p:spPr bwMode="auto">
          <a:xfrm flipH="1">
            <a:off x="3263900" y="4238625"/>
            <a:ext cx="608013" cy="568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82" name="Line 54"/>
          <p:cNvSpPr>
            <a:spLocks noChangeShapeType="1"/>
          </p:cNvSpPr>
          <p:nvPr/>
        </p:nvSpPr>
        <p:spPr bwMode="auto">
          <a:xfrm>
            <a:off x="3871913" y="4238625"/>
            <a:ext cx="434975" cy="568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78583" name="Group 55"/>
          <p:cNvGrpSpPr>
            <a:grpSpLocks/>
          </p:cNvGrpSpPr>
          <p:nvPr/>
        </p:nvGrpSpPr>
        <p:grpSpPr bwMode="auto">
          <a:xfrm>
            <a:off x="5784850" y="4806950"/>
            <a:ext cx="608013" cy="474663"/>
            <a:chOff x="2640" y="1776"/>
            <a:chExt cx="336" cy="240"/>
          </a:xfrm>
        </p:grpSpPr>
        <p:sp>
          <p:nvSpPr>
            <p:cNvPr id="278584" name="Oval 56"/>
            <p:cNvSpPr>
              <a:spLocks noChangeArrowheads="1"/>
            </p:cNvSpPr>
            <p:nvPr/>
          </p:nvSpPr>
          <p:spPr bwMode="auto">
            <a:xfrm>
              <a:off x="2640" y="1776"/>
              <a:ext cx="336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85" name="Text Box 57"/>
            <p:cNvSpPr txBox="1">
              <a:spLocks noChangeArrowheads="1"/>
            </p:cNvSpPr>
            <p:nvPr/>
          </p:nvSpPr>
          <p:spPr bwMode="auto">
            <a:xfrm>
              <a:off x="2736" y="1776"/>
              <a:ext cx="240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800"/>
            </a:p>
          </p:txBody>
        </p:sp>
      </p:grpSp>
      <p:grpSp>
        <p:nvGrpSpPr>
          <p:cNvPr id="278586" name="Group 58"/>
          <p:cNvGrpSpPr>
            <a:grpSpLocks/>
          </p:cNvGrpSpPr>
          <p:nvPr/>
        </p:nvGrpSpPr>
        <p:grpSpPr bwMode="auto">
          <a:xfrm>
            <a:off x="7088188" y="4713288"/>
            <a:ext cx="609600" cy="473075"/>
            <a:chOff x="2640" y="1776"/>
            <a:chExt cx="336" cy="240"/>
          </a:xfrm>
        </p:grpSpPr>
        <p:sp>
          <p:nvSpPr>
            <p:cNvPr id="278587" name="Oval 59"/>
            <p:cNvSpPr>
              <a:spLocks noChangeArrowheads="1"/>
            </p:cNvSpPr>
            <p:nvPr/>
          </p:nvSpPr>
          <p:spPr bwMode="auto">
            <a:xfrm>
              <a:off x="2640" y="1776"/>
              <a:ext cx="336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88" name="Text Box 60"/>
            <p:cNvSpPr txBox="1">
              <a:spLocks noChangeArrowheads="1"/>
            </p:cNvSpPr>
            <p:nvPr/>
          </p:nvSpPr>
          <p:spPr bwMode="auto">
            <a:xfrm>
              <a:off x="2736" y="1776"/>
              <a:ext cx="240" cy="1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800"/>
            </a:p>
          </p:txBody>
        </p:sp>
      </p:grpSp>
      <p:sp>
        <p:nvSpPr>
          <p:cNvPr id="278589" name="Line 61"/>
          <p:cNvSpPr>
            <a:spLocks noChangeShapeType="1"/>
          </p:cNvSpPr>
          <p:nvPr/>
        </p:nvSpPr>
        <p:spPr bwMode="auto">
          <a:xfrm>
            <a:off x="6045200" y="4238625"/>
            <a:ext cx="87313" cy="568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90" name="Line 62"/>
          <p:cNvSpPr>
            <a:spLocks noChangeShapeType="1"/>
          </p:cNvSpPr>
          <p:nvPr/>
        </p:nvSpPr>
        <p:spPr bwMode="auto">
          <a:xfrm>
            <a:off x="7262813" y="4238625"/>
            <a:ext cx="87312" cy="474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91" name="Line 63"/>
          <p:cNvSpPr>
            <a:spLocks noChangeShapeType="1"/>
          </p:cNvSpPr>
          <p:nvPr/>
        </p:nvSpPr>
        <p:spPr bwMode="auto">
          <a:xfrm flipH="1">
            <a:off x="4306888" y="5281613"/>
            <a:ext cx="87312" cy="568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78601" name="Group 73"/>
          <p:cNvGrpSpPr>
            <a:grpSpLocks/>
          </p:cNvGrpSpPr>
          <p:nvPr/>
        </p:nvGrpSpPr>
        <p:grpSpPr bwMode="auto">
          <a:xfrm>
            <a:off x="3505200" y="2667000"/>
            <a:ext cx="1447800" cy="990600"/>
            <a:chOff x="1728" y="1680"/>
            <a:chExt cx="912" cy="624"/>
          </a:xfrm>
        </p:grpSpPr>
        <p:sp>
          <p:nvSpPr>
            <p:cNvPr id="278592" name="Line 64"/>
            <p:cNvSpPr>
              <a:spLocks noChangeShapeType="1"/>
            </p:cNvSpPr>
            <p:nvPr/>
          </p:nvSpPr>
          <p:spPr bwMode="auto">
            <a:xfrm flipH="1">
              <a:off x="1728" y="1680"/>
              <a:ext cx="912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78593" name="Line 65"/>
            <p:cNvSpPr>
              <a:spLocks noChangeShapeType="1"/>
            </p:cNvSpPr>
            <p:nvPr/>
          </p:nvSpPr>
          <p:spPr bwMode="auto">
            <a:xfrm>
              <a:off x="1728" y="1872"/>
              <a:ext cx="288" cy="432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8594" name="Line 66"/>
          <p:cNvSpPr>
            <a:spLocks noChangeShapeType="1"/>
          </p:cNvSpPr>
          <p:nvPr/>
        </p:nvSpPr>
        <p:spPr bwMode="auto">
          <a:xfrm>
            <a:off x="3810000" y="4419600"/>
            <a:ext cx="152400" cy="1524000"/>
          </a:xfrm>
          <a:prstGeom prst="line">
            <a:avLst/>
          </a:prstGeom>
          <a:noFill/>
          <a:ln w="28575" cap="rnd">
            <a:solidFill>
              <a:schemeClr val="hlink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97" name="Text Box 69"/>
          <p:cNvSpPr txBox="1">
            <a:spLocks noChangeArrowheads="1"/>
          </p:cNvSpPr>
          <p:nvPr/>
        </p:nvSpPr>
        <p:spPr bwMode="auto">
          <a:xfrm>
            <a:off x="3657600" y="28956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g(n)</a:t>
            </a:r>
            <a:endParaRPr lang="en-GB" sz="1600" b="1"/>
          </a:p>
        </p:txBody>
      </p:sp>
      <p:sp>
        <p:nvSpPr>
          <p:cNvPr id="278598" name="Text Box 70"/>
          <p:cNvSpPr txBox="1">
            <a:spLocks noChangeArrowheads="1"/>
          </p:cNvSpPr>
          <p:nvPr/>
        </p:nvSpPr>
        <p:spPr bwMode="auto">
          <a:xfrm>
            <a:off x="3276600" y="52578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h(n)</a:t>
            </a:r>
            <a:endParaRPr lang="en-GB" sz="1800" b="1"/>
          </a:p>
        </p:txBody>
      </p:sp>
      <p:sp>
        <p:nvSpPr>
          <p:cNvPr id="278600" name="Text Box 72"/>
          <p:cNvSpPr txBox="1">
            <a:spLocks noChangeArrowheads="1"/>
          </p:cNvSpPr>
          <p:nvPr/>
        </p:nvSpPr>
        <p:spPr bwMode="auto">
          <a:xfrm>
            <a:off x="1066800" y="3733800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f(n) = g(n)+h(n)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DE690-D641-484C-B843-2E2DA99C4DD9}" type="slidenum">
              <a:rPr lang="ar-SA"/>
              <a:pPr/>
              <a:t>42</a:t>
            </a:fld>
            <a:endParaRPr lang="en-GB"/>
          </a:p>
        </p:txBody>
      </p:sp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A* Search</a:t>
            </a:r>
            <a:endParaRPr lang="en-GB"/>
          </a:p>
        </p:txBody>
      </p:sp>
      <p:sp>
        <p:nvSpPr>
          <p:cNvPr id="203825" name="Text Box 49"/>
          <p:cNvSpPr txBox="1">
            <a:spLocks noChangeArrowheads="1"/>
          </p:cNvSpPr>
          <p:nvPr/>
        </p:nvSpPr>
        <p:spPr bwMode="auto">
          <a:xfrm>
            <a:off x="2286000" y="5970588"/>
            <a:ext cx="6629400" cy="11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i="1"/>
              <a:t>		f(n) = g(n) + h </a:t>
            </a:r>
            <a:r>
              <a:rPr lang="en-US" sz="1800" b="1"/>
              <a:t>(</a:t>
            </a:r>
            <a:r>
              <a:rPr lang="en-US" sz="1800" b="1" i="1"/>
              <a:t>n</a:t>
            </a:r>
            <a:r>
              <a:rPr lang="en-US" sz="1800" b="1"/>
              <a:t>)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g(n): </a:t>
            </a:r>
            <a:r>
              <a:rPr lang="en-US" sz="1800"/>
              <a:t>is the exact cost to reach node </a:t>
            </a:r>
            <a:r>
              <a:rPr lang="en-US" sz="1800" i="1"/>
              <a:t>n</a:t>
            </a:r>
            <a:r>
              <a:rPr lang="en-US" sz="1800"/>
              <a:t> from the initial state.</a:t>
            </a:r>
            <a:endParaRPr lang="en-GB" sz="1800"/>
          </a:p>
          <a:p>
            <a:pPr>
              <a:spcBef>
                <a:spcPct val="50000"/>
              </a:spcBef>
            </a:pPr>
            <a:endParaRPr lang="en-GB" sz="1800" b="1"/>
          </a:p>
        </p:txBody>
      </p:sp>
      <p:graphicFrame>
        <p:nvGraphicFramePr>
          <p:cNvPr id="203826" name="Group 50"/>
          <p:cNvGraphicFramePr>
            <a:graphicFrameLocks noGrp="1"/>
          </p:cNvGraphicFramePr>
          <p:nvPr>
            <p:ph sz="half" idx="2"/>
          </p:nvPr>
        </p:nvGraphicFramePr>
        <p:xfrm>
          <a:off x="5145088" y="1828800"/>
          <a:ext cx="3810000" cy="4064000"/>
        </p:xfrm>
        <a:graphic>
          <a:graphicData uri="http://schemas.openxmlformats.org/drawingml/2006/table">
            <a:tbl>
              <a:tblPr/>
              <a:tblGrid>
                <a:gridCol w="1905000"/>
                <a:gridCol w="190500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State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Heuristic: h(n)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A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366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374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C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329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244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253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178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G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193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H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98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I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03862" name="Group 86"/>
          <p:cNvGrpSpPr>
            <a:grpSpLocks/>
          </p:cNvGrpSpPr>
          <p:nvPr/>
        </p:nvGrpSpPr>
        <p:grpSpPr bwMode="auto">
          <a:xfrm>
            <a:off x="381000" y="1828800"/>
            <a:ext cx="3429000" cy="4557713"/>
            <a:chOff x="240" y="1152"/>
            <a:chExt cx="2160" cy="2871"/>
          </a:xfrm>
        </p:grpSpPr>
        <p:grpSp>
          <p:nvGrpSpPr>
            <p:cNvPr id="203779" name="Group 3"/>
            <p:cNvGrpSpPr>
              <a:grpSpLocks/>
            </p:cNvGrpSpPr>
            <p:nvPr/>
          </p:nvGrpSpPr>
          <p:grpSpPr bwMode="auto">
            <a:xfrm>
              <a:off x="1344" y="1248"/>
              <a:ext cx="288" cy="288"/>
              <a:chOff x="1344" y="1248"/>
              <a:chExt cx="288" cy="288"/>
            </a:xfrm>
          </p:grpSpPr>
          <p:sp>
            <p:nvSpPr>
              <p:cNvPr id="203780" name="Oval 4"/>
              <p:cNvSpPr>
                <a:spLocks noChangeArrowheads="1"/>
              </p:cNvSpPr>
              <p:nvPr/>
            </p:nvSpPr>
            <p:spPr bwMode="auto">
              <a:xfrm>
                <a:off x="1344" y="1248"/>
                <a:ext cx="288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3781" name="Text Box 5"/>
              <p:cNvSpPr txBox="1">
                <a:spLocks noChangeArrowheads="1"/>
              </p:cNvSpPr>
              <p:nvPr/>
            </p:nvSpPr>
            <p:spPr bwMode="auto">
              <a:xfrm>
                <a:off x="1392" y="1296"/>
                <a:ext cx="19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A</a:t>
                </a:r>
                <a:endParaRPr lang="en-GB" sz="1800"/>
              </a:p>
            </p:txBody>
          </p:sp>
        </p:grpSp>
        <p:grpSp>
          <p:nvGrpSpPr>
            <p:cNvPr id="203782" name="Group 6"/>
            <p:cNvGrpSpPr>
              <a:grpSpLocks/>
            </p:cNvGrpSpPr>
            <p:nvPr/>
          </p:nvGrpSpPr>
          <p:grpSpPr bwMode="auto">
            <a:xfrm>
              <a:off x="2016" y="1584"/>
              <a:ext cx="288" cy="288"/>
              <a:chOff x="1344" y="1248"/>
              <a:chExt cx="288" cy="288"/>
            </a:xfrm>
          </p:grpSpPr>
          <p:sp>
            <p:nvSpPr>
              <p:cNvPr id="203783" name="Oval 7"/>
              <p:cNvSpPr>
                <a:spLocks noChangeArrowheads="1"/>
              </p:cNvSpPr>
              <p:nvPr/>
            </p:nvSpPr>
            <p:spPr bwMode="auto">
              <a:xfrm>
                <a:off x="1344" y="124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3784" name="Text Box 8"/>
              <p:cNvSpPr txBox="1">
                <a:spLocks noChangeArrowheads="1"/>
              </p:cNvSpPr>
              <p:nvPr/>
            </p:nvSpPr>
            <p:spPr bwMode="auto">
              <a:xfrm>
                <a:off x="1392" y="1296"/>
                <a:ext cx="19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B</a:t>
                </a:r>
                <a:endParaRPr lang="en-GB" sz="1800"/>
              </a:p>
            </p:txBody>
          </p:sp>
        </p:grpSp>
        <p:grpSp>
          <p:nvGrpSpPr>
            <p:cNvPr id="203785" name="Group 9"/>
            <p:cNvGrpSpPr>
              <a:grpSpLocks/>
            </p:cNvGrpSpPr>
            <p:nvPr/>
          </p:nvGrpSpPr>
          <p:grpSpPr bwMode="auto">
            <a:xfrm>
              <a:off x="336" y="2160"/>
              <a:ext cx="288" cy="288"/>
              <a:chOff x="1344" y="1248"/>
              <a:chExt cx="288" cy="288"/>
            </a:xfrm>
          </p:grpSpPr>
          <p:sp>
            <p:nvSpPr>
              <p:cNvPr id="203786" name="Oval 10"/>
              <p:cNvSpPr>
                <a:spLocks noChangeArrowheads="1"/>
              </p:cNvSpPr>
              <p:nvPr/>
            </p:nvSpPr>
            <p:spPr bwMode="auto">
              <a:xfrm>
                <a:off x="1344" y="124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3787" name="Text Box 11"/>
              <p:cNvSpPr txBox="1">
                <a:spLocks noChangeArrowheads="1"/>
              </p:cNvSpPr>
              <p:nvPr/>
            </p:nvSpPr>
            <p:spPr bwMode="auto">
              <a:xfrm>
                <a:off x="1392" y="1296"/>
                <a:ext cx="19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D</a:t>
                </a:r>
                <a:endParaRPr lang="en-GB" sz="1800"/>
              </a:p>
            </p:txBody>
          </p:sp>
        </p:grpSp>
        <p:grpSp>
          <p:nvGrpSpPr>
            <p:cNvPr id="203788" name="Group 12"/>
            <p:cNvGrpSpPr>
              <a:grpSpLocks/>
            </p:cNvGrpSpPr>
            <p:nvPr/>
          </p:nvGrpSpPr>
          <p:grpSpPr bwMode="auto">
            <a:xfrm>
              <a:off x="672" y="1680"/>
              <a:ext cx="288" cy="288"/>
              <a:chOff x="1344" y="1248"/>
              <a:chExt cx="288" cy="288"/>
            </a:xfrm>
          </p:grpSpPr>
          <p:sp>
            <p:nvSpPr>
              <p:cNvPr id="203789" name="Oval 13"/>
              <p:cNvSpPr>
                <a:spLocks noChangeArrowheads="1"/>
              </p:cNvSpPr>
              <p:nvPr/>
            </p:nvSpPr>
            <p:spPr bwMode="auto">
              <a:xfrm>
                <a:off x="1344" y="124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3790" name="Text Box 14"/>
              <p:cNvSpPr txBox="1">
                <a:spLocks noChangeArrowheads="1"/>
              </p:cNvSpPr>
              <p:nvPr/>
            </p:nvSpPr>
            <p:spPr bwMode="auto">
              <a:xfrm>
                <a:off x="1392" y="1296"/>
                <a:ext cx="19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C</a:t>
                </a:r>
                <a:endParaRPr lang="en-GB" sz="1800"/>
              </a:p>
            </p:txBody>
          </p:sp>
        </p:grpSp>
        <p:grpSp>
          <p:nvGrpSpPr>
            <p:cNvPr id="203791" name="Group 15"/>
            <p:cNvGrpSpPr>
              <a:grpSpLocks/>
            </p:cNvGrpSpPr>
            <p:nvPr/>
          </p:nvGrpSpPr>
          <p:grpSpPr bwMode="auto">
            <a:xfrm>
              <a:off x="1392" y="1968"/>
              <a:ext cx="288" cy="288"/>
              <a:chOff x="1344" y="1248"/>
              <a:chExt cx="288" cy="288"/>
            </a:xfrm>
          </p:grpSpPr>
          <p:sp>
            <p:nvSpPr>
              <p:cNvPr id="203792" name="Oval 16"/>
              <p:cNvSpPr>
                <a:spLocks noChangeArrowheads="1"/>
              </p:cNvSpPr>
              <p:nvPr/>
            </p:nvSpPr>
            <p:spPr bwMode="auto">
              <a:xfrm>
                <a:off x="1344" y="124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3793" name="Text Box 17"/>
              <p:cNvSpPr txBox="1">
                <a:spLocks noChangeArrowheads="1"/>
              </p:cNvSpPr>
              <p:nvPr/>
            </p:nvSpPr>
            <p:spPr bwMode="auto">
              <a:xfrm>
                <a:off x="1392" y="1296"/>
                <a:ext cx="19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E</a:t>
                </a:r>
                <a:endParaRPr lang="en-GB" sz="1800"/>
              </a:p>
            </p:txBody>
          </p:sp>
        </p:grpSp>
        <p:grpSp>
          <p:nvGrpSpPr>
            <p:cNvPr id="203794" name="Group 18"/>
            <p:cNvGrpSpPr>
              <a:grpSpLocks/>
            </p:cNvGrpSpPr>
            <p:nvPr/>
          </p:nvGrpSpPr>
          <p:grpSpPr bwMode="auto">
            <a:xfrm>
              <a:off x="1824" y="2544"/>
              <a:ext cx="288" cy="288"/>
              <a:chOff x="1344" y="1248"/>
              <a:chExt cx="288" cy="288"/>
            </a:xfrm>
          </p:grpSpPr>
          <p:sp>
            <p:nvSpPr>
              <p:cNvPr id="203795" name="Oval 19"/>
              <p:cNvSpPr>
                <a:spLocks noChangeArrowheads="1"/>
              </p:cNvSpPr>
              <p:nvPr/>
            </p:nvSpPr>
            <p:spPr bwMode="auto">
              <a:xfrm>
                <a:off x="1344" y="124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3796" name="Text Box 20"/>
              <p:cNvSpPr txBox="1">
                <a:spLocks noChangeArrowheads="1"/>
              </p:cNvSpPr>
              <p:nvPr/>
            </p:nvSpPr>
            <p:spPr bwMode="auto">
              <a:xfrm>
                <a:off x="1392" y="1296"/>
                <a:ext cx="19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F</a:t>
                </a:r>
                <a:endParaRPr lang="en-GB" sz="1800"/>
              </a:p>
            </p:txBody>
          </p:sp>
        </p:grpSp>
        <p:grpSp>
          <p:nvGrpSpPr>
            <p:cNvPr id="203797" name="Group 21"/>
            <p:cNvGrpSpPr>
              <a:grpSpLocks/>
            </p:cNvGrpSpPr>
            <p:nvPr/>
          </p:nvGrpSpPr>
          <p:grpSpPr bwMode="auto">
            <a:xfrm>
              <a:off x="1200" y="3600"/>
              <a:ext cx="288" cy="288"/>
              <a:chOff x="1344" y="1248"/>
              <a:chExt cx="288" cy="288"/>
            </a:xfrm>
          </p:grpSpPr>
          <p:sp>
            <p:nvSpPr>
              <p:cNvPr id="203798" name="Oval 22"/>
              <p:cNvSpPr>
                <a:spLocks noChangeArrowheads="1"/>
              </p:cNvSpPr>
              <p:nvPr/>
            </p:nvSpPr>
            <p:spPr bwMode="auto">
              <a:xfrm>
                <a:off x="1344" y="1248"/>
                <a:ext cx="288" cy="288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3799" name="Text Box 23"/>
              <p:cNvSpPr txBox="1">
                <a:spLocks noChangeArrowheads="1"/>
              </p:cNvSpPr>
              <p:nvPr/>
            </p:nvSpPr>
            <p:spPr bwMode="auto">
              <a:xfrm>
                <a:off x="1392" y="1296"/>
                <a:ext cx="192" cy="231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I</a:t>
                </a:r>
                <a:endParaRPr lang="en-GB" sz="1800"/>
              </a:p>
            </p:txBody>
          </p:sp>
        </p:grpSp>
        <p:sp>
          <p:nvSpPr>
            <p:cNvPr id="203800" name="Line 24"/>
            <p:cNvSpPr>
              <a:spLocks noChangeShapeType="1"/>
            </p:cNvSpPr>
            <p:nvPr/>
          </p:nvSpPr>
          <p:spPr bwMode="auto">
            <a:xfrm>
              <a:off x="1536" y="2256"/>
              <a:ext cx="384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3801" name="Line 25"/>
            <p:cNvSpPr>
              <a:spLocks noChangeShapeType="1"/>
            </p:cNvSpPr>
            <p:nvPr/>
          </p:nvSpPr>
          <p:spPr bwMode="auto">
            <a:xfrm flipH="1">
              <a:off x="1344" y="2832"/>
              <a:ext cx="624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3802" name="Text Box 26"/>
            <p:cNvSpPr txBox="1">
              <a:spLocks noChangeArrowheads="1"/>
            </p:cNvSpPr>
            <p:nvPr/>
          </p:nvSpPr>
          <p:spPr bwMode="auto">
            <a:xfrm>
              <a:off x="1680" y="2208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>
                  <a:solidFill>
                    <a:schemeClr val="hlink"/>
                  </a:solidFill>
                </a:rPr>
                <a:t>99</a:t>
              </a:r>
              <a:endParaRPr lang="en-GB" sz="1800" b="1">
                <a:solidFill>
                  <a:schemeClr val="hlink"/>
                </a:solidFill>
              </a:endParaRPr>
            </a:p>
          </p:txBody>
        </p:sp>
        <p:sp>
          <p:nvSpPr>
            <p:cNvPr id="203803" name="Text Box 27"/>
            <p:cNvSpPr txBox="1">
              <a:spLocks noChangeArrowheads="1"/>
            </p:cNvSpPr>
            <p:nvPr/>
          </p:nvSpPr>
          <p:spPr bwMode="auto">
            <a:xfrm>
              <a:off x="1680" y="3216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>
                  <a:solidFill>
                    <a:schemeClr val="hlink"/>
                  </a:solidFill>
                </a:rPr>
                <a:t>211</a:t>
              </a:r>
              <a:endParaRPr lang="en-GB" sz="1800" b="1">
                <a:solidFill>
                  <a:schemeClr val="hlink"/>
                </a:solidFill>
              </a:endParaRPr>
            </a:p>
          </p:txBody>
        </p:sp>
        <p:grpSp>
          <p:nvGrpSpPr>
            <p:cNvPr id="203804" name="Group 28"/>
            <p:cNvGrpSpPr>
              <a:grpSpLocks/>
            </p:cNvGrpSpPr>
            <p:nvPr/>
          </p:nvGrpSpPr>
          <p:grpSpPr bwMode="auto">
            <a:xfrm>
              <a:off x="864" y="2544"/>
              <a:ext cx="288" cy="288"/>
              <a:chOff x="1344" y="1248"/>
              <a:chExt cx="288" cy="288"/>
            </a:xfrm>
          </p:grpSpPr>
          <p:sp>
            <p:nvSpPr>
              <p:cNvPr id="203805" name="Oval 29"/>
              <p:cNvSpPr>
                <a:spLocks noChangeArrowheads="1"/>
              </p:cNvSpPr>
              <p:nvPr/>
            </p:nvSpPr>
            <p:spPr bwMode="auto">
              <a:xfrm>
                <a:off x="1344" y="124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3806" name="Text Box 30"/>
              <p:cNvSpPr txBox="1">
                <a:spLocks noChangeArrowheads="1"/>
              </p:cNvSpPr>
              <p:nvPr/>
            </p:nvSpPr>
            <p:spPr bwMode="auto">
              <a:xfrm>
                <a:off x="1392" y="1296"/>
                <a:ext cx="19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G</a:t>
                </a:r>
                <a:endParaRPr lang="en-GB" sz="1800"/>
              </a:p>
            </p:txBody>
          </p:sp>
        </p:grpSp>
        <p:grpSp>
          <p:nvGrpSpPr>
            <p:cNvPr id="203807" name="Group 31"/>
            <p:cNvGrpSpPr>
              <a:grpSpLocks/>
            </p:cNvGrpSpPr>
            <p:nvPr/>
          </p:nvGrpSpPr>
          <p:grpSpPr bwMode="auto">
            <a:xfrm>
              <a:off x="720" y="3120"/>
              <a:ext cx="288" cy="288"/>
              <a:chOff x="1344" y="1248"/>
              <a:chExt cx="288" cy="288"/>
            </a:xfrm>
          </p:grpSpPr>
          <p:sp>
            <p:nvSpPr>
              <p:cNvPr id="203808" name="Oval 32"/>
              <p:cNvSpPr>
                <a:spLocks noChangeArrowheads="1"/>
              </p:cNvSpPr>
              <p:nvPr/>
            </p:nvSpPr>
            <p:spPr bwMode="auto">
              <a:xfrm>
                <a:off x="1344" y="124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3809" name="Text Box 33"/>
              <p:cNvSpPr txBox="1">
                <a:spLocks noChangeArrowheads="1"/>
              </p:cNvSpPr>
              <p:nvPr/>
            </p:nvSpPr>
            <p:spPr bwMode="auto">
              <a:xfrm>
                <a:off x="1392" y="1296"/>
                <a:ext cx="19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H</a:t>
                </a:r>
                <a:endParaRPr lang="en-GB" sz="1800"/>
              </a:p>
            </p:txBody>
          </p:sp>
        </p:grpSp>
        <p:sp>
          <p:nvSpPr>
            <p:cNvPr id="203810" name="Line 34"/>
            <p:cNvSpPr>
              <a:spLocks noChangeShapeType="1"/>
            </p:cNvSpPr>
            <p:nvPr/>
          </p:nvSpPr>
          <p:spPr bwMode="auto">
            <a:xfrm flipH="1">
              <a:off x="960" y="2256"/>
              <a:ext cx="576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3811" name="Line 35"/>
            <p:cNvSpPr>
              <a:spLocks noChangeShapeType="1"/>
            </p:cNvSpPr>
            <p:nvPr/>
          </p:nvSpPr>
          <p:spPr bwMode="auto">
            <a:xfrm flipH="1">
              <a:off x="864" y="2832"/>
              <a:ext cx="144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3812" name="Line 36"/>
            <p:cNvSpPr>
              <a:spLocks noChangeShapeType="1"/>
            </p:cNvSpPr>
            <p:nvPr/>
          </p:nvSpPr>
          <p:spPr bwMode="auto">
            <a:xfrm>
              <a:off x="864" y="3408"/>
              <a:ext cx="48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3813" name="Text Box 37"/>
            <p:cNvSpPr txBox="1">
              <a:spLocks noChangeArrowheads="1"/>
            </p:cNvSpPr>
            <p:nvPr/>
          </p:nvSpPr>
          <p:spPr bwMode="auto">
            <a:xfrm>
              <a:off x="1008" y="2208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>
                  <a:solidFill>
                    <a:schemeClr val="hlink"/>
                  </a:solidFill>
                </a:rPr>
                <a:t>80</a:t>
              </a:r>
              <a:endParaRPr lang="en-GB" sz="1800" b="1">
                <a:solidFill>
                  <a:schemeClr val="hlink"/>
                </a:solidFill>
              </a:endParaRPr>
            </a:p>
          </p:txBody>
        </p:sp>
        <p:sp>
          <p:nvSpPr>
            <p:cNvPr id="203814" name="Line 38"/>
            <p:cNvSpPr>
              <a:spLocks noChangeShapeType="1"/>
            </p:cNvSpPr>
            <p:nvPr/>
          </p:nvSpPr>
          <p:spPr bwMode="auto">
            <a:xfrm>
              <a:off x="1488" y="1536"/>
              <a:ext cx="672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3815" name="Line 39"/>
            <p:cNvSpPr>
              <a:spLocks noChangeShapeType="1"/>
            </p:cNvSpPr>
            <p:nvPr/>
          </p:nvSpPr>
          <p:spPr bwMode="auto">
            <a:xfrm>
              <a:off x="1488" y="1536"/>
              <a:ext cx="4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3816" name="Line 40"/>
            <p:cNvSpPr>
              <a:spLocks noChangeShapeType="1"/>
            </p:cNvSpPr>
            <p:nvPr/>
          </p:nvSpPr>
          <p:spPr bwMode="auto">
            <a:xfrm flipH="1">
              <a:off x="816" y="1536"/>
              <a:ext cx="67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3817" name="Line 41"/>
            <p:cNvSpPr>
              <a:spLocks noChangeShapeType="1"/>
            </p:cNvSpPr>
            <p:nvPr/>
          </p:nvSpPr>
          <p:spPr bwMode="auto">
            <a:xfrm flipH="1">
              <a:off x="480" y="1968"/>
              <a:ext cx="33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3818" name="Text Box 42"/>
            <p:cNvSpPr txBox="1">
              <a:spLocks noChangeArrowheads="1"/>
            </p:cNvSpPr>
            <p:nvPr/>
          </p:nvSpPr>
          <p:spPr bwMode="auto">
            <a:xfrm>
              <a:off x="1632" y="1152"/>
              <a:ext cx="76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Start</a:t>
              </a:r>
              <a:endParaRPr lang="en-GB" sz="1800"/>
            </a:p>
          </p:txBody>
        </p:sp>
        <p:sp>
          <p:nvSpPr>
            <p:cNvPr id="203819" name="Text Box 43"/>
            <p:cNvSpPr txBox="1">
              <a:spLocks noChangeArrowheads="1"/>
            </p:cNvSpPr>
            <p:nvPr/>
          </p:nvSpPr>
          <p:spPr bwMode="auto">
            <a:xfrm>
              <a:off x="1536" y="3792"/>
              <a:ext cx="76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Goal</a:t>
              </a:r>
              <a:endParaRPr lang="en-GB" sz="1800"/>
            </a:p>
          </p:txBody>
        </p:sp>
        <p:sp>
          <p:nvSpPr>
            <p:cNvPr id="203820" name="Text Box 44"/>
            <p:cNvSpPr txBox="1">
              <a:spLocks noChangeArrowheads="1"/>
            </p:cNvSpPr>
            <p:nvPr/>
          </p:nvSpPr>
          <p:spPr bwMode="auto">
            <a:xfrm>
              <a:off x="624" y="2880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>
                  <a:solidFill>
                    <a:schemeClr val="hlink"/>
                  </a:solidFill>
                </a:rPr>
                <a:t>97</a:t>
              </a:r>
              <a:endParaRPr lang="en-GB" sz="1800" b="1">
                <a:solidFill>
                  <a:schemeClr val="hlink"/>
                </a:solidFill>
              </a:endParaRPr>
            </a:p>
          </p:txBody>
        </p:sp>
        <p:sp>
          <p:nvSpPr>
            <p:cNvPr id="203821" name="Text Box 45"/>
            <p:cNvSpPr txBox="1">
              <a:spLocks noChangeArrowheads="1"/>
            </p:cNvSpPr>
            <p:nvPr/>
          </p:nvSpPr>
          <p:spPr bwMode="auto">
            <a:xfrm>
              <a:off x="816" y="3456"/>
              <a:ext cx="52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>
                  <a:solidFill>
                    <a:schemeClr val="hlink"/>
                  </a:solidFill>
                </a:rPr>
                <a:t>101</a:t>
              </a:r>
              <a:endParaRPr lang="en-GB" sz="1800" b="1">
                <a:solidFill>
                  <a:schemeClr val="hlink"/>
                </a:solidFill>
              </a:endParaRPr>
            </a:p>
          </p:txBody>
        </p:sp>
        <p:sp>
          <p:nvSpPr>
            <p:cNvPr id="203822" name="Text Box 46"/>
            <p:cNvSpPr txBox="1">
              <a:spLocks noChangeArrowheads="1"/>
            </p:cNvSpPr>
            <p:nvPr/>
          </p:nvSpPr>
          <p:spPr bwMode="auto">
            <a:xfrm>
              <a:off x="1776" y="1344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>
                  <a:solidFill>
                    <a:schemeClr val="hlink"/>
                  </a:solidFill>
                </a:rPr>
                <a:t>75</a:t>
              </a:r>
              <a:endParaRPr lang="en-GB" sz="1800" b="1">
                <a:solidFill>
                  <a:schemeClr val="hlink"/>
                </a:solidFill>
              </a:endParaRPr>
            </a:p>
          </p:txBody>
        </p:sp>
        <p:sp>
          <p:nvSpPr>
            <p:cNvPr id="203823" name="Text Box 47"/>
            <p:cNvSpPr txBox="1">
              <a:spLocks noChangeArrowheads="1"/>
            </p:cNvSpPr>
            <p:nvPr/>
          </p:nvSpPr>
          <p:spPr bwMode="auto">
            <a:xfrm>
              <a:off x="864" y="1392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>
                  <a:solidFill>
                    <a:schemeClr val="hlink"/>
                  </a:solidFill>
                </a:rPr>
                <a:t>118</a:t>
              </a:r>
              <a:endParaRPr lang="en-GB" sz="1800" b="1">
                <a:solidFill>
                  <a:schemeClr val="hlink"/>
                </a:solidFill>
              </a:endParaRPr>
            </a:p>
          </p:txBody>
        </p:sp>
        <p:sp>
          <p:nvSpPr>
            <p:cNvPr id="203824" name="Text Box 48"/>
            <p:cNvSpPr txBox="1">
              <a:spLocks noChangeArrowheads="1"/>
            </p:cNvSpPr>
            <p:nvPr/>
          </p:nvSpPr>
          <p:spPr bwMode="auto">
            <a:xfrm>
              <a:off x="240" y="1920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>
                  <a:solidFill>
                    <a:schemeClr val="hlink"/>
                  </a:solidFill>
                </a:rPr>
                <a:t>111</a:t>
              </a:r>
              <a:endParaRPr lang="en-GB" sz="1800" b="1">
                <a:solidFill>
                  <a:schemeClr val="hlink"/>
                </a:solidFill>
              </a:endParaRPr>
            </a:p>
          </p:txBody>
        </p:sp>
        <p:sp>
          <p:nvSpPr>
            <p:cNvPr id="203861" name="Text Box 85"/>
            <p:cNvSpPr txBox="1">
              <a:spLocks noChangeArrowheads="1"/>
            </p:cNvSpPr>
            <p:nvPr/>
          </p:nvSpPr>
          <p:spPr bwMode="auto">
            <a:xfrm>
              <a:off x="1488" y="1689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>
                  <a:solidFill>
                    <a:schemeClr val="hlink"/>
                  </a:solidFill>
                </a:rPr>
                <a:t>140</a:t>
              </a:r>
              <a:endParaRPr lang="en-GB" sz="1800" b="1">
                <a:solidFill>
                  <a:schemeClr val="hlink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0C5C-4984-4027-957E-1737DF62E2B3}" type="slidenum">
              <a:rPr lang="ar-SA"/>
              <a:pPr/>
              <a:t>43</a:t>
            </a:fld>
            <a:endParaRPr lang="en-GB"/>
          </a:p>
        </p:txBody>
      </p:sp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A* Search: Tree Search</a:t>
            </a:r>
            <a:endParaRPr lang="en-GB"/>
          </a:p>
        </p:txBody>
      </p:sp>
      <p:grpSp>
        <p:nvGrpSpPr>
          <p:cNvPr id="245763" name="Group 3"/>
          <p:cNvGrpSpPr>
            <a:grpSpLocks/>
          </p:cNvGrpSpPr>
          <p:nvPr/>
        </p:nvGrpSpPr>
        <p:grpSpPr bwMode="auto">
          <a:xfrm>
            <a:off x="4343400" y="1843088"/>
            <a:ext cx="457200" cy="457200"/>
            <a:chOff x="1344" y="1248"/>
            <a:chExt cx="288" cy="288"/>
          </a:xfrm>
        </p:grpSpPr>
        <p:sp>
          <p:nvSpPr>
            <p:cNvPr id="245764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65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sp>
        <p:nvSpPr>
          <p:cNvPr id="245766" name="Text Box 6"/>
          <p:cNvSpPr txBox="1">
            <a:spLocks noChangeArrowheads="1"/>
          </p:cNvSpPr>
          <p:nvPr/>
        </p:nvSpPr>
        <p:spPr bwMode="auto">
          <a:xfrm>
            <a:off x="48768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Start</a:t>
            </a:r>
            <a:endParaRPr lang="en-GB" sz="1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2F35D-6E3C-48EA-987C-49C52628CC0C}" type="slidenum">
              <a:rPr lang="ar-SA"/>
              <a:pPr/>
              <a:t>44</a:t>
            </a:fld>
            <a:endParaRPr lang="en-GB"/>
          </a:p>
        </p:txBody>
      </p:sp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A* Search: Tree Search</a:t>
            </a:r>
            <a:endParaRPr lang="en-GB"/>
          </a:p>
        </p:txBody>
      </p:sp>
      <p:grpSp>
        <p:nvGrpSpPr>
          <p:cNvPr id="241667" name="Group 3"/>
          <p:cNvGrpSpPr>
            <a:grpSpLocks/>
          </p:cNvGrpSpPr>
          <p:nvPr/>
        </p:nvGrpSpPr>
        <p:grpSpPr bwMode="auto">
          <a:xfrm>
            <a:off x="4343400" y="1843088"/>
            <a:ext cx="457200" cy="457200"/>
            <a:chOff x="1344" y="1248"/>
            <a:chExt cx="288" cy="288"/>
          </a:xfrm>
        </p:grpSpPr>
        <p:sp>
          <p:nvSpPr>
            <p:cNvPr id="241668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69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241670" name="Group 6"/>
          <p:cNvGrpSpPr>
            <a:grpSpLocks/>
          </p:cNvGrpSpPr>
          <p:nvPr/>
        </p:nvGrpSpPr>
        <p:grpSpPr bwMode="auto">
          <a:xfrm>
            <a:off x="6705600" y="2971800"/>
            <a:ext cx="457200" cy="457200"/>
            <a:chOff x="1344" y="1248"/>
            <a:chExt cx="288" cy="288"/>
          </a:xfrm>
        </p:grpSpPr>
        <p:sp>
          <p:nvSpPr>
            <p:cNvPr id="241671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72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241673" name="Group 9"/>
          <p:cNvGrpSpPr>
            <a:grpSpLocks/>
          </p:cNvGrpSpPr>
          <p:nvPr/>
        </p:nvGrpSpPr>
        <p:grpSpPr bwMode="auto">
          <a:xfrm>
            <a:off x="2209800" y="3048000"/>
            <a:ext cx="457200" cy="457200"/>
            <a:chOff x="1344" y="1248"/>
            <a:chExt cx="288" cy="288"/>
          </a:xfrm>
        </p:grpSpPr>
        <p:sp>
          <p:nvSpPr>
            <p:cNvPr id="241674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75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241676" name="Group 12"/>
          <p:cNvGrpSpPr>
            <a:grpSpLocks/>
          </p:cNvGrpSpPr>
          <p:nvPr/>
        </p:nvGrpSpPr>
        <p:grpSpPr bwMode="auto">
          <a:xfrm>
            <a:off x="4419600" y="2986088"/>
            <a:ext cx="457200" cy="457200"/>
            <a:chOff x="1344" y="1248"/>
            <a:chExt cx="288" cy="288"/>
          </a:xfrm>
        </p:grpSpPr>
        <p:sp>
          <p:nvSpPr>
            <p:cNvPr id="241677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78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sp>
        <p:nvSpPr>
          <p:cNvPr id="241679" name="Line 15"/>
          <p:cNvSpPr>
            <a:spLocks noChangeShapeType="1"/>
          </p:cNvSpPr>
          <p:nvPr/>
        </p:nvSpPr>
        <p:spPr bwMode="auto">
          <a:xfrm>
            <a:off x="4572000" y="2300288"/>
            <a:ext cx="2362200" cy="671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680" name="Line 16"/>
          <p:cNvSpPr>
            <a:spLocks noChangeShapeType="1"/>
          </p:cNvSpPr>
          <p:nvPr/>
        </p:nvSpPr>
        <p:spPr bwMode="auto">
          <a:xfrm>
            <a:off x="4572000" y="2300288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681" name="Line 17"/>
          <p:cNvSpPr>
            <a:spLocks noChangeShapeType="1"/>
          </p:cNvSpPr>
          <p:nvPr/>
        </p:nvSpPr>
        <p:spPr bwMode="auto">
          <a:xfrm flipH="1">
            <a:off x="2438400" y="2300288"/>
            <a:ext cx="213360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682" name="Text Box 18"/>
          <p:cNvSpPr txBox="1">
            <a:spLocks noChangeArrowheads="1"/>
          </p:cNvSpPr>
          <p:nvPr/>
        </p:nvSpPr>
        <p:spPr bwMode="auto">
          <a:xfrm>
            <a:off x="48768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Start</a:t>
            </a:r>
            <a:endParaRPr lang="en-GB" sz="1800" b="1"/>
          </a:p>
        </p:txBody>
      </p:sp>
      <p:sp>
        <p:nvSpPr>
          <p:cNvPr id="241683" name="Text Box 19"/>
          <p:cNvSpPr txBox="1">
            <a:spLocks noChangeArrowheads="1"/>
          </p:cNvSpPr>
          <p:nvPr/>
        </p:nvSpPr>
        <p:spPr bwMode="auto">
          <a:xfrm>
            <a:off x="5791200" y="23002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75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1684" name="Text Box 20"/>
          <p:cNvSpPr txBox="1">
            <a:spLocks noChangeArrowheads="1"/>
          </p:cNvSpPr>
          <p:nvPr/>
        </p:nvSpPr>
        <p:spPr bwMode="auto">
          <a:xfrm>
            <a:off x="2819400" y="2300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118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1685" name="Text Box 21"/>
          <p:cNvSpPr txBox="1">
            <a:spLocks noChangeArrowheads="1"/>
          </p:cNvSpPr>
          <p:nvPr/>
        </p:nvSpPr>
        <p:spPr bwMode="auto">
          <a:xfrm>
            <a:off x="4572000" y="2543175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140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1686" name="Text Box 22"/>
          <p:cNvSpPr txBox="1">
            <a:spLocks noChangeArrowheads="1"/>
          </p:cNvSpPr>
          <p:nvPr/>
        </p:nvSpPr>
        <p:spPr bwMode="auto">
          <a:xfrm>
            <a:off x="4876800" y="29860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[393]</a:t>
            </a:r>
            <a:endParaRPr lang="en-GB" sz="1800"/>
          </a:p>
        </p:txBody>
      </p:sp>
      <p:sp>
        <p:nvSpPr>
          <p:cNvPr id="241687" name="Text Box 23"/>
          <p:cNvSpPr txBox="1">
            <a:spLocks noChangeArrowheads="1"/>
          </p:cNvSpPr>
          <p:nvPr/>
        </p:nvSpPr>
        <p:spPr bwMode="auto">
          <a:xfrm>
            <a:off x="7162800" y="2971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[449]</a:t>
            </a:r>
            <a:endParaRPr lang="en-GB" sz="1800"/>
          </a:p>
        </p:txBody>
      </p:sp>
      <p:sp>
        <p:nvSpPr>
          <p:cNvPr id="241688" name="Text Box 24"/>
          <p:cNvSpPr txBox="1">
            <a:spLocks noChangeArrowheads="1"/>
          </p:cNvSpPr>
          <p:nvPr/>
        </p:nvSpPr>
        <p:spPr bwMode="auto">
          <a:xfrm>
            <a:off x="1447800" y="31242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[447]</a:t>
            </a:r>
            <a:endParaRPr lang="en-GB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EA95D-7056-475B-B400-A19E2080CE7E}" type="slidenum">
              <a:rPr lang="ar-SA"/>
              <a:pPr/>
              <a:t>45</a:t>
            </a:fld>
            <a:endParaRPr lang="en-GB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A* Search: Tree Search</a:t>
            </a:r>
            <a:endParaRPr lang="en-GB"/>
          </a:p>
        </p:txBody>
      </p:sp>
      <p:grpSp>
        <p:nvGrpSpPr>
          <p:cNvPr id="242691" name="Group 3"/>
          <p:cNvGrpSpPr>
            <a:grpSpLocks/>
          </p:cNvGrpSpPr>
          <p:nvPr/>
        </p:nvGrpSpPr>
        <p:grpSpPr bwMode="auto">
          <a:xfrm>
            <a:off x="4343400" y="1843088"/>
            <a:ext cx="457200" cy="457200"/>
            <a:chOff x="1344" y="1248"/>
            <a:chExt cx="288" cy="288"/>
          </a:xfrm>
        </p:grpSpPr>
        <p:sp>
          <p:nvSpPr>
            <p:cNvPr id="242692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2693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242694" name="Group 6"/>
          <p:cNvGrpSpPr>
            <a:grpSpLocks/>
          </p:cNvGrpSpPr>
          <p:nvPr/>
        </p:nvGrpSpPr>
        <p:grpSpPr bwMode="auto">
          <a:xfrm>
            <a:off x="6705600" y="2971800"/>
            <a:ext cx="457200" cy="457200"/>
            <a:chOff x="1344" y="1248"/>
            <a:chExt cx="288" cy="288"/>
          </a:xfrm>
        </p:grpSpPr>
        <p:sp>
          <p:nvSpPr>
            <p:cNvPr id="242695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2696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242697" name="Group 9"/>
          <p:cNvGrpSpPr>
            <a:grpSpLocks/>
          </p:cNvGrpSpPr>
          <p:nvPr/>
        </p:nvGrpSpPr>
        <p:grpSpPr bwMode="auto">
          <a:xfrm>
            <a:off x="2209800" y="3048000"/>
            <a:ext cx="457200" cy="457200"/>
            <a:chOff x="1344" y="1248"/>
            <a:chExt cx="288" cy="288"/>
          </a:xfrm>
        </p:grpSpPr>
        <p:sp>
          <p:nvSpPr>
            <p:cNvPr id="242698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2699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242700" name="Group 12"/>
          <p:cNvGrpSpPr>
            <a:grpSpLocks/>
          </p:cNvGrpSpPr>
          <p:nvPr/>
        </p:nvGrpSpPr>
        <p:grpSpPr bwMode="auto">
          <a:xfrm>
            <a:off x="4419600" y="2986088"/>
            <a:ext cx="457200" cy="457200"/>
            <a:chOff x="1344" y="1248"/>
            <a:chExt cx="288" cy="288"/>
          </a:xfrm>
        </p:grpSpPr>
        <p:sp>
          <p:nvSpPr>
            <p:cNvPr id="242701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2702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242703" name="Group 15"/>
          <p:cNvGrpSpPr>
            <a:grpSpLocks/>
          </p:cNvGrpSpPr>
          <p:nvPr/>
        </p:nvGrpSpPr>
        <p:grpSpPr bwMode="auto">
          <a:xfrm>
            <a:off x="5105400" y="3900488"/>
            <a:ext cx="457200" cy="457200"/>
            <a:chOff x="1344" y="1248"/>
            <a:chExt cx="288" cy="288"/>
          </a:xfrm>
        </p:grpSpPr>
        <p:sp>
          <p:nvSpPr>
            <p:cNvPr id="242704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2705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F</a:t>
              </a:r>
              <a:endParaRPr lang="en-GB" sz="1800"/>
            </a:p>
          </p:txBody>
        </p:sp>
      </p:grpSp>
      <p:sp>
        <p:nvSpPr>
          <p:cNvPr id="242706" name="Line 18"/>
          <p:cNvSpPr>
            <a:spLocks noChangeShapeType="1"/>
          </p:cNvSpPr>
          <p:nvPr/>
        </p:nvSpPr>
        <p:spPr bwMode="auto">
          <a:xfrm>
            <a:off x="4648200" y="3443288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2707" name="Text Box 19"/>
          <p:cNvSpPr txBox="1">
            <a:spLocks noChangeArrowheads="1"/>
          </p:cNvSpPr>
          <p:nvPr/>
        </p:nvSpPr>
        <p:spPr bwMode="auto">
          <a:xfrm>
            <a:off x="4876800" y="33670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99</a:t>
            </a:r>
            <a:endParaRPr lang="en-GB" sz="1800" b="1">
              <a:solidFill>
                <a:schemeClr val="hlink"/>
              </a:solidFill>
            </a:endParaRPr>
          </a:p>
        </p:txBody>
      </p:sp>
      <p:grpSp>
        <p:nvGrpSpPr>
          <p:cNvPr id="242708" name="Group 20"/>
          <p:cNvGrpSpPr>
            <a:grpSpLocks/>
          </p:cNvGrpSpPr>
          <p:nvPr/>
        </p:nvGrpSpPr>
        <p:grpSpPr bwMode="auto">
          <a:xfrm>
            <a:off x="3581400" y="3900488"/>
            <a:ext cx="457200" cy="457200"/>
            <a:chOff x="1344" y="1248"/>
            <a:chExt cx="288" cy="288"/>
          </a:xfrm>
        </p:grpSpPr>
        <p:sp>
          <p:nvSpPr>
            <p:cNvPr id="242709" name="Oval 21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2710" name="Text Box 22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G</a:t>
              </a:r>
              <a:endParaRPr lang="en-GB" sz="1800"/>
            </a:p>
          </p:txBody>
        </p:sp>
      </p:grpSp>
      <p:sp>
        <p:nvSpPr>
          <p:cNvPr id="242711" name="Line 23"/>
          <p:cNvSpPr>
            <a:spLocks noChangeShapeType="1"/>
          </p:cNvSpPr>
          <p:nvPr/>
        </p:nvSpPr>
        <p:spPr bwMode="auto">
          <a:xfrm flipH="1">
            <a:off x="3733800" y="3443288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2712" name="Text Box 24"/>
          <p:cNvSpPr txBox="1">
            <a:spLocks noChangeArrowheads="1"/>
          </p:cNvSpPr>
          <p:nvPr/>
        </p:nvSpPr>
        <p:spPr bwMode="auto">
          <a:xfrm>
            <a:off x="3810000" y="33670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2713" name="Line 25"/>
          <p:cNvSpPr>
            <a:spLocks noChangeShapeType="1"/>
          </p:cNvSpPr>
          <p:nvPr/>
        </p:nvSpPr>
        <p:spPr bwMode="auto">
          <a:xfrm>
            <a:off x="4572000" y="2300288"/>
            <a:ext cx="2362200" cy="671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2714" name="Line 26"/>
          <p:cNvSpPr>
            <a:spLocks noChangeShapeType="1"/>
          </p:cNvSpPr>
          <p:nvPr/>
        </p:nvSpPr>
        <p:spPr bwMode="auto">
          <a:xfrm>
            <a:off x="4572000" y="2300288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2715" name="Line 27"/>
          <p:cNvSpPr>
            <a:spLocks noChangeShapeType="1"/>
          </p:cNvSpPr>
          <p:nvPr/>
        </p:nvSpPr>
        <p:spPr bwMode="auto">
          <a:xfrm flipH="1">
            <a:off x="2438400" y="2300288"/>
            <a:ext cx="213360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2716" name="Text Box 28"/>
          <p:cNvSpPr txBox="1">
            <a:spLocks noChangeArrowheads="1"/>
          </p:cNvSpPr>
          <p:nvPr/>
        </p:nvSpPr>
        <p:spPr bwMode="auto">
          <a:xfrm>
            <a:off x="48768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Start</a:t>
            </a:r>
            <a:endParaRPr lang="en-GB" sz="1800" b="1"/>
          </a:p>
        </p:txBody>
      </p:sp>
      <p:sp>
        <p:nvSpPr>
          <p:cNvPr id="242717" name="Text Box 29"/>
          <p:cNvSpPr txBox="1">
            <a:spLocks noChangeArrowheads="1"/>
          </p:cNvSpPr>
          <p:nvPr/>
        </p:nvSpPr>
        <p:spPr bwMode="auto">
          <a:xfrm>
            <a:off x="5791200" y="23002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75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2718" name="Text Box 30"/>
          <p:cNvSpPr txBox="1">
            <a:spLocks noChangeArrowheads="1"/>
          </p:cNvSpPr>
          <p:nvPr/>
        </p:nvSpPr>
        <p:spPr bwMode="auto">
          <a:xfrm>
            <a:off x="2819400" y="2300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118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2719" name="Text Box 31"/>
          <p:cNvSpPr txBox="1">
            <a:spLocks noChangeArrowheads="1"/>
          </p:cNvSpPr>
          <p:nvPr/>
        </p:nvSpPr>
        <p:spPr bwMode="auto">
          <a:xfrm>
            <a:off x="4572000" y="2543175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140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2720" name="Text Box 32"/>
          <p:cNvSpPr txBox="1">
            <a:spLocks noChangeArrowheads="1"/>
          </p:cNvSpPr>
          <p:nvPr/>
        </p:nvSpPr>
        <p:spPr bwMode="auto">
          <a:xfrm>
            <a:off x="4876800" y="29860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[393]</a:t>
            </a:r>
            <a:endParaRPr lang="en-GB" sz="1800"/>
          </a:p>
        </p:txBody>
      </p:sp>
      <p:sp>
        <p:nvSpPr>
          <p:cNvPr id="242721" name="Text Box 33"/>
          <p:cNvSpPr txBox="1">
            <a:spLocks noChangeArrowheads="1"/>
          </p:cNvSpPr>
          <p:nvPr/>
        </p:nvSpPr>
        <p:spPr bwMode="auto">
          <a:xfrm>
            <a:off x="7162800" y="2971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[449]</a:t>
            </a:r>
            <a:endParaRPr lang="en-GB" sz="1800"/>
          </a:p>
        </p:txBody>
      </p:sp>
      <p:sp>
        <p:nvSpPr>
          <p:cNvPr id="242722" name="Text Box 34"/>
          <p:cNvSpPr txBox="1">
            <a:spLocks noChangeArrowheads="1"/>
          </p:cNvSpPr>
          <p:nvPr/>
        </p:nvSpPr>
        <p:spPr bwMode="auto">
          <a:xfrm>
            <a:off x="1447800" y="31242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[447]</a:t>
            </a:r>
            <a:endParaRPr lang="en-GB" sz="1800"/>
          </a:p>
        </p:txBody>
      </p:sp>
      <p:sp>
        <p:nvSpPr>
          <p:cNvPr id="242723" name="Text Box 35"/>
          <p:cNvSpPr txBox="1">
            <a:spLocks noChangeArrowheads="1"/>
          </p:cNvSpPr>
          <p:nvPr/>
        </p:nvSpPr>
        <p:spPr bwMode="auto">
          <a:xfrm>
            <a:off x="5638800" y="39004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[417]</a:t>
            </a:r>
            <a:endParaRPr lang="en-GB" sz="1800"/>
          </a:p>
        </p:txBody>
      </p:sp>
      <p:sp>
        <p:nvSpPr>
          <p:cNvPr id="242724" name="Text Box 36"/>
          <p:cNvSpPr txBox="1">
            <a:spLocks noChangeArrowheads="1"/>
          </p:cNvSpPr>
          <p:nvPr/>
        </p:nvSpPr>
        <p:spPr bwMode="auto">
          <a:xfrm>
            <a:off x="2819400" y="39766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[413]</a:t>
            </a:r>
            <a:endParaRPr lang="en-GB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8EB5E-788E-43B2-8319-D12E77153FC5}" type="slidenum">
              <a:rPr lang="ar-SA"/>
              <a:pPr/>
              <a:t>46</a:t>
            </a:fld>
            <a:endParaRPr lang="en-GB"/>
          </a:p>
        </p:txBody>
      </p:sp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A* Search: Tree Search</a:t>
            </a:r>
            <a:endParaRPr lang="en-GB"/>
          </a:p>
        </p:txBody>
      </p:sp>
      <p:grpSp>
        <p:nvGrpSpPr>
          <p:cNvPr id="243715" name="Group 3"/>
          <p:cNvGrpSpPr>
            <a:grpSpLocks/>
          </p:cNvGrpSpPr>
          <p:nvPr/>
        </p:nvGrpSpPr>
        <p:grpSpPr bwMode="auto">
          <a:xfrm>
            <a:off x="4343400" y="1843088"/>
            <a:ext cx="457200" cy="457200"/>
            <a:chOff x="1344" y="1248"/>
            <a:chExt cx="288" cy="288"/>
          </a:xfrm>
        </p:grpSpPr>
        <p:sp>
          <p:nvSpPr>
            <p:cNvPr id="243716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17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243718" name="Group 6"/>
          <p:cNvGrpSpPr>
            <a:grpSpLocks/>
          </p:cNvGrpSpPr>
          <p:nvPr/>
        </p:nvGrpSpPr>
        <p:grpSpPr bwMode="auto">
          <a:xfrm>
            <a:off x="6705600" y="2971800"/>
            <a:ext cx="457200" cy="457200"/>
            <a:chOff x="1344" y="1248"/>
            <a:chExt cx="288" cy="288"/>
          </a:xfrm>
        </p:grpSpPr>
        <p:sp>
          <p:nvSpPr>
            <p:cNvPr id="243719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20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243721" name="Group 9"/>
          <p:cNvGrpSpPr>
            <a:grpSpLocks/>
          </p:cNvGrpSpPr>
          <p:nvPr/>
        </p:nvGrpSpPr>
        <p:grpSpPr bwMode="auto">
          <a:xfrm>
            <a:off x="2209800" y="3048000"/>
            <a:ext cx="457200" cy="457200"/>
            <a:chOff x="1344" y="1248"/>
            <a:chExt cx="288" cy="288"/>
          </a:xfrm>
        </p:grpSpPr>
        <p:sp>
          <p:nvSpPr>
            <p:cNvPr id="243722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23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243724" name="Group 12"/>
          <p:cNvGrpSpPr>
            <a:grpSpLocks/>
          </p:cNvGrpSpPr>
          <p:nvPr/>
        </p:nvGrpSpPr>
        <p:grpSpPr bwMode="auto">
          <a:xfrm>
            <a:off x="4419600" y="2986088"/>
            <a:ext cx="457200" cy="457200"/>
            <a:chOff x="1344" y="1248"/>
            <a:chExt cx="288" cy="288"/>
          </a:xfrm>
        </p:grpSpPr>
        <p:sp>
          <p:nvSpPr>
            <p:cNvPr id="243725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26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243727" name="Group 15"/>
          <p:cNvGrpSpPr>
            <a:grpSpLocks/>
          </p:cNvGrpSpPr>
          <p:nvPr/>
        </p:nvGrpSpPr>
        <p:grpSpPr bwMode="auto">
          <a:xfrm>
            <a:off x="5105400" y="3900488"/>
            <a:ext cx="457200" cy="457200"/>
            <a:chOff x="1344" y="1248"/>
            <a:chExt cx="288" cy="288"/>
          </a:xfrm>
        </p:grpSpPr>
        <p:sp>
          <p:nvSpPr>
            <p:cNvPr id="243728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29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F</a:t>
              </a:r>
              <a:endParaRPr lang="en-GB" sz="1800"/>
            </a:p>
          </p:txBody>
        </p:sp>
      </p:grpSp>
      <p:sp>
        <p:nvSpPr>
          <p:cNvPr id="243730" name="Line 18"/>
          <p:cNvSpPr>
            <a:spLocks noChangeShapeType="1"/>
          </p:cNvSpPr>
          <p:nvPr/>
        </p:nvSpPr>
        <p:spPr bwMode="auto">
          <a:xfrm>
            <a:off x="4648200" y="3443288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3731" name="Text Box 19"/>
          <p:cNvSpPr txBox="1">
            <a:spLocks noChangeArrowheads="1"/>
          </p:cNvSpPr>
          <p:nvPr/>
        </p:nvSpPr>
        <p:spPr bwMode="auto">
          <a:xfrm>
            <a:off x="4876800" y="33670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99</a:t>
            </a:r>
            <a:endParaRPr lang="en-GB" sz="1800" b="1">
              <a:solidFill>
                <a:schemeClr val="hlink"/>
              </a:solidFill>
            </a:endParaRPr>
          </a:p>
        </p:txBody>
      </p:sp>
      <p:grpSp>
        <p:nvGrpSpPr>
          <p:cNvPr id="243732" name="Group 20"/>
          <p:cNvGrpSpPr>
            <a:grpSpLocks/>
          </p:cNvGrpSpPr>
          <p:nvPr/>
        </p:nvGrpSpPr>
        <p:grpSpPr bwMode="auto">
          <a:xfrm>
            <a:off x="3581400" y="3900488"/>
            <a:ext cx="457200" cy="457200"/>
            <a:chOff x="1344" y="1248"/>
            <a:chExt cx="288" cy="288"/>
          </a:xfrm>
        </p:grpSpPr>
        <p:sp>
          <p:nvSpPr>
            <p:cNvPr id="243733" name="Oval 21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34" name="Text Box 22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G</a:t>
              </a:r>
              <a:endParaRPr lang="en-GB" sz="1800"/>
            </a:p>
          </p:txBody>
        </p:sp>
      </p:grpSp>
      <p:sp>
        <p:nvSpPr>
          <p:cNvPr id="243735" name="Line 23"/>
          <p:cNvSpPr>
            <a:spLocks noChangeShapeType="1"/>
          </p:cNvSpPr>
          <p:nvPr/>
        </p:nvSpPr>
        <p:spPr bwMode="auto">
          <a:xfrm flipH="1">
            <a:off x="3733800" y="3443288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3736" name="Text Box 24"/>
          <p:cNvSpPr txBox="1">
            <a:spLocks noChangeArrowheads="1"/>
          </p:cNvSpPr>
          <p:nvPr/>
        </p:nvSpPr>
        <p:spPr bwMode="auto">
          <a:xfrm>
            <a:off x="3810000" y="33670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3737" name="Line 25"/>
          <p:cNvSpPr>
            <a:spLocks noChangeShapeType="1"/>
          </p:cNvSpPr>
          <p:nvPr/>
        </p:nvSpPr>
        <p:spPr bwMode="auto">
          <a:xfrm>
            <a:off x="4572000" y="2300288"/>
            <a:ext cx="2362200" cy="671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3738" name="Line 26"/>
          <p:cNvSpPr>
            <a:spLocks noChangeShapeType="1"/>
          </p:cNvSpPr>
          <p:nvPr/>
        </p:nvSpPr>
        <p:spPr bwMode="auto">
          <a:xfrm>
            <a:off x="4572000" y="2300288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3739" name="Line 27"/>
          <p:cNvSpPr>
            <a:spLocks noChangeShapeType="1"/>
          </p:cNvSpPr>
          <p:nvPr/>
        </p:nvSpPr>
        <p:spPr bwMode="auto">
          <a:xfrm flipH="1">
            <a:off x="2438400" y="2300288"/>
            <a:ext cx="213360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3740" name="Text Box 28"/>
          <p:cNvSpPr txBox="1">
            <a:spLocks noChangeArrowheads="1"/>
          </p:cNvSpPr>
          <p:nvPr/>
        </p:nvSpPr>
        <p:spPr bwMode="auto">
          <a:xfrm>
            <a:off x="48768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Start</a:t>
            </a:r>
            <a:endParaRPr lang="en-GB" sz="1800" b="1"/>
          </a:p>
        </p:txBody>
      </p:sp>
      <p:sp>
        <p:nvSpPr>
          <p:cNvPr id="243741" name="Text Box 29"/>
          <p:cNvSpPr txBox="1">
            <a:spLocks noChangeArrowheads="1"/>
          </p:cNvSpPr>
          <p:nvPr/>
        </p:nvSpPr>
        <p:spPr bwMode="auto">
          <a:xfrm>
            <a:off x="5791200" y="23002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75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3742" name="Text Box 30"/>
          <p:cNvSpPr txBox="1">
            <a:spLocks noChangeArrowheads="1"/>
          </p:cNvSpPr>
          <p:nvPr/>
        </p:nvSpPr>
        <p:spPr bwMode="auto">
          <a:xfrm>
            <a:off x="2819400" y="2300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118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3743" name="Text Box 31"/>
          <p:cNvSpPr txBox="1">
            <a:spLocks noChangeArrowheads="1"/>
          </p:cNvSpPr>
          <p:nvPr/>
        </p:nvSpPr>
        <p:spPr bwMode="auto">
          <a:xfrm>
            <a:off x="4572000" y="2543175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140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3744" name="Text Box 32"/>
          <p:cNvSpPr txBox="1">
            <a:spLocks noChangeArrowheads="1"/>
          </p:cNvSpPr>
          <p:nvPr/>
        </p:nvSpPr>
        <p:spPr bwMode="auto">
          <a:xfrm>
            <a:off x="4876800" y="29860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[393]</a:t>
            </a:r>
            <a:endParaRPr lang="en-GB" sz="1800"/>
          </a:p>
        </p:txBody>
      </p:sp>
      <p:sp>
        <p:nvSpPr>
          <p:cNvPr id="243745" name="Text Box 33"/>
          <p:cNvSpPr txBox="1">
            <a:spLocks noChangeArrowheads="1"/>
          </p:cNvSpPr>
          <p:nvPr/>
        </p:nvSpPr>
        <p:spPr bwMode="auto">
          <a:xfrm>
            <a:off x="7162800" y="2971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[449]</a:t>
            </a:r>
            <a:endParaRPr lang="en-GB" sz="1800"/>
          </a:p>
        </p:txBody>
      </p:sp>
      <p:sp>
        <p:nvSpPr>
          <p:cNvPr id="243746" name="Text Box 34"/>
          <p:cNvSpPr txBox="1">
            <a:spLocks noChangeArrowheads="1"/>
          </p:cNvSpPr>
          <p:nvPr/>
        </p:nvSpPr>
        <p:spPr bwMode="auto">
          <a:xfrm>
            <a:off x="1447800" y="31242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[447]</a:t>
            </a:r>
            <a:endParaRPr lang="en-GB" sz="1800"/>
          </a:p>
        </p:txBody>
      </p:sp>
      <p:sp>
        <p:nvSpPr>
          <p:cNvPr id="243747" name="Text Box 35"/>
          <p:cNvSpPr txBox="1">
            <a:spLocks noChangeArrowheads="1"/>
          </p:cNvSpPr>
          <p:nvPr/>
        </p:nvSpPr>
        <p:spPr bwMode="auto">
          <a:xfrm>
            <a:off x="5638800" y="39004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[417]</a:t>
            </a:r>
            <a:endParaRPr lang="en-GB" sz="1800"/>
          </a:p>
        </p:txBody>
      </p:sp>
      <p:sp>
        <p:nvSpPr>
          <p:cNvPr id="243748" name="Text Box 36"/>
          <p:cNvSpPr txBox="1">
            <a:spLocks noChangeArrowheads="1"/>
          </p:cNvSpPr>
          <p:nvPr/>
        </p:nvSpPr>
        <p:spPr bwMode="auto">
          <a:xfrm>
            <a:off x="2819400" y="39766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[413]</a:t>
            </a:r>
            <a:endParaRPr lang="en-GB" sz="1800"/>
          </a:p>
        </p:txBody>
      </p:sp>
      <p:grpSp>
        <p:nvGrpSpPr>
          <p:cNvPr id="243749" name="Group 37"/>
          <p:cNvGrpSpPr>
            <a:grpSpLocks/>
          </p:cNvGrpSpPr>
          <p:nvPr/>
        </p:nvGrpSpPr>
        <p:grpSpPr bwMode="auto">
          <a:xfrm>
            <a:off x="2743200" y="4800600"/>
            <a:ext cx="457200" cy="457200"/>
            <a:chOff x="1344" y="1248"/>
            <a:chExt cx="288" cy="288"/>
          </a:xfrm>
        </p:grpSpPr>
        <p:sp>
          <p:nvSpPr>
            <p:cNvPr id="243750" name="Oval 38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51" name="Text Box 39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H</a:t>
              </a:r>
              <a:endParaRPr lang="en-GB" sz="1800"/>
            </a:p>
          </p:txBody>
        </p:sp>
      </p:grpSp>
      <p:sp>
        <p:nvSpPr>
          <p:cNvPr id="243752" name="Line 40"/>
          <p:cNvSpPr>
            <a:spLocks noChangeShapeType="1"/>
          </p:cNvSpPr>
          <p:nvPr/>
        </p:nvSpPr>
        <p:spPr bwMode="auto">
          <a:xfrm flipH="1">
            <a:off x="3048000" y="4343400"/>
            <a:ext cx="762000" cy="442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3753" name="Text Box 41"/>
          <p:cNvSpPr txBox="1">
            <a:spLocks noChangeArrowheads="1"/>
          </p:cNvSpPr>
          <p:nvPr/>
        </p:nvSpPr>
        <p:spPr bwMode="auto">
          <a:xfrm>
            <a:off x="3429000" y="448151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97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3754" name="Text Box 42"/>
          <p:cNvSpPr txBox="1">
            <a:spLocks noChangeArrowheads="1"/>
          </p:cNvSpPr>
          <p:nvPr/>
        </p:nvSpPr>
        <p:spPr bwMode="auto">
          <a:xfrm>
            <a:off x="2057400" y="4862513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[415]</a:t>
            </a:r>
            <a:endParaRPr lang="en-GB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31A66-9A4E-4786-906E-18F9CF4B9129}" type="slidenum">
              <a:rPr lang="ar-SA"/>
              <a:pPr/>
              <a:t>47</a:t>
            </a:fld>
            <a:endParaRPr lang="en-GB"/>
          </a:p>
        </p:txBody>
      </p:sp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A* Search: Tree Search</a:t>
            </a:r>
            <a:endParaRPr lang="en-GB"/>
          </a:p>
        </p:txBody>
      </p:sp>
      <p:grpSp>
        <p:nvGrpSpPr>
          <p:cNvPr id="217091" name="Group 3"/>
          <p:cNvGrpSpPr>
            <a:grpSpLocks/>
          </p:cNvGrpSpPr>
          <p:nvPr/>
        </p:nvGrpSpPr>
        <p:grpSpPr bwMode="auto">
          <a:xfrm>
            <a:off x="4343400" y="1843088"/>
            <a:ext cx="457200" cy="457200"/>
            <a:chOff x="1344" y="1248"/>
            <a:chExt cx="288" cy="288"/>
          </a:xfrm>
        </p:grpSpPr>
        <p:sp>
          <p:nvSpPr>
            <p:cNvPr id="217092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093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217094" name="Group 6"/>
          <p:cNvGrpSpPr>
            <a:grpSpLocks/>
          </p:cNvGrpSpPr>
          <p:nvPr/>
        </p:nvGrpSpPr>
        <p:grpSpPr bwMode="auto">
          <a:xfrm>
            <a:off x="6705600" y="2971800"/>
            <a:ext cx="457200" cy="457200"/>
            <a:chOff x="1344" y="1248"/>
            <a:chExt cx="288" cy="288"/>
          </a:xfrm>
        </p:grpSpPr>
        <p:sp>
          <p:nvSpPr>
            <p:cNvPr id="217095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096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217100" name="Group 12"/>
          <p:cNvGrpSpPr>
            <a:grpSpLocks/>
          </p:cNvGrpSpPr>
          <p:nvPr/>
        </p:nvGrpSpPr>
        <p:grpSpPr bwMode="auto">
          <a:xfrm>
            <a:off x="2209800" y="3048000"/>
            <a:ext cx="457200" cy="457200"/>
            <a:chOff x="1344" y="1248"/>
            <a:chExt cx="288" cy="288"/>
          </a:xfrm>
        </p:grpSpPr>
        <p:sp>
          <p:nvSpPr>
            <p:cNvPr id="217101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102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217103" name="Group 15"/>
          <p:cNvGrpSpPr>
            <a:grpSpLocks/>
          </p:cNvGrpSpPr>
          <p:nvPr/>
        </p:nvGrpSpPr>
        <p:grpSpPr bwMode="auto">
          <a:xfrm>
            <a:off x="4419600" y="2986088"/>
            <a:ext cx="457200" cy="457200"/>
            <a:chOff x="1344" y="1248"/>
            <a:chExt cx="288" cy="288"/>
          </a:xfrm>
        </p:grpSpPr>
        <p:sp>
          <p:nvSpPr>
            <p:cNvPr id="217104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105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217106" name="Group 18"/>
          <p:cNvGrpSpPr>
            <a:grpSpLocks/>
          </p:cNvGrpSpPr>
          <p:nvPr/>
        </p:nvGrpSpPr>
        <p:grpSpPr bwMode="auto">
          <a:xfrm>
            <a:off x="5105400" y="3900488"/>
            <a:ext cx="457200" cy="457200"/>
            <a:chOff x="1344" y="1248"/>
            <a:chExt cx="288" cy="288"/>
          </a:xfrm>
        </p:grpSpPr>
        <p:sp>
          <p:nvSpPr>
            <p:cNvPr id="217107" name="Oval 1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108" name="Text Box 2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F</a:t>
              </a:r>
              <a:endParaRPr lang="en-GB" sz="1800"/>
            </a:p>
          </p:txBody>
        </p:sp>
      </p:grpSp>
      <p:grpSp>
        <p:nvGrpSpPr>
          <p:cNvPr id="217109" name="Group 21"/>
          <p:cNvGrpSpPr>
            <a:grpSpLocks/>
          </p:cNvGrpSpPr>
          <p:nvPr/>
        </p:nvGrpSpPr>
        <p:grpSpPr bwMode="auto">
          <a:xfrm>
            <a:off x="1981200" y="5715000"/>
            <a:ext cx="457200" cy="457200"/>
            <a:chOff x="1344" y="1248"/>
            <a:chExt cx="288" cy="288"/>
          </a:xfrm>
        </p:grpSpPr>
        <p:sp>
          <p:nvSpPr>
            <p:cNvPr id="217110" name="Oval 2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111" name="Text Box 2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I</a:t>
              </a:r>
              <a:endParaRPr lang="en-GB" sz="1800"/>
            </a:p>
          </p:txBody>
        </p:sp>
      </p:grpSp>
      <p:sp>
        <p:nvSpPr>
          <p:cNvPr id="217112" name="Line 24"/>
          <p:cNvSpPr>
            <a:spLocks noChangeShapeType="1"/>
          </p:cNvSpPr>
          <p:nvPr/>
        </p:nvSpPr>
        <p:spPr bwMode="auto">
          <a:xfrm>
            <a:off x="4648200" y="3443288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7114" name="Text Box 26"/>
          <p:cNvSpPr txBox="1">
            <a:spLocks noChangeArrowheads="1"/>
          </p:cNvSpPr>
          <p:nvPr/>
        </p:nvSpPr>
        <p:spPr bwMode="auto">
          <a:xfrm>
            <a:off x="4876800" y="33670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99</a:t>
            </a:r>
            <a:endParaRPr lang="en-GB" sz="1800" b="1">
              <a:solidFill>
                <a:schemeClr val="hlink"/>
              </a:solidFill>
            </a:endParaRPr>
          </a:p>
        </p:txBody>
      </p:sp>
      <p:grpSp>
        <p:nvGrpSpPr>
          <p:cNvPr id="217116" name="Group 28"/>
          <p:cNvGrpSpPr>
            <a:grpSpLocks/>
          </p:cNvGrpSpPr>
          <p:nvPr/>
        </p:nvGrpSpPr>
        <p:grpSpPr bwMode="auto">
          <a:xfrm>
            <a:off x="3581400" y="3900488"/>
            <a:ext cx="457200" cy="457200"/>
            <a:chOff x="1344" y="1248"/>
            <a:chExt cx="288" cy="288"/>
          </a:xfrm>
        </p:grpSpPr>
        <p:sp>
          <p:nvSpPr>
            <p:cNvPr id="217117" name="Oval 2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118" name="Text Box 3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G</a:t>
              </a:r>
              <a:endParaRPr lang="en-GB" sz="1800"/>
            </a:p>
          </p:txBody>
        </p:sp>
      </p:grpSp>
      <p:grpSp>
        <p:nvGrpSpPr>
          <p:cNvPr id="217119" name="Group 31"/>
          <p:cNvGrpSpPr>
            <a:grpSpLocks/>
          </p:cNvGrpSpPr>
          <p:nvPr/>
        </p:nvGrpSpPr>
        <p:grpSpPr bwMode="auto">
          <a:xfrm>
            <a:off x="2743200" y="4814888"/>
            <a:ext cx="457200" cy="457200"/>
            <a:chOff x="1344" y="1248"/>
            <a:chExt cx="288" cy="288"/>
          </a:xfrm>
        </p:grpSpPr>
        <p:sp>
          <p:nvSpPr>
            <p:cNvPr id="217120" name="Oval 3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121" name="Text Box 3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H</a:t>
              </a:r>
              <a:endParaRPr lang="en-GB" sz="1800"/>
            </a:p>
          </p:txBody>
        </p:sp>
      </p:grpSp>
      <p:sp>
        <p:nvSpPr>
          <p:cNvPr id="217122" name="Line 34"/>
          <p:cNvSpPr>
            <a:spLocks noChangeShapeType="1"/>
          </p:cNvSpPr>
          <p:nvPr/>
        </p:nvSpPr>
        <p:spPr bwMode="auto">
          <a:xfrm flipH="1">
            <a:off x="3733800" y="3443288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7123" name="Line 35"/>
          <p:cNvSpPr>
            <a:spLocks noChangeShapeType="1"/>
          </p:cNvSpPr>
          <p:nvPr/>
        </p:nvSpPr>
        <p:spPr bwMode="auto">
          <a:xfrm flipH="1">
            <a:off x="3048000" y="4357688"/>
            <a:ext cx="762000" cy="442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7124" name="Line 36"/>
          <p:cNvSpPr>
            <a:spLocks noChangeShapeType="1"/>
          </p:cNvSpPr>
          <p:nvPr/>
        </p:nvSpPr>
        <p:spPr bwMode="auto">
          <a:xfrm flipH="1">
            <a:off x="2209800" y="5272088"/>
            <a:ext cx="762000" cy="442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7125" name="Text Box 37"/>
          <p:cNvSpPr txBox="1">
            <a:spLocks noChangeArrowheads="1"/>
          </p:cNvSpPr>
          <p:nvPr/>
        </p:nvSpPr>
        <p:spPr bwMode="auto">
          <a:xfrm>
            <a:off x="3810000" y="33670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17126" name="Line 38"/>
          <p:cNvSpPr>
            <a:spLocks noChangeShapeType="1"/>
          </p:cNvSpPr>
          <p:nvPr/>
        </p:nvSpPr>
        <p:spPr bwMode="auto">
          <a:xfrm>
            <a:off x="4572000" y="2300288"/>
            <a:ext cx="2362200" cy="671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7127" name="Line 39"/>
          <p:cNvSpPr>
            <a:spLocks noChangeShapeType="1"/>
          </p:cNvSpPr>
          <p:nvPr/>
        </p:nvSpPr>
        <p:spPr bwMode="auto">
          <a:xfrm>
            <a:off x="4572000" y="2300288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7128" name="Line 40"/>
          <p:cNvSpPr>
            <a:spLocks noChangeShapeType="1"/>
          </p:cNvSpPr>
          <p:nvPr/>
        </p:nvSpPr>
        <p:spPr bwMode="auto">
          <a:xfrm flipH="1">
            <a:off x="2438400" y="2300288"/>
            <a:ext cx="213360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7130" name="Text Box 42"/>
          <p:cNvSpPr txBox="1">
            <a:spLocks noChangeArrowheads="1"/>
          </p:cNvSpPr>
          <p:nvPr/>
        </p:nvSpPr>
        <p:spPr bwMode="auto">
          <a:xfrm>
            <a:off x="48768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Start</a:t>
            </a:r>
            <a:endParaRPr lang="en-GB" sz="1800" b="1"/>
          </a:p>
        </p:txBody>
      </p:sp>
      <p:sp>
        <p:nvSpPr>
          <p:cNvPr id="217132" name="Text Box 44"/>
          <p:cNvSpPr txBox="1">
            <a:spLocks noChangeArrowheads="1"/>
          </p:cNvSpPr>
          <p:nvPr/>
        </p:nvSpPr>
        <p:spPr bwMode="auto">
          <a:xfrm>
            <a:off x="3429000" y="4495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97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17133" name="Text Box 45"/>
          <p:cNvSpPr txBox="1">
            <a:spLocks noChangeArrowheads="1"/>
          </p:cNvSpPr>
          <p:nvPr/>
        </p:nvSpPr>
        <p:spPr bwMode="auto">
          <a:xfrm>
            <a:off x="2514600" y="54244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101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17134" name="Text Box 46"/>
          <p:cNvSpPr txBox="1">
            <a:spLocks noChangeArrowheads="1"/>
          </p:cNvSpPr>
          <p:nvPr/>
        </p:nvSpPr>
        <p:spPr bwMode="auto">
          <a:xfrm>
            <a:off x="5791200" y="23002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75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17135" name="Text Box 47"/>
          <p:cNvSpPr txBox="1">
            <a:spLocks noChangeArrowheads="1"/>
          </p:cNvSpPr>
          <p:nvPr/>
        </p:nvSpPr>
        <p:spPr bwMode="auto">
          <a:xfrm>
            <a:off x="2819400" y="2300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118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17173" name="Text Box 85"/>
          <p:cNvSpPr txBox="1">
            <a:spLocks noChangeArrowheads="1"/>
          </p:cNvSpPr>
          <p:nvPr/>
        </p:nvSpPr>
        <p:spPr bwMode="auto">
          <a:xfrm>
            <a:off x="4572000" y="2543175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140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17174" name="Text Box 86"/>
          <p:cNvSpPr txBox="1">
            <a:spLocks noChangeArrowheads="1"/>
          </p:cNvSpPr>
          <p:nvPr/>
        </p:nvSpPr>
        <p:spPr bwMode="auto">
          <a:xfrm>
            <a:off x="4876800" y="29860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[393]</a:t>
            </a:r>
            <a:endParaRPr lang="en-GB" sz="1800"/>
          </a:p>
        </p:txBody>
      </p:sp>
      <p:sp>
        <p:nvSpPr>
          <p:cNvPr id="217175" name="Text Box 87"/>
          <p:cNvSpPr txBox="1">
            <a:spLocks noChangeArrowheads="1"/>
          </p:cNvSpPr>
          <p:nvPr/>
        </p:nvSpPr>
        <p:spPr bwMode="auto">
          <a:xfrm>
            <a:off x="7162800" y="2971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[449]</a:t>
            </a:r>
            <a:endParaRPr lang="en-GB" sz="1800"/>
          </a:p>
        </p:txBody>
      </p:sp>
      <p:sp>
        <p:nvSpPr>
          <p:cNvPr id="217176" name="Text Box 88"/>
          <p:cNvSpPr txBox="1">
            <a:spLocks noChangeArrowheads="1"/>
          </p:cNvSpPr>
          <p:nvPr/>
        </p:nvSpPr>
        <p:spPr bwMode="auto">
          <a:xfrm>
            <a:off x="1447800" y="31242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[447]</a:t>
            </a:r>
            <a:endParaRPr lang="en-GB" sz="1800"/>
          </a:p>
        </p:txBody>
      </p:sp>
      <p:sp>
        <p:nvSpPr>
          <p:cNvPr id="217177" name="Text Box 89"/>
          <p:cNvSpPr txBox="1">
            <a:spLocks noChangeArrowheads="1"/>
          </p:cNvSpPr>
          <p:nvPr/>
        </p:nvSpPr>
        <p:spPr bwMode="auto">
          <a:xfrm>
            <a:off x="5638800" y="39004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[417]</a:t>
            </a:r>
            <a:endParaRPr lang="en-GB" sz="1800"/>
          </a:p>
        </p:txBody>
      </p:sp>
      <p:sp>
        <p:nvSpPr>
          <p:cNvPr id="217178" name="Text Box 90"/>
          <p:cNvSpPr txBox="1">
            <a:spLocks noChangeArrowheads="1"/>
          </p:cNvSpPr>
          <p:nvPr/>
        </p:nvSpPr>
        <p:spPr bwMode="auto">
          <a:xfrm>
            <a:off x="2819400" y="39766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[413]</a:t>
            </a:r>
            <a:endParaRPr lang="en-GB" sz="1800"/>
          </a:p>
        </p:txBody>
      </p:sp>
      <p:sp>
        <p:nvSpPr>
          <p:cNvPr id="217179" name="Text Box 91"/>
          <p:cNvSpPr txBox="1">
            <a:spLocks noChangeArrowheads="1"/>
          </p:cNvSpPr>
          <p:nvPr/>
        </p:nvSpPr>
        <p:spPr bwMode="auto">
          <a:xfrm>
            <a:off x="2057400" y="4876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[415]</a:t>
            </a:r>
            <a:endParaRPr lang="en-GB" sz="1800"/>
          </a:p>
        </p:txBody>
      </p:sp>
      <p:sp>
        <p:nvSpPr>
          <p:cNvPr id="217182" name="Text Box 94"/>
          <p:cNvSpPr txBox="1">
            <a:spLocks noChangeArrowheads="1"/>
          </p:cNvSpPr>
          <p:nvPr/>
        </p:nvSpPr>
        <p:spPr bwMode="auto">
          <a:xfrm>
            <a:off x="1295400" y="5805488"/>
            <a:ext cx="1219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Goal</a:t>
            </a:r>
            <a:endParaRPr lang="en-GB" sz="1800" b="1"/>
          </a:p>
        </p:txBody>
      </p:sp>
      <p:sp>
        <p:nvSpPr>
          <p:cNvPr id="217183" name="Text Box 95"/>
          <p:cNvSpPr txBox="1">
            <a:spLocks noChangeArrowheads="1"/>
          </p:cNvSpPr>
          <p:nvPr/>
        </p:nvSpPr>
        <p:spPr bwMode="auto">
          <a:xfrm>
            <a:off x="2438400" y="57912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[418]</a:t>
            </a:r>
            <a:endParaRPr lang="en-GB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DA50C-D6D6-4C89-9009-6FF3B58CA09A}" type="slidenum">
              <a:rPr lang="ar-SA"/>
              <a:pPr/>
              <a:t>48</a:t>
            </a:fld>
            <a:endParaRPr lang="en-GB"/>
          </a:p>
        </p:txBody>
      </p:sp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A* Search: Tree Search</a:t>
            </a:r>
            <a:endParaRPr lang="en-GB"/>
          </a:p>
        </p:txBody>
      </p:sp>
      <p:grpSp>
        <p:nvGrpSpPr>
          <p:cNvPr id="246787" name="Group 3"/>
          <p:cNvGrpSpPr>
            <a:grpSpLocks/>
          </p:cNvGrpSpPr>
          <p:nvPr/>
        </p:nvGrpSpPr>
        <p:grpSpPr bwMode="auto">
          <a:xfrm>
            <a:off x="4343400" y="1843088"/>
            <a:ext cx="457200" cy="457200"/>
            <a:chOff x="1344" y="1248"/>
            <a:chExt cx="288" cy="288"/>
          </a:xfrm>
        </p:grpSpPr>
        <p:sp>
          <p:nvSpPr>
            <p:cNvPr id="246788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789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246790" name="Group 6"/>
          <p:cNvGrpSpPr>
            <a:grpSpLocks/>
          </p:cNvGrpSpPr>
          <p:nvPr/>
        </p:nvGrpSpPr>
        <p:grpSpPr bwMode="auto">
          <a:xfrm>
            <a:off x="6705600" y="2971800"/>
            <a:ext cx="457200" cy="457200"/>
            <a:chOff x="1344" y="1248"/>
            <a:chExt cx="288" cy="288"/>
          </a:xfrm>
        </p:grpSpPr>
        <p:sp>
          <p:nvSpPr>
            <p:cNvPr id="246791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792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246793" name="Group 9"/>
          <p:cNvGrpSpPr>
            <a:grpSpLocks/>
          </p:cNvGrpSpPr>
          <p:nvPr/>
        </p:nvGrpSpPr>
        <p:grpSpPr bwMode="auto">
          <a:xfrm>
            <a:off x="2209800" y="3048000"/>
            <a:ext cx="457200" cy="457200"/>
            <a:chOff x="1344" y="1248"/>
            <a:chExt cx="288" cy="288"/>
          </a:xfrm>
        </p:grpSpPr>
        <p:sp>
          <p:nvSpPr>
            <p:cNvPr id="246794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795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246796" name="Group 12"/>
          <p:cNvGrpSpPr>
            <a:grpSpLocks/>
          </p:cNvGrpSpPr>
          <p:nvPr/>
        </p:nvGrpSpPr>
        <p:grpSpPr bwMode="auto">
          <a:xfrm>
            <a:off x="4419600" y="2986088"/>
            <a:ext cx="457200" cy="457200"/>
            <a:chOff x="1344" y="1248"/>
            <a:chExt cx="288" cy="288"/>
          </a:xfrm>
        </p:grpSpPr>
        <p:sp>
          <p:nvSpPr>
            <p:cNvPr id="246797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798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246799" name="Group 15"/>
          <p:cNvGrpSpPr>
            <a:grpSpLocks/>
          </p:cNvGrpSpPr>
          <p:nvPr/>
        </p:nvGrpSpPr>
        <p:grpSpPr bwMode="auto">
          <a:xfrm>
            <a:off x="5105400" y="3900488"/>
            <a:ext cx="457200" cy="457200"/>
            <a:chOff x="1344" y="1248"/>
            <a:chExt cx="288" cy="288"/>
          </a:xfrm>
        </p:grpSpPr>
        <p:sp>
          <p:nvSpPr>
            <p:cNvPr id="246800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801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F</a:t>
              </a:r>
              <a:endParaRPr lang="en-GB" sz="1800"/>
            </a:p>
          </p:txBody>
        </p:sp>
      </p:grpSp>
      <p:grpSp>
        <p:nvGrpSpPr>
          <p:cNvPr id="246802" name="Group 18"/>
          <p:cNvGrpSpPr>
            <a:grpSpLocks/>
          </p:cNvGrpSpPr>
          <p:nvPr/>
        </p:nvGrpSpPr>
        <p:grpSpPr bwMode="auto">
          <a:xfrm>
            <a:off x="1981200" y="5715000"/>
            <a:ext cx="457200" cy="457200"/>
            <a:chOff x="1344" y="1248"/>
            <a:chExt cx="288" cy="288"/>
          </a:xfrm>
        </p:grpSpPr>
        <p:sp>
          <p:nvSpPr>
            <p:cNvPr id="246803" name="Oval 1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804" name="Text Box 2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I</a:t>
              </a:r>
              <a:endParaRPr lang="en-GB" sz="1800"/>
            </a:p>
          </p:txBody>
        </p:sp>
      </p:grpSp>
      <p:sp>
        <p:nvSpPr>
          <p:cNvPr id="246805" name="Line 21"/>
          <p:cNvSpPr>
            <a:spLocks noChangeShapeType="1"/>
          </p:cNvSpPr>
          <p:nvPr/>
        </p:nvSpPr>
        <p:spPr bwMode="auto">
          <a:xfrm>
            <a:off x="4648200" y="3443288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806" name="Text Box 22"/>
          <p:cNvSpPr txBox="1">
            <a:spLocks noChangeArrowheads="1"/>
          </p:cNvSpPr>
          <p:nvPr/>
        </p:nvSpPr>
        <p:spPr bwMode="auto">
          <a:xfrm>
            <a:off x="4876800" y="33670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99</a:t>
            </a:r>
            <a:endParaRPr lang="en-GB" sz="1800" b="1">
              <a:solidFill>
                <a:schemeClr val="hlink"/>
              </a:solidFill>
            </a:endParaRPr>
          </a:p>
        </p:txBody>
      </p:sp>
      <p:grpSp>
        <p:nvGrpSpPr>
          <p:cNvPr id="246807" name="Group 23"/>
          <p:cNvGrpSpPr>
            <a:grpSpLocks/>
          </p:cNvGrpSpPr>
          <p:nvPr/>
        </p:nvGrpSpPr>
        <p:grpSpPr bwMode="auto">
          <a:xfrm>
            <a:off x="3581400" y="3900488"/>
            <a:ext cx="457200" cy="457200"/>
            <a:chOff x="1344" y="1248"/>
            <a:chExt cx="288" cy="288"/>
          </a:xfrm>
        </p:grpSpPr>
        <p:sp>
          <p:nvSpPr>
            <p:cNvPr id="246808" name="Oval 2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809" name="Text Box 2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G</a:t>
              </a:r>
              <a:endParaRPr lang="en-GB" sz="1800"/>
            </a:p>
          </p:txBody>
        </p:sp>
      </p:grpSp>
      <p:grpSp>
        <p:nvGrpSpPr>
          <p:cNvPr id="246810" name="Group 26"/>
          <p:cNvGrpSpPr>
            <a:grpSpLocks/>
          </p:cNvGrpSpPr>
          <p:nvPr/>
        </p:nvGrpSpPr>
        <p:grpSpPr bwMode="auto">
          <a:xfrm>
            <a:off x="2743200" y="4814888"/>
            <a:ext cx="457200" cy="457200"/>
            <a:chOff x="1344" y="1248"/>
            <a:chExt cx="288" cy="288"/>
          </a:xfrm>
        </p:grpSpPr>
        <p:sp>
          <p:nvSpPr>
            <p:cNvPr id="246811" name="Oval 2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812" name="Text Box 2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H</a:t>
              </a:r>
              <a:endParaRPr lang="en-GB" sz="1800"/>
            </a:p>
          </p:txBody>
        </p:sp>
      </p:grpSp>
      <p:sp>
        <p:nvSpPr>
          <p:cNvPr id="246813" name="Line 29"/>
          <p:cNvSpPr>
            <a:spLocks noChangeShapeType="1"/>
          </p:cNvSpPr>
          <p:nvPr/>
        </p:nvSpPr>
        <p:spPr bwMode="auto">
          <a:xfrm flipH="1">
            <a:off x="3733800" y="3443288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814" name="Line 30"/>
          <p:cNvSpPr>
            <a:spLocks noChangeShapeType="1"/>
          </p:cNvSpPr>
          <p:nvPr/>
        </p:nvSpPr>
        <p:spPr bwMode="auto">
          <a:xfrm flipH="1">
            <a:off x="3048000" y="4357688"/>
            <a:ext cx="762000" cy="442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815" name="Line 31"/>
          <p:cNvSpPr>
            <a:spLocks noChangeShapeType="1"/>
          </p:cNvSpPr>
          <p:nvPr/>
        </p:nvSpPr>
        <p:spPr bwMode="auto">
          <a:xfrm flipH="1">
            <a:off x="2209800" y="5272088"/>
            <a:ext cx="762000" cy="442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816" name="Text Box 32"/>
          <p:cNvSpPr txBox="1">
            <a:spLocks noChangeArrowheads="1"/>
          </p:cNvSpPr>
          <p:nvPr/>
        </p:nvSpPr>
        <p:spPr bwMode="auto">
          <a:xfrm>
            <a:off x="3810000" y="33670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6817" name="Line 33"/>
          <p:cNvSpPr>
            <a:spLocks noChangeShapeType="1"/>
          </p:cNvSpPr>
          <p:nvPr/>
        </p:nvSpPr>
        <p:spPr bwMode="auto">
          <a:xfrm>
            <a:off x="4572000" y="2300288"/>
            <a:ext cx="2362200" cy="671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818" name="Line 34"/>
          <p:cNvSpPr>
            <a:spLocks noChangeShapeType="1"/>
          </p:cNvSpPr>
          <p:nvPr/>
        </p:nvSpPr>
        <p:spPr bwMode="auto">
          <a:xfrm>
            <a:off x="4572000" y="2300288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819" name="Line 35"/>
          <p:cNvSpPr>
            <a:spLocks noChangeShapeType="1"/>
          </p:cNvSpPr>
          <p:nvPr/>
        </p:nvSpPr>
        <p:spPr bwMode="auto">
          <a:xfrm flipH="1">
            <a:off x="2438400" y="2300288"/>
            <a:ext cx="213360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820" name="Text Box 36"/>
          <p:cNvSpPr txBox="1">
            <a:spLocks noChangeArrowheads="1"/>
          </p:cNvSpPr>
          <p:nvPr/>
        </p:nvSpPr>
        <p:spPr bwMode="auto">
          <a:xfrm>
            <a:off x="48768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Start</a:t>
            </a:r>
            <a:endParaRPr lang="en-GB" sz="1800" b="1"/>
          </a:p>
        </p:txBody>
      </p:sp>
      <p:sp>
        <p:nvSpPr>
          <p:cNvPr id="246821" name="Text Box 37"/>
          <p:cNvSpPr txBox="1">
            <a:spLocks noChangeArrowheads="1"/>
          </p:cNvSpPr>
          <p:nvPr/>
        </p:nvSpPr>
        <p:spPr bwMode="auto">
          <a:xfrm>
            <a:off x="3429000" y="4495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97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6822" name="Text Box 38"/>
          <p:cNvSpPr txBox="1">
            <a:spLocks noChangeArrowheads="1"/>
          </p:cNvSpPr>
          <p:nvPr/>
        </p:nvSpPr>
        <p:spPr bwMode="auto">
          <a:xfrm>
            <a:off x="2514600" y="54244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101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6823" name="Text Box 39"/>
          <p:cNvSpPr txBox="1">
            <a:spLocks noChangeArrowheads="1"/>
          </p:cNvSpPr>
          <p:nvPr/>
        </p:nvSpPr>
        <p:spPr bwMode="auto">
          <a:xfrm>
            <a:off x="5791200" y="23002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75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6824" name="Text Box 40"/>
          <p:cNvSpPr txBox="1">
            <a:spLocks noChangeArrowheads="1"/>
          </p:cNvSpPr>
          <p:nvPr/>
        </p:nvSpPr>
        <p:spPr bwMode="auto">
          <a:xfrm>
            <a:off x="2819400" y="2300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118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6825" name="Text Box 41"/>
          <p:cNvSpPr txBox="1">
            <a:spLocks noChangeArrowheads="1"/>
          </p:cNvSpPr>
          <p:nvPr/>
        </p:nvSpPr>
        <p:spPr bwMode="auto">
          <a:xfrm>
            <a:off x="4572000" y="2543175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140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6826" name="Text Box 42"/>
          <p:cNvSpPr txBox="1">
            <a:spLocks noChangeArrowheads="1"/>
          </p:cNvSpPr>
          <p:nvPr/>
        </p:nvSpPr>
        <p:spPr bwMode="auto">
          <a:xfrm>
            <a:off x="4876800" y="29860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[393]</a:t>
            </a:r>
            <a:endParaRPr lang="en-GB" sz="1800"/>
          </a:p>
        </p:txBody>
      </p:sp>
      <p:sp>
        <p:nvSpPr>
          <p:cNvPr id="246827" name="Text Box 43"/>
          <p:cNvSpPr txBox="1">
            <a:spLocks noChangeArrowheads="1"/>
          </p:cNvSpPr>
          <p:nvPr/>
        </p:nvSpPr>
        <p:spPr bwMode="auto">
          <a:xfrm>
            <a:off x="7162800" y="2971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[449]</a:t>
            </a:r>
            <a:endParaRPr lang="en-GB" sz="1800"/>
          </a:p>
        </p:txBody>
      </p:sp>
      <p:sp>
        <p:nvSpPr>
          <p:cNvPr id="246828" name="Text Box 44"/>
          <p:cNvSpPr txBox="1">
            <a:spLocks noChangeArrowheads="1"/>
          </p:cNvSpPr>
          <p:nvPr/>
        </p:nvSpPr>
        <p:spPr bwMode="auto">
          <a:xfrm>
            <a:off x="1447800" y="31242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[447]</a:t>
            </a:r>
            <a:endParaRPr lang="en-GB" sz="1800"/>
          </a:p>
        </p:txBody>
      </p:sp>
      <p:sp>
        <p:nvSpPr>
          <p:cNvPr id="246829" name="Text Box 45"/>
          <p:cNvSpPr txBox="1">
            <a:spLocks noChangeArrowheads="1"/>
          </p:cNvSpPr>
          <p:nvPr/>
        </p:nvSpPr>
        <p:spPr bwMode="auto">
          <a:xfrm>
            <a:off x="5638800" y="39004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[417]</a:t>
            </a:r>
            <a:endParaRPr lang="en-GB" sz="1800"/>
          </a:p>
        </p:txBody>
      </p:sp>
      <p:sp>
        <p:nvSpPr>
          <p:cNvPr id="246830" name="Text Box 46"/>
          <p:cNvSpPr txBox="1">
            <a:spLocks noChangeArrowheads="1"/>
          </p:cNvSpPr>
          <p:nvPr/>
        </p:nvSpPr>
        <p:spPr bwMode="auto">
          <a:xfrm>
            <a:off x="2819400" y="39766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[413]</a:t>
            </a:r>
            <a:endParaRPr lang="en-GB" sz="1800"/>
          </a:p>
        </p:txBody>
      </p:sp>
      <p:sp>
        <p:nvSpPr>
          <p:cNvPr id="246831" name="Text Box 47"/>
          <p:cNvSpPr txBox="1">
            <a:spLocks noChangeArrowheads="1"/>
          </p:cNvSpPr>
          <p:nvPr/>
        </p:nvSpPr>
        <p:spPr bwMode="auto">
          <a:xfrm>
            <a:off x="2057400" y="4876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[415]</a:t>
            </a:r>
            <a:endParaRPr lang="en-GB" sz="1800"/>
          </a:p>
        </p:txBody>
      </p:sp>
      <p:sp>
        <p:nvSpPr>
          <p:cNvPr id="246832" name="Text Box 48"/>
          <p:cNvSpPr txBox="1">
            <a:spLocks noChangeArrowheads="1"/>
          </p:cNvSpPr>
          <p:nvPr/>
        </p:nvSpPr>
        <p:spPr bwMode="auto">
          <a:xfrm>
            <a:off x="1295400" y="5805488"/>
            <a:ext cx="1219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Goal</a:t>
            </a:r>
            <a:endParaRPr lang="en-GB" sz="1800" b="1"/>
          </a:p>
        </p:txBody>
      </p:sp>
      <p:sp>
        <p:nvSpPr>
          <p:cNvPr id="246833" name="Text Box 49"/>
          <p:cNvSpPr txBox="1">
            <a:spLocks noChangeArrowheads="1"/>
          </p:cNvSpPr>
          <p:nvPr/>
        </p:nvSpPr>
        <p:spPr bwMode="auto">
          <a:xfrm>
            <a:off x="2438400" y="57912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[418]</a:t>
            </a:r>
            <a:endParaRPr lang="en-GB" sz="1800"/>
          </a:p>
        </p:txBody>
      </p:sp>
      <p:grpSp>
        <p:nvGrpSpPr>
          <p:cNvPr id="246834" name="Group 50"/>
          <p:cNvGrpSpPr>
            <a:grpSpLocks/>
          </p:cNvGrpSpPr>
          <p:nvPr/>
        </p:nvGrpSpPr>
        <p:grpSpPr bwMode="auto">
          <a:xfrm>
            <a:off x="5791200" y="4800600"/>
            <a:ext cx="457200" cy="457200"/>
            <a:chOff x="1344" y="1248"/>
            <a:chExt cx="288" cy="288"/>
          </a:xfrm>
        </p:grpSpPr>
        <p:sp>
          <p:nvSpPr>
            <p:cNvPr id="246835" name="Oval 51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836" name="Text Box 52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I</a:t>
              </a:r>
              <a:endParaRPr lang="en-GB" sz="1800"/>
            </a:p>
          </p:txBody>
        </p:sp>
      </p:grpSp>
      <p:sp>
        <p:nvSpPr>
          <p:cNvPr id="246837" name="Line 53"/>
          <p:cNvSpPr>
            <a:spLocks noChangeShapeType="1"/>
          </p:cNvSpPr>
          <p:nvPr/>
        </p:nvSpPr>
        <p:spPr bwMode="auto">
          <a:xfrm>
            <a:off x="5410200" y="4343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838" name="Text Box 54"/>
          <p:cNvSpPr txBox="1">
            <a:spLocks noChangeArrowheads="1"/>
          </p:cNvSpPr>
          <p:nvPr/>
        </p:nvSpPr>
        <p:spPr bwMode="auto">
          <a:xfrm>
            <a:off x="6248400" y="4876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[450]</a:t>
            </a:r>
            <a:endParaRPr lang="en-GB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8F8C-0246-4679-B376-ACC2989A7FC9}" type="slidenum">
              <a:rPr lang="ar-SA"/>
              <a:pPr/>
              <a:t>49</a:t>
            </a:fld>
            <a:endParaRPr lang="en-GB"/>
          </a:p>
        </p:txBody>
      </p:sp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A* Search: Tree Search</a:t>
            </a:r>
            <a:endParaRPr lang="en-GB"/>
          </a:p>
        </p:txBody>
      </p:sp>
      <p:grpSp>
        <p:nvGrpSpPr>
          <p:cNvPr id="247811" name="Group 3"/>
          <p:cNvGrpSpPr>
            <a:grpSpLocks/>
          </p:cNvGrpSpPr>
          <p:nvPr/>
        </p:nvGrpSpPr>
        <p:grpSpPr bwMode="auto">
          <a:xfrm>
            <a:off x="4343400" y="1843088"/>
            <a:ext cx="457200" cy="457200"/>
            <a:chOff x="1344" y="1248"/>
            <a:chExt cx="288" cy="288"/>
          </a:xfrm>
        </p:grpSpPr>
        <p:sp>
          <p:nvSpPr>
            <p:cNvPr id="247812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7813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247814" name="Group 6"/>
          <p:cNvGrpSpPr>
            <a:grpSpLocks/>
          </p:cNvGrpSpPr>
          <p:nvPr/>
        </p:nvGrpSpPr>
        <p:grpSpPr bwMode="auto">
          <a:xfrm>
            <a:off x="6705600" y="2971800"/>
            <a:ext cx="457200" cy="457200"/>
            <a:chOff x="1344" y="1248"/>
            <a:chExt cx="288" cy="288"/>
          </a:xfrm>
        </p:grpSpPr>
        <p:sp>
          <p:nvSpPr>
            <p:cNvPr id="247815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7816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247817" name="Group 9"/>
          <p:cNvGrpSpPr>
            <a:grpSpLocks/>
          </p:cNvGrpSpPr>
          <p:nvPr/>
        </p:nvGrpSpPr>
        <p:grpSpPr bwMode="auto">
          <a:xfrm>
            <a:off x="2209800" y="3048000"/>
            <a:ext cx="457200" cy="457200"/>
            <a:chOff x="1344" y="1248"/>
            <a:chExt cx="288" cy="288"/>
          </a:xfrm>
        </p:grpSpPr>
        <p:sp>
          <p:nvSpPr>
            <p:cNvPr id="247818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7819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247820" name="Group 12"/>
          <p:cNvGrpSpPr>
            <a:grpSpLocks/>
          </p:cNvGrpSpPr>
          <p:nvPr/>
        </p:nvGrpSpPr>
        <p:grpSpPr bwMode="auto">
          <a:xfrm>
            <a:off x="4419600" y="2986088"/>
            <a:ext cx="457200" cy="457200"/>
            <a:chOff x="1344" y="1248"/>
            <a:chExt cx="288" cy="288"/>
          </a:xfrm>
        </p:grpSpPr>
        <p:sp>
          <p:nvSpPr>
            <p:cNvPr id="247821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7822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247823" name="Group 15"/>
          <p:cNvGrpSpPr>
            <a:grpSpLocks/>
          </p:cNvGrpSpPr>
          <p:nvPr/>
        </p:nvGrpSpPr>
        <p:grpSpPr bwMode="auto">
          <a:xfrm>
            <a:off x="5105400" y="3900488"/>
            <a:ext cx="457200" cy="457200"/>
            <a:chOff x="1344" y="1248"/>
            <a:chExt cx="288" cy="288"/>
          </a:xfrm>
        </p:grpSpPr>
        <p:sp>
          <p:nvSpPr>
            <p:cNvPr id="247824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7825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F</a:t>
              </a:r>
              <a:endParaRPr lang="en-GB" sz="1800"/>
            </a:p>
          </p:txBody>
        </p:sp>
      </p:grpSp>
      <p:grpSp>
        <p:nvGrpSpPr>
          <p:cNvPr id="247826" name="Group 18"/>
          <p:cNvGrpSpPr>
            <a:grpSpLocks/>
          </p:cNvGrpSpPr>
          <p:nvPr/>
        </p:nvGrpSpPr>
        <p:grpSpPr bwMode="auto">
          <a:xfrm>
            <a:off x="1981200" y="5715000"/>
            <a:ext cx="457200" cy="457200"/>
            <a:chOff x="1344" y="1248"/>
            <a:chExt cx="288" cy="288"/>
          </a:xfrm>
        </p:grpSpPr>
        <p:sp>
          <p:nvSpPr>
            <p:cNvPr id="247827" name="Oval 1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7828" name="Text Box 2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I</a:t>
              </a:r>
              <a:endParaRPr lang="en-GB" sz="1800"/>
            </a:p>
          </p:txBody>
        </p:sp>
      </p:grpSp>
      <p:sp>
        <p:nvSpPr>
          <p:cNvPr id="247829" name="Line 21"/>
          <p:cNvSpPr>
            <a:spLocks noChangeShapeType="1"/>
          </p:cNvSpPr>
          <p:nvPr/>
        </p:nvSpPr>
        <p:spPr bwMode="auto">
          <a:xfrm>
            <a:off x="4648200" y="3443288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30" name="Text Box 22"/>
          <p:cNvSpPr txBox="1">
            <a:spLocks noChangeArrowheads="1"/>
          </p:cNvSpPr>
          <p:nvPr/>
        </p:nvSpPr>
        <p:spPr bwMode="auto">
          <a:xfrm>
            <a:off x="4876800" y="33670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99</a:t>
            </a:r>
            <a:endParaRPr lang="en-GB" sz="1800" b="1">
              <a:solidFill>
                <a:schemeClr val="hlink"/>
              </a:solidFill>
            </a:endParaRPr>
          </a:p>
        </p:txBody>
      </p:sp>
      <p:grpSp>
        <p:nvGrpSpPr>
          <p:cNvPr id="247831" name="Group 23"/>
          <p:cNvGrpSpPr>
            <a:grpSpLocks/>
          </p:cNvGrpSpPr>
          <p:nvPr/>
        </p:nvGrpSpPr>
        <p:grpSpPr bwMode="auto">
          <a:xfrm>
            <a:off x="3581400" y="3900488"/>
            <a:ext cx="457200" cy="457200"/>
            <a:chOff x="1344" y="1248"/>
            <a:chExt cx="288" cy="288"/>
          </a:xfrm>
        </p:grpSpPr>
        <p:sp>
          <p:nvSpPr>
            <p:cNvPr id="247832" name="Oval 2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7833" name="Text Box 2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G</a:t>
              </a:r>
              <a:endParaRPr lang="en-GB" sz="1800"/>
            </a:p>
          </p:txBody>
        </p:sp>
      </p:grpSp>
      <p:grpSp>
        <p:nvGrpSpPr>
          <p:cNvPr id="247834" name="Group 26"/>
          <p:cNvGrpSpPr>
            <a:grpSpLocks/>
          </p:cNvGrpSpPr>
          <p:nvPr/>
        </p:nvGrpSpPr>
        <p:grpSpPr bwMode="auto">
          <a:xfrm>
            <a:off x="2743200" y="4814888"/>
            <a:ext cx="457200" cy="457200"/>
            <a:chOff x="1344" y="1248"/>
            <a:chExt cx="288" cy="288"/>
          </a:xfrm>
        </p:grpSpPr>
        <p:sp>
          <p:nvSpPr>
            <p:cNvPr id="247835" name="Oval 2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7836" name="Text Box 2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H</a:t>
              </a:r>
              <a:endParaRPr lang="en-GB" sz="1800"/>
            </a:p>
          </p:txBody>
        </p:sp>
      </p:grpSp>
      <p:sp>
        <p:nvSpPr>
          <p:cNvPr id="247837" name="Line 29"/>
          <p:cNvSpPr>
            <a:spLocks noChangeShapeType="1"/>
          </p:cNvSpPr>
          <p:nvPr/>
        </p:nvSpPr>
        <p:spPr bwMode="auto">
          <a:xfrm flipH="1">
            <a:off x="3733800" y="3443288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38" name="Line 30"/>
          <p:cNvSpPr>
            <a:spLocks noChangeShapeType="1"/>
          </p:cNvSpPr>
          <p:nvPr/>
        </p:nvSpPr>
        <p:spPr bwMode="auto">
          <a:xfrm flipH="1">
            <a:off x="3048000" y="4357688"/>
            <a:ext cx="762000" cy="442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39" name="Line 31"/>
          <p:cNvSpPr>
            <a:spLocks noChangeShapeType="1"/>
          </p:cNvSpPr>
          <p:nvPr/>
        </p:nvSpPr>
        <p:spPr bwMode="auto">
          <a:xfrm flipH="1">
            <a:off x="2209800" y="5272088"/>
            <a:ext cx="762000" cy="442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40" name="Text Box 32"/>
          <p:cNvSpPr txBox="1">
            <a:spLocks noChangeArrowheads="1"/>
          </p:cNvSpPr>
          <p:nvPr/>
        </p:nvSpPr>
        <p:spPr bwMode="auto">
          <a:xfrm>
            <a:off x="3810000" y="33670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7841" name="Line 33"/>
          <p:cNvSpPr>
            <a:spLocks noChangeShapeType="1"/>
          </p:cNvSpPr>
          <p:nvPr/>
        </p:nvSpPr>
        <p:spPr bwMode="auto">
          <a:xfrm>
            <a:off x="4572000" y="2300288"/>
            <a:ext cx="2362200" cy="671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42" name="Line 34"/>
          <p:cNvSpPr>
            <a:spLocks noChangeShapeType="1"/>
          </p:cNvSpPr>
          <p:nvPr/>
        </p:nvSpPr>
        <p:spPr bwMode="auto">
          <a:xfrm>
            <a:off x="4572000" y="2300288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43" name="Line 35"/>
          <p:cNvSpPr>
            <a:spLocks noChangeShapeType="1"/>
          </p:cNvSpPr>
          <p:nvPr/>
        </p:nvSpPr>
        <p:spPr bwMode="auto">
          <a:xfrm flipH="1">
            <a:off x="2438400" y="2300288"/>
            <a:ext cx="213360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44" name="Text Box 36"/>
          <p:cNvSpPr txBox="1">
            <a:spLocks noChangeArrowheads="1"/>
          </p:cNvSpPr>
          <p:nvPr/>
        </p:nvSpPr>
        <p:spPr bwMode="auto">
          <a:xfrm>
            <a:off x="48768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Start</a:t>
            </a:r>
            <a:endParaRPr lang="en-GB" sz="1800" b="1"/>
          </a:p>
        </p:txBody>
      </p:sp>
      <p:sp>
        <p:nvSpPr>
          <p:cNvPr id="247845" name="Text Box 37"/>
          <p:cNvSpPr txBox="1">
            <a:spLocks noChangeArrowheads="1"/>
          </p:cNvSpPr>
          <p:nvPr/>
        </p:nvSpPr>
        <p:spPr bwMode="auto">
          <a:xfrm>
            <a:off x="3429000" y="4495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97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7846" name="Text Box 38"/>
          <p:cNvSpPr txBox="1">
            <a:spLocks noChangeArrowheads="1"/>
          </p:cNvSpPr>
          <p:nvPr/>
        </p:nvSpPr>
        <p:spPr bwMode="auto">
          <a:xfrm>
            <a:off x="2514600" y="54244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101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7847" name="Text Box 39"/>
          <p:cNvSpPr txBox="1">
            <a:spLocks noChangeArrowheads="1"/>
          </p:cNvSpPr>
          <p:nvPr/>
        </p:nvSpPr>
        <p:spPr bwMode="auto">
          <a:xfrm>
            <a:off x="5791200" y="23002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75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7848" name="Text Box 40"/>
          <p:cNvSpPr txBox="1">
            <a:spLocks noChangeArrowheads="1"/>
          </p:cNvSpPr>
          <p:nvPr/>
        </p:nvSpPr>
        <p:spPr bwMode="auto">
          <a:xfrm>
            <a:off x="2819400" y="2300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118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7849" name="Text Box 41"/>
          <p:cNvSpPr txBox="1">
            <a:spLocks noChangeArrowheads="1"/>
          </p:cNvSpPr>
          <p:nvPr/>
        </p:nvSpPr>
        <p:spPr bwMode="auto">
          <a:xfrm>
            <a:off x="4572000" y="2543175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140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7850" name="Text Box 42"/>
          <p:cNvSpPr txBox="1">
            <a:spLocks noChangeArrowheads="1"/>
          </p:cNvSpPr>
          <p:nvPr/>
        </p:nvSpPr>
        <p:spPr bwMode="auto">
          <a:xfrm>
            <a:off x="4876800" y="29860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[393]</a:t>
            </a:r>
            <a:endParaRPr lang="en-GB" sz="1800"/>
          </a:p>
        </p:txBody>
      </p:sp>
      <p:sp>
        <p:nvSpPr>
          <p:cNvPr id="247851" name="Text Box 43"/>
          <p:cNvSpPr txBox="1">
            <a:spLocks noChangeArrowheads="1"/>
          </p:cNvSpPr>
          <p:nvPr/>
        </p:nvSpPr>
        <p:spPr bwMode="auto">
          <a:xfrm>
            <a:off x="7162800" y="2971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[449]</a:t>
            </a:r>
            <a:endParaRPr lang="en-GB" sz="1800"/>
          </a:p>
        </p:txBody>
      </p:sp>
      <p:sp>
        <p:nvSpPr>
          <p:cNvPr id="247852" name="Text Box 44"/>
          <p:cNvSpPr txBox="1">
            <a:spLocks noChangeArrowheads="1"/>
          </p:cNvSpPr>
          <p:nvPr/>
        </p:nvSpPr>
        <p:spPr bwMode="auto">
          <a:xfrm>
            <a:off x="1447800" y="31242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[447]</a:t>
            </a:r>
            <a:endParaRPr lang="en-GB" sz="1800"/>
          </a:p>
        </p:txBody>
      </p:sp>
      <p:sp>
        <p:nvSpPr>
          <p:cNvPr id="247853" name="Text Box 45"/>
          <p:cNvSpPr txBox="1">
            <a:spLocks noChangeArrowheads="1"/>
          </p:cNvSpPr>
          <p:nvPr/>
        </p:nvSpPr>
        <p:spPr bwMode="auto">
          <a:xfrm>
            <a:off x="5638800" y="39004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[417]</a:t>
            </a:r>
            <a:endParaRPr lang="en-GB" sz="1800"/>
          </a:p>
        </p:txBody>
      </p:sp>
      <p:sp>
        <p:nvSpPr>
          <p:cNvPr id="247854" name="Text Box 46"/>
          <p:cNvSpPr txBox="1">
            <a:spLocks noChangeArrowheads="1"/>
          </p:cNvSpPr>
          <p:nvPr/>
        </p:nvSpPr>
        <p:spPr bwMode="auto">
          <a:xfrm>
            <a:off x="2819400" y="39766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[413]</a:t>
            </a:r>
            <a:endParaRPr lang="en-GB" sz="1800"/>
          </a:p>
        </p:txBody>
      </p:sp>
      <p:sp>
        <p:nvSpPr>
          <p:cNvPr id="247855" name="Text Box 47"/>
          <p:cNvSpPr txBox="1">
            <a:spLocks noChangeArrowheads="1"/>
          </p:cNvSpPr>
          <p:nvPr/>
        </p:nvSpPr>
        <p:spPr bwMode="auto">
          <a:xfrm>
            <a:off x="2057400" y="4876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[415]</a:t>
            </a:r>
            <a:endParaRPr lang="en-GB" sz="1800"/>
          </a:p>
        </p:txBody>
      </p:sp>
      <p:sp>
        <p:nvSpPr>
          <p:cNvPr id="247856" name="Text Box 48"/>
          <p:cNvSpPr txBox="1">
            <a:spLocks noChangeArrowheads="1"/>
          </p:cNvSpPr>
          <p:nvPr/>
        </p:nvSpPr>
        <p:spPr bwMode="auto">
          <a:xfrm>
            <a:off x="1295400" y="5805488"/>
            <a:ext cx="1219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Goal</a:t>
            </a:r>
            <a:endParaRPr lang="en-GB" sz="1800" b="1"/>
          </a:p>
        </p:txBody>
      </p:sp>
      <p:sp>
        <p:nvSpPr>
          <p:cNvPr id="247857" name="Text Box 49"/>
          <p:cNvSpPr txBox="1">
            <a:spLocks noChangeArrowheads="1"/>
          </p:cNvSpPr>
          <p:nvPr/>
        </p:nvSpPr>
        <p:spPr bwMode="auto">
          <a:xfrm>
            <a:off x="2438400" y="57912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[418]</a:t>
            </a:r>
            <a:endParaRPr lang="en-GB" sz="1800" b="1">
              <a:solidFill>
                <a:schemeClr val="accent2"/>
              </a:solidFill>
            </a:endParaRPr>
          </a:p>
        </p:txBody>
      </p:sp>
      <p:grpSp>
        <p:nvGrpSpPr>
          <p:cNvPr id="247858" name="Group 50"/>
          <p:cNvGrpSpPr>
            <a:grpSpLocks/>
          </p:cNvGrpSpPr>
          <p:nvPr/>
        </p:nvGrpSpPr>
        <p:grpSpPr bwMode="auto">
          <a:xfrm>
            <a:off x="5791200" y="4800600"/>
            <a:ext cx="457200" cy="457200"/>
            <a:chOff x="1344" y="1248"/>
            <a:chExt cx="288" cy="288"/>
          </a:xfrm>
        </p:grpSpPr>
        <p:sp>
          <p:nvSpPr>
            <p:cNvPr id="247859" name="Oval 51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7860" name="Text Box 52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I</a:t>
              </a:r>
              <a:endParaRPr lang="en-GB" sz="1800"/>
            </a:p>
          </p:txBody>
        </p:sp>
      </p:grpSp>
      <p:sp>
        <p:nvSpPr>
          <p:cNvPr id="247861" name="Line 53"/>
          <p:cNvSpPr>
            <a:spLocks noChangeShapeType="1"/>
          </p:cNvSpPr>
          <p:nvPr/>
        </p:nvSpPr>
        <p:spPr bwMode="auto">
          <a:xfrm>
            <a:off x="5410200" y="4343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62" name="Text Box 54"/>
          <p:cNvSpPr txBox="1">
            <a:spLocks noChangeArrowheads="1"/>
          </p:cNvSpPr>
          <p:nvPr/>
        </p:nvSpPr>
        <p:spPr bwMode="auto">
          <a:xfrm>
            <a:off x="6248400" y="4876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[450]</a:t>
            </a:r>
            <a:endParaRPr lang="en-GB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20C89-30A7-481B-BEC2-7C7BF987A230}" type="slidenum">
              <a:rPr lang="ar-SA"/>
              <a:pPr/>
              <a:t>5</a:t>
            </a:fld>
            <a:endParaRPr lang="en-GB"/>
          </a:p>
        </p:txBody>
      </p:sp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900"/>
              <a:t>More formally, why heuristic functions work?</a:t>
            </a:r>
            <a:endParaRPr lang="en-GB" sz="3900"/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686800" cy="441960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</a:rPr>
              <a:t>In any search problem where there are at most </a:t>
            </a:r>
            <a:r>
              <a:rPr lang="en-US" sz="2800" i="1" dirty="0">
                <a:latin typeface="Times New Roman" pitchFamily="18" charset="0"/>
              </a:rPr>
              <a:t>b</a:t>
            </a:r>
            <a:r>
              <a:rPr lang="en-US" sz="2800" dirty="0">
                <a:latin typeface="Times New Roman" pitchFamily="18" charset="0"/>
              </a:rPr>
              <a:t> choices at each node and a depth of </a:t>
            </a:r>
            <a:r>
              <a:rPr lang="en-US" sz="2800" i="1" dirty="0">
                <a:latin typeface="Times New Roman" pitchFamily="18" charset="0"/>
              </a:rPr>
              <a:t>d</a:t>
            </a:r>
            <a:r>
              <a:rPr lang="en-US" sz="2800" dirty="0">
                <a:latin typeface="Times New Roman" pitchFamily="18" charset="0"/>
              </a:rPr>
              <a:t> at the goal node, a naive search algorithm would have to, in the worst case, search around </a:t>
            </a:r>
            <a:r>
              <a:rPr lang="en-US" sz="2800" i="1" dirty="0">
                <a:latin typeface="Times New Roman" pitchFamily="18" charset="0"/>
              </a:rPr>
              <a:t>O(</a:t>
            </a:r>
            <a:r>
              <a:rPr lang="en-US" sz="2800" i="1" dirty="0" err="1">
                <a:latin typeface="Times New Roman" pitchFamily="18" charset="0"/>
              </a:rPr>
              <a:t>b</a:t>
            </a:r>
            <a:r>
              <a:rPr lang="en-US" sz="2800" i="1" baseline="30000" dirty="0" err="1">
                <a:latin typeface="Times New Roman" pitchFamily="18" charset="0"/>
              </a:rPr>
              <a:t>d</a:t>
            </a:r>
            <a:r>
              <a:rPr lang="en-US" sz="2800" i="1" dirty="0">
                <a:latin typeface="Times New Roman" pitchFamily="18" charset="0"/>
              </a:rPr>
              <a:t>) </a:t>
            </a:r>
            <a:r>
              <a:rPr lang="en-US" sz="2800" dirty="0">
                <a:latin typeface="Times New Roman" pitchFamily="18" charset="0"/>
              </a:rPr>
              <a:t>nodes before finding a solution (Exponential Time Complexity).</a:t>
            </a:r>
          </a:p>
          <a:p>
            <a:pPr algn="just">
              <a:lnSpc>
                <a:spcPct val="90000"/>
              </a:lnSpc>
            </a:pPr>
            <a:endParaRPr lang="en-US" sz="2800" dirty="0">
              <a:latin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</a:rPr>
              <a:t>Heuristics improve the efficiency of search algorithms by reducing the </a:t>
            </a:r>
            <a:r>
              <a:rPr lang="en-US" sz="2800" u="sng" dirty="0">
                <a:latin typeface="Times New Roman" pitchFamily="18" charset="0"/>
              </a:rPr>
              <a:t>effective </a:t>
            </a:r>
            <a:r>
              <a:rPr lang="en-US" sz="2800" u="sng" dirty="0">
                <a:latin typeface="Times New Roman" pitchFamily="18" charset="0"/>
                <a:hlinkClick r:id="rId2" tooltip="Branching factor"/>
              </a:rPr>
              <a:t>branching</a:t>
            </a:r>
            <a:r>
              <a:rPr lang="en-US" sz="2800" dirty="0">
                <a:latin typeface="Times New Roman" pitchFamily="18" charset="0"/>
                <a:hlinkClick r:id="rId2" tooltip="Branching factor"/>
              </a:rPr>
              <a:t> factor</a:t>
            </a:r>
            <a:r>
              <a:rPr lang="en-US" sz="2800" dirty="0">
                <a:latin typeface="Times New Roman" pitchFamily="18" charset="0"/>
              </a:rPr>
              <a:t> from </a:t>
            </a:r>
            <a:r>
              <a:rPr lang="en-US" sz="2800" i="1" dirty="0">
                <a:latin typeface="Times New Roman" pitchFamily="18" charset="0"/>
              </a:rPr>
              <a:t>b</a:t>
            </a:r>
            <a:r>
              <a:rPr lang="en-US" sz="2800" dirty="0">
                <a:latin typeface="Times New Roman" pitchFamily="18" charset="0"/>
              </a:rPr>
              <a:t> to (ideally) a low constant b* such that</a:t>
            </a:r>
          </a:p>
          <a:p>
            <a:pPr lvl="1" algn="just"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</a:rPr>
              <a:t>1 =&lt; b* &lt;&lt; b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276BC-3E3D-44C9-B7C8-89AC4D37121F}" type="slidenum">
              <a:rPr lang="ar-SA"/>
              <a:pPr/>
              <a:t>50</a:t>
            </a:fld>
            <a:endParaRPr lang="en-GB"/>
          </a:p>
        </p:txBody>
      </p:sp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A* Search: Tree Search</a:t>
            </a:r>
            <a:endParaRPr lang="en-GB"/>
          </a:p>
        </p:txBody>
      </p:sp>
      <p:grpSp>
        <p:nvGrpSpPr>
          <p:cNvPr id="248835" name="Group 3"/>
          <p:cNvGrpSpPr>
            <a:grpSpLocks/>
          </p:cNvGrpSpPr>
          <p:nvPr/>
        </p:nvGrpSpPr>
        <p:grpSpPr bwMode="auto">
          <a:xfrm>
            <a:off x="4343400" y="1843088"/>
            <a:ext cx="457200" cy="457200"/>
            <a:chOff x="1344" y="1248"/>
            <a:chExt cx="288" cy="288"/>
          </a:xfrm>
        </p:grpSpPr>
        <p:sp>
          <p:nvSpPr>
            <p:cNvPr id="248836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8837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248838" name="Group 6"/>
          <p:cNvGrpSpPr>
            <a:grpSpLocks/>
          </p:cNvGrpSpPr>
          <p:nvPr/>
        </p:nvGrpSpPr>
        <p:grpSpPr bwMode="auto">
          <a:xfrm>
            <a:off x="6705600" y="2971800"/>
            <a:ext cx="457200" cy="457200"/>
            <a:chOff x="1344" y="1248"/>
            <a:chExt cx="288" cy="288"/>
          </a:xfrm>
        </p:grpSpPr>
        <p:sp>
          <p:nvSpPr>
            <p:cNvPr id="248839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8840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248841" name="Group 9"/>
          <p:cNvGrpSpPr>
            <a:grpSpLocks/>
          </p:cNvGrpSpPr>
          <p:nvPr/>
        </p:nvGrpSpPr>
        <p:grpSpPr bwMode="auto">
          <a:xfrm>
            <a:off x="2209800" y="3048000"/>
            <a:ext cx="457200" cy="457200"/>
            <a:chOff x="1344" y="1248"/>
            <a:chExt cx="288" cy="288"/>
          </a:xfrm>
        </p:grpSpPr>
        <p:sp>
          <p:nvSpPr>
            <p:cNvPr id="248842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8843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248844" name="Group 12"/>
          <p:cNvGrpSpPr>
            <a:grpSpLocks/>
          </p:cNvGrpSpPr>
          <p:nvPr/>
        </p:nvGrpSpPr>
        <p:grpSpPr bwMode="auto">
          <a:xfrm>
            <a:off x="4419600" y="2986088"/>
            <a:ext cx="457200" cy="457200"/>
            <a:chOff x="1344" y="1248"/>
            <a:chExt cx="288" cy="288"/>
          </a:xfrm>
        </p:grpSpPr>
        <p:sp>
          <p:nvSpPr>
            <p:cNvPr id="248845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8846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248847" name="Group 15"/>
          <p:cNvGrpSpPr>
            <a:grpSpLocks/>
          </p:cNvGrpSpPr>
          <p:nvPr/>
        </p:nvGrpSpPr>
        <p:grpSpPr bwMode="auto">
          <a:xfrm>
            <a:off x="5105400" y="3900488"/>
            <a:ext cx="457200" cy="457200"/>
            <a:chOff x="1344" y="1248"/>
            <a:chExt cx="288" cy="288"/>
          </a:xfrm>
        </p:grpSpPr>
        <p:sp>
          <p:nvSpPr>
            <p:cNvPr id="248848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8849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F</a:t>
              </a:r>
              <a:endParaRPr lang="en-GB" sz="1800"/>
            </a:p>
          </p:txBody>
        </p:sp>
      </p:grpSp>
      <p:grpSp>
        <p:nvGrpSpPr>
          <p:cNvPr id="248850" name="Group 18"/>
          <p:cNvGrpSpPr>
            <a:grpSpLocks/>
          </p:cNvGrpSpPr>
          <p:nvPr/>
        </p:nvGrpSpPr>
        <p:grpSpPr bwMode="auto">
          <a:xfrm>
            <a:off x="1981200" y="5715000"/>
            <a:ext cx="457200" cy="457200"/>
            <a:chOff x="1344" y="1248"/>
            <a:chExt cx="288" cy="288"/>
          </a:xfrm>
        </p:grpSpPr>
        <p:sp>
          <p:nvSpPr>
            <p:cNvPr id="248851" name="Oval 1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8852" name="Text Box 2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I</a:t>
              </a:r>
              <a:endParaRPr lang="en-GB" sz="1800"/>
            </a:p>
          </p:txBody>
        </p:sp>
      </p:grpSp>
      <p:sp>
        <p:nvSpPr>
          <p:cNvPr id="248853" name="Line 21"/>
          <p:cNvSpPr>
            <a:spLocks noChangeShapeType="1"/>
          </p:cNvSpPr>
          <p:nvPr/>
        </p:nvSpPr>
        <p:spPr bwMode="auto">
          <a:xfrm>
            <a:off x="4648200" y="3443288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8854" name="Text Box 22"/>
          <p:cNvSpPr txBox="1">
            <a:spLocks noChangeArrowheads="1"/>
          </p:cNvSpPr>
          <p:nvPr/>
        </p:nvSpPr>
        <p:spPr bwMode="auto">
          <a:xfrm>
            <a:off x="4876800" y="33670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99</a:t>
            </a:r>
            <a:endParaRPr lang="en-GB" sz="1800" b="1">
              <a:solidFill>
                <a:schemeClr val="hlink"/>
              </a:solidFill>
            </a:endParaRPr>
          </a:p>
        </p:txBody>
      </p:sp>
      <p:grpSp>
        <p:nvGrpSpPr>
          <p:cNvPr id="248855" name="Group 23"/>
          <p:cNvGrpSpPr>
            <a:grpSpLocks/>
          </p:cNvGrpSpPr>
          <p:nvPr/>
        </p:nvGrpSpPr>
        <p:grpSpPr bwMode="auto">
          <a:xfrm>
            <a:off x="3581400" y="3900488"/>
            <a:ext cx="457200" cy="457200"/>
            <a:chOff x="1344" y="1248"/>
            <a:chExt cx="288" cy="288"/>
          </a:xfrm>
        </p:grpSpPr>
        <p:sp>
          <p:nvSpPr>
            <p:cNvPr id="248856" name="Oval 2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8857" name="Text Box 2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G</a:t>
              </a:r>
              <a:endParaRPr lang="en-GB" sz="1800"/>
            </a:p>
          </p:txBody>
        </p:sp>
      </p:grpSp>
      <p:grpSp>
        <p:nvGrpSpPr>
          <p:cNvPr id="248858" name="Group 26"/>
          <p:cNvGrpSpPr>
            <a:grpSpLocks/>
          </p:cNvGrpSpPr>
          <p:nvPr/>
        </p:nvGrpSpPr>
        <p:grpSpPr bwMode="auto">
          <a:xfrm>
            <a:off x="2743200" y="4814888"/>
            <a:ext cx="457200" cy="457200"/>
            <a:chOff x="1344" y="1248"/>
            <a:chExt cx="288" cy="288"/>
          </a:xfrm>
        </p:grpSpPr>
        <p:sp>
          <p:nvSpPr>
            <p:cNvPr id="248859" name="Oval 2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8860" name="Text Box 2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H</a:t>
              </a:r>
              <a:endParaRPr lang="en-GB" sz="1800"/>
            </a:p>
          </p:txBody>
        </p:sp>
      </p:grpSp>
      <p:sp>
        <p:nvSpPr>
          <p:cNvPr id="248861" name="Line 29"/>
          <p:cNvSpPr>
            <a:spLocks noChangeShapeType="1"/>
          </p:cNvSpPr>
          <p:nvPr/>
        </p:nvSpPr>
        <p:spPr bwMode="auto">
          <a:xfrm flipH="1">
            <a:off x="3733800" y="3443288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8862" name="Line 30"/>
          <p:cNvSpPr>
            <a:spLocks noChangeShapeType="1"/>
          </p:cNvSpPr>
          <p:nvPr/>
        </p:nvSpPr>
        <p:spPr bwMode="auto">
          <a:xfrm flipH="1">
            <a:off x="3048000" y="4357688"/>
            <a:ext cx="762000" cy="442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8863" name="Line 31"/>
          <p:cNvSpPr>
            <a:spLocks noChangeShapeType="1"/>
          </p:cNvSpPr>
          <p:nvPr/>
        </p:nvSpPr>
        <p:spPr bwMode="auto">
          <a:xfrm flipH="1">
            <a:off x="2209800" y="5272088"/>
            <a:ext cx="762000" cy="442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8864" name="Text Box 32"/>
          <p:cNvSpPr txBox="1">
            <a:spLocks noChangeArrowheads="1"/>
          </p:cNvSpPr>
          <p:nvPr/>
        </p:nvSpPr>
        <p:spPr bwMode="auto">
          <a:xfrm>
            <a:off x="3810000" y="33670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8865" name="Line 33"/>
          <p:cNvSpPr>
            <a:spLocks noChangeShapeType="1"/>
          </p:cNvSpPr>
          <p:nvPr/>
        </p:nvSpPr>
        <p:spPr bwMode="auto">
          <a:xfrm>
            <a:off x="4572000" y="2300288"/>
            <a:ext cx="2362200" cy="671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8866" name="Line 34"/>
          <p:cNvSpPr>
            <a:spLocks noChangeShapeType="1"/>
          </p:cNvSpPr>
          <p:nvPr/>
        </p:nvSpPr>
        <p:spPr bwMode="auto">
          <a:xfrm>
            <a:off x="4572000" y="2300288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8867" name="Line 35"/>
          <p:cNvSpPr>
            <a:spLocks noChangeShapeType="1"/>
          </p:cNvSpPr>
          <p:nvPr/>
        </p:nvSpPr>
        <p:spPr bwMode="auto">
          <a:xfrm flipH="1">
            <a:off x="2438400" y="2300288"/>
            <a:ext cx="213360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8868" name="Text Box 36"/>
          <p:cNvSpPr txBox="1">
            <a:spLocks noChangeArrowheads="1"/>
          </p:cNvSpPr>
          <p:nvPr/>
        </p:nvSpPr>
        <p:spPr bwMode="auto">
          <a:xfrm>
            <a:off x="48768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Start</a:t>
            </a:r>
            <a:endParaRPr lang="en-GB" sz="1800" b="1"/>
          </a:p>
        </p:txBody>
      </p:sp>
      <p:sp>
        <p:nvSpPr>
          <p:cNvPr id="248869" name="Text Box 37"/>
          <p:cNvSpPr txBox="1">
            <a:spLocks noChangeArrowheads="1"/>
          </p:cNvSpPr>
          <p:nvPr/>
        </p:nvSpPr>
        <p:spPr bwMode="auto">
          <a:xfrm>
            <a:off x="3429000" y="4495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97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8870" name="Text Box 38"/>
          <p:cNvSpPr txBox="1">
            <a:spLocks noChangeArrowheads="1"/>
          </p:cNvSpPr>
          <p:nvPr/>
        </p:nvSpPr>
        <p:spPr bwMode="auto">
          <a:xfrm>
            <a:off x="2514600" y="54244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101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8871" name="Text Box 39"/>
          <p:cNvSpPr txBox="1">
            <a:spLocks noChangeArrowheads="1"/>
          </p:cNvSpPr>
          <p:nvPr/>
        </p:nvSpPr>
        <p:spPr bwMode="auto">
          <a:xfrm>
            <a:off x="5791200" y="23002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75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8872" name="Text Box 40"/>
          <p:cNvSpPr txBox="1">
            <a:spLocks noChangeArrowheads="1"/>
          </p:cNvSpPr>
          <p:nvPr/>
        </p:nvSpPr>
        <p:spPr bwMode="auto">
          <a:xfrm>
            <a:off x="2819400" y="2300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118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8873" name="Text Box 41"/>
          <p:cNvSpPr txBox="1">
            <a:spLocks noChangeArrowheads="1"/>
          </p:cNvSpPr>
          <p:nvPr/>
        </p:nvSpPr>
        <p:spPr bwMode="auto">
          <a:xfrm>
            <a:off x="4572000" y="2543175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140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8874" name="Text Box 42"/>
          <p:cNvSpPr txBox="1">
            <a:spLocks noChangeArrowheads="1"/>
          </p:cNvSpPr>
          <p:nvPr/>
        </p:nvSpPr>
        <p:spPr bwMode="auto">
          <a:xfrm>
            <a:off x="4876800" y="29860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[393]</a:t>
            </a:r>
            <a:endParaRPr lang="en-GB" sz="1800"/>
          </a:p>
        </p:txBody>
      </p:sp>
      <p:sp>
        <p:nvSpPr>
          <p:cNvPr id="248875" name="Text Box 43"/>
          <p:cNvSpPr txBox="1">
            <a:spLocks noChangeArrowheads="1"/>
          </p:cNvSpPr>
          <p:nvPr/>
        </p:nvSpPr>
        <p:spPr bwMode="auto">
          <a:xfrm>
            <a:off x="7162800" y="2971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[449]</a:t>
            </a:r>
            <a:endParaRPr lang="en-GB" sz="1800"/>
          </a:p>
        </p:txBody>
      </p:sp>
      <p:sp>
        <p:nvSpPr>
          <p:cNvPr id="248876" name="Text Box 44"/>
          <p:cNvSpPr txBox="1">
            <a:spLocks noChangeArrowheads="1"/>
          </p:cNvSpPr>
          <p:nvPr/>
        </p:nvSpPr>
        <p:spPr bwMode="auto">
          <a:xfrm>
            <a:off x="1447800" y="31242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[447]</a:t>
            </a:r>
            <a:endParaRPr lang="en-GB" sz="1800"/>
          </a:p>
        </p:txBody>
      </p:sp>
      <p:sp>
        <p:nvSpPr>
          <p:cNvPr id="248877" name="Text Box 45"/>
          <p:cNvSpPr txBox="1">
            <a:spLocks noChangeArrowheads="1"/>
          </p:cNvSpPr>
          <p:nvPr/>
        </p:nvSpPr>
        <p:spPr bwMode="auto">
          <a:xfrm>
            <a:off x="5638800" y="39004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[417]</a:t>
            </a:r>
            <a:endParaRPr lang="en-GB" sz="1800"/>
          </a:p>
        </p:txBody>
      </p:sp>
      <p:sp>
        <p:nvSpPr>
          <p:cNvPr id="248878" name="Text Box 46"/>
          <p:cNvSpPr txBox="1">
            <a:spLocks noChangeArrowheads="1"/>
          </p:cNvSpPr>
          <p:nvPr/>
        </p:nvSpPr>
        <p:spPr bwMode="auto">
          <a:xfrm>
            <a:off x="2819400" y="39766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[413]</a:t>
            </a:r>
            <a:endParaRPr lang="en-GB" sz="1800"/>
          </a:p>
        </p:txBody>
      </p:sp>
      <p:sp>
        <p:nvSpPr>
          <p:cNvPr id="248879" name="Text Box 47"/>
          <p:cNvSpPr txBox="1">
            <a:spLocks noChangeArrowheads="1"/>
          </p:cNvSpPr>
          <p:nvPr/>
        </p:nvSpPr>
        <p:spPr bwMode="auto">
          <a:xfrm>
            <a:off x="2057400" y="4876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[415]</a:t>
            </a:r>
            <a:endParaRPr lang="en-GB" sz="1800"/>
          </a:p>
        </p:txBody>
      </p:sp>
      <p:sp>
        <p:nvSpPr>
          <p:cNvPr id="248880" name="Text Box 48"/>
          <p:cNvSpPr txBox="1">
            <a:spLocks noChangeArrowheads="1"/>
          </p:cNvSpPr>
          <p:nvPr/>
        </p:nvSpPr>
        <p:spPr bwMode="auto">
          <a:xfrm>
            <a:off x="1295400" y="5805488"/>
            <a:ext cx="1219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Goal</a:t>
            </a:r>
            <a:endParaRPr lang="en-GB" sz="1800" b="1"/>
          </a:p>
        </p:txBody>
      </p:sp>
      <p:sp>
        <p:nvSpPr>
          <p:cNvPr id="248881" name="Text Box 49"/>
          <p:cNvSpPr txBox="1">
            <a:spLocks noChangeArrowheads="1"/>
          </p:cNvSpPr>
          <p:nvPr/>
        </p:nvSpPr>
        <p:spPr bwMode="auto">
          <a:xfrm>
            <a:off x="2438400" y="57912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[418]</a:t>
            </a:r>
            <a:endParaRPr lang="en-GB" sz="1800" b="1">
              <a:solidFill>
                <a:schemeClr val="accent2"/>
              </a:solidFill>
            </a:endParaRPr>
          </a:p>
        </p:txBody>
      </p:sp>
      <p:grpSp>
        <p:nvGrpSpPr>
          <p:cNvPr id="248882" name="Group 50"/>
          <p:cNvGrpSpPr>
            <a:grpSpLocks/>
          </p:cNvGrpSpPr>
          <p:nvPr/>
        </p:nvGrpSpPr>
        <p:grpSpPr bwMode="auto">
          <a:xfrm>
            <a:off x="5791200" y="4800600"/>
            <a:ext cx="457200" cy="457200"/>
            <a:chOff x="1344" y="1248"/>
            <a:chExt cx="288" cy="288"/>
          </a:xfrm>
        </p:grpSpPr>
        <p:sp>
          <p:nvSpPr>
            <p:cNvPr id="248883" name="Oval 51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8884" name="Text Box 52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I</a:t>
              </a:r>
              <a:endParaRPr lang="en-GB" sz="1800"/>
            </a:p>
          </p:txBody>
        </p:sp>
      </p:grpSp>
      <p:sp>
        <p:nvSpPr>
          <p:cNvPr id="248885" name="Line 53"/>
          <p:cNvSpPr>
            <a:spLocks noChangeShapeType="1"/>
          </p:cNvSpPr>
          <p:nvPr/>
        </p:nvSpPr>
        <p:spPr bwMode="auto">
          <a:xfrm>
            <a:off x="5410200" y="4343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8886" name="Text Box 54"/>
          <p:cNvSpPr txBox="1">
            <a:spLocks noChangeArrowheads="1"/>
          </p:cNvSpPr>
          <p:nvPr/>
        </p:nvSpPr>
        <p:spPr bwMode="auto">
          <a:xfrm>
            <a:off x="6248400" y="4876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[450]</a:t>
            </a:r>
            <a:endParaRPr lang="en-GB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A* with f() not Admissible</a:t>
            </a:r>
            <a:endParaRPr lang="en-GB"/>
          </a:p>
        </p:txBody>
      </p:sp>
      <p:sp>
        <p:nvSpPr>
          <p:cNvPr id="27955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h() overestimates the cost to reach the goal state </a:t>
            </a:r>
            <a:endParaRPr lang="en-GB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80CA8-BD0C-4973-B5AB-BC9C5DEB090D}" type="slidenum">
              <a:rPr lang="ar-SA"/>
              <a:pPr/>
              <a:t>52</a:t>
            </a:fld>
            <a:endParaRPr lang="en-GB"/>
          </a:p>
        </p:txBody>
      </p:sp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A* Search: </a:t>
            </a:r>
            <a:r>
              <a:rPr lang="en-US" i="1"/>
              <a:t>h</a:t>
            </a:r>
            <a:r>
              <a:rPr lang="en-US"/>
              <a:t> not admissible !</a:t>
            </a:r>
            <a:endParaRPr lang="en-GB"/>
          </a:p>
        </p:txBody>
      </p:sp>
      <p:grpSp>
        <p:nvGrpSpPr>
          <p:cNvPr id="211971" name="Group 3"/>
          <p:cNvGrpSpPr>
            <a:grpSpLocks/>
          </p:cNvGrpSpPr>
          <p:nvPr/>
        </p:nvGrpSpPr>
        <p:grpSpPr bwMode="auto">
          <a:xfrm>
            <a:off x="2133600" y="1981200"/>
            <a:ext cx="457200" cy="457200"/>
            <a:chOff x="1344" y="1248"/>
            <a:chExt cx="288" cy="288"/>
          </a:xfrm>
        </p:grpSpPr>
        <p:sp>
          <p:nvSpPr>
            <p:cNvPr id="211972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73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211974" name="Group 6"/>
          <p:cNvGrpSpPr>
            <a:grpSpLocks/>
          </p:cNvGrpSpPr>
          <p:nvPr/>
        </p:nvGrpSpPr>
        <p:grpSpPr bwMode="auto">
          <a:xfrm>
            <a:off x="3200400" y="2514600"/>
            <a:ext cx="457200" cy="457200"/>
            <a:chOff x="1344" y="1248"/>
            <a:chExt cx="288" cy="288"/>
          </a:xfrm>
        </p:grpSpPr>
        <p:sp>
          <p:nvSpPr>
            <p:cNvPr id="211975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76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211977" name="Group 9"/>
          <p:cNvGrpSpPr>
            <a:grpSpLocks/>
          </p:cNvGrpSpPr>
          <p:nvPr/>
        </p:nvGrpSpPr>
        <p:grpSpPr bwMode="auto">
          <a:xfrm>
            <a:off x="533400" y="3429000"/>
            <a:ext cx="457200" cy="457200"/>
            <a:chOff x="1344" y="1248"/>
            <a:chExt cx="288" cy="288"/>
          </a:xfrm>
        </p:grpSpPr>
        <p:sp>
          <p:nvSpPr>
            <p:cNvPr id="211978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79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D</a:t>
              </a:r>
              <a:endParaRPr lang="en-GB" sz="1800"/>
            </a:p>
          </p:txBody>
        </p:sp>
      </p:grpSp>
      <p:grpSp>
        <p:nvGrpSpPr>
          <p:cNvPr id="211980" name="Group 12"/>
          <p:cNvGrpSpPr>
            <a:grpSpLocks/>
          </p:cNvGrpSpPr>
          <p:nvPr/>
        </p:nvGrpSpPr>
        <p:grpSpPr bwMode="auto">
          <a:xfrm>
            <a:off x="1066800" y="2667000"/>
            <a:ext cx="457200" cy="457200"/>
            <a:chOff x="1344" y="1248"/>
            <a:chExt cx="288" cy="288"/>
          </a:xfrm>
        </p:grpSpPr>
        <p:sp>
          <p:nvSpPr>
            <p:cNvPr id="211981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82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211983" name="Group 15"/>
          <p:cNvGrpSpPr>
            <a:grpSpLocks/>
          </p:cNvGrpSpPr>
          <p:nvPr/>
        </p:nvGrpSpPr>
        <p:grpSpPr bwMode="auto">
          <a:xfrm>
            <a:off x="2209800" y="3124200"/>
            <a:ext cx="457200" cy="457200"/>
            <a:chOff x="1344" y="1248"/>
            <a:chExt cx="288" cy="288"/>
          </a:xfrm>
        </p:grpSpPr>
        <p:sp>
          <p:nvSpPr>
            <p:cNvPr id="211984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85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211986" name="Group 18"/>
          <p:cNvGrpSpPr>
            <a:grpSpLocks/>
          </p:cNvGrpSpPr>
          <p:nvPr/>
        </p:nvGrpSpPr>
        <p:grpSpPr bwMode="auto">
          <a:xfrm>
            <a:off x="2895600" y="4038600"/>
            <a:ext cx="457200" cy="457200"/>
            <a:chOff x="1344" y="1248"/>
            <a:chExt cx="288" cy="288"/>
          </a:xfrm>
        </p:grpSpPr>
        <p:sp>
          <p:nvSpPr>
            <p:cNvPr id="211987" name="Oval 1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88" name="Text Box 2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F</a:t>
              </a:r>
              <a:endParaRPr lang="en-GB" sz="1800"/>
            </a:p>
          </p:txBody>
        </p:sp>
      </p:grpSp>
      <p:grpSp>
        <p:nvGrpSpPr>
          <p:cNvPr id="211989" name="Group 21"/>
          <p:cNvGrpSpPr>
            <a:grpSpLocks/>
          </p:cNvGrpSpPr>
          <p:nvPr/>
        </p:nvGrpSpPr>
        <p:grpSpPr bwMode="auto">
          <a:xfrm>
            <a:off x="1905000" y="5715000"/>
            <a:ext cx="457200" cy="457200"/>
            <a:chOff x="1344" y="1248"/>
            <a:chExt cx="288" cy="288"/>
          </a:xfrm>
        </p:grpSpPr>
        <p:sp>
          <p:nvSpPr>
            <p:cNvPr id="211990" name="Oval 2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91" name="Text Box 2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I</a:t>
              </a:r>
              <a:endParaRPr lang="en-GB" sz="1800"/>
            </a:p>
          </p:txBody>
        </p:sp>
      </p:grpSp>
      <p:sp>
        <p:nvSpPr>
          <p:cNvPr id="211992" name="Line 24"/>
          <p:cNvSpPr>
            <a:spLocks noChangeShapeType="1"/>
          </p:cNvSpPr>
          <p:nvPr/>
        </p:nvSpPr>
        <p:spPr bwMode="auto">
          <a:xfrm>
            <a:off x="2438400" y="3581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1993" name="Line 25"/>
          <p:cNvSpPr>
            <a:spLocks noChangeShapeType="1"/>
          </p:cNvSpPr>
          <p:nvPr/>
        </p:nvSpPr>
        <p:spPr bwMode="auto">
          <a:xfrm flipH="1">
            <a:off x="2133600" y="4495800"/>
            <a:ext cx="9906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1994" name="Text Box 26"/>
          <p:cNvSpPr txBox="1">
            <a:spLocks noChangeArrowheads="1"/>
          </p:cNvSpPr>
          <p:nvPr/>
        </p:nvSpPr>
        <p:spPr bwMode="auto">
          <a:xfrm>
            <a:off x="26670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99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11995" name="Text Box 27"/>
          <p:cNvSpPr txBox="1">
            <a:spLocks noChangeArrowheads="1"/>
          </p:cNvSpPr>
          <p:nvPr/>
        </p:nvSpPr>
        <p:spPr bwMode="auto">
          <a:xfrm>
            <a:off x="2667000" y="51054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211</a:t>
            </a:r>
            <a:endParaRPr lang="en-GB" sz="1800" b="1">
              <a:solidFill>
                <a:schemeClr val="hlink"/>
              </a:solidFill>
            </a:endParaRPr>
          </a:p>
        </p:txBody>
      </p:sp>
      <p:grpSp>
        <p:nvGrpSpPr>
          <p:cNvPr id="211996" name="Group 28"/>
          <p:cNvGrpSpPr>
            <a:grpSpLocks/>
          </p:cNvGrpSpPr>
          <p:nvPr/>
        </p:nvGrpSpPr>
        <p:grpSpPr bwMode="auto">
          <a:xfrm>
            <a:off x="1371600" y="4038600"/>
            <a:ext cx="457200" cy="457200"/>
            <a:chOff x="1344" y="1248"/>
            <a:chExt cx="288" cy="288"/>
          </a:xfrm>
        </p:grpSpPr>
        <p:sp>
          <p:nvSpPr>
            <p:cNvPr id="211997" name="Oval 2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98" name="Text Box 3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G</a:t>
              </a:r>
              <a:endParaRPr lang="en-GB" sz="1800"/>
            </a:p>
          </p:txBody>
        </p:sp>
      </p:grpSp>
      <p:grpSp>
        <p:nvGrpSpPr>
          <p:cNvPr id="211999" name="Group 31"/>
          <p:cNvGrpSpPr>
            <a:grpSpLocks/>
          </p:cNvGrpSpPr>
          <p:nvPr/>
        </p:nvGrpSpPr>
        <p:grpSpPr bwMode="auto">
          <a:xfrm>
            <a:off x="1143000" y="4953000"/>
            <a:ext cx="457200" cy="457200"/>
            <a:chOff x="1344" y="1248"/>
            <a:chExt cx="288" cy="288"/>
          </a:xfrm>
        </p:grpSpPr>
        <p:sp>
          <p:nvSpPr>
            <p:cNvPr id="212000" name="Oval 3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001" name="Text Box 3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H</a:t>
              </a:r>
              <a:endParaRPr lang="en-GB" sz="1800"/>
            </a:p>
          </p:txBody>
        </p:sp>
      </p:grpSp>
      <p:sp>
        <p:nvSpPr>
          <p:cNvPr id="212002" name="Line 34"/>
          <p:cNvSpPr>
            <a:spLocks noChangeShapeType="1"/>
          </p:cNvSpPr>
          <p:nvPr/>
        </p:nvSpPr>
        <p:spPr bwMode="auto">
          <a:xfrm flipH="1">
            <a:off x="1524000" y="35814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003" name="Line 35"/>
          <p:cNvSpPr>
            <a:spLocks noChangeShapeType="1"/>
          </p:cNvSpPr>
          <p:nvPr/>
        </p:nvSpPr>
        <p:spPr bwMode="auto">
          <a:xfrm flipH="1">
            <a:off x="1371600" y="44958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004" name="Line 36"/>
          <p:cNvSpPr>
            <a:spLocks noChangeShapeType="1"/>
          </p:cNvSpPr>
          <p:nvPr/>
        </p:nvSpPr>
        <p:spPr bwMode="auto">
          <a:xfrm>
            <a:off x="1371600" y="5410200"/>
            <a:ext cx="762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005" name="Text Box 37"/>
          <p:cNvSpPr txBox="1">
            <a:spLocks noChangeArrowheads="1"/>
          </p:cNvSpPr>
          <p:nvPr/>
        </p:nvSpPr>
        <p:spPr bwMode="auto">
          <a:xfrm>
            <a:off x="16002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12006" name="Line 38"/>
          <p:cNvSpPr>
            <a:spLocks noChangeShapeType="1"/>
          </p:cNvSpPr>
          <p:nvPr/>
        </p:nvSpPr>
        <p:spPr bwMode="auto">
          <a:xfrm>
            <a:off x="2362200" y="2438400"/>
            <a:ext cx="1066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007" name="Line 39"/>
          <p:cNvSpPr>
            <a:spLocks noChangeShapeType="1"/>
          </p:cNvSpPr>
          <p:nvPr/>
        </p:nvSpPr>
        <p:spPr bwMode="auto">
          <a:xfrm>
            <a:off x="2362200" y="24384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008" name="Line 40"/>
          <p:cNvSpPr>
            <a:spLocks noChangeShapeType="1"/>
          </p:cNvSpPr>
          <p:nvPr/>
        </p:nvSpPr>
        <p:spPr bwMode="auto">
          <a:xfrm flipH="1">
            <a:off x="1295400" y="2438400"/>
            <a:ext cx="1066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009" name="Line 41"/>
          <p:cNvSpPr>
            <a:spLocks noChangeShapeType="1"/>
          </p:cNvSpPr>
          <p:nvPr/>
        </p:nvSpPr>
        <p:spPr bwMode="auto">
          <a:xfrm flipH="1">
            <a:off x="762000" y="31242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010" name="Text Box 42"/>
          <p:cNvSpPr txBox="1">
            <a:spLocks noChangeArrowheads="1"/>
          </p:cNvSpPr>
          <p:nvPr/>
        </p:nvSpPr>
        <p:spPr bwMode="auto">
          <a:xfrm>
            <a:off x="25908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Start</a:t>
            </a:r>
            <a:endParaRPr lang="en-GB" sz="1800"/>
          </a:p>
        </p:txBody>
      </p:sp>
      <p:sp>
        <p:nvSpPr>
          <p:cNvPr id="212011" name="Text Box 43"/>
          <p:cNvSpPr txBox="1">
            <a:spLocks noChangeArrowheads="1"/>
          </p:cNvSpPr>
          <p:nvPr/>
        </p:nvSpPr>
        <p:spPr bwMode="auto">
          <a:xfrm>
            <a:off x="2438400" y="6019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Goal</a:t>
            </a:r>
            <a:endParaRPr lang="en-GB" sz="1800"/>
          </a:p>
        </p:txBody>
      </p:sp>
      <p:sp>
        <p:nvSpPr>
          <p:cNvPr id="212012" name="Text Box 44"/>
          <p:cNvSpPr txBox="1">
            <a:spLocks noChangeArrowheads="1"/>
          </p:cNvSpPr>
          <p:nvPr/>
        </p:nvSpPr>
        <p:spPr bwMode="auto">
          <a:xfrm>
            <a:off x="990600" y="4572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97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12013" name="Text Box 45"/>
          <p:cNvSpPr txBox="1">
            <a:spLocks noChangeArrowheads="1"/>
          </p:cNvSpPr>
          <p:nvPr/>
        </p:nvSpPr>
        <p:spPr bwMode="auto">
          <a:xfrm>
            <a:off x="1295400" y="54864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101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12014" name="Text Box 46"/>
          <p:cNvSpPr txBox="1">
            <a:spLocks noChangeArrowheads="1"/>
          </p:cNvSpPr>
          <p:nvPr/>
        </p:nvSpPr>
        <p:spPr bwMode="auto">
          <a:xfrm>
            <a:off x="2819400" y="2133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75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12015" name="Text Box 47"/>
          <p:cNvSpPr txBox="1">
            <a:spLocks noChangeArrowheads="1"/>
          </p:cNvSpPr>
          <p:nvPr/>
        </p:nvSpPr>
        <p:spPr bwMode="auto">
          <a:xfrm>
            <a:off x="1371600" y="2209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118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12016" name="Text Box 48"/>
          <p:cNvSpPr txBox="1">
            <a:spLocks noChangeArrowheads="1"/>
          </p:cNvSpPr>
          <p:nvPr/>
        </p:nvSpPr>
        <p:spPr bwMode="auto">
          <a:xfrm>
            <a:off x="381000" y="30480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12017" name="Text Box 49"/>
          <p:cNvSpPr txBox="1">
            <a:spLocks noChangeArrowheads="1"/>
          </p:cNvSpPr>
          <p:nvPr/>
        </p:nvSpPr>
        <p:spPr bwMode="auto">
          <a:xfrm>
            <a:off x="2286000" y="5970588"/>
            <a:ext cx="6629400" cy="11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i="1"/>
              <a:t>	f(n) = g(n) + h </a:t>
            </a:r>
            <a:r>
              <a:rPr lang="en-US" sz="1800" b="1"/>
              <a:t>(</a:t>
            </a:r>
            <a:r>
              <a:rPr lang="en-US" sz="1800" b="1" i="1"/>
              <a:t>n</a:t>
            </a:r>
            <a:r>
              <a:rPr lang="en-US" sz="1800" b="1"/>
              <a:t>) – </a:t>
            </a:r>
            <a:r>
              <a:rPr lang="en-US" sz="1800" b="1">
                <a:solidFill>
                  <a:schemeClr val="hlink"/>
                </a:solidFill>
              </a:rPr>
              <a:t>(H-I) Overestimated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g(n): </a:t>
            </a:r>
            <a:r>
              <a:rPr lang="en-US" sz="1800"/>
              <a:t>is the exact cost to reach node </a:t>
            </a:r>
            <a:r>
              <a:rPr lang="en-US" sz="1800" i="1"/>
              <a:t>n</a:t>
            </a:r>
            <a:r>
              <a:rPr lang="en-US" sz="1800"/>
              <a:t> from the initial state.</a:t>
            </a:r>
            <a:endParaRPr lang="en-GB" sz="1800"/>
          </a:p>
          <a:p>
            <a:pPr>
              <a:spcBef>
                <a:spcPct val="50000"/>
              </a:spcBef>
            </a:pPr>
            <a:endParaRPr lang="en-GB" sz="1800" b="1"/>
          </a:p>
        </p:txBody>
      </p:sp>
      <p:graphicFrame>
        <p:nvGraphicFramePr>
          <p:cNvPr id="212018" name="Group 50"/>
          <p:cNvGraphicFramePr>
            <a:graphicFrameLocks noGrp="1"/>
          </p:cNvGraphicFramePr>
          <p:nvPr>
            <p:ph sz="half" idx="2"/>
          </p:nvPr>
        </p:nvGraphicFramePr>
        <p:xfrm>
          <a:off x="5145088" y="1828800"/>
          <a:ext cx="3810000" cy="4064000"/>
        </p:xfrm>
        <a:graphic>
          <a:graphicData uri="http://schemas.openxmlformats.org/drawingml/2006/table">
            <a:tbl>
              <a:tblPr/>
              <a:tblGrid>
                <a:gridCol w="1905000"/>
                <a:gridCol w="190500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State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Heuristic: h(n)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A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366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374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C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329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244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253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178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G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193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H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138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I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2053" name="Text Box 85"/>
          <p:cNvSpPr txBox="1">
            <a:spLocks noChangeArrowheads="1"/>
          </p:cNvSpPr>
          <p:nvPr/>
        </p:nvSpPr>
        <p:spPr bwMode="auto">
          <a:xfrm>
            <a:off x="2362200" y="2681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140</a:t>
            </a:r>
            <a:endParaRPr lang="en-GB" sz="1800" b="1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2F776-A79C-4FEF-82AD-0F01C6D2C806}" type="slidenum">
              <a:rPr lang="ar-SA"/>
              <a:pPr/>
              <a:t>53</a:t>
            </a:fld>
            <a:endParaRPr lang="en-GB"/>
          </a:p>
        </p:txBody>
      </p:sp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A* Search: Tree Search</a:t>
            </a:r>
            <a:endParaRPr lang="en-GB"/>
          </a:p>
        </p:txBody>
      </p:sp>
      <p:grpSp>
        <p:nvGrpSpPr>
          <p:cNvPr id="219139" name="Group 3"/>
          <p:cNvGrpSpPr>
            <a:grpSpLocks/>
          </p:cNvGrpSpPr>
          <p:nvPr/>
        </p:nvGrpSpPr>
        <p:grpSpPr bwMode="auto">
          <a:xfrm>
            <a:off x="4343400" y="1843088"/>
            <a:ext cx="457200" cy="457200"/>
            <a:chOff x="1344" y="1248"/>
            <a:chExt cx="288" cy="288"/>
          </a:xfrm>
        </p:grpSpPr>
        <p:sp>
          <p:nvSpPr>
            <p:cNvPr id="219140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141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sp>
        <p:nvSpPr>
          <p:cNvPr id="219172" name="Text Box 36"/>
          <p:cNvSpPr txBox="1">
            <a:spLocks noChangeArrowheads="1"/>
          </p:cNvSpPr>
          <p:nvPr/>
        </p:nvSpPr>
        <p:spPr bwMode="auto">
          <a:xfrm>
            <a:off x="48768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Start</a:t>
            </a:r>
            <a:endParaRPr lang="en-GB" sz="1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57B30-1E32-4881-8621-79ABC7D395AA}" type="slidenum">
              <a:rPr lang="ar-SA"/>
              <a:pPr/>
              <a:t>54</a:t>
            </a:fld>
            <a:endParaRPr lang="en-GB"/>
          </a:p>
        </p:txBody>
      </p:sp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A* Search: Tree Search</a:t>
            </a:r>
            <a:endParaRPr lang="en-GB"/>
          </a:p>
        </p:txBody>
      </p:sp>
      <p:grpSp>
        <p:nvGrpSpPr>
          <p:cNvPr id="233475" name="Group 3"/>
          <p:cNvGrpSpPr>
            <a:grpSpLocks/>
          </p:cNvGrpSpPr>
          <p:nvPr/>
        </p:nvGrpSpPr>
        <p:grpSpPr bwMode="auto">
          <a:xfrm>
            <a:off x="4343400" y="1843088"/>
            <a:ext cx="457200" cy="457200"/>
            <a:chOff x="1344" y="1248"/>
            <a:chExt cx="288" cy="288"/>
          </a:xfrm>
        </p:grpSpPr>
        <p:sp>
          <p:nvSpPr>
            <p:cNvPr id="233476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477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233478" name="Group 6"/>
          <p:cNvGrpSpPr>
            <a:grpSpLocks/>
          </p:cNvGrpSpPr>
          <p:nvPr/>
        </p:nvGrpSpPr>
        <p:grpSpPr bwMode="auto">
          <a:xfrm>
            <a:off x="6705600" y="2971800"/>
            <a:ext cx="457200" cy="457200"/>
            <a:chOff x="1344" y="1248"/>
            <a:chExt cx="288" cy="288"/>
          </a:xfrm>
        </p:grpSpPr>
        <p:sp>
          <p:nvSpPr>
            <p:cNvPr id="233479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480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233481" name="Group 9"/>
          <p:cNvGrpSpPr>
            <a:grpSpLocks/>
          </p:cNvGrpSpPr>
          <p:nvPr/>
        </p:nvGrpSpPr>
        <p:grpSpPr bwMode="auto">
          <a:xfrm>
            <a:off x="2209800" y="3048000"/>
            <a:ext cx="457200" cy="457200"/>
            <a:chOff x="1344" y="1248"/>
            <a:chExt cx="288" cy="288"/>
          </a:xfrm>
        </p:grpSpPr>
        <p:sp>
          <p:nvSpPr>
            <p:cNvPr id="233482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483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233484" name="Group 12"/>
          <p:cNvGrpSpPr>
            <a:grpSpLocks/>
          </p:cNvGrpSpPr>
          <p:nvPr/>
        </p:nvGrpSpPr>
        <p:grpSpPr bwMode="auto">
          <a:xfrm>
            <a:off x="4419600" y="2986088"/>
            <a:ext cx="457200" cy="457200"/>
            <a:chOff x="1344" y="1248"/>
            <a:chExt cx="288" cy="288"/>
          </a:xfrm>
        </p:grpSpPr>
        <p:sp>
          <p:nvSpPr>
            <p:cNvPr id="233485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486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sp>
        <p:nvSpPr>
          <p:cNvPr id="233501" name="Line 29"/>
          <p:cNvSpPr>
            <a:spLocks noChangeShapeType="1"/>
          </p:cNvSpPr>
          <p:nvPr/>
        </p:nvSpPr>
        <p:spPr bwMode="auto">
          <a:xfrm>
            <a:off x="4572000" y="2300288"/>
            <a:ext cx="2362200" cy="671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3502" name="Line 30"/>
          <p:cNvSpPr>
            <a:spLocks noChangeShapeType="1"/>
          </p:cNvSpPr>
          <p:nvPr/>
        </p:nvSpPr>
        <p:spPr bwMode="auto">
          <a:xfrm>
            <a:off x="4572000" y="2300288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3503" name="Line 31"/>
          <p:cNvSpPr>
            <a:spLocks noChangeShapeType="1"/>
          </p:cNvSpPr>
          <p:nvPr/>
        </p:nvSpPr>
        <p:spPr bwMode="auto">
          <a:xfrm flipH="1">
            <a:off x="2438400" y="2300288"/>
            <a:ext cx="213360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3504" name="Text Box 32"/>
          <p:cNvSpPr txBox="1">
            <a:spLocks noChangeArrowheads="1"/>
          </p:cNvSpPr>
          <p:nvPr/>
        </p:nvSpPr>
        <p:spPr bwMode="auto">
          <a:xfrm>
            <a:off x="48768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Start</a:t>
            </a:r>
            <a:endParaRPr lang="en-GB" sz="1800" b="1"/>
          </a:p>
        </p:txBody>
      </p:sp>
      <p:sp>
        <p:nvSpPr>
          <p:cNvPr id="233506" name="Text Box 34"/>
          <p:cNvSpPr txBox="1">
            <a:spLocks noChangeArrowheads="1"/>
          </p:cNvSpPr>
          <p:nvPr/>
        </p:nvSpPr>
        <p:spPr bwMode="auto">
          <a:xfrm>
            <a:off x="5791200" y="23002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75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33507" name="Text Box 35"/>
          <p:cNvSpPr txBox="1">
            <a:spLocks noChangeArrowheads="1"/>
          </p:cNvSpPr>
          <p:nvPr/>
        </p:nvSpPr>
        <p:spPr bwMode="auto">
          <a:xfrm>
            <a:off x="2819400" y="2300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118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33508" name="Text Box 36"/>
          <p:cNvSpPr txBox="1">
            <a:spLocks noChangeArrowheads="1"/>
          </p:cNvSpPr>
          <p:nvPr/>
        </p:nvSpPr>
        <p:spPr bwMode="auto">
          <a:xfrm>
            <a:off x="4572000" y="2543175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140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33509" name="Text Box 37"/>
          <p:cNvSpPr txBox="1">
            <a:spLocks noChangeArrowheads="1"/>
          </p:cNvSpPr>
          <p:nvPr/>
        </p:nvSpPr>
        <p:spPr bwMode="auto">
          <a:xfrm>
            <a:off x="4876800" y="29860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[393]</a:t>
            </a:r>
            <a:endParaRPr lang="en-GB" sz="1800"/>
          </a:p>
        </p:txBody>
      </p:sp>
      <p:sp>
        <p:nvSpPr>
          <p:cNvPr id="233510" name="Text Box 38"/>
          <p:cNvSpPr txBox="1">
            <a:spLocks noChangeArrowheads="1"/>
          </p:cNvSpPr>
          <p:nvPr/>
        </p:nvSpPr>
        <p:spPr bwMode="auto">
          <a:xfrm>
            <a:off x="7162800" y="2971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[449]</a:t>
            </a:r>
            <a:endParaRPr lang="en-GB" sz="1800"/>
          </a:p>
        </p:txBody>
      </p:sp>
      <p:sp>
        <p:nvSpPr>
          <p:cNvPr id="233511" name="Text Box 39"/>
          <p:cNvSpPr txBox="1">
            <a:spLocks noChangeArrowheads="1"/>
          </p:cNvSpPr>
          <p:nvPr/>
        </p:nvSpPr>
        <p:spPr bwMode="auto">
          <a:xfrm>
            <a:off x="1447800" y="31242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[447]</a:t>
            </a:r>
            <a:endParaRPr lang="en-GB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8CE9-404F-4B85-B387-29F0CA778A90}" type="slidenum">
              <a:rPr lang="ar-SA"/>
              <a:pPr/>
              <a:t>55</a:t>
            </a:fld>
            <a:endParaRPr lang="en-GB"/>
          </a:p>
        </p:txBody>
      </p:sp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A* Search: Tree Search</a:t>
            </a:r>
            <a:endParaRPr lang="en-GB"/>
          </a:p>
        </p:txBody>
      </p:sp>
      <p:grpSp>
        <p:nvGrpSpPr>
          <p:cNvPr id="234499" name="Group 3"/>
          <p:cNvGrpSpPr>
            <a:grpSpLocks/>
          </p:cNvGrpSpPr>
          <p:nvPr/>
        </p:nvGrpSpPr>
        <p:grpSpPr bwMode="auto">
          <a:xfrm>
            <a:off x="4343400" y="1843088"/>
            <a:ext cx="457200" cy="457200"/>
            <a:chOff x="1344" y="1248"/>
            <a:chExt cx="288" cy="288"/>
          </a:xfrm>
        </p:grpSpPr>
        <p:sp>
          <p:nvSpPr>
            <p:cNvPr id="234500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4501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234502" name="Group 6"/>
          <p:cNvGrpSpPr>
            <a:grpSpLocks/>
          </p:cNvGrpSpPr>
          <p:nvPr/>
        </p:nvGrpSpPr>
        <p:grpSpPr bwMode="auto">
          <a:xfrm>
            <a:off x="6705600" y="2971800"/>
            <a:ext cx="457200" cy="457200"/>
            <a:chOff x="1344" y="1248"/>
            <a:chExt cx="288" cy="288"/>
          </a:xfrm>
        </p:grpSpPr>
        <p:sp>
          <p:nvSpPr>
            <p:cNvPr id="234503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4504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234505" name="Group 9"/>
          <p:cNvGrpSpPr>
            <a:grpSpLocks/>
          </p:cNvGrpSpPr>
          <p:nvPr/>
        </p:nvGrpSpPr>
        <p:grpSpPr bwMode="auto">
          <a:xfrm>
            <a:off x="2209800" y="3048000"/>
            <a:ext cx="457200" cy="457200"/>
            <a:chOff x="1344" y="1248"/>
            <a:chExt cx="288" cy="288"/>
          </a:xfrm>
        </p:grpSpPr>
        <p:sp>
          <p:nvSpPr>
            <p:cNvPr id="234506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4507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234508" name="Group 12"/>
          <p:cNvGrpSpPr>
            <a:grpSpLocks/>
          </p:cNvGrpSpPr>
          <p:nvPr/>
        </p:nvGrpSpPr>
        <p:grpSpPr bwMode="auto">
          <a:xfrm>
            <a:off x="4419600" y="2986088"/>
            <a:ext cx="457200" cy="457200"/>
            <a:chOff x="1344" y="1248"/>
            <a:chExt cx="288" cy="288"/>
          </a:xfrm>
        </p:grpSpPr>
        <p:sp>
          <p:nvSpPr>
            <p:cNvPr id="234509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4510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234511" name="Group 15"/>
          <p:cNvGrpSpPr>
            <a:grpSpLocks/>
          </p:cNvGrpSpPr>
          <p:nvPr/>
        </p:nvGrpSpPr>
        <p:grpSpPr bwMode="auto">
          <a:xfrm>
            <a:off x="5105400" y="3900488"/>
            <a:ext cx="457200" cy="457200"/>
            <a:chOff x="1344" y="1248"/>
            <a:chExt cx="288" cy="288"/>
          </a:xfrm>
        </p:grpSpPr>
        <p:sp>
          <p:nvSpPr>
            <p:cNvPr id="234512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4513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F</a:t>
              </a:r>
              <a:endParaRPr lang="en-GB" sz="1800"/>
            </a:p>
          </p:txBody>
        </p:sp>
      </p:grpSp>
      <p:sp>
        <p:nvSpPr>
          <p:cNvPr id="234514" name="Line 18"/>
          <p:cNvSpPr>
            <a:spLocks noChangeShapeType="1"/>
          </p:cNvSpPr>
          <p:nvPr/>
        </p:nvSpPr>
        <p:spPr bwMode="auto">
          <a:xfrm>
            <a:off x="4648200" y="3443288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4515" name="Text Box 19"/>
          <p:cNvSpPr txBox="1">
            <a:spLocks noChangeArrowheads="1"/>
          </p:cNvSpPr>
          <p:nvPr/>
        </p:nvSpPr>
        <p:spPr bwMode="auto">
          <a:xfrm>
            <a:off x="4876800" y="33670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99</a:t>
            </a:r>
            <a:endParaRPr lang="en-GB" sz="1800" b="1">
              <a:solidFill>
                <a:schemeClr val="hlink"/>
              </a:solidFill>
            </a:endParaRPr>
          </a:p>
        </p:txBody>
      </p:sp>
      <p:grpSp>
        <p:nvGrpSpPr>
          <p:cNvPr id="234516" name="Group 20"/>
          <p:cNvGrpSpPr>
            <a:grpSpLocks/>
          </p:cNvGrpSpPr>
          <p:nvPr/>
        </p:nvGrpSpPr>
        <p:grpSpPr bwMode="auto">
          <a:xfrm>
            <a:off x="3581400" y="3900488"/>
            <a:ext cx="457200" cy="457200"/>
            <a:chOff x="1344" y="1248"/>
            <a:chExt cx="288" cy="288"/>
          </a:xfrm>
        </p:grpSpPr>
        <p:sp>
          <p:nvSpPr>
            <p:cNvPr id="234517" name="Oval 21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4518" name="Text Box 22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G</a:t>
              </a:r>
              <a:endParaRPr lang="en-GB" sz="1800"/>
            </a:p>
          </p:txBody>
        </p:sp>
      </p:grpSp>
      <p:sp>
        <p:nvSpPr>
          <p:cNvPr id="234522" name="Line 26"/>
          <p:cNvSpPr>
            <a:spLocks noChangeShapeType="1"/>
          </p:cNvSpPr>
          <p:nvPr/>
        </p:nvSpPr>
        <p:spPr bwMode="auto">
          <a:xfrm flipH="1">
            <a:off x="3733800" y="3443288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4524" name="Text Box 28"/>
          <p:cNvSpPr txBox="1">
            <a:spLocks noChangeArrowheads="1"/>
          </p:cNvSpPr>
          <p:nvPr/>
        </p:nvSpPr>
        <p:spPr bwMode="auto">
          <a:xfrm>
            <a:off x="3810000" y="33670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34525" name="Line 29"/>
          <p:cNvSpPr>
            <a:spLocks noChangeShapeType="1"/>
          </p:cNvSpPr>
          <p:nvPr/>
        </p:nvSpPr>
        <p:spPr bwMode="auto">
          <a:xfrm>
            <a:off x="4572000" y="2300288"/>
            <a:ext cx="2362200" cy="671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4526" name="Line 30"/>
          <p:cNvSpPr>
            <a:spLocks noChangeShapeType="1"/>
          </p:cNvSpPr>
          <p:nvPr/>
        </p:nvSpPr>
        <p:spPr bwMode="auto">
          <a:xfrm>
            <a:off x="4572000" y="2300288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4527" name="Line 31"/>
          <p:cNvSpPr>
            <a:spLocks noChangeShapeType="1"/>
          </p:cNvSpPr>
          <p:nvPr/>
        </p:nvSpPr>
        <p:spPr bwMode="auto">
          <a:xfrm flipH="1">
            <a:off x="2438400" y="2300288"/>
            <a:ext cx="213360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4528" name="Text Box 32"/>
          <p:cNvSpPr txBox="1">
            <a:spLocks noChangeArrowheads="1"/>
          </p:cNvSpPr>
          <p:nvPr/>
        </p:nvSpPr>
        <p:spPr bwMode="auto">
          <a:xfrm>
            <a:off x="48768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Start</a:t>
            </a:r>
            <a:endParaRPr lang="en-GB" sz="1800" b="1"/>
          </a:p>
        </p:txBody>
      </p:sp>
      <p:sp>
        <p:nvSpPr>
          <p:cNvPr id="234530" name="Text Box 34"/>
          <p:cNvSpPr txBox="1">
            <a:spLocks noChangeArrowheads="1"/>
          </p:cNvSpPr>
          <p:nvPr/>
        </p:nvSpPr>
        <p:spPr bwMode="auto">
          <a:xfrm>
            <a:off x="5791200" y="23002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75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34531" name="Text Box 35"/>
          <p:cNvSpPr txBox="1">
            <a:spLocks noChangeArrowheads="1"/>
          </p:cNvSpPr>
          <p:nvPr/>
        </p:nvSpPr>
        <p:spPr bwMode="auto">
          <a:xfrm>
            <a:off x="2819400" y="2300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118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34532" name="Text Box 36"/>
          <p:cNvSpPr txBox="1">
            <a:spLocks noChangeArrowheads="1"/>
          </p:cNvSpPr>
          <p:nvPr/>
        </p:nvSpPr>
        <p:spPr bwMode="auto">
          <a:xfrm>
            <a:off x="4572000" y="2543175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140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34533" name="Text Box 37"/>
          <p:cNvSpPr txBox="1">
            <a:spLocks noChangeArrowheads="1"/>
          </p:cNvSpPr>
          <p:nvPr/>
        </p:nvSpPr>
        <p:spPr bwMode="auto">
          <a:xfrm>
            <a:off x="4876800" y="29860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[393]</a:t>
            </a:r>
            <a:endParaRPr lang="en-GB" sz="1800"/>
          </a:p>
        </p:txBody>
      </p:sp>
      <p:sp>
        <p:nvSpPr>
          <p:cNvPr id="234534" name="Text Box 38"/>
          <p:cNvSpPr txBox="1">
            <a:spLocks noChangeArrowheads="1"/>
          </p:cNvSpPr>
          <p:nvPr/>
        </p:nvSpPr>
        <p:spPr bwMode="auto">
          <a:xfrm>
            <a:off x="7162800" y="2971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[449]</a:t>
            </a:r>
            <a:endParaRPr lang="en-GB" sz="1800"/>
          </a:p>
        </p:txBody>
      </p:sp>
      <p:sp>
        <p:nvSpPr>
          <p:cNvPr id="234535" name="Text Box 39"/>
          <p:cNvSpPr txBox="1">
            <a:spLocks noChangeArrowheads="1"/>
          </p:cNvSpPr>
          <p:nvPr/>
        </p:nvSpPr>
        <p:spPr bwMode="auto">
          <a:xfrm>
            <a:off x="1447800" y="31242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[447]</a:t>
            </a:r>
            <a:endParaRPr lang="en-GB" sz="1800"/>
          </a:p>
        </p:txBody>
      </p:sp>
      <p:sp>
        <p:nvSpPr>
          <p:cNvPr id="234536" name="Text Box 40"/>
          <p:cNvSpPr txBox="1">
            <a:spLocks noChangeArrowheads="1"/>
          </p:cNvSpPr>
          <p:nvPr/>
        </p:nvSpPr>
        <p:spPr bwMode="auto">
          <a:xfrm>
            <a:off x="5638800" y="39004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[417]</a:t>
            </a:r>
            <a:endParaRPr lang="en-GB" sz="1800"/>
          </a:p>
        </p:txBody>
      </p:sp>
      <p:sp>
        <p:nvSpPr>
          <p:cNvPr id="234537" name="Text Box 41"/>
          <p:cNvSpPr txBox="1">
            <a:spLocks noChangeArrowheads="1"/>
          </p:cNvSpPr>
          <p:nvPr/>
        </p:nvSpPr>
        <p:spPr bwMode="auto">
          <a:xfrm>
            <a:off x="2819400" y="39766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[413]</a:t>
            </a:r>
            <a:endParaRPr lang="en-GB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BE621-2852-479A-A348-056EB1946728}" type="slidenum">
              <a:rPr lang="ar-SA"/>
              <a:pPr/>
              <a:t>56</a:t>
            </a:fld>
            <a:endParaRPr lang="en-GB"/>
          </a:p>
        </p:txBody>
      </p:sp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A* Search: Tree Search</a:t>
            </a:r>
            <a:endParaRPr lang="en-GB"/>
          </a:p>
        </p:txBody>
      </p:sp>
      <p:grpSp>
        <p:nvGrpSpPr>
          <p:cNvPr id="235523" name="Group 3"/>
          <p:cNvGrpSpPr>
            <a:grpSpLocks/>
          </p:cNvGrpSpPr>
          <p:nvPr/>
        </p:nvGrpSpPr>
        <p:grpSpPr bwMode="auto">
          <a:xfrm>
            <a:off x="4343400" y="1843088"/>
            <a:ext cx="457200" cy="457200"/>
            <a:chOff x="1344" y="1248"/>
            <a:chExt cx="288" cy="288"/>
          </a:xfrm>
        </p:grpSpPr>
        <p:sp>
          <p:nvSpPr>
            <p:cNvPr id="235524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525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235526" name="Group 6"/>
          <p:cNvGrpSpPr>
            <a:grpSpLocks/>
          </p:cNvGrpSpPr>
          <p:nvPr/>
        </p:nvGrpSpPr>
        <p:grpSpPr bwMode="auto">
          <a:xfrm>
            <a:off x="6705600" y="2971800"/>
            <a:ext cx="457200" cy="457200"/>
            <a:chOff x="1344" y="1248"/>
            <a:chExt cx="288" cy="288"/>
          </a:xfrm>
        </p:grpSpPr>
        <p:sp>
          <p:nvSpPr>
            <p:cNvPr id="235527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528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235529" name="Group 9"/>
          <p:cNvGrpSpPr>
            <a:grpSpLocks/>
          </p:cNvGrpSpPr>
          <p:nvPr/>
        </p:nvGrpSpPr>
        <p:grpSpPr bwMode="auto">
          <a:xfrm>
            <a:off x="2209800" y="3048000"/>
            <a:ext cx="457200" cy="457200"/>
            <a:chOff x="1344" y="1248"/>
            <a:chExt cx="288" cy="288"/>
          </a:xfrm>
        </p:grpSpPr>
        <p:sp>
          <p:nvSpPr>
            <p:cNvPr id="235530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531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235532" name="Group 12"/>
          <p:cNvGrpSpPr>
            <a:grpSpLocks/>
          </p:cNvGrpSpPr>
          <p:nvPr/>
        </p:nvGrpSpPr>
        <p:grpSpPr bwMode="auto">
          <a:xfrm>
            <a:off x="4419600" y="2986088"/>
            <a:ext cx="457200" cy="457200"/>
            <a:chOff x="1344" y="1248"/>
            <a:chExt cx="288" cy="288"/>
          </a:xfrm>
        </p:grpSpPr>
        <p:sp>
          <p:nvSpPr>
            <p:cNvPr id="235533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534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235535" name="Group 15"/>
          <p:cNvGrpSpPr>
            <a:grpSpLocks/>
          </p:cNvGrpSpPr>
          <p:nvPr/>
        </p:nvGrpSpPr>
        <p:grpSpPr bwMode="auto">
          <a:xfrm>
            <a:off x="5105400" y="3900488"/>
            <a:ext cx="457200" cy="457200"/>
            <a:chOff x="1344" y="1248"/>
            <a:chExt cx="288" cy="288"/>
          </a:xfrm>
        </p:grpSpPr>
        <p:sp>
          <p:nvSpPr>
            <p:cNvPr id="235536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537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F</a:t>
              </a:r>
              <a:endParaRPr lang="en-GB" sz="1800"/>
            </a:p>
          </p:txBody>
        </p:sp>
      </p:grpSp>
      <p:sp>
        <p:nvSpPr>
          <p:cNvPr id="235538" name="Line 18"/>
          <p:cNvSpPr>
            <a:spLocks noChangeShapeType="1"/>
          </p:cNvSpPr>
          <p:nvPr/>
        </p:nvSpPr>
        <p:spPr bwMode="auto">
          <a:xfrm>
            <a:off x="4648200" y="3443288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539" name="Text Box 19"/>
          <p:cNvSpPr txBox="1">
            <a:spLocks noChangeArrowheads="1"/>
          </p:cNvSpPr>
          <p:nvPr/>
        </p:nvSpPr>
        <p:spPr bwMode="auto">
          <a:xfrm>
            <a:off x="4876800" y="33670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99</a:t>
            </a:r>
            <a:endParaRPr lang="en-GB" sz="1800" b="1">
              <a:solidFill>
                <a:schemeClr val="hlink"/>
              </a:solidFill>
            </a:endParaRPr>
          </a:p>
        </p:txBody>
      </p:sp>
      <p:grpSp>
        <p:nvGrpSpPr>
          <p:cNvPr id="235540" name="Group 20"/>
          <p:cNvGrpSpPr>
            <a:grpSpLocks/>
          </p:cNvGrpSpPr>
          <p:nvPr/>
        </p:nvGrpSpPr>
        <p:grpSpPr bwMode="auto">
          <a:xfrm>
            <a:off x="3581400" y="3900488"/>
            <a:ext cx="457200" cy="457200"/>
            <a:chOff x="1344" y="1248"/>
            <a:chExt cx="288" cy="288"/>
          </a:xfrm>
        </p:grpSpPr>
        <p:sp>
          <p:nvSpPr>
            <p:cNvPr id="235541" name="Oval 21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542" name="Text Box 22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G</a:t>
              </a:r>
              <a:endParaRPr lang="en-GB" sz="1800"/>
            </a:p>
          </p:txBody>
        </p:sp>
      </p:grpSp>
      <p:sp>
        <p:nvSpPr>
          <p:cNvPr id="235546" name="Line 26"/>
          <p:cNvSpPr>
            <a:spLocks noChangeShapeType="1"/>
          </p:cNvSpPr>
          <p:nvPr/>
        </p:nvSpPr>
        <p:spPr bwMode="auto">
          <a:xfrm flipH="1">
            <a:off x="3733800" y="3443288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548" name="Text Box 28"/>
          <p:cNvSpPr txBox="1">
            <a:spLocks noChangeArrowheads="1"/>
          </p:cNvSpPr>
          <p:nvPr/>
        </p:nvSpPr>
        <p:spPr bwMode="auto">
          <a:xfrm>
            <a:off x="3810000" y="33670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35549" name="Line 29"/>
          <p:cNvSpPr>
            <a:spLocks noChangeShapeType="1"/>
          </p:cNvSpPr>
          <p:nvPr/>
        </p:nvSpPr>
        <p:spPr bwMode="auto">
          <a:xfrm>
            <a:off x="4572000" y="2300288"/>
            <a:ext cx="2362200" cy="671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550" name="Line 30"/>
          <p:cNvSpPr>
            <a:spLocks noChangeShapeType="1"/>
          </p:cNvSpPr>
          <p:nvPr/>
        </p:nvSpPr>
        <p:spPr bwMode="auto">
          <a:xfrm>
            <a:off x="4572000" y="2300288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551" name="Line 31"/>
          <p:cNvSpPr>
            <a:spLocks noChangeShapeType="1"/>
          </p:cNvSpPr>
          <p:nvPr/>
        </p:nvSpPr>
        <p:spPr bwMode="auto">
          <a:xfrm flipH="1">
            <a:off x="2438400" y="2300288"/>
            <a:ext cx="213360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552" name="Text Box 32"/>
          <p:cNvSpPr txBox="1">
            <a:spLocks noChangeArrowheads="1"/>
          </p:cNvSpPr>
          <p:nvPr/>
        </p:nvSpPr>
        <p:spPr bwMode="auto">
          <a:xfrm>
            <a:off x="48768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Start</a:t>
            </a:r>
            <a:endParaRPr lang="en-GB" sz="1800" b="1"/>
          </a:p>
        </p:txBody>
      </p:sp>
      <p:sp>
        <p:nvSpPr>
          <p:cNvPr id="235554" name="Text Box 34"/>
          <p:cNvSpPr txBox="1">
            <a:spLocks noChangeArrowheads="1"/>
          </p:cNvSpPr>
          <p:nvPr/>
        </p:nvSpPr>
        <p:spPr bwMode="auto">
          <a:xfrm>
            <a:off x="5791200" y="23002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75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35555" name="Text Box 35"/>
          <p:cNvSpPr txBox="1">
            <a:spLocks noChangeArrowheads="1"/>
          </p:cNvSpPr>
          <p:nvPr/>
        </p:nvSpPr>
        <p:spPr bwMode="auto">
          <a:xfrm>
            <a:off x="2819400" y="2300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118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35556" name="Text Box 36"/>
          <p:cNvSpPr txBox="1">
            <a:spLocks noChangeArrowheads="1"/>
          </p:cNvSpPr>
          <p:nvPr/>
        </p:nvSpPr>
        <p:spPr bwMode="auto">
          <a:xfrm>
            <a:off x="4572000" y="2543175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140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35557" name="Text Box 37"/>
          <p:cNvSpPr txBox="1">
            <a:spLocks noChangeArrowheads="1"/>
          </p:cNvSpPr>
          <p:nvPr/>
        </p:nvSpPr>
        <p:spPr bwMode="auto">
          <a:xfrm>
            <a:off x="4876800" y="29860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[393]</a:t>
            </a:r>
            <a:endParaRPr lang="en-GB" sz="1800"/>
          </a:p>
        </p:txBody>
      </p:sp>
      <p:sp>
        <p:nvSpPr>
          <p:cNvPr id="235558" name="Text Box 38"/>
          <p:cNvSpPr txBox="1">
            <a:spLocks noChangeArrowheads="1"/>
          </p:cNvSpPr>
          <p:nvPr/>
        </p:nvSpPr>
        <p:spPr bwMode="auto">
          <a:xfrm>
            <a:off x="7162800" y="2971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[449]</a:t>
            </a:r>
            <a:endParaRPr lang="en-GB" sz="1800"/>
          </a:p>
        </p:txBody>
      </p:sp>
      <p:sp>
        <p:nvSpPr>
          <p:cNvPr id="235559" name="Text Box 39"/>
          <p:cNvSpPr txBox="1">
            <a:spLocks noChangeArrowheads="1"/>
          </p:cNvSpPr>
          <p:nvPr/>
        </p:nvSpPr>
        <p:spPr bwMode="auto">
          <a:xfrm>
            <a:off x="1447800" y="31242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[447]</a:t>
            </a:r>
            <a:endParaRPr lang="en-GB" sz="1800"/>
          </a:p>
        </p:txBody>
      </p:sp>
      <p:sp>
        <p:nvSpPr>
          <p:cNvPr id="235560" name="Text Box 40"/>
          <p:cNvSpPr txBox="1">
            <a:spLocks noChangeArrowheads="1"/>
          </p:cNvSpPr>
          <p:nvPr/>
        </p:nvSpPr>
        <p:spPr bwMode="auto">
          <a:xfrm>
            <a:off x="5638800" y="39004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[417]</a:t>
            </a:r>
            <a:endParaRPr lang="en-GB" sz="1800"/>
          </a:p>
        </p:txBody>
      </p:sp>
      <p:sp>
        <p:nvSpPr>
          <p:cNvPr id="235561" name="Text Box 41"/>
          <p:cNvSpPr txBox="1">
            <a:spLocks noChangeArrowheads="1"/>
          </p:cNvSpPr>
          <p:nvPr/>
        </p:nvSpPr>
        <p:spPr bwMode="auto">
          <a:xfrm>
            <a:off x="2819400" y="39766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[413]</a:t>
            </a:r>
            <a:endParaRPr lang="en-GB" sz="1800"/>
          </a:p>
        </p:txBody>
      </p:sp>
      <p:grpSp>
        <p:nvGrpSpPr>
          <p:cNvPr id="235574" name="Group 54"/>
          <p:cNvGrpSpPr>
            <a:grpSpLocks/>
          </p:cNvGrpSpPr>
          <p:nvPr/>
        </p:nvGrpSpPr>
        <p:grpSpPr bwMode="auto">
          <a:xfrm>
            <a:off x="2743200" y="4800600"/>
            <a:ext cx="457200" cy="457200"/>
            <a:chOff x="1344" y="1248"/>
            <a:chExt cx="288" cy="288"/>
          </a:xfrm>
        </p:grpSpPr>
        <p:sp>
          <p:nvSpPr>
            <p:cNvPr id="235575" name="Oval 55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576" name="Text Box 56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H</a:t>
              </a:r>
              <a:endParaRPr lang="en-GB" sz="1800"/>
            </a:p>
          </p:txBody>
        </p:sp>
      </p:grpSp>
      <p:sp>
        <p:nvSpPr>
          <p:cNvPr id="235577" name="Line 57"/>
          <p:cNvSpPr>
            <a:spLocks noChangeShapeType="1"/>
          </p:cNvSpPr>
          <p:nvPr/>
        </p:nvSpPr>
        <p:spPr bwMode="auto">
          <a:xfrm flipH="1">
            <a:off x="3048000" y="4343400"/>
            <a:ext cx="762000" cy="442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578" name="Text Box 58"/>
          <p:cNvSpPr txBox="1">
            <a:spLocks noChangeArrowheads="1"/>
          </p:cNvSpPr>
          <p:nvPr/>
        </p:nvSpPr>
        <p:spPr bwMode="auto">
          <a:xfrm>
            <a:off x="3429000" y="448151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97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35579" name="Text Box 59"/>
          <p:cNvSpPr txBox="1">
            <a:spLocks noChangeArrowheads="1"/>
          </p:cNvSpPr>
          <p:nvPr/>
        </p:nvSpPr>
        <p:spPr bwMode="auto">
          <a:xfrm>
            <a:off x="2057400" y="4862513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[455]</a:t>
            </a:r>
            <a:endParaRPr lang="en-GB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E9755-902B-4773-B30C-B693FB46A511}" type="slidenum">
              <a:rPr lang="ar-SA"/>
              <a:pPr/>
              <a:t>57</a:t>
            </a:fld>
            <a:endParaRPr lang="en-GB"/>
          </a:p>
        </p:txBody>
      </p:sp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A* Search: Tree Search</a:t>
            </a:r>
            <a:endParaRPr lang="en-GB"/>
          </a:p>
        </p:txBody>
      </p:sp>
      <p:grpSp>
        <p:nvGrpSpPr>
          <p:cNvPr id="236547" name="Group 3"/>
          <p:cNvGrpSpPr>
            <a:grpSpLocks/>
          </p:cNvGrpSpPr>
          <p:nvPr/>
        </p:nvGrpSpPr>
        <p:grpSpPr bwMode="auto">
          <a:xfrm>
            <a:off x="4343400" y="1843088"/>
            <a:ext cx="457200" cy="457200"/>
            <a:chOff x="1344" y="1248"/>
            <a:chExt cx="288" cy="288"/>
          </a:xfrm>
        </p:grpSpPr>
        <p:sp>
          <p:nvSpPr>
            <p:cNvPr id="236548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549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236550" name="Group 6"/>
          <p:cNvGrpSpPr>
            <a:grpSpLocks/>
          </p:cNvGrpSpPr>
          <p:nvPr/>
        </p:nvGrpSpPr>
        <p:grpSpPr bwMode="auto">
          <a:xfrm>
            <a:off x="6705600" y="2971800"/>
            <a:ext cx="457200" cy="457200"/>
            <a:chOff x="1344" y="1248"/>
            <a:chExt cx="288" cy="288"/>
          </a:xfrm>
        </p:grpSpPr>
        <p:sp>
          <p:nvSpPr>
            <p:cNvPr id="236551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552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236553" name="Group 9"/>
          <p:cNvGrpSpPr>
            <a:grpSpLocks/>
          </p:cNvGrpSpPr>
          <p:nvPr/>
        </p:nvGrpSpPr>
        <p:grpSpPr bwMode="auto">
          <a:xfrm>
            <a:off x="2209800" y="3048000"/>
            <a:ext cx="457200" cy="457200"/>
            <a:chOff x="1344" y="1248"/>
            <a:chExt cx="288" cy="288"/>
          </a:xfrm>
        </p:grpSpPr>
        <p:sp>
          <p:nvSpPr>
            <p:cNvPr id="236554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555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236556" name="Group 12"/>
          <p:cNvGrpSpPr>
            <a:grpSpLocks/>
          </p:cNvGrpSpPr>
          <p:nvPr/>
        </p:nvGrpSpPr>
        <p:grpSpPr bwMode="auto">
          <a:xfrm>
            <a:off x="4419600" y="2986088"/>
            <a:ext cx="457200" cy="457200"/>
            <a:chOff x="1344" y="1248"/>
            <a:chExt cx="288" cy="288"/>
          </a:xfrm>
        </p:grpSpPr>
        <p:sp>
          <p:nvSpPr>
            <p:cNvPr id="236557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558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236559" name="Group 15"/>
          <p:cNvGrpSpPr>
            <a:grpSpLocks/>
          </p:cNvGrpSpPr>
          <p:nvPr/>
        </p:nvGrpSpPr>
        <p:grpSpPr bwMode="auto">
          <a:xfrm>
            <a:off x="5105400" y="3900488"/>
            <a:ext cx="457200" cy="457200"/>
            <a:chOff x="1344" y="1248"/>
            <a:chExt cx="288" cy="288"/>
          </a:xfrm>
        </p:grpSpPr>
        <p:sp>
          <p:nvSpPr>
            <p:cNvPr id="236560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561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F</a:t>
              </a:r>
              <a:endParaRPr lang="en-GB" sz="1800"/>
            </a:p>
          </p:txBody>
        </p:sp>
      </p:grpSp>
      <p:sp>
        <p:nvSpPr>
          <p:cNvPr id="236562" name="Line 18"/>
          <p:cNvSpPr>
            <a:spLocks noChangeShapeType="1"/>
          </p:cNvSpPr>
          <p:nvPr/>
        </p:nvSpPr>
        <p:spPr bwMode="auto">
          <a:xfrm>
            <a:off x="4648200" y="3443288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563" name="Text Box 19"/>
          <p:cNvSpPr txBox="1">
            <a:spLocks noChangeArrowheads="1"/>
          </p:cNvSpPr>
          <p:nvPr/>
        </p:nvSpPr>
        <p:spPr bwMode="auto">
          <a:xfrm>
            <a:off x="4876800" y="33670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99</a:t>
            </a:r>
            <a:endParaRPr lang="en-GB" sz="1800" b="1">
              <a:solidFill>
                <a:schemeClr val="hlink"/>
              </a:solidFill>
            </a:endParaRPr>
          </a:p>
        </p:txBody>
      </p:sp>
      <p:grpSp>
        <p:nvGrpSpPr>
          <p:cNvPr id="236564" name="Group 20"/>
          <p:cNvGrpSpPr>
            <a:grpSpLocks/>
          </p:cNvGrpSpPr>
          <p:nvPr/>
        </p:nvGrpSpPr>
        <p:grpSpPr bwMode="auto">
          <a:xfrm>
            <a:off x="3581400" y="3900488"/>
            <a:ext cx="457200" cy="457200"/>
            <a:chOff x="1344" y="1248"/>
            <a:chExt cx="288" cy="288"/>
          </a:xfrm>
        </p:grpSpPr>
        <p:sp>
          <p:nvSpPr>
            <p:cNvPr id="236565" name="Oval 21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566" name="Text Box 22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G</a:t>
              </a:r>
              <a:endParaRPr lang="en-GB" sz="1800"/>
            </a:p>
          </p:txBody>
        </p:sp>
      </p:grpSp>
      <p:grpSp>
        <p:nvGrpSpPr>
          <p:cNvPr id="236567" name="Group 23"/>
          <p:cNvGrpSpPr>
            <a:grpSpLocks/>
          </p:cNvGrpSpPr>
          <p:nvPr/>
        </p:nvGrpSpPr>
        <p:grpSpPr bwMode="auto">
          <a:xfrm>
            <a:off x="2743200" y="4814888"/>
            <a:ext cx="457200" cy="457200"/>
            <a:chOff x="1344" y="1248"/>
            <a:chExt cx="288" cy="288"/>
          </a:xfrm>
        </p:grpSpPr>
        <p:sp>
          <p:nvSpPr>
            <p:cNvPr id="236568" name="Oval 2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569" name="Text Box 2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H</a:t>
              </a:r>
              <a:endParaRPr lang="en-GB" sz="1800"/>
            </a:p>
          </p:txBody>
        </p:sp>
      </p:grpSp>
      <p:sp>
        <p:nvSpPr>
          <p:cNvPr id="236570" name="Line 26"/>
          <p:cNvSpPr>
            <a:spLocks noChangeShapeType="1"/>
          </p:cNvSpPr>
          <p:nvPr/>
        </p:nvSpPr>
        <p:spPr bwMode="auto">
          <a:xfrm flipH="1">
            <a:off x="3733800" y="3443288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571" name="Line 27"/>
          <p:cNvSpPr>
            <a:spLocks noChangeShapeType="1"/>
          </p:cNvSpPr>
          <p:nvPr/>
        </p:nvSpPr>
        <p:spPr bwMode="auto">
          <a:xfrm flipH="1">
            <a:off x="3048000" y="4357688"/>
            <a:ext cx="762000" cy="442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572" name="Text Box 28"/>
          <p:cNvSpPr txBox="1">
            <a:spLocks noChangeArrowheads="1"/>
          </p:cNvSpPr>
          <p:nvPr/>
        </p:nvSpPr>
        <p:spPr bwMode="auto">
          <a:xfrm>
            <a:off x="3810000" y="33670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36573" name="Line 29"/>
          <p:cNvSpPr>
            <a:spLocks noChangeShapeType="1"/>
          </p:cNvSpPr>
          <p:nvPr/>
        </p:nvSpPr>
        <p:spPr bwMode="auto">
          <a:xfrm>
            <a:off x="4572000" y="2300288"/>
            <a:ext cx="2362200" cy="671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574" name="Line 30"/>
          <p:cNvSpPr>
            <a:spLocks noChangeShapeType="1"/>
          </p:cNvSpPr>
          <p:nvPr/>
        </p:nvSpPr>
        <p:spPr bwMode="auto">
          <a:xfrm>
            <a:off x="4572000" y="2300288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575" name="Line 31"/>
          <p:cNvSpPr>
            <a:spLocks noChangeShapeType="1"/>
          </p:cNvSpPr>
          <p:nvPr/>
        </p:nvSpPr>
        <p:spPr bwMode="auto">
          <a:xfrm flipH="1">
            <a:off x="2438400" y="2300288"/>
            <a:ext cx="213360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576" name="Text Box 32"/>
          <p:cNvSpPr txBox="1">
            <a:spLocks noChangeArrowheads="1"/>
          </p:cNvSpPr>
          <p:nvPr/>
        </p:nvSpPr>
        <p:spPr bwMode="auto">
          <a:xfrm>
            <a:off x="48768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Start</a:t>
            </a:r>
            <a:endParaRPr lang="en-GB" sz="1800" b="1"/>
          </a:p>
        </p:txBody>
      </p:sp>
      <p:sp>
        <p:nvSpPr>
          <p:cNvPr id="236577" name="Text Box 33"/>
          <p:cNvSpPr txBox="1">
            <a:spLocks noChangeArrowheads="1"/>
          </p:cNvSpPr>
          <p:nvPr/>
        </p:nvSpPr>
        <p:spPr bwMode="auto">
          <a:xfrm>
            <a:off x="3429000" y="4495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97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36578" name="Text Box 34"/>
          <p:cNvSpPr txBox="1">
            <a:spLocks noChangeArrowheads="1"/>
          </p:cNvSpPr>
          <p:nvPr/>
        </p:nvSpPr>
        <p:spPr bwMode="auto">
          <a:xfrm>
            <a:off x="5791200" y="23002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75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36579" name="Text Box 35"/>
          <p:cNvSpPr txBox="1">
            <a:spLocks noChangeArrowheads="1"/>
          </p:cNvSpPr>
          <p:nvPr/>
        </p:nvSpPr>
        <p:spPr bwMode="auto">
          <a:xfrm>
            <a:off x="2819400" y="2300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118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36580" name="Text Box 36"/>
          <p:cNvSpPr txBox="1">
            <a:spLocks noChangeArrowheads="1"/>
          </p:cNvSpPr>
          <p:nvPr/>
        </p:nvSpPr>
        <p:spPr bwMode="auto">
          <a:xfrm>
            <a:off x="4572000" y="2543175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140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36581" name="Text Box 37"/>
          <p:cNvSpPr txBox="1">
            <a:spLocks noChangeArrowheads="1"/>
          </p:cNvSpPr>
          <p:nvPr/>
        </p:nvSpPr>
        <p:spPr bwMode="auto">
          <a:xfrm>
            <a:off x="4876800" y="29860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[393]</a:t>
            </a:r>
            <a:endParaRPr lang="en-GB" sz="1800"/>
          </a:p>
        </p:txBody>
      </p:sp>
      <p:sp>
        <p:nvSpPr>
          <p:cNvPr id="236582" name="Text Box 38"/>
          <p:cNvSpPr txBox="1">
            <a:spLocks noChangeArrowheads="1"/>
          </p:cNvSpPr>
          <p:nvPr/>
        </p:nvSpPr>
        <p:spPr bwMode="auto">
          <a:xfrm>
            <a:off x="7162800" y="2971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[449]</a:t>
            </a:r>
            <a:endParaRPr lang="en-GB" sz="1800"/>
          </a:p>
        </p:txBody>
      </p:sp>
      <p:sp>
        <p:nvSpPr>
          <p:cNvPr id="236583" name="Text Box 39"/>
          <p:cNvSpPr txBox="1">
            <a:spLocks noChangeArrowheads="1"/>
          </p:cNvSpPr>
          <p:nvPr/>
        </p:nvSpPr>
        <p:spPr bwMode="auto">
          <a:xfrm>
            <a:off x="1447800" y="31242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[447]</a:t>
            </a:r>
            <a:endParaRPr lang="en-GB" sz="1800"/>
          </a:p>
        </p:txBody>
      </p:sp>
      <p:sp>
        <p:nvSpPr>
          <p:cNvPr id="236584" name="Text Box 40"/>
          <p:cNvSpPr txBox="1">
            <a:spLocks noChangeArrowheads="1"/>
          </p:cNvSpPr>
          <p:nvPr/>
        </p:nvSpPr>
        <p:spPr bwMode="auto">
          <a:xfrm>
            <a:off x="5638800" y="39004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[417]</a:t>
            </a:r>
            <a:endParaRPr lang="en-GB" sz="1800"/>
          </a:p>
        </p:txBody>
      </p:sp>
      <p:sp>
        <p:nvSpPr>
          <p:cNvPr id="236585" name="Text Box 41"/>
          <p:cNvSpPr txBox="1">
            <a:spLocks noChangeArrowheads="1"/>
          </p:cNvSpPr>
          <p:nvPr/>
        </p:nvSpPr>
        <p:spPr bwMode="auto">
          <a:xfrm>
            <a:off x="2819400" y="39766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[413]</a:t>
            </a:r>
            <a:endParaRPr lang="en-GB" sz="1800"/>
          </a:p>
        </p:txBody>
      </p:sp>
      <p:sp>
        <p:nvSpPr>
          <p:cNvPr id="236586" name="Text Box 42"/>
          <p:cNvSpPr txBox="1">
            <a:spLocks noChangeArrowheads="1"/>
          </p:cNvSpPr>
          <p:nvPr/>
        </p:nvSpPr>
        <p:spPr bwMode="auto">
          <a:xfrm>
            <a:off x="2057400" y="4876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[455]</a:t>
            </a:r>
            <a:endParaRPr lang="en-GB" sz="1800"/>
          </a:p>
        </p:txBody>
      </p:sp>
      <p:sp>
        <p:nvSpPr>
          <p:cNvPr id="236587" name="Text Box 43"/>
          <p:cNvSpPr txBox="1">
            <a:spLocks noChangeArrowheads="1"/>
          </p:cNvSpPr>
          <p:nvPr/>
        </p:nvSpPr>
        <p:spPr bwMode="auto">
          <a:xfrm>
            <a:off x="5105400" y="4876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Goal</a:t>
            </a:r>
            <a:endParaRPr lang="en-GB" sz="1800" b="1"/>
          </a:p>
        </p:txBody>
      </p:sp>
      <p:grpSp>
        <p:nvGrpSpPr>
          <p:cNvPr id="236588" name="Group 44"/>
          <p:cNvGrpSpPr>
            <a:grpSpLocks/>
          </p:cNvGrpSpPr>
          <p:nvPr/>
        </p:nvGrpSpPr>
        <p:grpSpPr bwMode="auto">
          <a:xfrm>
            <a:off x="5791200" y="4800600"/>
            <a:ext cx="457200" cy="457200"/>
            <a:chOff x="1344" y="1248"/>
            <a:chExt cx="288" cy="288"/>
          </a:xfrm>
        </p:grpSpPr>
        <p:sp>
          <p:nvSpPr>
            <p:cNvPr id="236589" name="Oval 45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590" name="Text Box 46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I</a:t>
              </a:r>
              <a:endParaRPr lang="en-GB" sz="1800"/>
            </a:p>
          </p:txBody>
        </p:sp>
      </p:grpSp>
      <p:sp>
        <p:nvSpPr>
          <p:cNvPr id="236591" name="Line 47"/>
          <p:cNvSpPr>
            <a:spLocks noChangeShapeType="1"/>
          </p:cNvSpPr>
          <p:nvPr/>
        </p:nvSpPr>
        <p:spPr bwMode="auto">
          <a:xfrm>
            <a:off x="5410200" y="4343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592" name="Text Box 48"/>
          <p:cNvSpPr txBox="1">
            <a:spLocks noChangeArrowheads="1"/>
          </p:cNvSpPr>
          <p:nvPr/>
        </p:nvSpPr>
        <p:spPr bwMode="auto">
          <a:xfrm>
            <a:off x="6248400" y="4876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[450]</a:t>
            </a:r>
            <a:endParaRPr lang="en-GB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2539-D2D9-4E05-9D3E-008B330BD3F1}" type="slidenum">
              <a:rPr lang="ar-SA"/>
              <a:pPr/>
              <a:t>58</a:t>
            </a:fld>
            <a:endParaRPr lang="en-GB"/>
          </a:p>
        </p:txBody>
      </p:sp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A* Search: Tree Search</a:t>
            </a:r>
            <a:endParaRPr lang="en-GB"/>
          </a:p>
        </p:txBody>
      </p:sp>
      <p:grpSp>
        <p:nvGrpSpPr>
          <p:cNvPr id="240643" name="Group 3"/>
          <p:cNvGrpSpPr>
            <a:grpSpLocks/>
          </p:cNvGrpSpPr>
          <p:nvPr/>
        </p:nvGrpSpPr>
        <p:grpSpPr bwMode="auto">
          <a:xfrm>
            <a:off x="4343400" y="1843088"/>
            <a:ext cx="457200" cy="457200"/>
            <a:chOff x="1344" y="1248"/>
            <a:chExt cx="288" cy="288"/>
          </a:xfrm>
        </p:grpSpPr>
        <p:sp>
          <p:nvSpPr>
            <p:cNvPr id="240644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645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240646" name="Group 6"/>
          <p:cNvGrpSpPr>
            <a:grpSpLocks/>
          </p:cNvGrpSpPr>
          <p:nvPr/>
        </p:nvGrpSpPr>
        <p:grpSpPr bwMode="auto">
          <a:xfrm>
            <a:off x="6705600" y="2971800"/>
            <a:ext cx="457200" cy="457200"/>
            <a:chOff x="1344" y="1248"/>
            <a:chExt cx="288" cy="288"/>
          </a:xfrm>
        </p:grpSpPr>
        <p:sp>
          <p:nvSpPr>
            <p:cNvPr id="240647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648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240649" name="Group 9"/>
          <p:cNvGrpSpPr>
            <a:grpSpLocks/>
          </p:cNvGrpSpPr>
          <p:nvPr/>
        </p:nvGrpSpPr>
        <p:grpSpPr bwMode="auto">
          <a:xfrm>
            <a:off x="2209800" y="3048000"/>
            <a:ext cx="457200" cy="457200"/>
            <a:chOff x="1344" y="1248"/>
            <a:chExt cx="288" cy="288"/>
          </a:xfrm>
        </p:grpSpPr>
        <p:sp>
          <p:nvSpPr>
            <p:cNvPr id="240650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651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240652" name="Group 12"/>
          <p:cNvGrpSpPr>
            <a:grpSpLocks/>
          </p:cNvGrpSpPr>
          <p:nvPr/>
        </p:nvGrpSpPr>
        <p:grpSpPr bwMode="auto">
          <a:xfrm>
            <a:off x="4419600" y="2986088"/>
            <a:ext cx="457200" cy="457200"/>
            <a:chOff x="1344" y="1248"/>
            <a:chExt cx="288" cy="288"/>
          </a:xfrm>
        </p:grpSpPr>
        <p:sp>
          <p:nvSpPr>
            <p:cNvPr id="240653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654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240655" name="Group 15"/>
          <p:cNvGrpSpPr>
            <a:grpSpLocks/>
          </p:cNvGrpSpPr>
          <p:nvPr/>
        </p:nvGrpSpPr>
        <p:grpSpPr bwMode="auto">
          <a:xfrm>
            <a:off x="5105400" y="3900488"/>
            <a:ext cx="457200" cy="457200"/>
            <a:chOff x="1344" y="1248"/>
            <a:chExt cx="288" cy="288"/>
          </a:xfrm>
        </p:grpSpPr>
        <p:sp>
          <p:nvSpPr>
            <p:cNvPr id="240656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657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F</a:t>
              </a:r>
              <a:endParaRPr lang="en-GB" sz="1800"/>
            </a:p>
          </p:txBody>
        </p:sp>
      </p:grpSp>
      <p:sp>
        <p:nvSpPr>
          <p:cNvPr id="240658" name="Line 18"/>
          <p:cNvSpPr>
            <a:spLocks noChangeShapeType="1"/>
          </p:cNvSpPr>
          <p:nvPr/>
        </p:nvSpPr>
        <p:spPr bwMode="auto">
          <a:xfrm>
            <a:off x="4648200" y="3443288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0659" name="Text Box 19"/>
          <p:cNvSpPr txBox="1">
            <a:spLocks noChangeArrowheads="1"/>
          </p:cNvSpPr>
          <p:nvPr/>
        </p:nvSpPr>
        <p:spPr bwMode="auto">
          <a:xfrm>
            <a:off x="4876800" y="33670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99</a:t>
            </a:r>
            <a:endParaRPr lang="en-GB" sz="1800" b="1">
              <a:solidFill>
                <a:schemeClr val="hlink"/>
              </a:solidFill>
            </a:endParaRPr>
          </a:p>
        </p:txBody>
      </p:sp>
      <p:grpSp>
        <p:nvGrpSpPr>
          <p:cNvPr id="240660" name="Group 20"/>
          <p:cNvGrpSpPr>
            <a:grpSpLocks/>
          </p:cNvGrpSpPr>
          <p:nvPr/>
        </p:nvGrpSpPr>
        <p:grpSpPr bwMode="auto">
          <a:xfrm>
            <a:off x="3581400" y="3900488"/>
            <a:ext cx="457200" cy="457200"/>
            <a:chOff x="1344" y="1248"/>
            <a:chExt cx="288" cy="288"/>
          </a:xfrm>
        </p:grpSpPr>
        <p:sp>
          <p:nvSpPr>
            <p:cNvPr id="240661" name="Oval 21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662" name="Text Box 22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G</a:t>
              </a:r>
              <a:endParaRPr lang="en-GB" sz="1800"/>
            </a:p>
          </p:txBody>
        </p:sp>
      </p:grpSp>
      <p:grpSp>
        <p:nvGrpSpPr>
          <p:cNvPr id="240663" name="Group 23"/>
          <p:cNvGrpSpPr>
            <a:grpSpLocks/>
          </p:cNvGrpSpPr>
          <p:nvPr/>
        </p:nvGrpSpPr>
        <p:grpSpPr bwMode="auto">
          <a:xfrm>
            <a:off x="2743200" y="4814888"/>
            <a:ext cx="457200" cy="457200"/>
            <a:chOff x="1344" y="1248"/>
            <a:chExt cx="288" cy="288"/>
          </a:xfrm>
        </p:grpSpPr>
        <p:sp>
          <p:nvSpPr>
            <p:cNvPr id="240664" name="Oval 2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665" name="Text Box 2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H</a:t>
              </a:r>
              <a:endParaRPr lang="en-GB" sz="1800"/>
            </a:p>
          </p:txBody>
        </p:sp>
      </p:grpSp>
      <p:sp>
        <p:nvSpPr>
          <p:cNvPr id="240666" name="Line 26"/>
          <p:cNvSpPr>
            <a:spLocks noChangeShapeType="1"/>
          </p:cNvSpPr>
          <p:nvPr/>
        </p:nvSpPr>
        <p:spPr bwMode="auto">
          <a:xfrm flipH="1">
            <a:off x="3733800" y="3443288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0667" name="Line 27"/>
          <p:cNvSpPr>
            <a:spLocks noChangeShapeType="1"/>
          </p:cNvSpPr>
          <p:nvPr/>
        </p:nvSpPr>
        <p:spPr bwMode="auto">
          <a:xfrm flipH="1">
            <a:off x="3048000" y="4357688"/>
            <a:ext cx="762000" cy="442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0668" name="Text Box 28"/>
          <p:cNvSpPr txBox="1">
            <a:spLocks noChangeArrowheads="1"/>
          </p:cNvSpPr>
          <p:nvPr/>
        </p:nvSpPr>
        <p:spPr bwMode="auto">
          <a:xfrm>
            <a:off x="3810000" y="33670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0669" name="Line 29"/>
          <p:cNvSpPr>
            <a:spLocks noChangeShapeType="1"/>
          </p:cNvSpPr>
          <p:nvPr/>
        </p:nvSpPr>
        <p:spPr bwMode="auto">
          <a:xfrm>
            <a:off x="4572000" y="2300288"/>
            <a:ext cx="2362200" cy="671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0670" name="Line 30"/>
          <p:cNvSpPr>
            <a:spLocks noChangeShapeType="1"/>
          </p:cNvSpPr>
          <p:nvPr/>
        </p:nvSpPr>
        <p:spPr bwMode="auto">
          <a:xfrm>
            <a:off x="4572000" y="2300288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0671" name="Line 31"/>
          <p:cNvSpPr>
            <a:spLocks noChangeShapeType="1"/>
          </p:cNvSpPr>
          <p:nvPr/>
        </p:nvSpPr>
        <p:spPr bwMode="auto">
          <a:xfrm flipH="1">
            <a:off x="2438400" y="2300288"/>
            <a:ext cx="213360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0672" name="Text Box 32"/>
          <p:cNvSpPr txBox="1">
            <a:spLocks noChangeArrowheads="1"/>
          </p:cNvSpPr>
          <p:nvPr/>
        </p:nvSpPr>
        <p:spPr bwMode="auto">
          <a:xfrm>
            <a:off x="48768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Start</a:t>
            </a:r>
            <a:endParaRPr lang="en-GB" sz="1800" b="1"/>
          </a:p>
        </p:txBody>
      </p:sp>
      <p:sp>
        <p:nvSpPr>
          <p:cNvPr id="240673" name="Text Box 33"/>
          <p:cNvSpPr txBox="1">
            <a:spLocks noChangeArrowheads="1"/>
          </p:cNvSpPr>
          <p:nvPr/>
        </p:nvSpPr>
        <p:spPr bwMode="auto">
          <a:xfrm>
            <a:off x="3429000" y="4495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97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0674" name="Text Box 34"/>
          <p:cNvSpPr txBox="1">
            <a:spLocks noChangeArrowheads="1"/>
          </p:cNvSpPr>
          <p:nvPr/>
        </p:nvSpPr>
        <p:spPr bwMode="auto">
          <a:xfrm>
            <a:off x="5791200" y="23002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75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0675" name="Text Box 35"/>
          <p:cNvSpPr txBox="1">
            <a:spLocks noChangeArrowheads="1"/>
          </p:cNvSpPr>
          <p:nvPr/>
        </p:nvSpPr>
        <p:spPr bwMode="auto">
          <a:xfrm>
            <a:off x="2819400" y="2300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118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0676" name="Text Box 36"/>
          <p:cNvSpPr txBox="1">
            <a:spLocks noChangeArrowheads="1"/>
          </p:cNvSpPr>
          <p:nvPr/>
        </p:nvSpPr>
        <p:spPr bwMode="auto">
          <a:xfrm>
            <a:off x="4572000" y="2543175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140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40677" name="Text Box 37"/>
          <p:cNvSpPr txBox="1">
            <a:spLocks noChangeArrowheads="1"/>
          </p:cNvSpPr>
          <p:nvPr/>
        </p:nvSpPr>
        <p:spPr bwMode="auto">
          <a:xfrm>
            <a:off x="4876800" y="29860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[393]</a:t>
            </a:r>
            <a:endParaRPr lang="en-GB" sz="1800"/>
          </a:p>
        </p:txBody>
      </p:sp>
      <p:sp>
        <p:nvSpPr>
          <p:cNvPr id="240678" name="Text Box 38"/>
          <p:cNvSpPr txBox="1">
            <a:spLocks noChangeArrowheads="1"/>
          </p:cNvSpPr>
          <p:nvPr/>
        </p:nvSpPr>
        <p:spPr bwMode="auto">
          <a:xfrm>
            <a:off x="7162800" y="2971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[449]</a:t>
            </a:r>
            <a:endParaRPr lang="en-GB" sz="1800"/>
          </a:p>
        </p:txBody>
      </p:sp>
      <p:sp>
        <p:nvSpPr>
          <p:cNvPr id="240679" name="Text Box 39"/>
          <p:cNvSpPr txBox="1">
            <a:spLocks noChangeArrowheads="1"/>
          </p:cNvSpPr>
          <p:nvPr/>
        </p:nvSpPr>
        <p:spPr bwMode="auto">
          <a:xfrm>
            <a:off x="1447800" y="31242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[447]</a:t>
            </a:r>
            <a:endParaRPr lang="en-GB" sz="1800"/>
          </a:p>
        </p:txBody>
      </p:sp>
      <p:sp>
        <p:nvSpPr>
          <p:cNvPr id="240680" name="Text Box 40"/>
          <p:cNvSpPr txBox="1">
            <a:spLocks noChangeArrowheads="1"/>
          </p:cNvSpPr>
          <p:nvPr/>
        </p:nvSpPr>
        <p:spPr bwMode="auto">
          <a:xfrm>
            <a:off x="5638800" y="39004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[417]</a:t>
            </a:r>
            <a:endParaRPr lang="en-GB" sz="1800"/>
          </a:p>
        </p:txBody>
      </p:sp>
      <p:sp>
        <p:nvSpPr>
          <p:cNvPr id="240681" name="Text Box 41"/>
          <p:cNvSpPr txBox="1">
            <a:spLocks noChangeArrowheads="1"/>
          </p:cNvSpPr>
          <p:nvPr/>
        </p:nvSpPr>
        <p:spPr bwMode="auto">
          <a:xfrm>
            <a:off x="2819400" y="39766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[413]</a:t>
            </a:r>
            <a:endParaRPr lang="en-GB" sz="1800"/>
          </a:p>
        </p:txBody>
      </p:sp>
      <p:sp>
        <p:nvSpPr>
          <p:cNvPr id="240682" name="Text Box 42"/>
          <p:cNvSpPr txBox="1">
            <a:spLocks noChangeArrowheads="1"/>
          </p:cNvSpPr>
          <p:nvPr/>
        </p:nvSpPr>
        <p:spPr bwMode="auto">
          <a:xfrm>
            <a:off x="2057400" y="4876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[455]</a:t>
            </a:r>
            <a:endParaRPr lang="en-GB" sz="1800"/>
          </a:p>
        </p:txBody>
      </p:sp>
      <p:sp>
        <p:nvSpPr>
          <p:cNvPr id="240683" name="Text Box 43"/>
          <p:cNvSpPr txBox="1">
            <a:spLocks noChangeArrowheads="1"/>
          </p:cNvSpPr>
          <p:nvPr/>
        </p:nvSpPr>
        <p:spPr bwMode="auto">
          <a:xfrm>
            <a:off x="5105400" y="4876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Goal</a:t>
            </a:r>
            <a:endParaRPr lang="en-GB" sz="1800" b="1"/>
          </a:p>
        </p:txBody>
      </p:sp>
      <p:grpSp>
        <p:nvGrpSpPr>
          <p:cNvPr id="240684" name="Group 44"/>
          <p:cNvGrpSpPr>
            <a:grpSpLocks/>
          </p:cNvGrpSpPr>
          <p:nvPr/>
        </p:nvGrpSpPr>
        <p:grpSpPr bwMode="auto">
          <a:xfrm>
            <a:off x="5791200" y="4800600"/>
            <a:ext cx="457200" cy="457200"/>
            <a:chOff x="1344" y="1248"/>
            <a:chExt cx="288" cy="288"/>
          </a:xfrm>
        </p:grpSpPr>
        <p:sp>
          <p:nvSpPr>
            <p:cNvPr id="240685" name="Oval 45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686" name="Text Box 46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I</a:t>
              </a:r>
              <a:endParaRPr lang="en-GB" sz="1800"/>
            </a:p>
          </p:txBody>
        </p:sp>
      </p:grpSp>
      <p:sp>
        <p:nvSpPr>
          <p:cNvPr id="240687" name="Line 47"/>
          <p:cNvSpPr>
            <a:spLocks noChangeShapeType="1"/>
          </p:cNvSpPr>
          <p:nvPr/>
        </p:nvSpPr>
        <p:spPr bwMode="auto">
          <a:xfrm>
            <a:off x="5410200" y="4343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0688" name="Text Box 48"/>
          <p:cNvSpPr txBox="1">
            <a:spLocks noChangeArrowheads="1"/>
          </p:cNvSpPr>
          <p:nvPr/>
        </p:nvSpPr>
        <p:spPr bwMode="auto">
          <a:xfrm>
            <a:off x="6248400" y="4876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[450]</a:t>
            </a:r>
            <a:endParaRPr lang="en-GB" sz="1800"/>
          </a:p>
        </p:txBody>
      </p:sp>
      <p:grpSp>
        <p:nvGrpSpPr>
          <p:cNvPr id="240689" name="Group 49"/>
          <p:cNvGrpSpPr>
            <a:grpSpLocks/>
          </p:cNvGrpSpPr>
          <p:nvPr/>
        </p:nvGrpSpPr>
        <p:grpSpPr bwMode="auto">
          <a:xfrm>
            <a:off x="1371600" y="3962400"/>
            <a:ext cx="457200" cy="457200"/>
            <a:chOff x="1344" y="1248"/>
            <a:chExt cx="288" cy="288"/>
          </a:xfrm>
        </p:grpSpPr>
        <p:sp>
          <p:nvSpPr>
            <p:cNvPr id="240690" name="Oval 5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691" name="Text Box 5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D</a:t>
              </a:r>
              <a:endParaRPr lang="en-GB" sz="1800"/>
            </a:p>
          </p:txBody>
        </p:sp>
      </p:grpSp>
      <p:sp>
        <p:nvSpPr>
          <p:cNvPr id="240692" name="Line 52"/>
          <p:cNvSpPr>
            <a:spLocks noChangeShapeType="1"/>
          </p:cNvSpPr>
          <p:nvPr/>
        </p:nvSpPr>
        <p:spPr bwMode="auto">
          <a:xfrm flipH="1">
            <a:off x="1524000" y="35052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0693" name="Text Box 53"/>
          <p:cNvSpPr txBox="1">
            <a:spLocks noChangeArrowheads="1"/>
          </p:cNvSpPr>
          <p:nvPr/>
        </p:nvSpPr>
        <p:spPr bwMode="auto">
          <a:xfrm>
            <a:off x="685800" y="39766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[473]</a:t>
            </a:r>
            <a:endParaRPr lang="en-GB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1F9C3-09B2-47E2-86F2-F1BF98EF0244}" type="slidenum">
              <a:rPr lang="ar-SA"/>
              <a:pPr/>
              <a:t>59</a:t>
            </a:fld>
            <a:endParaRPr lang="en-GB"/>
          </a:p>
        </p:txBody>
      </p:sp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A* Search: Tree Search</a:t>
            </a:r>
            <a:endParaRPr lang="en-GB"/>
          </a:p>
        </p:txBody>
      </p:sp>
      <p:grpSp>
        <p:nvGrpSpPr>
          <p:cNvPr id="237571" name="Group 3"/>
          <p:cNvGrpSpPr>
            <a:grpSpLocks/>
          </p:cNvGrpSpPr>
          <p:nvPr/>
        </p:nvGrpSpPr>
        <p:grpSpPr bwMode="auto">
          <a:xfrm>
            <a:off x="4343400" y="1843088"/>
            <a:ext cx="457200" cy="457200"/>
            <a:chOff x="1344" y="1248"/>
            <a:chExt cx="288" cy="288"/>
          </a:xfrm>
        </p:grpSpPr>
        <p:sp>
          <p:nvSpPr>
            <p:cNvPr id="237572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573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237574" name="Group 6"/>
          <p:cNvGrpSpPr>
            <a:grpSpLocks/>
          </p:cNvGrpSpPr>
          <p:nvPr/>
        </p:nvGrpSpPr>
        <p:grpSpPr bwMode="auto">
          <a:xfrm>
            <a:off x="6705600" y="2971800"/>
            <a:ext cx="457200" cy="457200"/>
            <a:chOff x="1344" y="1248"/>
            <a:chExt cx="288" cy="288"/>
          </a:xfrm>
        </p:grpSpPr>
        <p:sp>
          <p:nvSpPr>
            <p:cNvPr id="237575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576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237577" name="Group 9"/>
          <p:cNvGrpSpPr>
            <a:grpSpLocks/>
          </p:cNvGrpSpPr>
          <p:nvPr/>
        </p:nvGrpSpPr>
        <p:grpSpPr bwMode="auto">
          <a:xfrm>
            <a:off x="2209800" y="3048000"/>
            <a:ext cx="457200" cy="457200"/>
            <a:chOff x="1344" y="1248"/>
            <a:chExt cx="288" cy="288"/>
          </a:xfrm>
        </p:grpSpPr>
        <p:sp>
          <p:nvSpPr>
            <p:cNvPr id="237578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579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237580" name="Group 12"/>
          <p:cNvGrpSpPr>
            <a:grpSpLocks/>
          </p:cNvGrpSpPr>
          <p:nvPr/>
        </p:nvGrpSpPr>
        <p:grpSpPr bwMode="auto">
          <a:xfrm>
            <a:off x="4419600" y="2986088"/>
            <a:ext cx="457200" cy="457200"/>
            <a:chOff x="1344" y="1248"/>
            <a:chExt cx="288" cy="288"/>
          </a:xfrm>
        </p:grpSpPr>
        <p:sp>
          <p:nvSpPr>
            <p:cNvPr id="237581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582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237583" name="Group 15"/>
          <p:cNvGrpSpPr>
            <a:grpSpLocks/>
          </p:cNvGrpSpPr>
          <p:nvPr/>
        </p:nvGrpSpPr>
        <p:grpSpPr bwMode="auto">
          <a:xfrm>
            <a:off x="5105400" y="3900488"/>
            <a:ext cx="457200" cy="457200"/>
            <a:chOff x="1344" y="1248"/>
            <a:chExt cx="288" cy="288"/>
          </a:xfrm>
        </p:grpSpPr>
        <p:sp>
          <p:nvSpPr>
            <p:cNvPr id="237584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585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F</a:t>
              </a:r>
              <a:endParaRPr lang="en-GB" sz="1800"/>
            </a:p>
          </p:txBody>
        </p:sp>
      </p:grpSp>
      <p:sp>
        <p:nvSpPr>
          <p:cNvPr id="237586" name="Line 18"/>
          <p:cNvSpPr>
            <a:spLocks noChangeShapeType="1"/>
          </p:cNvSpPr>
          <p:nvPr/>
        </p:nvSpPr>
        <p:spPr bwMode="auto">
          <a:xfrm>
            <a:off x="4648200" y="3443288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7587" name="Text Box 19"/>
          <p:cNvSpPr txBox="1">
            <a:spLocks noChangeArrowheads="1"/>
          </p:cNvSpPr>
          <p:nvPr/>
        </p:nvSpPr>
        <p:spPr bwMode="auto">
          <a:xfrm>
            <a:off x="4876800" y="33670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99</a:t>
            </a:r>
            <a:endParaRPr lang="en-GB" sz="1800" b="1">
              <a:solidFill>
                <a:schemeClr val="hlink"/>
              </a:solidFill>
            </a:endParaRPr>
          </a:p>
        </p:txBody>
      </p:sp>
      <p:grpSp>
        <p:nvGrpSpPr>
          <p:cNvPr id="237588" name="Group 20"/>
          <p:cNvGrpSpPr>
            <a:grpSpLocks/>
          </p:cNvGrpSpPr>
          <p:nvPr/>
        </p:nvGrpSpPr>
        <p:grpSpPr bwMode="auto">
          <a:xfrm>
            <a:off x="3581400" y="3900488"/>
            <a:ext cx="457200" cy="457200"/>
            <a:chOff x="1344" y="1248"/>
            <a:chExt cx="288" cy="288"/>
          </a:xfrm>
        </p:grpSpPr>
        <p:sp>
          <p:nvSpPr>
            <p:cNvPr id="237589" name="Oval 21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590" name="Text Box 22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G</a:t>
              </a:r>
              <a:endParaRPr lang="en-GB" sz="1800"/>
            </a:p>
          </p:txBody>
        </p:sp>
      </p:grpSp>
      <p:grpSp>
        <p:nvGrpSpPr>
          <p:cNvPr id="237591" name="Group 23"/>
          <p:cNvGrpSpPr>
            <a:grpSpLocks/>
          </p:cNvGrpSpPr>
          <p:nvPr/>
        </p:nvGrpSpPr>
        <p:grpSpPr bwMode="auto">
          <a:xfrm>
            <a:off x="2743200" y="4814888"/>
            <a:ext cx="457200" cy="457200"/>
            <a:chOff x="1344" y="1248"/>
            <a:chExt cx="288" cy="288"/>
          </a:xfrm>
        </p:grpSpPr>
        <p:sp>
          <p:nvSpPr>
            <p:cNvPr id="237592" name="Oval 2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593" name="Text Box 2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H</a:t>
              </a:r>
              <a:endParaRPr lang="en-GB" sz="1800"/>
            </a:p>
          </p:txBody>
        </p:sp>
      </p:grpSp>
      <p:sp>
        <p:nvSpPr>
          <p:cNvPr id="237594" name="Line 26"/>
          <p:cNvSpPr>
            <a:spLocks noChangeShapeType="1"/>
          </p:cNvSpPr>
          <p:nvPr/>
        </p:nvSpPr>
        <p:spPr bwMode="auto">
          <a:xfrm flipH="1">
            <a:off x="3733800" y="3443288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7595" name="Line 27"/>
          <p:cNvSpPr>
            <a:spLocks noChangeShapeType="1"/>
          </p:cNvSpPr>
          <p:nvPr/>
        </p:nvSpPr>
        <p:spPr bwMode="auto">
          <a:xfrm flipH="1">
            <a:off x="3048000" y="4357688"/>
            <a:ext cx="762000" cy="442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7596" name="Text Box 28"/>
          <p:cNvSpPr txBox="1">
            <a:spLocks noChangeArrowheads="1"/>
          </p:cNvSpPr>
          <p:nvPr/>
        </p:nvSpPr>
        <p:spPr bwMode="auto">
          <a:xfrm>
            <a:off x="3810000" y="33670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37597" name="Line 29"/>
          <p:cNvSpPr>
            <a:spLocks noChangeShapeType="1"/>
          </p:cNvSpPr>
          <p:nvPr/>
        </p:nvSpPr>
        <p:spPr bwMode="auto">
          <a:xfrm>
            <a:off x="4572000" y="2300288"/>
            <a:ext cx="2362200" cy="671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7598" name="Line 30"/>
          <p:cNvSpPr>
            <a:spLocks noChangeShapeType="1"/>
          </p:cNvSpPr>
          <p:nvPr/>
        </p:nvSpPr>
        <p:spPr bwMode="auto">
          <a:xfrm>
            <a:off x="4572000" y="2300288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7599" name="Line 31"/>
          <p:cNvSpPr>
            <a:spLocks noChangeShapeType="1"/>
          </p:cNvSpPr>
          <p:nvPr/>
        </p:nvSpPr>
        <p:spPr bwMode="auto">
          <a:xfrm flipH="1">
            <a:off x="2438400" y="2300288"/>
            <a:ext cx="213360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7600" name="Text Box 32"/>
          <p:cNvSpPr txBox="1">
            <a:spLocks noChangeArrowheads="1"/>
          </p:cNvSpPr>
          <p:nvPr/>
        </p:nvSpPr>
        <p:spPr bwMode="auto">
          <a:xfrm>
            <a:off x="48768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Start</a:t>
            </a:r>
            <a:endParaRPr lang="en-GB" sz="1800" b="1"/>
          </a:p>
        </p:txBody>
      </p:sp>
      <p:sp>
        <p:nvSpPr>
          <p:cNvPr id="237601" name="Text Box 33"/>
          <p:cNvSpPr txBox="1">
            <a:spLocks noChangeArrowheads="1"/>
          </p:cNvSpPr>
          <p:nvPr/>
        </p:nvSpPr>
        <p:spPr bwMode="auto">
          <a:xfrm>
            <a:off x="3429000" y="4495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97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37602" name="Text Box 34"/>
          <p:cNvSpPr txBox="1">
            <a:spLocks noChangeArrowheads="1"/>
          </p:cNvSpPr>
          <p:nvPr/>
        </p:nvSpPr>
        <p:spPr bwMode="auto">
          <a:xfrm>
            <a:off x="5791200" y="23002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75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37603" name="Text Box 35"/>
          <p:cNvSpPr txBox="1">
            <a:spLocks noChangeArrowheads="1"/>
          </p:cNvSpPr>
          <p:nvPr/>
        </p:nvSpPr>
        <p:spPr bwMode="auto">
          <a:xfrm>
            <a:off x="2819400" y="2300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118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37604" name="Text Box 36"/>
          <p:cNvSpPr txBox="1">
            <a:spLocks noChangeArrowheads="1"/>
          </p:cNvSpPr>
          <p:nvPr/>
        </p:nvSpPr>
        <p:spPr bwMode="auto">
          <a:xfrm>
            <a:off x="4572000" y="2543175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140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37605" name="Text Box 37"/>
          <p:cNvSpPr txBox="1">
            <a:spLocks noChangeArrowheads="1"/>
          </p:cNvSpPr>
          <p:nvPr/>
        </p:nvSpPr>
        <p:spPr bwMode="auto">
          <a:xfrm>
            <a:off x="4876800" y="29860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[393]</a:t>
            </a:r>
            <a:endParaRPr lang="en-GB" sz="1800"/>
          </a:p>
        </p:txBody>
      </p:sp>
      <p:sp>
        <p:nvSpPr>
          <p:cNvPr id="237606" name="Text Box 38"/>
          <p:cNvSpPr txBox="1">
            <a:spLocks noChangeArrowheads="1"/>
          </p:cNvSpPr>
          <p:nvPr/>
        </p:nvSpPr>
        <p:spPr bwMode="auto">
          <a:xfrm>
            <a:off x="7162800" y="2971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[449]</a:t>
            </a:r>
            <a:endParaRPr lang="en-GB" sz="1800"/>
          </a:p>
        </p:txBody>
      </p:sp>
      <p:sp>
        <p:nvSpPr>
          <p:cNvPr id="237607" name="Text Box 39"/>
          <p:cNvSpPr txBox="1">
            <a:spLocks noChangeArrowheads="1"/>
          </p:cNvSpPr>
          <p:nvPr/>
        </p:nvSpPr>
        <p:spPr bwMode="auto">
          <a:xfrm>
            <a:off x="1447800" y="31242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[447]</a:t>
            </a:r>
            <a:endParaRPr lang="en-GB" sz="1800"/>
          </a:p>
        </p:txBody>
      </p:sp>
      <p:sp>
        <p:nvSpPr>
          <p:cNvPr id="237608" name="Text Box 40"/>
          <p:cNvSpPr txBox="1">
            <a:spLocks noChangeArrowheads="1"/>
          </p:cNvSpPr>
          <p:nvPr/>
        </p:nvSpPr>
        <p:spPr bwMode="auto">
          <a:xfrm>
            <a:off x="5638800" y="39004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[417]</a:t>
            </a:r>
            <a:endParaRPr lang="en-GB" sz="1800"/>
          </a:p>
        </p:txBody>
      </p:sp>
      <p:sp>
        <p:nvSpPr>
          <p:cNvPr id="237609" name="Text Box 41"/>
          <p:cNvSpPr txBox="1">
            <a:spLocks noChangeArrowheads="1"/>
          </p:cNvSpPr>
          <p:nvPr/>
        </p:nvSpPr>
        <p:spPr bwMode="auto">
          <a:xfrm>
            <a:off x="2819400" y="39766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[413]</a:t>
            </a:r>
            <a:endParaRPr lang="en-GB" sz="1800"/>
          </a:p>
        </p:txBody>
      </p:sp>
      <p:sp>
        <p:nvSpPr>
          <p:cNvPr id="237610" name="Text Box 42"/>
          <p:cNvSpPr txBox="1">
            <a:spLocks noChangeArrowheads="1"/>
          </p:cNvSpPr>
          <p:nvPr/>
        </p:nvSpPr>
        <p:spPr bwMode="auto">
          <a:xfrm>
            <a:off x="2057400" y="4876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[455]</a:t>
            </a:r>
            <a:endParaRPr lang="en-GB" sz="1800"/>
          </a:p>
        </p:txBody>
      </p:sp>
      <p:sp>
        <p:nvSpPr>
          <p:cNvPr id="237611" name="Text Box 43"/>
          <p:cNvSpPr txBox="1">
            <a:spLocks noChangeArrowheads="1"/>
          </p:cNvSpPr>
          <p:nvPr/>
        </p:nvSpPr>
        <p:spPr bwMode="auto">
          <a:xfrm>
            <a:off x="5105400" y="4876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Goal</a:t>
            </a:r>
            <a:endParaRPr lang="en-GB" sz="1800" b="1"/>
          </a:p>
        </p:txBody>
      </p:sp>
      <p:grpSp>
        <p:nvGrpSpPr>
          <p:cNvPr id="237612" name="Group 44"/>
          <p:cNvGrpSpPr>
            <a:grpSpLocks/>
          </p:cNvGrpSpPr>
          <p:nvPr/>
        </p:nvGrpSpPr>
        <p:grpSpPr bwMode="auto">
          <a:xfrm>
            <a:off x="5791200" y="4800600"/>
            <a:ext cx="457200" cy="457200"/>
            <a:chOff x="1344" y="1248"/>
            <a:chExt cx="288" cy="288"/>
          </a:xfrm>
        </p:grpSpPr>
        <p:sp>
          <p:nvSpPr>
            <p:cNvPr id="237613" name="Oval 45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614" name="Text Box 46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I</a:t>
              </a:r>
              <a:endParaRPr lang="en-GB" sz="1800"/>
            </a:p>
          </p:txBody>
        </p:sp>
      </p:grpSp>
      <p:sp>
        <p:nvSpPr>
          <p:cNvPr id="237615" name="Line 47"/>
          <p:cNvSpPr>
            <a:spLocks noChangeShapeType="1"/>
          </p:cNvSpPr>
          <p:nvPr/>
        </p:nvSpPr>
        <p:spPr bwMode="auto">
          <a:xfrm>
            <a:off x="5410200" y="4343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7616" name="Text Box 48"/>
          <p:cNvSpPr txBox="1">
            <a:spLocks noChangeArrowheads="1"/>
          </p:cNvSpPr>
          <p:nvPr/>
        </p:nvSpPr>
        <p:spPr bwMode="auto">
          <a:xfrm>
            <a:off x="6248400" y="4876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[450]</a:t>
            </a:r>
            <a:endParaRPr lang="en-GB" sz="1800"/>
          </a:p>
        </p:txBody>
      </p:sp>
      <p:grpSp>
        <p:nvGrpSpPr>
          <p:cNvPr id="237617" name="Group 49"/>
          <p:cNvGrpSpPr>
            <a:grpSpLocks/>
          </p:cNvGrpSpPr>
          <p:nvPr/>
        </p:nvGrpSpPr>
        <p:grpSpPr bwMode="auto">
          <a:xfrm>
            <a:off x="1371600" y="3962400"/>
            <a:ext cx="457200" cy="457200"/>
            <a:chOff x="1344" y="1248"/>
            <a:chExt cx="288" cy="288"/>
          </a:xfrm>
        </p:grpSpPr>
        <p:sp>
          <p:nvSpPr>
            <p:cNvPr id="237618" name="Oval 5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619" name="Text Box 5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D</a:t>
              </a:r>
              <a:endParaRPr lang="en-GB" sz="1800"/>
            </a:p>
          </p:txBody>
        </p:sp>
      </p:grpSp>
      <p:sp>
        <p:nvSpPr>
          <p:cNvPr id="237620" name="Line 52"/>
          <p:cNvSpPr>
            <a:spLocks noChangeShapeType="1"/>
          </p:cNvSpPr>
          <p:nvPr/>
        </p:nvSpPr>
        <p:spPr bwMode="auto">
          <a:xfrm flipH="1">
            <a:off x="1524000" y="35052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7621" name="Text Box 53"/>
          <p:cNvSpPr txBox="1">
            <a:spLocks noChangeArrowheads="1"/>
          </p:cNvSpPr>
          <p:nvPr/>
        </p:nvSpPr>
        <p:spPr bwMode="auto">
          <a:xfrm>
            <a:off x="685800" y="39766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[473]</a:t>
            </a:r>
            <a:endParaRPr lang="en-GB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8964-7DFA-461C-B4CA-A4A2D9A1BF14}" type="slidenum">
              <a:rPr lang="ar-SA"/>
              <a:pPr/>
              <a:t>6</a:t>
            </a:fld>
            <a:endParaRPr lang="en-GB"/>
          </a:p>
        </p:txBody>
      </p:sp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Heuristic Functions</a:t>
            </a:r>
            <a:endParaRPr lang="en-GB"/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133600"/>
            <a:ext cx="8763000" cy="4724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A heuristic function is a function </a:t>
            </a:r>
            <a:r>
              <a:rPr lang="en-US" sz="2000" i="1"/>
              <a:t>f(n)</a:t>
            </a:r>
            <a:r>
              <a:rPr lang="en-US" sz="2000"/>
              <a:t> that gives an </a:t>
            </a:r>
            <a:r>
              <a:rPr lang="en-US" sz="2000" u="sng"/>
              <a:t>estimation</a:t>
            </a:r>
            <a:r>
              <a:rPr lang="en-US" sz="2000"/>
              <a:t> on the “cost” of getting from node </a:t>
            </a:r>
            <a:r>
              <a:rPr lang="en-US" sz="2000" i="1"/>
              <a:t>n</a:t>
            </a:r>
            <a:r>
              <a:rPr lang="en-US" sz="2000"/>
              <a:t> to the goal state – so that the node with the least cost among all possible choices can be selected for expansion first.</a:t>
            </a:r>
          </a:p>
          <a:p>
            <a:pPr>
              <a:lnSpc>
                <a:spcPct val="80000"/>
              </a:lnSpc>
            </a:pPr>
            <a:endParaRPr lang="en-US" sz="2000"/>
          </a:p>
          <a:p>
            <a:pPr>
              <a:lnSpc>
                <a:spcPct val="80000"/>
              </a:lnSpc>
            </a:pPr>
            <a:r>
              <a:rPr lang="en-US" sz="2000"/>
              <a:t>Three approaches to defining </a:t>
            </a:r>
            <a:r>
              <a:rPr lang="en-US" sz="2000" i="1"/>
              <a:t>f</a:t>
            </a:r>
            <a:r>
              <a:rPr lang="en-US" sz="2000"/>
              <a:t>:</a:t>
            </a:r>
          </a:p>
          <a:p>
            <a:pPr>
              <a:lnSpc>
                <a:spcPct val="80000"/>
              </a:lnSpc>
            </a:pPr>
            <a:endParaRPr lang="en-US" sz="2000"/>
          </a:p>
          <a:p>
            <a:pPr lvl="1">
              <a:lnSpc>
                <a:spcPct val="80000"/>
              </a:lnSpc>
            </a:pPr>
            <a:r>
              <a:rPr lang="en-US" sz="1800" i="1"/>
              <a:t>f </a:t>
            </a:r>
            <a:r>
              <a:rPr lang="en-US" sz="1800" i="1" smtClean="0"/>
              <a:t> </a:t>
            </a:r>
            <a:r>
              <a:rPr lang="en-US" sz="1800" smtClean="0"/>
              <a:t>measures </a:t>
            </a:r>
            <a:r>
              <a:rPr lang="en-US" sz="1800"/>
              <a:t>the value of the current state (its “goodness”)</a:t>
            </a:r>
          </a:p>
          <a:p>
            <a:pPr lvl="1">
              <a:lnSpc>
                <a:spcPct val="80000"/>
              </a:lnSpc>
            </a:pPr>
            <a:endParaRPr lang="en-US" sz="1800" i="1"/>
          </a:p>
          <a:p>
            <a:pPr lvl="1">
              <a:lnSpc>
                <a:spcPct val="80000"/>
              </a:lnSpc>
            </a:pPr>
            <a:r>
              <a:rPr lang="en-US" sz="1800" i="1" smtClean="0"/>
              <a:t>f</a:t>
            </a:r>
            <a:r>
              <a:rPr lang="en-US" sz="1800" smtClean="0"/>
              <a:t>  measures </a:t>
            </a:r>
            <a:r>
              <a:rPr lang="en-US" sz="1800"/>
              <a:t>the estimated cost of getting to the goal from the current state:</a:t>
            </a:r>
          </a:p>
          <a:p>
            <a:pPr lvl="2">
              <a:lnSpc>
                <a:spcPct val="80000"/>
              </a:lnSpc>
            </a:pPr>
            <a:r>
              <a:rPr lang="en-US" sz="1600" i="1"/>
              <a:t>	f(n)</a:t>
            </a:r>
            <a:r>
              <a:rPr lang="en-US" sz="1600"/>
              <a:t> = </a:t>
            </a:r>
            <a:r>
              <a:rPr lang="en-US" sz="1600" i="1"/>
              <a:t>h(n) </a:t>
            </a:r>
            <a:r>
              <a:rPr lang="en-US" sz="1600"/>
              <a:t>where </a:t>
            </a:r>
            <a:r>
              <a:rPr lang="en-US" sz="1600" i="1"/>
              <a:t>h(n)</a:t>
            </a:r>
            <a:r>
              <a:rPr lang="en-US" sz="1600"/>
              <a:t> = an estimate of the cost to get from </a:t>
            </a:r>
            <a:r>
              <a:rPr lang="en-US" sz="1600" i="1"/>
              <a:t>n</a:t>
            </a:r>
            <a:r>
              <a:rPr lang="en-US" sz="1600"/>
              <a:t> to a goal</a:t>
            </a:r>
          </a:p>
          <a:p>
            <a:pPr lvl="1">
              <a:lnSpc>
                <a:spcPct val="80000"/>
              </a:lnSpc>
            </a:pPr>
            <a:endParaRPr lang="en-US" sz="1800" i="1"/>
          </a:p>
          <a:p>
            <a:pPr lvl="1">
              <a:lnSpc>
                <a:spcPct val="80000"/>
              </a:lnSpc>
            </a:pPr>
            <a:r>
              <a:rPr lang="en-US" sz="1800" i="1"/>
              <a:t>f</a:t>
            </a:r>
            <a:r>
              <a:rPr lang="en-US" sz="1800"/>
              <a:t> </a:t>
            </a:r>
            <a:r>
              <a:rPr lang="en-US" sz="1800" smtClean="0"/>
              <a:t> measures </a:t>
            </a:r>
            <a:r>
              <a:rPr lang="en-US" sz="1800"/>
              <a:t>the estimated cost of getting to the goal state from the </a:t>
            </a:r>
            <a:r>
              <a:rPr lang="en-US" sz="1800" i="1"/>
              <a:t>current state</a:t>
            </a:r>
            <a:r>
              <a:rPr lang="en-US" sz="1800"/>
              <a:t> and the cost of the existing path to it.  Often, in this case, we decompose </a:t>
            </a:r>
            <a:r>
              <a:rPr lang="en-US" sz="1800" i="1"/>
              <a:t>f</a:t>
            </a:r>
            <a:r>
              <a:rPr lang="en-US" sz="1800"/>
              <a:t>:</a:t>
            </a:r>
          </a:p>
          <a:p>
            <a:pPr lvl="2">
              <a:lnSpc>
                <a:spcPct val="80000"/>
              </a:lnSpc>
            </a:pPr>
            <a:r>
              <a:rPr lang="en-US" sz="1600" i="1"/>
              <a:t>	f(n)</a:t>
            </a:r>
            <a:r>
              <a:rPr lang="en-US" sz="1600"/>
              <a:t> = </a:t>
            </a:r>
            <a:r>
              <a:rPr lang="en-US" sz="1600" i="1"/>
              <a:t>g(n)</a:t>
            </a:r>
            <a:r>
              <a:rPr lang="en-US" sz="1600"/>
              <a:t> + </a:t>
            </a:r>
            <a:r>
              <a:rPr lang="en-US" sz="1600" i="1"/>
              <a:t>h(n)</a:t>
            </a:r>
            <a:r>
              <a:rPr lang="en-US" sz="1600"/>
              <a:t> where </a:t>
            </a:r>
            <a:r>
              <a:rPr lang="en-US" sz="1600" i="1"/>
              <a:t>g(n)</a:t>
            </a:r>
            <a:r>
              <a:rPr lang="en-US" sz="1600"/>
              <a:t> = the cost to get to </a:t>
            </a:r>
            <a:r>
              <a:rPr lang="en-US" sz="1600" i="1"/>
              <a:t>n </a:t>
            </a:r>
            <a:r>
              <a:rPr lang="en-US" sz="1600"/>
              <a:t>(from initial state)</a:t>
            </a:r>
            <a:r>
              <a:rPr lang="en-US" sz="1600" i="1"/>
              <a:t>	</a:t>
            </a:r>
            <a:endParaRPr lang="en-GB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B388-8086-4C67-BAD1-EF490174AC4C}" type="slidenum">
              <a:rPr lang="ar-SA"/>
              <a:pPr/>
              <a:t>60</a:t>
            </a:fld>
            <a:endParaRPr lang="en-GB"/>
          </a:p>
        </p:txBody>
      </p:sp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A* Search: Tree Search</a:t>
            </a:r>
            <a:endParaRPr lang="en-GB"/>
          </a:p>
        </p:txBody>
      </p:sp>
      <p:grpSp>
        <p:nvGrpSpPr>
          <p:cNvPr id="238595" name="Group 3"/>
          <p:cNvGrpSpPr>
            <a:grpSpLocks/>
          </p:cNvGrpSpPr>
          <p:nvPr/>
        </p:nvGrpSpPr>
        <p:grpSpPr bwMode="auto">
          <a:xfrm>
            <a:off x="4343400" y="1843088"/>
            <a:ext cx="457200" cy="457200"/>
            <a:chOff x="1344" y="1248"/>
            <a:chExt cx="288" cy="288"/>
          </a:xfrm>
        </p:grpSpPr>
        <p:sp>
          <p:nvSpPr>
            <p:cNvPr id="238596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8597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238598" name="Group 6"/>
          <p:cNvGrpSpPr>
            <a:grpSpLocks/>
          </p:cNvGrpSpPr>
          <p:nvPr/>
        </p:nvGrpSpPr>
        <p:grpSpPr bwMode="auto">
          <a:xfrm>
            <a:off x="6705600" y="2971800"/>
            <a:ext cx="457200" cy="457200"/>
            <a:chOff x="1344" y="1248"/>
            <a:chExt cx="288" cy="288"/>
          </a:xfrm>
        </p:grpSpPr>
        <p:sp>
          <p:nvSpPr>
            <p:cNvPr id="238599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8600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238601" name="Group 9"/>
          <p:cNvGrpSpPr>
            <a:grpSpLocks/>
          </p:cNvGrpSpPr>
          <p:nvPr/>
        </p:nvGrpSpPr>
        <p:grpSpPr bwMode="auto">
          <a:xfrm>
            <a:off x="2209800" y="3048000"/>
            <a:ext cx="457200" cy="457200"/>
            <a:chOff x="1344" y="1248"/>
            <a:chExt cx="288" cy="288"/>
          </a:xfrm>
        </p:grpSpPr>
        <p:sp>
          <p:nvSpPr>
            <p:cNvPr id="238602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8603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238604" name="Group 12"/>
          <p:cNvGrpSpPr>
            <a:grpSpLocks/>
          </p:cNvGrpSpPr>
          <p:nvPr/>
        </p:nvGrpSpPr>
        <p:grpSpPr bwMode="auto">
          <a:xfrm>
            <a:off x="4419600" y="2986088"/>
            <a:ext cx="457200" cy="457200"/>
            <a:chOff x="1344" y="1248"/>
            <a:chExt cx="288" cy="288"/>
          </a:xfrm>
        </p:grpSpPr>
        <p:sp>
          <p:nvSpPr>
            <p:cNvPr id="238605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8606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238607" name="Group 15"/>
          <p:cNvGrpSpPr>
            <a:grpSpLocks/>
          </p:cNvGrpSpPr>
          <p:nvPr/>
        </p:nvGrpSpPr>
        <p:grpSpPr bwMode="auto">
          <a:xfrm>
            <a:off x="5105400" y="3900488"/>
            <a:ext cx="457200" cy="457200"/>
            <a:chOff x="1344" y="1248"/>
            <a:chExt cx="288" cy="288"/>
          </a:xfrm>
        </p:grpSpPr>
        <p:sp>
          <p:nvSpPr>
            <p:cNvPr id="238608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8609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F</a:t>
              </a:r>
              <a:endParaRPr lang="en-GB" sz="1800"/>
            </a:p>
          </p:txBody>
        </p:sp>
      </p:grpSp>
      <p:sp>
        <p:nvSpPr>
          <p:cNvPr id="238610" name="Line 18"/>
          <p:cNvSpPr>
            <a:spLocks noChangeShapeType="1"/>
          </p:cNvSpPr>
          <p:nvPr/>
        </p:nvSpPr>
        <p:spPr bwMode="auto">
          <a:xfrm>
            <a:off x="4648200" y="3443288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8611" name="Text Box 19"/>
          <p:cNvSpPr txBox="1">
            <a:spLocks noChangeArrowheads="1"/>
          </p:cNvSpPr>
          <p:nvPr/>
        </p:nvSpPr>
        <p:spPr bwMode="auto">
          <a:xfrm>
            <a:off x="4876800" y="33670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99</a:t>
            </a:r>
            <a:endParaRPr lang="en-GB" sz="1800" b="1">
              <a:solidFill>
                <a:schemeClr val="hlink"/>
              </a:solidFill>
            </a:endParaRPr>
          </a:p>
        </p:txBody>
      </p:sp>
      <p:grpSp>
        <p:nvGrpSpPr>
          <p:cNvPr id="238612" name="Group 20"/>
          <p:cNvGrpSpPr>
            <a:grpSpLocks/>
          </p:cNvGrpSpPr>
          <p:nvPr/>
        </p:nvGrpSpPr>
        <p:grpSpPr bwMode="auto">
          <a:xfrm>
            <a:off x="3581400" y="3900488"/>
            <a:ext cx="457200" cy="457200"/>
            <a:chOff x="1344" y="1248"/>
            <a:chExt cx="288" cy="288"/>
          </a:xfrm>
        </p:grpSpPr>
        <p:sp>
          <p:nvSpPr>
            <p:cNvPr id="238613" name="Oval 21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8614" name="Text Box 22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G</a:t>
              </a:r>
              <a:endParaRPr lang="en-GB" sz="1800"/>
            </a:p>
          </p:txBody>
        </p:sp>
      </p:grpSp>
      <p:grpSp>
        <p:nvGrpSpPr>
          <p:cNvPr id="238615" name="Group 23"/>
          <p:cNvGrpSpPr>
            <a:grpSpLocks/>
          </p:cNvGrpSpPr>
          <p:nvPr/>
        </p:nvGrpSpPr>
        <p:grpSpPr bwMode="auto">
          <a:xfrm>
            <a:off x="2743200" y="4814888"/>
            <a:ext cx="457200" cy="457200"/>
            <a:chOff x="1344" y="1248"/>
            <a:chExt cx="288" cy="288"/>
          </a:xfrm>
        </p:grpSpPr>
        <p:sp>
          <p:nvSpPr>
            <p:cNvPr id="238616" name="Oval 2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8617" name="Text Box 2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H</a:t>
              </a:r>
              <a:endParaRPr lang="en-GB" sz="1800"/>
            </a:p>
          </p:txBody>
        </p:sp>
      </p:grpSp>
      <p:sp>
        <p:nvSpPr>
          <p:cNvPr id="238618" name="Line 26"/>
          <p:cNvSpPr>
            <a:spLocks noChangeShapeType="1"/>
          </p:cNvSpPr>
          <p:nvPr/>
        </p:nvSpPr>
        <p:spPr bwMode="auto">
          <a:xfrm flipH="1">
            <a:off x="3733800" y="3443288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8619" name="Line 27"/>
          <p:cNvSpPr>
            <a:spLocks noChangeShapeType="1"/>
          </p:cNvSpPr>
          <p:nvPr/>
        </p:nvSpPr>
        <p:spPr bwMode="auto">
          <a:xfrm flipH="1">
            <a:off x="3048000" y="4357688"/>
            <a:ext cx="762000" cy="442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8620" name="Text Box 28"/>
          <p:cNvSpPr txBox="1">
            <a:spLocks noChangeArrowheads="1"/>
          </p:cNvSpPr>
          <p:nvPr/>
        </p:nvSpPr>
        <p:spPr bwMode="auto">
          <a:xfrm>
            <a:off x="3810000" y="33670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38621" name="Line 29"/>
          <p:cNvSpPr>
            <a:spLocks noChangeShapeType="1"/>
          </p:cNvSpPr>
          <p:nvPr/>
        </p:nvSpPr>
        <p:spPr bwMode="auto">
          <a:xfrm>
            <a:off x="4572000" y="2300288"/>
            <a:ext cx="2362200" cy="671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8622" name="Line 30"/>
          <p:cNvSpPr>
            <a:spLocks noChangeShapeType="1"/>
          </p:cNvSpPr>
          <p:nvPr/>
        </p:nvSpPr>
        <p:spPr bwMode="auto">
          <a:xfrm>
            <a:off x="4572000" y="2300288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8623" name="Line 31"/>
          <p:cNvSpPr>
            <a:spLocks noChangeShapeType="1"/>
          </p:cNvSpPr>
          <p:nvPr/>
        </p:nvSpPr>
        <p:spPr bwMode="auto">
          <a:xfrm flipH="1">
            <a:off x="2438400" y="2300288"/>
            <a:ext cx="213360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8624" name="Text Box 32"/>
          <p:cNvSpPr txBox="1">
            <a:spLocks noChangeArrowheads="1"/>
          </p:cNvSpPr>
          <p:nvPr/>
        </p:nvSpPr>
        <p:spPr bwMode="auto">
          <a:xfrm>
            <a:off x="48768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Start</a:t>
            </a:r>
            <a:endParaRPr lang="en-GB" sz="1800" b="1"/>
          </a:p>
        </p:txBody>
      </p:sp>
      <p:sp>
        <p:nvSpPr>
          <p:cNvPr id="238625" name="Text Box 33"/>
          <p:cNvSpPr txBox="1">
            <a:spLocks noChangeArrowheads="1"/>
          </p:cNvSpPr>
          <p:nvPr/>
        </p:nvSpPr>
        <p:spPr bwMode="auto">
          <a:xfrm>
            <a:off x="3429000" y="4495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97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38626" name="Text Box 34"/>
          <p:cNvSpPr txBox="1">
            <a:spLocks noChangeArrowheads="1"/>
          </p:cNvSpPr>
          <p:nvPr/>
        </p:nvSpPr>
        <p:spPr bwMode="auto">
          <a:xfrm>
            <a:off x="5791200" y="23002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75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38627" name="Text Box 35"/>
          <p:cNvSpPr txBox="1">
            <a:spLocks noChangeArrowheads="1"/>
          </p:cNvSpPr>
          <p:nvPr/>
        </p:nvSpPr>
        <p:spPr bwMode="auto">
          <a:xfrm>
            <a:off x="2819400" y="2300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118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38628" name="Text Box 36"/>
          <p:cNvSpPr txBox="1">
            <a:spLocks noChangeArrowheads="1"/>
          </p:cNvSpPr>
          <p:nvPr/>
        </p:nvSpPr>
        <p:spPr bwMode="auto">
          <a:xfrm>
            <a:off x="4572000" y="2543175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140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38629" name="Text Box 37"/>
          <p:cNvSpPr txBox="1">
            <a:spLocks noChangeArrowheads="1"/>
          </p:cNvSpPr>
          <p:nvPr/>
        </p:nvSpPr>
        <p:spPr bwMode="auto">
          <a:xfrm>
            <a:off x="4876800" y="29860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[393]</a:t>
            </a:r>
            <a:endParaRPr lang="en-GB" sz="1800"/>
          </a:p>
        </p:txBody>
      </p:sp>
      <p:sp>
        <p:nvSpPr>
          <p:cNvPr id="238630" name="Text Box 38"/>
          <p:cNvSpPr txBox="1">
            <a:spLocks noChangeArrowheads="1"/>
          </p:cNvSpPr>
          <p:nvPr/>
        </p:nvSpPr>
        <p:spPr bwMode="auto">
          <a:xfrm>
            <a:off x="7162800" y="2971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[449]</a:t>
            </a:r>
            <a:endParaRPr lang="en-GB" sz="1800"/>
          </a:p>
        </p:txBody>
      </p:sp>
      <p:sp>
        <p:nvSpPr>
          <p:cNvPr id="238631" name="Text Box 39"/>
          <p:cNvSpPr txBox="1">
            <a:spLocks noChangeArrowheads="1"/>
          </p:cNvSpPr>
          <p:nvPr/>
        </p:nvSpPr>
        <p:spPr bwMode="auto">
          <a:xfrm>
            <a:off x="1447800" y="31242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[447]</a:t>
            </a:r>
            <a:endParaRPr lang="en-GB" sz="1800"/>
          </a:p>
        </p:txBody>
      </p:sp>
      <p:sp>
        <p:nvSpPr>
          <p:cNvPr id="238632" name="Text Box 40"/>
          <p:cNvSpPr txBox="1">
            <a:spLocks noChangeArrowheads="1"/>
          </p:cNvSpPr>
          <p:nvPr/>
        </p:nvSpPr>
        <p:spPr bwMode="auto">
          <a:xfrm>
            <a:off x="5638800" y="39004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[417]</a:t>
            </a:r>
            <a:endParaRPr lang="en-GB" sz="1800"/>
          </a:p>
        </p:txBody>
      </p:sp>
      <p:sp>
        <p:nvSpPr>
          <p:cNvPr id="238633" name="Text Box 41"/>
          <p:cNvSpPr txBox="1">
            <a:spLocks noChangeArrowheads="1"/>
          </p:cNvSpPr>
          <p:nvPr/>
        </p:nvSpPr>
        <p:spPr bwMode="auto">
          <a:xfrm>
            <a:off x="2819400" y="39766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[413]</a:t>
            </a:r>
            <a:endParaRPr lang="en-GB" sz="1800"/>
          </a:p>
        </p:txBody>
      </p:sp>
      <p:sp>
        <p:nvSpPr>
          <p:cNvPr id="238634" name="Text Box 42"/>
          <p:cNvSpPr txBox="1">
            <a:spLocks noChangeArrowheads="1"/>
          </p:cNvSpPr>
          <p:nvPr/>
        </p:nvSpPr>
        <p:spPr bwMode="auto">
          <a:xfrm>
            <a:off x="2057400" y="4876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[455]</a:t>
            </a:r>
            <a:endParaRPr lang="en-GB" sz="1800"/>
          </a:p>
        </p:txBody>
      </p:sp>
      <p:sp>
        <p:nvSpPr>
          <p:cNvPr id="238635" name="Text Box 43"/>
          <p:cNvSpPr txBox="1">
            <a:spLocks noChangeArrowheads="1"/>
          </p:cNvSpPr>
          <p:nvPr/>
        </p:nvSpPr>
        <p:spPr bwMode="auto">
          <a:xfrm>
            <a:off x="5105400" y="4876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Goal</a:t>
            </a:r>
            <a:endParaRPr lang="en-GB" sz="1800" b="1"/>
          </a:p>
        </p:txBody>
      </p:sp>
      <p:grpSp>
        <p:nvGrpSpPr>
          <p:cNvPr id="238636" name="Group 44"/>
          <p:cNvGrpSpPr>
            <a:grpSpLocks/>
          </p:cNvGrpSpPr>
          <p:nvPr/>
        </p:nvGrpSpPr>
        <p:grpSpPr bwMode="auto">
          <a:xfrm>
            <a:off x="5791200" y="4800600"/>
            <a:ext cx="457200" cy="457200"/>
            <a:chOff x="1344" y="1248"/>
            <a:chExt cx="288" cy="288"/>
          </a:xfrm>
        </p:grpSpPr>
        <p:sp>
          <p:nvSpPr>
            <p:cNvPr id="238637" name="Oval 45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8638" name="Text Box 46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I</a:t>
              </a:r>
              <a:endParaRPr lang="en-GB" sz="1800"/>
            </a:p>
          </p:txBody>
        </p:sp>
      </p:grpSp>
      <p:sp>
        <p:nvSpPr>
          <p:cNvPr id="238639" name="Line 47"/>
          <p:cNvSpPr>
            <a:spLocks noChangeShapeType="1"/>
          </p:cNvSpPr>
          <p:nvPr/>
        </p:nvSpPr>
        <p:spPr bwMode="auto">
          <a:xfrm>
            <a:off x="5410200" y="4343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8640" name="Text Box 48"/>
          <p:cNvSpPr txBox="1">
            <a:spLocks noChangeArrowheads="1"/>
          </p:cNvSpPr>
          <p:nvPr/>
        </p:nvSpPr>
        <p:spPr bwMode="auto">
          <a:xfrm>
            <a:off x="6248400" y="4876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[450]</a:t>
            </a:r>
            <a:endParaRPr lang="en-GB" sz="1800"/>
          </a:p>
        </p:txBody>
      </p:sp>
      <p:grpSp>
        <p:nvGrpSpPr>
          <p:cNvPr id="238641" name="Group 49"/>
          <p:cNvGrpSpPr>
            <a:grpSpLocks/>
          </p:cNvGrpSpPr>
          <p:nvPr/>
        </p:nvGrpSpPr>
        <p:grpSpPr bwMode="auto">
          <a:xfrm>
            <a:off x="1371600" y="3962400"/>
            <a:ext cx="457200" cy="457200"/>
            <a:chOff x="1344" y="1248"/>
            <a:chExt cx="288" cy="288"/>
          </a:xfrm>
        </p:grpSpPr>
        <p:sp>
          <p:nvSpPr>
            <p:cNvPr id="238642" name="Oval 5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8643" name="Text Box 5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D</a:t>
              </a:r>
              <a:endParaRPr lang="en-GB" sz="1800"/>
            </a:p>
          </p:txBody>
        </p:sp>
      </p:grpSp>
      <p:sp>
        <p:nvSpPr>
          <p:cNvPr id="238644" name="Line 52"/>
          <p:cNvSpPr>
            <a:spLocks noChangeShapeType="1"/>
          </p:cNvSpPr>
          <p:nvPr/>
        </p:nvSpPr>
        <p:spPr bwMode="auto">
          <a:xfrm flipH="1">
            <a:off x="1524000" y="35052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8645" name="Text Box 53"/>
          <p:cNvSpPr txBox="1">
            <a:spLocks noChangeArrowheads="1"/>
          </p:cNvSpPr>
          <p:nvPr/>
        </p:nvSpPr>
        <p:spPr bwMode="auto">
          <a:xfrm>
            <a:off x="685800" y="39766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[473]</a:t>
            </a:r>
            <a:endParaRPr lang="en-GB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69C71-D532-4C80-AC42-17C38B89A9DC}" type="slidenum">
              <a:rPr lang="ar-SA"/>
              <a:pPr/>
              <a:t>61</a:t>
            </a:fld>
            <a:endParaRPr lang="en-GB"/>
          </a:p>
        </p:txBody>
      </p:sp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A* Search: Tree Search</a:t>
            </a:r>
            <a:endParaRPr lang="en-GB"/>
          </a:p>
        </p:txBody>
      </p:sp>
      <p:grpSp>
        <p:nvGrpSpPr>
          <p:cNvPr id="239619" name="Group 3"/>
          <p:cNvGrpSpPr>
            <a:grpSpLocks/>
          </p:cNvGrpSpPr>
          <p:nvPr/>
        </p:nvGrpSpPr>
        <p:grpSpPr bwMode="auto">
          <a:xfrm>
            <a:off x="4343400" y="1843088"/>
            <a:ext cx="457200" cy="457200"/>
            <a:chOff x="1344" y="1248"/>
            <a:chExt cx="288" cy="288"/>
          </a:xfrm>
        </p:grpSpPr>
        <p:sp>
          <p:nvSpPr>
            <p:cNvPr id="239620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9621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239622" name="Group 6"/>
          <p:cNvGrpSpPr>
            <a:grpSpLocks/>
          </p:cNvGrpSpPr>
          <p:nvPr/>
        </p:nvGrpSpPr>
        <p:grpSpPr bwMode="auto">
          <a:xfrm>
            <a:off x="6705600" y="2971800"/>
            <a:ext cx="457200" cy="457200"/>
            <a:chOff x="1344" y="1248"/>
            <a:chExt cx="288" cy="288"/>
          </a:xfrm>
        </p:grpSpPr>
        <p:sp>
          <p:nvSpPr>
            <p:cNvPr id="239623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9624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239625" name="Group 9"/>
          <p:cNvGrpSpPr>
            <a:grpSpLocks/>
          </p:cNvGrpSpPr>
          <p:nvPr/>
        </p:nvGrpSpPr>
        <p:grpSpPr bwMode="auto">
          <a:xfrm>
            <a:off x="2209800" y="3048000"/>
            <a:ext cx="457200" cy="457200"/>
            <a:chOff x="1344" y="1248"/>
            <a:chExt cx="288" cy="288"/>
          </a:xfrm>
        </p:grpSpPr>
        <p:sp>
          <p:nvSpPr>
            <p:cNvPr id="239626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9627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239628" name="Group 12"/>
          <p:cNvGrpSpPr>
            <a:grpSpLocks/>
          </p:cNvGrpSpPr>
          <p:nvPr/>
        </p:nvGrpSpPr>
        <p:grpSpPr bwMode="auto">
          <a:xfrm>
            <a:off x="4419600" y="2986088"/>
            <a:ext cx="457200" cy="457200"/>
            <a:chOff x="1344" y="1248"/>
            <a:chExt cx="288" cy="288"/>
          </a:xfrm>
        </p:grpSpPr>
        <p:sp>
          <p:nvSpPr>
            <p:cNvPr id="239629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9630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239631" name="Group 15"/>
          <p:cNvGrpSpPr>
            <a:grpSpLocks/>
          </p:cNvGrpSpPr>
          <p:nvPr/>
        </p:nvGrpSpPr>
        <p:grpSpPr bwMode="auto">
          <a:xfrm>
            <a:off x="5105400" y="3900488"/>
            <a:ext cx="457200" cy="457200"/>
            <a:chOff x="1344" y="1248"/>
            <a:chExt cx="288" cy="288"/>
          </a:xfrm>
        </p:grpSpPr>
        <p:sp>
          <p:nvSpPr>
            <p:cNvPr id="239632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9633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F</a:t>
              </a:r>
              <a:endParaRPr lang="en-GB" sz="1800"/>
            </a:p>
          </p:txBody>
        </p:sp>
      </p:grpSp>
      <p:sp>
        <p:nvSpPr>
          <p:cNvPr id="239634" name="Line 18"/>
          <p:cNvSpPr>
            <a:spLocks noChangeShapeType="1"/>
          </p:cNvSpPr>
          <p:nvPr/>
        </p:nvSpPr>
        <p:spPr bwMode="auto">
          <a:xfrm>
            <a:off x="4648200" y="3443288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9635" name="Text Box 19"/>
          <p:cNvSpPr txBox="1">
            <a:spLocks noChangeArrowheads="1"/>
          </p:cNvSpPr>
          <p:nvPr/>
        </p:nvSpPr>
        <p:spPr bwMode="auto">
          <a:xfrm>
            <a:off x="4876800" y="33670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99</a:t>
            </a:r>
            <a:endParaRPr lang="en-GB" sz="1800" b="1">
              <a:solidFill>
                <a:schemeClr val="hlink"/>
              </a:solidFill>
            </a:endParaRPr>
          </a:p>
        </p:txBody>
      </p:sp>
      <p:grpSp>
        <p:nvGrpSpPr>
          <p:cNvPr id="239636" name="Group 20"/>
          <p:cNvGrpSpPr>
            <a:grpSpLocks/>
          </p:cNvGrpSpPr>
          <p:nvPr/>
        </p:nvGrpSpPr>
        <p:grpSpPr bwMode="auto">
          <a:xfrm>
            <a:off x="3581400" y="3900488"/>
            <a:ext cx="457200" cy="457200"/>
            <a:chOff x="1344" y="1248"/>
            <a:chExt cx="288" cy="288"/>
          </a:xfrm>
        </p:grpSpPr>
        <p:sp>
          <p:nvSpPr>
            <p:cNvPr id="239637" name="Oval 21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9638" name="Text Box 22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G</a:t>
              </a:r>
              <a:endParaRPr lang="en-GB" sz="1800"/>
            </a:p>
          </p:txBody>
        </p:sp>
      </p:grpSp>
      <p:grpSp>
        <p:nvGrpSpPr>
          <p:cNvPr id="239639" name="Group 23"/>
          <p:cNvGrpSpPr>
            <a:grpSpLocks/>
          </p:cNvGrpSpPr>
          <p:nvPr/>
        </p:nvGrpSpPr>
        <p:grpSpPr bwMode="auto">
          <a:xfrm>
            <a:off x="2743200" y="4814888"/>
            <a:ext cx="457200" cy="457200"/>
            <a:chOff x="1344" y="1248"/>
            <a:chExt cx="288" cy="288"/>
          </a:xfrm>
        </p:grpSpPr>
        <p:sp>
          <p:nvSpPr>
            <p:cNvPr id="239640" name="Oval 2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9641" name="Text Box 2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H</a:t>
              </a:r>
              <a:endParaRPr lang="en-GB" sz="1800"/>
            </a:p>
          </p:txBody>
        </p:sp>
      </p:grpSp>
      <p:sp>
        <p:nvSpPr>
          <p:cNvPr id="239642" name="Line 26"/>
          <p:cNvSpPr>
            <a:spLocks noChangeShapeType="1"/>
          </p:cNvSpPr>
          <p:nvPr/>
        </p:nvSpPr>
        <p:spPr bwMode="auto">
          <a:xfrm flipH="1">
            <a:off x="3733800" y="3443288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9643" name="Line 27"/>
          <p:cNvSpPr>
            <a:spLocks noChangeShapeType="1"/>
          </p:cNvSpPr>
          <p:nvPr/>
        </p:nvSpPr>
        <p:spPr bwMode="auto">
          <a:xfrm flipH="1">
            <a:off x="3048000" y="4357688"/>
            <a:ext cx="762000" cy="442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9644" name="Text Box 28"/>
          <p:cNvSpPr txBox="1">
            <a:spLocks noChangeArrowheads="1"/>
          </p:cNvSpPr>
          <p:nvPr/>
        </p:nvSpPr>
        <p:spPr bwMode="auto">
          <a:xfrm>
            <a:off x="3810000" y="33670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39645" name="Line 29"/>
          <p:cNvSpPr>
            <a:spLocks noChangeShapeType="1"/>
          </p:cNvSpPr>
          <p:nvPr/>
        </p:nvSpPr>
        <p:spPr bwMode="auto">
          <a:xfrm>
            <a:off x="4572000" y="2300288"/>
            <a:ext cx="2362200" cy="671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9646" name="Line 30"/>
          <p:cNvSpPr>
            <a:spLocks noChangeShapeType="1"/>
          </p:cNvSpPr>
          <p:nvPr/>
        </p:nvSpPr>
        <p:spPr bwMode="auto">
          <a:xfrm>
            <a:off x="4572000" y="2300288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9647" name="Line 31"/>
          <p:cNvSpPr>
            <a:spLocks noChangeShapeType="1"/>
          </p:cNvSpPr>
          <p:nvPr/>
        </p:nvSpPr>
        <p:spPr bwMode="auto">
          <a:xfrm flipH="1">
            <a:off x="2438400" y="2300288"/>
            <a:ext cx="213360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9648" name="Text Box 32"/>
          <p:cNvSpPr txBox="1">
            <a:spLocks noChangeArrowheads="1"/>
          </p:cNvSpPr>
          <p:nvPr/>
        </p:nvSpPr>
        <p:spPr bwMode="auto">
          <a:xfrm>
            <a:off x="48768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Start</a:t>
            </a:r>
            <a:endParaRPr lang="en-GB" sz="1800" b="1"/>
          </a:p>
        </p:txBody>
      </p:sp>
      <p:sp>
        <p:nvSpPr>
          <p:cNvPr id="239649" name="Text Box 33"/>
          <p:cNvSpPr txBox="1">
            <a:spLocks noChangeArrowheads="1"/>
          </p:cNvSpPr>
          <p:nvPr/>
        </p:nvSpPr>
        <p:spPr bwMode="auto">
          <a:xfrm>
            <a:off x="3429000" y="4495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97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39650" name="Text Box 34"/>
          <p:cNvSpPr txBox="1">
            <a:spLocks noChangeArrowheads="1"/>
          </p:cNvSpPr>
          <p:nvPr/>
        </p:nvSpPr>
        <p:spPr bwMode="auto">
          <a:xfrm>
            <a:off x="5791200" y="23002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75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39651" name="Text Box 35"/>
          <p:cNvSpPr txBox="1">
            <a:spLocks noChangeArrowheads="1"/>
          </p:cNvSpPr>
          <p:nvPr/>
        </p:nvSpPr>
        <p:spPr bwMode="auto">
          <a:xfrm>
            <a:off x="2819400" y="2300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118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39652" name="Text Box 36"/>
          <p:cNvSpPr txBox="1">
            <a:spLocks noChangeArrowheads="1"/>
          </p:cNvSpPr>
          <p:nvPr/>
        </p:nvSpPr>
        <p:spPr bwMode="auto">
          <a:xfrm>
            <a:off x="4572000" y="2543175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140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39653" name="Text Box 37"/>
          <p:cNvSpPr txBox="1">
            <a:spLocks noChangeArrowheads="1"/>
          </p:cNvSpPr>
          <p:nvPr/>
        </p:nvSpPr>
        <p:spPr bwMode="auto">
          <a:xfrm>
            <a:off x="4876800" y="29860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[393]</a:t>
            </a:r>
            <a:endParaRPr lang="en-GB" sz="1800"/>
          </a:p>
        </p:txBody>
      </p:sp>
      <p:sp>
        <p:nvSpPr>
          <p:cNvPr id="239654" name="Text Box 38"/>
          <p:cNvSpPr txBox="1">
            <a:spLocks noChangeArrowheads="1"/>
          </p:cNvSpPr>
          <p:nvPr/>
        </p:nvSpPr>
        <p:spPr bwMode="auto">
          <a:xfrm>
            <a:off x="7162800" y="2971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[449]</a:t>
            </a:r>
            <a:endParaRPr lang="en-GB" sz="1800"/>
          </a:p>
        </p:txBody>
      </p:sp>
      <p:sp>
        <p:nvSpPr>
          <p:cNvPr id="239655" name="Text Box 39"/>
          <p:cNvSpPr txBox="1">
            <a:spLocks noChangeArrowheads="1"/>
          </p:cNvSpPr>
          <p:nvPr/>
        </p:nvSpPr>
        <p:spPr bwMode="auto">
          <a:xfrm>
            <a:off x="1447800" y="31242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[447]</a:t>
            </a:r>
            <a:endParaRPr lang="en-GB" sz="1800"/>
          </a:p>
        </p:txBody>
      </p:sp>
      <p:sp>
        <p:nvSpPr>
          <p:cNvPr id="239656" name="Text Box 40"/>
          <p:cNvSpPr txBox="1">
            <a:spLocks noChangeArrowheads="1"/>
          </p:cNvSpPr>
          <p:nvPr/>
        </p:nvSpPr>
        <p:spPr bwMode="auto">
          <a:xfrm>
            <a:off x="5638800" y="39004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[417]</a:t>
            </a:r>
            <a:endParaRPr lang="en-GB" sz="1800"/>
          </a:p>
        </p:txBody>
      </p:sp>
      <p:sp>
        <p:nvSpPr>
          <p:cNvPr id="239657" name="Text Box 41"/>
          <p:cNvSpPr txBox="1">
            <a:spLocks noChangeArrowheads="1"/>
          </p:cNvSpPr>
          <p:nvPr/>
        </p:nvSpPr>
        <p:spPr bwMode="auto">
          <a:xfrm>
            <a:off x="2819400" y="39766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[413]</a:t>
            </a:r>
            <a:endParaRPr lang="en-GB" sz="1800"/>
          </a:p>
        </p:txBody>
      </p:sp>
      <p:sp>
        <p:nvSpPr>
          <p:cNvPr id="239658" name="Text Box 42"/>
          <p:cNvSpPr txBox="1">
            <a:spLocks noChangeArrowheads="1"/>
          </p:cNvSpPr>
          <p:nvPr/>
        </p:nvSpPr>
        <p:spPr bwMode="auto">
          <a:xfrm>
            <a:off x="2057400" y="4876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[455]</a:t>
            </a:r>
            <a:endParaRPr lang="en-GB" sz="1800"/>
          </a:p>
        </p:txBody>
      </p:sp>
      <p:sp>
        <p:nvSpPr>
          <p:cNvPr id="239659" name="Text Box 43"/>
          <p:cNvSpPr txBox="1">
            <a:spLocks noChangeArrowheads="1"/>
          </p:cNvSpPr>
          <p:nvPr/>
        </p:nvSpPr>
        <p:spPr bwMode="auto">
          <a:xfrm>
            <a:off x="5105400" y="4876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Goal</a:t>
            </a:r>
            <a:endParaRPr lang="en-GB" sz="1800" b="1"/>
          </a:p>
        </p:txBody>
      </p:sp>
      <p:grpSp>
        <p:nvGrpSpPr>
          <p:cNvPr id="239660" name="Group 44"/>
          <p:cNvGrpSpPr>
            <a:grpSpLocks/>
          </p:cNvGrpSpPr>
          <p:nvPr/>
        </p:nvGrpSpPr>
        <p:grpSpPr bwMode="auto">
          <a:xfrm>
            <a:off x="5791200" y="4800600"/>
            <a:ext cx="457200" cy="457200"/>
            <a:chOff x="1344" y="1248"/>
            <a:chExt cx="288" cy="288"/>
          </a:xfrm>
        </p:grpSpPr>
        <p:sp>
          <p:nvSpPr>
            <p:cNvPr id="239661" name="Oval 45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9662" name="Text Box 46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I</a:t>
              </a:r>
              <a:endParaRPr lang="en-GB" sz="1800"/>
            </a:p>
          </p:txBody>
        </p:sp>
      </p:grpSp>
      <p:sp>
        <p:nvSpPr>
          <p:cNvPr id="239663" name="Line 47"/>
          <p:cNvSpPr>
            <a:spLocks noChangeShapeType="1"/>
          </p:cNvSpPr>
          <p:nvPr/>
        </p:nvSpPr>
        <p:spPr bwMode="auto">
          <a:xfrm>
            <a:off x="5410200" y="4343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9664" name="Text Box 48"/>
          <p:cNvSpPr txBox="1">
            <a:spLocks noChangeArrowheads="1"/>
          </p:cNvSpPr>
          <p:nvPr/>
        </p:nvSpPr>
        <p:spPr bwMode="auto">
          <a:xfrm>
            <a:off x="6248400" y="4876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[450]</a:t>
            </a:r>
            <a:endParaRPr lang="en-GB" sz="1800"/>
          </a:p>
        </p:txBody>
      </p:sp>
      <p:grpSp>
        <p:nvGrpSpPr>
          <p:cNvPr id="239665" name="Group 49"/>
          <p:cNvGrpSpPr>
            <a:grpSpLocks/>
          </p:cNvGrpSpPr>
          <p:nvPr/>
        </p:nvGrpSpPr>
        <p:grpSpPr bwMode="auto">
          <a:xfrm>
            <a:off x="1371600" y="3962400"/>
            <a:ext cx="457200" cy="457200"/>
            <a:chOff x="1344" y="1248"/>
            <a:chExt cx="288" cy="288"/>
          </a:xfrm>
        </p:grpSpPr>
        <p:sp>
          <p:nvSpPr>
            <p:cNvPr id="239666" name="Oval 5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9667" name="Text Box 5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D</a:t>
              </a:r>
              <a:endParaRPr lang="en-GB" sz="1800"/>
            </a:p>
          </p:txBody>
        </p:sp>
      </p:grpSp>
      <p:sp>
        <p:nvSpPr>
          <p:cNvPr id="239668" name="Line 52"/>
          <p:cNvSpPr>
            <a:spLocks noChangeShapeType="1"/>
          </p:cNvSpPr>
          <p:nvPr/>
        </p:nvSpPr>
        <p:spPr bwMode="auto">
          <a:xfrm flipH="1">
            <a:off x="1524000" y="35052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9669" name="Text Box 53"/>
          <p:cNvSpPr txBox="1">
            <a:spLocks noChangeArrowheads="1"/>
          </p:cNvSpPr>
          <p:nvPr/>
        </p:nvSpPr>
        <p:spPr bwMode="auto">
          <a:xfrm>
            <a:off x="685800" y="39766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[473]</a:t>
            </a:r>
            <a:endParaRPr lang="en-GB" sz="1800"/>
          </a:p>
        </p:txBody>
      </p:sp>
      <p:sp>
        <p:nvSpPr>
          <p:cNvPr id="239670" name="Text Box 54"/>
          <p:cNvSpPr txBox="1">
            <a:spLocks noChangeArrowheads="1"/>
          </p:cNvSpPr>
          <p:nvPr/>
        </p:nvSpPr>
        <p:spPr bwMode="auto">
          <a:xfrm>
            <a:off x="1905000" y="5715000"/>
            <a:ext cx="640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A* not optimal !!!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A* Algorithm</a:t>
            </a:r>
            <a:endParaRPr lang="en-GB"/>
          </a:p>
        </p:txBody>
      </p:sp>
      <p:sp>
        <p:nvSpPr>
          <p:cNvPr id="28160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A* with systematic checking for repeated states …</a:t>
            </a:r>
            <a:endParaRPr lang="en-GB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D83F-7E2E-4C35-9561-3954E438A02D}" type="slidenum">
              <a:rPr lang="ar-SA"/>
              <a:pPr/>
              <a:t>63</a:t>
            </a:fld>
            <a:endParaRPr lang="en-GB"/>
          </a:p>
        </p:txBody>
      </p:sp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A* Algorithm</a:t>
            </a:r>
            <a:endParaRPr lang="en-GB"/>
          </a:p>
        </p:txBody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828800"/>
            <a:ext cx="7772400" cy="48006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1.   Search queue Q is empty.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2.   Place the start state s in Q with f  value h(s).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3.   If Q is empty, return failure.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4.   Take node n from Q with lowest f value.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      (Keep Q sorted by f  values and pick the first element).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5.   If n is a goal node, stop and return solution.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6.   Generate successors of node n.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7.   For each successor n’ of n do:</a:t>
            </a:r>
          </a:p>
          <a:p>
            <a:pPr marL="1371600" lvl="2" indent="-457200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a) Compute f(n’) = g(n) + cost(n,n’) + h(n’).</a:t>
            </a:r>
          </a:p>
          <a:p>
            <a:pPr marL="1371600" lvl="2" indent="-457200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b) If n’ is new (never generated before), add n’ to Q. </a:t>
            </a:r>
          </a:p>
          <a:p>
            <a:pPr marL="1371600" lvl="2" indent="-457200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c) If node n’ is already in Q with a higher f value, replace it with current f(n’) and place it in sorted order in Q. </a:t>
            </a:r>
          </a:p>
          <a:p>
            <a:pPr marL="1371600" lvl="2" indent="-457200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End for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8.   Go back to step 3.</a:t>
            </a:r>
            <a:endParaRPr lang="en-GB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7A9EA-0A4E-485D-9D46-3F1A46D25471}" type="slidenum">
              <a:rPr lang="ar-SA"/>
              <a:pPr/>
              <a:t>64</a:t>
            </a:fld>
            <a:endParaRPr lang="en-GB"/>
          </a:p>
        </p:txBody>
      </p:sp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A* Search: Analysis</a:t>
            </a:r>
            <a:endParaRPr lang="en-GB"/>
          </a:p>
        </p:txBody>
      </p:sp>
      <p:grpSp>
        <p:nvGrpSpPr>
          <p:cNvPr id="205827" name="Group 3"/>
          <p:cNvGrpSpPr>
            <a:grpSpLocks/>
          </p:cNvGrpSpPr>
          <p:nvPr/>
        </p:nvGrpSpPr>
        <p:grpSpPr bwMode="auto">
          <a:xfrm>
            <a:off x="2133600" y="1981200"/>
            <a:ext cx="457200" cy="457200"/>
            <a:chOff x="1344" y="1248"/>
            <a:chExt cx="288" cy="288"/>
          </a:xfrm>
        </p:grpSpPr>
        <p:sp>
          <p:nvSpPr>
            <p:cNvPr id="205828" name="Oval 4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29" name="Text Box 5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A</a:t>
              </a:r>
              <a:endParaRPr lang="en-GB" sz="1800"/>
            </a:p>
          </p:txBody>
        </p:sp>
      </p:grpSp>
      <p:grpSp>
        <p:nvGrpSpPr>
          <p:cNvPr id="205830" name="Group 6"/>
          <p:cNvGrpSpPr>
            <a:grpSpLocks/>
          </p:cNvGrpSpPr>
          <p:nvPr/>
        </p:nvGrpSpPr>
        <p:grpSpPr bwMode="auto">
          <a:xfrm>
            <a:off x="3200400" y="2514600"/>
            <a:ext cx="457200" cy="457200"/>
            <a:chOff x="1344" y="1248"/>
            <a:chExt cx="288" cy="288"/>
          </a:xfrm>
        </p:grpSpPr>
        <p:sp>
          <p:nvSpPr>
            <p:cNvPr id="205831" name="Oval 7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32" name="Text Box 8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B</a:t>
              </a:r>
              <a:endParaRPr lang="en-GB" sz="1800"/>
            </a:p>
          </p:txBody>
        </p:sp>
      </p:grpSp>
      <p:grpSp>
        <p:nvGrpSpPr>
          <p:cNvPr id="205833" name="Group 9"/>
          <p:cNvGrpSpPr>
            <a:grpSpLocks/>
          </p:cNvGrpSpPr>
          <p:nvPr/>
        </p:nvGrpSpPr>
        <p:grpSpPr bwMode="auto">
          <a:xfrm>
            <a:off x="533400" y="3429000"/>
            <a:ext cx="457200" cy="457200"/>
            <a:chOff x="1344" y="1248"/>
            <a:chExt cx="288" cy="288"/>
          </a:xfrm>
        </p:grpSpPr>
        <p:sp>
          <p:nvSpPr>
            <p:cNvPr id="205834" name="Oval 10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35" name="Text Box 11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D</a:t>
              </a:r>
              <a:endParaRPr lang="en-GB" sz="1800"/>
            </a:p>
          </p:txBody>
        </p:sp>
      </p:grpSp>
      <p:grpSp>
        <p:nvGrpSpPr>
          <p:cNvPr id="205836" name="Group 12"/>
          <p:cNvGrpSpPr>
            <a:grpSpLocks/>
          </p:cNvGrpSpPr>
          <p:nvPr/>
        </p:nvGrpSpPr>
        <p:grpSpPr bwMode="auto">
          <a:xfrm>
            <a:off x="1066800" y="2667000"/>
            <a:ext cx="457200" cy="457200"/>
            <a:chOff x="1344" y="1248"/>
            <a:chExt cx="288" cy="288"/>
          </a:xfrm>
        </p:grpSpPr>
        <p:sp>
          <p:nvSpPr>
            <p:cNvPr id="205837" name="Oval 13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38" name="Text Box 14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</a:t>
              </a:r>
              <a:endParaRPr lang="en-GB" sz="1800"/>
            </a:p>
          </p:txBody>
        </p:sp>
      </p:grpSp>
      <p:grpSp>
        <p:nvGrpSpPr>
          <p:cNvPr id="205839" name="Group 15"/>
          <p:cNvGrpSpPr>
            <a:grpSpLocks/>
          </p:cNvGrpSpPr>
          <p:nvPr/>
        </p:nvGrpSpPr>
        <p:grpSpPr bwMode="auto">
          <a:xfrm>
            <a:off x="2209800" y="3124200"/>
            <a:ext cx="457200" cy="457200"/>
            <a:chOff x="1344" y="1248"/>
            <a:chExt cx="288" cy="288"/>
          </a:xfrm>
        </p:grpSpPr>
        <p:sp>
          <p:nvSpPr>
            <p:cNvPr id="205840" name="Oval 16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41" name="Text Box 17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endParaRPr lang="en-GB" sz="1800"/>
            </a:p>
          </p:txBody>
        </p:sp>
      </p:grpSp>
      <p:grpSp>
        <p:nvGrpSpPr>
          <p:cNvPr id="205842" name="Group 18"/>
          <p:cNvGrpSpPr>
            <a:grpSpLocks/>
          </p:cNvGrpSpPr>
          <p:nvPr/>
        </p:nvGrpSpPr>
        <p:grpSpPr bwMode="auto">
          <a:xfrm>
            <a:off x="2895600" y="4038600"/>
            <a:ext cx="457200" cy="457200"/>
            <a:chOff x="1344" y="1248"/>
            <a:chExt cx="288" cy="288"/>
          </a:xfrm>
        </p:grpSpPr>
        <p:sp>
          <p:nvSpPr>
            <p:cNvPr id="205843" name="Oval 1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44" name="Text Box 2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F</a:t>
              </a:r>
              <a:endParaRPr lang="en-GB" sz="1800"/>
            </a:p>
          </p:txBody>
        </p:sp>
      </p:grpSp>
      <p:grpSp>
        <p:nvGrpSpPr>
          <p:cNvPr id="205845" name="Group 21"/>
          <p:cNvGrpSpPr>
            <a:grpSpLocks/>
          </p:cNvGrpSpPr>
          <p:nvPr/>
        </p:nvGrpSpPr>
        <p:grpSpPr bwMode="auto">
          <a:xfrm>
            <a:off x="1905000" y="5715000"/>
            <a:ext cx="457200" cy="457200"/>
            <a:chOff x="1344" y="1248"/>
            <a:chExt cx="288" cy="288"/>
          </a:xfrm>
        </p:grpSpPr>
        <p:sp>
          <p:nvSpPr>
            <p:cNvPr id="205846" name="Oval 2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47" name="Text Box 2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I</a:t>
              </a:r>
              <a:endParaRPr lang="en-GB" sz="1800"/>
            </a:p>
          </p:txBody>
        </p:sp>
      </p:grpSp>
      <p:sp>
        <p:nvSpPr>
          <p:cNvPr id="205848" name="Line 24"/>
          <p:cNvSpPr>
            <a:spLocks noChangeShapeType="1"/>
          </p:cNvSpPr>
          <p:nvPr/>
        </p:nvSpPr>
        <p:spPr bwMode="auto">
          <a:xfrm>
            <a:off x="2438400" y="3581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849" name="Line 25"/>
          <p:cNvSpPr>
            <a:spLocks noChangeShapeType="1"/>
          </p:cNvSpPr>
          <p:nvPr/>
        </p:nvSpPr>
        <p:spPr bwMode="auto">
          <a:xfrm flipH="1">
            <a:off x="2133600" y="4495800"/>
            <a:ext cx="9906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850" name="Text Box 26"/>
          <p:cNvSpPr txBox="1">
            <a:spLocks noChangeArrowheads="1"/>
          </p:cNvSpPr>
          <p:nvPr/>
        </p:nvSpPr>
        <p:spPr bwMode="auto">
          <a:xfrm>
            <a:off x="26670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99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05851" name="Text Box 27"/>
          <p:cNvSpPr txBox="1">
            <a:spLocks noChangeArrowheads="1"/>
          </p:cNvSpPr>
          <p:nvPr/>
        </p:nvSpPr>
        <p:spPr bwMode="auto">
          <a:xfrm>
            <a:off x="2667000" y="51054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211</a:t>
            </a:r>
            <a:endParaRPr lang="en-GB" sz="1800" b="1">
              <a:solidFill>
                <a:schemeClr val="hlink"/>
              </a:solidFill>
            </a:endParaRPr>
          </a:p>
        </p:txBody>
      </p:sp>
      <p:grpSp>
        <p:nvGrpSpPr>
          <p:cNvPr id="205852" name="Group 28"/>
          <p:cNvGrpSpPr>
            <a:grpSpLocks/>
          </p:cNvGrpSpPr>
          <p:nvPr/>
        </p:nvGrpSpPr>
        <p:grpSpPr bwMode="auto">
          <a:xfrm>
            <a:off x="1371600" y="4038600"/>
            <a:ext cx="457200" cy="457200"/>
            <a:chOff x="1344" y="1248"/>
            <a:chExt cx="288" cy="288"/>
          </a:xfrm>
        </p:grpSpPr>
        <p:sp>
          <p:nvSpPr>
            <p:cNvPr id="205853" name="Oval 29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54" name="Text Box 30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G</a:t>
              </a:r>
              <a:endParaRPr lang="en-GB" sz="1800"/>
            </a:p>
          </p:txBody>
        </p:sp>
      </p:grpSp>
      <p:grpSp>
        <p:nvGrpSpPr>
          <p:cNvPr id="205855" name="Group 31"/>
          <p:cNvGrpSpPr>
            <a:grpSpLocks/>
          </p:cNvGrpSpPr>
          <p:nvPr/>
        </p:nvGrpSpPr>
        <p:grpSpPr bwMode="auto">
          <a:xfrm>
            <a:off x="1143000" y="4953000"/>
            <a:ext cx="457200" cy="457200"/>
            <a:chOff x="1344" y="1248"/>
            <a:chExt cx="288" cy="288"/>
          </a:xfrm>
        </p:grpSpPr>
        <p:sp>
          <p:nvSpPr>
            <p:cNvPr id="205856" name="Oval 32"/>
            <p:cNvSpPr>
              <a:spLocks noChangeArrowheads="1"/>
            </p:cNvSpPr>
            <p:nvPr/>
          </p:nvSpPr>
          <p:spPr bwMode="auto">
            <a:xfrm>
              <a:off x="1344" y="124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57" name="Text Box 33"/>
            <p:cNvSpPr txBox="1">
              <a:spLocks noChangeArrowheads="1"/>
            </p:cNvSpPr>
            <p:nvPr/>
          </p:nvSpPr>
          <p:spPr bwMode="auto">
            <a:xfrm>
              <a:off x="1392" y="1296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H</a:t>
              </a:r>
              <a:endParaRPr lang="en-GB" sz="1800"/>
            </a:p>
          </p:txBody>
        </p:sp>
      </p:grpSp>
      <p:sp>
        <p:nvSpPr>
          <p:cNvPr id="205858" name="Line 34"/>
          <p:cNvSpPr>
            <a:spLocks noChangeShapeType="1"/>
          </p:cNvSpPr>
          <p:nvPr/>
        </p:nvSpPr>
        <p:spPr bwMode="auto">
          <a:xfrm flipH="1">
            <a:off x="1524000" y="35814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859" name="Line 35"/>
          <p:cNvSpPr>
            <a:spLocks noChangeShapeType="1"/>
          </p:cNvSpPr>
          <p:nvPr/>
        </p:nvSpPr>
        <p:spPr bwMode="auto">
          <a:xfrm flipH="1">
            <a:off x="1371600" y="44958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860" name="Line 36"/>
          <p:cNvSpPr>
            <a:spLocks noChangeShapeType="1"/>
          </p:cNvSpPr>
          <p:nvPr/>
        </p:nvSpPr>
        <p:spPr bwMode="auto">
          <a:xfrm>
            <a:off x="1371600" y="5410200"/>
            <a:ext cx="762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861" name="Text Box 37"/>
          <p:cNvSpPr txBox="1">
            <a:spLocks noChangeArrowheads="1"/>
          </p:cNvSpPr>
          <p:nvPr/>
        </p:nvSpPr>
        <p:spPr bwMode="auto">
          <a:xfrm>
            <a:off x="1600200" y="3505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05862" name="Line 38"/>
          <p:cNvSpPr>
            <a:spLocks noChangeShapeType="1"/>
          </p:cNvSpPr>
          <p:nvPr/>
        </p:nvSpPr>
        <p:spPr bwMode="auto">
          <a:xfrm>
            <a:off x="2362200" y="2438400"/>
            <a:ext cx="1066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863" name="Line 39"/>
          <p:cNvSpPr>
            <a:spLocks noChangeShapeType="1"/>
          </p:cNvSpPr>
          <p:nvPr/>
        </p:nvSpPr>
        <p:spPr bwMode="auto">
          <a:xfrm>
            <a:off x="2362200" y="24384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864" name="Line 40"/>
          <p:cNvSpPr>
            <a:spLocks noChangeShapeType="1"/>
          </p:cNvSpPr>
          <p:nvPr/>
        </p:nvSpPr>
        <p:spPr bwMode="auto">
          <a:xfrm flipH="1">
            <a:off x="1295400" y="2438400"/>
            <a:ext cx="1066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865" name="Line 41"/>
          <p:cNvSpPr>
            <a:spLocks noChangeShapeType="1"/>
          </p:cNvSpPr>
          <p:nvPr/>
        </p:nvSpPr>
        <p:spPr bwMode="auto">
          <a:xfrm flipH="1">
            <a:off x="762000" y="31242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866" name="Text Box 42"/>
          <p:cNvSpPr txBox="1">
            <a:spLocks noChangeArrowheads="1"/>
          </p:cNvSpPr>
          <p:nvPr/>
        </p:nvSpPr>
        <p:spPr bwMode="auto">
          <a:xfrm>
            <a:off x="2590800" y="1828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Start</a:t>
            </a:r>
            <a:endParaRPr lang="en-GB" sz="1800"/>
          </a:p>
        </p:txBody>
      </p:sp>
      <p:sp>
        <p:nvSpPr>
          <p:cNvPr id="205867" name="Text Box 43"/>
          <p:cNvSpPr txBox="1">
            <a:spLocks noChangeArrowheads="1"/>
          </p:cNvSpPr>
          <p:nvPr/>
        </p:nvSpPr>
        <p:spPr bwMode="auto">
          <a:xfrm>
            <a:off x="2438400" y="6019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Goal</a:t>
            </a:r>
            <a:endParaRPr lang="en-GB" sz="1800"/>
          </a:p>
        </p:txBody>
      </p:sp>
      <p:sp>
        <p:nvSpPr>
          <p:cNvPr id="205868" name="Text Box 44"/>
          <p:cNvSpPr txBox="1">
            <a:spLocks noChangeArrowheads="1"/>
          </p:cNvSpPr>
          <p:nvPr/>
        </p:nvSpPr>
        <p:spPr bwMode="auto">
          <a:xfrm>
            <a:off x="990600" y="4572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97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05869" name="Text Box 45"/>
          <p:cNvSpPr txBox="1">
            <a:spLocks noChangeArrowheads="1"/>
          </p:cNvSpPr>
          <p:nvPr/>
        </p:nvSpPr>
        <p:spPr bwMode="auto">
          <a:xfrm>
            <a:off x="1295400" y="54864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101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05870" name="Text Box 46"/>
          <p:cNvSpPr txBox="1">
            <a:spLocks noChangeArrowheads="1"/>
          </p:cNvSpPr>
          <p:nvPr/>
        </p:nvSpPr>
        <p:spPr bwMode="auto">
          <a:xfrm>
            <a:off x="2819400" y="2133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75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05871" name="Text Box 47"/>
          <p:cNvSpPr txBox="1">
            <a:spLocks noChangeArrowheads="1"/>
          </p:cNvSpPr>
          <p:nvPr/>
        </p:nvSpPr>
        <p:spPr bwMode="auto">
          <a:xfrm>
            <a:off x="1371600" y="2209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118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05872" name="Text Box 48"/>
          <p:cNvSpPr txBox="1">
            <a:spLocks noChangeArrowheads="1"/>
          </p:cNvSpPr>
          <p:nvPr/>
        </p:nvSpPr>
        <p:spPr bwMode="auto">
          <a:xfrm>
            <a:off x="381000" y="30480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111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05909" name="Text Box 85"/>
          <p:cNvSpPr txBox="1">
            <a:spLocks noChangeArrowheads="1"/>
          </p:cNvSpPr>
          <p:nvPr/>
        </p:nvSpPr>
        <p:spPr bwMode="auto">
          <a:xfrm>
            <a:off x="2362200" y="2681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140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205911" name="Text Box 87"/>
          <p:cNvSpPr txBox="1">
            <a:spLocks noChangeArrowheads="1"/>
          </p:cNvSpPr>
          <p:nvPr/>
        </p:nvSpPr>
        <p:spPr bwMode="auto">
          <a:xfrm>
            <a:off x="3810000" y="1684338"/>
            <a:ext cx="5105400" cy="502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/>
              <a:t>A* is complete except if there is an infinity of nodes with f &lt; f(G).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/>
              <a:t>A* is optimal if heuristic </a:t>
            </a:r>
            <a:r>
              <a:rPr lang="en-US" i="1"/>
              <a:t>h</a:t>
            </a:r>
            <a:r>
              <a:rPr lang="en-US"/>
              <a:t> is admissible.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/>
              <a:t>Time complexity depends on the quality of heuristic but is still exponential.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/>
              <a:t>For space complexity, A* keeps all nodes in memory. A* has worst case O(b</a:t>
            </a:r>
            <a:r>
              <a:rPr lang="en-US" baseline="30000"/>
              <a:t>d</a:t>
            </a:r>
            <a:r>
              <a:rPr lang="en-US"/>
              <a:t>) space complexity, but an iterative deepening version is possible (IDA*).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Informed Search Strategies</a:t>
            </a:r>
            <a:endParaRPr lang="en-GB"/>
          </a:p>
        </p:txBody>
      </p:sp>
      <p:sp>
        <p:nvSpPr>
          <p:cNvPr id="25395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Iterative Deepening A*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8A457-C0B7-493B-8A71-F1C18480812F}" type="slidenum">
              <a:rPr lang="ar-SA"/>
              <a:pPr/>
              <a:t>66</a:t>
            </a:fld>
            <a:endParaRPr lang="en-GB"/>
          </a:p>
        </p:txBody>
      </p:sp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Iterative Deepening A*:IDA*</a:t>
            </a:r>
            <a:endParaRPr lang="en-GB"/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Use </a:t>
            </a:r>
            <a:r>
              <a:rPr lang="en-US" sz="3600"/>
              <a:t>f</a:t>
            </a:r>
            <a:r>
              <a:rPr lang="en-US"/>
              <a:t>(N) = g(N) + h(N) with admissible and consistent h</a:t>
            </a:r>
          </a:p>
          <a:p>
            <a:endParaRPr lang="en-US"/>
          </a:p>
          <a:p>
            <a:r>
              <a:rPr lang="en-US"/>
              <a:t>Each iteration is depth-first with cutoff on the value of </a:t>
            </a:r>
            <a:r>
              <a:rPr lang="en-US" sz="3600"/>
              <a:t>f</a:t>
            </a:r>
            <a:r>
              <a:rPr lang="en-US"/>
              <a:t> of expanded nodes</a:t>
            </a:r>
          </a:p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60BD4-E8C6-41B2-87F1-4DF2AEBDC597}" type="slidenum">
              <a:rPr lang="ar-SA"/>
              <a:pPr/>
              <a:t>67</a:t>
            </a:fld>
            <a:endParaRPr lang="en-GB"/>
          </a:p>
        </p:txBody>
      </p:sp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Consistent Heuristic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 The admissible heuristic h is </a:t>
            </a:r>
            <a:r>
              <a:rPr lang="en-US" sz="2800">
                <a:solidFill>
                  <a:srgbClr val="3366FF"/>
                </a:solidFill>
              </a:rPr>
              <a:t>consistent</a:t>
            </a:r>
            <a:r>
              <a:rPr lang="en-US" sz="2800"/>
              <a:t> (or satisfies the </a:t>
            </a:r>
            <a:r>
              <a:rPr lang="en-US" sz="2800">
                <a:solidFill>
                  <a:srgbClr val="3366FF"/>
                </a:solidFill>
              </a:rPr>
              <a:t>monotone restriction</a:t>
            </a:r>
            <a:r>
              <a:rPr lang="en-US" sz="2800"/>
              <a:t>) if for every node N and every successor N’ of N: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r>
              <a:rPr lang="en-US" sz="2800">
                <a:solidFill>
                  <a:srgbClr val="CC6600"/>
                </a:solidFill>
              </a:rPr>
              <a:t>h(N) </a:t>
            </a:r>
            <a:r>
              <a:rPr lang="en-US" sz="2400" b="1">
                <a:solidFill>
                  <a:srgbClr val="CC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</a:t>
            </a:r>
            <a:r>
              <a:rPr lang="en-US" sz="2800">
                <a:solidFill>
                  <a:srgbClr val="CC6600"/>
                </a:solidFill>
              </a:rPr>
              <a:t> c(N,N’) + h(N’)</a:t>
            </a:r>
            <a:r>
              <a:rPr lang="en-US" sz="2800"/>
              <a:t/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r>
              <a:rPr lang="en-US" sz="2800"/>
              <a:t>(triangular inequality)</a:t>
            </a:r>
          </a:p>
          <a:p>
            <a:r>
              <a:rPr lang="en-US" sz="2800"/>
              <a:t>A consistent heuristic is admissible.</a:t>
            </a:r>
          </a:p>
        </p:txBody>
      </p:sp>
      <p:grpSp>
        <p:nvGrpSpPr>
          <p:cNvPr id="271364" name="Group 4"/>
          <p:cNvGrpSpPr>
            <a:grpSpLocks/>
          </p:cNvGrpSpPr>
          <p:nvPr/>
        </p:nvGrpSpPr>
        <p:grpSpPr bwMode="auto">
          <a:xfrm>
            <a:off x="6858000" y="3200400"/>
            <a:ext cx="1781175" cy="2133600"/>
            <a:chOff x="3888" y="2496"/>
            <a:chExt cx="1122" cy="1344"/>
          </a:xfrm>
        </p:grpSpPr>
        <p:grpSp>
          <p:nvGrpSpPr>
            <p:cNvPr id="271365" name="Group 5"/>
            <p:cNvGrpSpPr>
              <a:grpSpLocks/>
            </p:cNvGrpSpPr>
            <p:nvPr/>
          </p:nvGrpSpPr>
          <p:grpSpPr bwMode="auto">
            <a:xfrm>
              <a:off x="4272" y="2592"/>
              <a:ext cx="480" cy="1248"/>
              <a:chOff x="3840" y="2304"/>
              <a:chExt cx="480" cy="1248"/>
            </a:xfrm>
          </p:grpSpPr>
          <p:sp>
            <p:nvSpPr>
              <p:cNvPr id="271366" name="Oval 6"/>
              <p:cNvSpPr>
                <a:spLocks noChangeArrowheads="1"/>
              </p:cNvSpPr>
              <p:nvPr/>
            </p:nvSpPr>
            <p:spPr bwMode="auto">
              <a:xfrm>
                <a:off x="4032" y="2304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1367" name="Oval 7"/>
              <p:cNvSpPr>
                <a:spLocks noChangeArrowheads="1"/>
              </p:cNvSpPr>
              <p:nvPr/>
            </p:nvSpPr>
            <p:spPr bwMode="auto">
              <a:xfrm>
                <a:off x="3840" y="2880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1368" name="Oval 8"/>
              <p:cNvSpPr>
                <a:spLocks noChangeArrowheads="1"/>
              </p:cNvSpPr>
              <p:nvPr/>
            </p:nvSpPr>
            <p:spPr bwMode="auto">
              <a:xfrm>
                <a:off x="4224" y="3456"/>
                <a:ext cx="96" cy="96"/>
              </a:xfrm>
              <a:prstGeom prst="ellipse">
                <a:avLst/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1369" name="Line 9"/>
              <p:cNvSpPr>
                <a:spLocks noChangeShapeType="1"/>
              </p:cNvSpPr>
              <p:nvPr/>
            </p:nvSpPr>
            <p:spPr bwMode="auto">
              <a:xfrm flipH="1">
                <a:off x="3888" y="2400"/>
                <a:ext cx="192" cy="48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71370" name="Line 10"/>
              <p:cNvSpPr>
                <a:spLocks noChangeShapeType="1"/>
              </p:cNvSpPr>
              <p:nvPr/>
            </p:nvSpPr>
            <p:spPr bwMode="auto">
              <a:xfrm>
                <a:off x="3888" y="2976"/>
                <a:ext cx="384" cy="48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71371" name="Line 11"/>
              <p:cNvSpPr>
                <a:spLocks noChangeShapeType="1"/>
              </p:cNvSpPr>
              <p:nvPr/>
            </p:nvSpPr>
            <p:spPr bwMode="auto">
              <a:xfrm>
                <a:off x="4080" y="2400"/>
                <a:ext cx="192" cy="105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271372" name="Text Box 12"/>
            <p:cNvSpPr txBox="1">
              <a:spLocks noChangeArrowheads="1"/>
            </p:cNvSpPr>
            <p:nvPr/>
          </p:nvSpPr>
          <p:spPr bwMode="auto">
            <a:xfrm>
              <a:off x="4272" y="2496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N</a:t>
              </a:r>
            </a:p>
          </p:txBody>
        </p:sp>
        <p:sp>
          <p:nvSpPr>
            <p:cNvPr id="271373" name="Text Box 13"/>
            <p:cNvSpPr txBox="1">
              <a:spLocks noChangeArrowheads="1"/>
            </p:cNvSpPr>
            <p:nvPr/>
          </p:nvSpPr>
          <p:spPr bwMode="auto">
            <a:xfrm>
              <a:off x="4032" y="3072"/>
              <a:ext cx="28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N’</a:t>
              </a:r>
            </a:p>
          </p:txBody>
        </p:sp>
        <p:sp>
          <p:nvSpPr>
            <p:cNvPr id="271374" name="Text Box 14"/>
            <p:cNvSpPr txBox="1">
              <a:spLocks noChangeArrowheads="1"/>
            </p:cNvSpPr>
            <p:nvPr/>
          </p:nvSpPr>
          <p:spPr bwMode="auto">
            <a:xfrm>
              <a:off x="4608" y="3072"/>
              <a:ext cx="40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>
                  <a:solidFill>
                    <a:srgbClr val="CC6600"/>
                  </a:solidFill>
                </a:rPr>
                <a:t>h(N)</a:t>
              </a:r>
            </a:p>
          </p:txBody>
        </p:sp>
        <p:sp>
          <p:nvSpPr>
            <p:cNvPr id="271375" name="Text Box 15"/>
            <p:cNvSpPr txBox="1">
              <a:spLocks noChangeArrowheads="1"/>
            </p:cNvSpPr>
            <p:nvPr/>
          </p:nvSpPr>
          <p:spPr bwMode="auto">
            <a:xfrm>
              <a:off x="4080" y="3408"/>
              <a:ext cx="4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>
                  <a:solidFill>
                    <a:srgbClr val="CC6600"/>
                  </a:solidFill>
                </a:rPr>
                <a:t>h(N’)</a:t>
              </a:r>
            </a:p>
          </p:txBody>
        </p:sp>
        <p:sp>
          <p:nvSpPr>
            <p:cNvPr id="271376" name="Text Box 16"/>
            <p:cNvSpPr txBox="1">
              <a:spLocks noChangeArrowheads="1"/>
            </p:cNvSpPr>
            <p:nvPr/>
          </p:nvSpPr>
          <p:spPr bwMode="auto">
            <a:xfrm>
              <a:off x="3888" y="2784"/>
              <a:ext cx="55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>
                  <a:solidFill>
                    <a:srgbClr val="CC6600"/>
                  </a:solidFill>
                </a:rPr>
                <a:t>c(N,N’)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32F9-0A07-4B17-9181-E3E03A70CA9A}" type="slidenum">
              <a:rPr lang="ar-SA"/>
              <a:pPr/>
              <a:t>68</a:t>
            </a:fld>
            <a:endParaRPr lang="en-GB"/>
          </a:p>
        </p:txBody>
      </p:sp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IDA* Algorithm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057400"/>
            <a:ext cx="8382000" cy="4572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 </a:t>
            </a:r>
            <a:r>
              <a:rPr lang="en-US" sz="2000">
                <a:sym typeface="Symbol" pitchFamily="18" charset="2"/>
              </a:rPr>
              <a:t>In the first iteration, we determine a </a:t>
            </a:r>
            <a:r>
              <a:rPr lang="en-US" sz="2000" b="1">
                <a:solidFill>
                  <a:schemeClr val="folHlink"/>
                </a:solidFill>
                <a:sym typeface="Symbol" pitchFamily="18" charset="2"/>
              </a:rPr>
              <a:t>“f-cost limit” – cut-off value</a:t>
            </a:r>
            <a:r>
              <a:rPr lang="en-US" sz="2000">
                <a:sym typeface="Symbol" pitchFamily="18" charset="2"/>
              </a:rPr>
              <a:t> </a:t>
            </a:r>
            <a:br>
              <a:rPr lang="en-US" sz="2000">
                <a:sym typeface="Symbol" pitchFamily="18" charset="2"/>
              </a:rPr>
            </a:br>
            <a:r>
              <a:rPr lang="en-US" sz="2000">
                <a:sym typeface="Symbol" pitchFamily="18" charset="2"/>
              </a:rPr>
              <a:t>f(n</a:t>
            </a:r>
            <a:r>
              <a:rPr lang="en-US" sz="2000" baseline="-25000">
                <a:sym typeface="Symbol" pitchFamily="18" charset="2"/>
              </a:rPr>
              <a:t>0</a:t>
            </a:r>
            <a:r>
              <a:rPr lang="en-US" sz="2000">
                <a:sym typeface="Symbol" pitchFamily="18" charset="2"/>
              </a:rPr>
              <a:t>) = g(n</a:t>
            </a:r>
            <a:r>
              <a:rPr lang="en-US" sz="2000" baseline="-25000">
                <a:sym typeface="Symbol" pitchFamily="18" charset="2"/>
              </a:rPr>
              <a:t>0</a:t>
            </a:r>
            <a:r>
              <a:rPr lang="en-US" sz="2000">
                <a:sym typeface="Symbol" pitchFamily="18" charset="2"/>
              </a:rPr>
              <a:t>) + h(n</a:t>
            </a:r>
            <a:r>
              <a:rPr lang="en-US" sz="2000" baseline="-25000">
                <a:sym typeface="Symbol" pitchFamily="18" charset="2"/>
              </a:rPr>
              <a:t>0</a:t>
            </a:r>
            <a:r>
              <a:rPr lang="en-US" sz="2000">
                <a:sym typeface="Symbol" pitchFamily="18" charset="2"/>
              </a:rPr>
              <a:t>) = h(n</a:t>
            </a:r>
            <a:r>
              <a:rPr lang="en-US" sz="2000" baseline="-25000">
                <a:sym typeface="Symbol" pitchFamily="18" charset="2"/>
              </a:rPr>
              <a:t>0</a:t>
            </a:r>
            <a:r>
              <a:rPr lang="en-US" sz="2000">
                <a:sym typeface="Symbol" pitchFamily="18" charset="2"/>
              </a:rPr>
              <a:t>), where n</a:t>
            </a:r>
            <a:r>
              <a:rPr lang="en-US" sz="2000" baseline="-25000">
                <a:sym typeface="Symbol" pitchFamily="18" charset="2"/>
              </a:rPr>
              <a:t>0</a:t>
            </a:r>
            <a:r>
              <a:rPr lang="en-US" sz="2000">
                <a:sym typeface="Symbol" pitchFamily="18" charset="2"/>
              </a:rPr>
              <a:t> is the start node.</a:t>
            </a:r>
          </a:p>
          <a:p>
            <a:pPr>
              <a:lnSpc>
                <a:spcPct val="80000"/>
              </a:lnSpc>
            </a:pPr>
            <a:endParaRPr lang="en-US" sz="2000">
              <a:sym typeface="Symbol" pitchFamily="18" charset="2"/>
            </a:endParaRPr>
          </a:p>
          <a:p>
            <a:pPr>
              <a:lnSpc>
                <a:spcPct val="80000"/>
              </a:lnSpc>
              <a:spcAft>
                <a:spcPct val="20000"/>
              </a:spcAft>
            </a:pPr>
            <a:r>
              <a:rPr lang="en-US" sz="2000">
                <a:sym typeface="Symbol" pitchFamily="18" charset="2"/>
              </a:rPr>
              <a:t>We expand nodes using the </a:t>
            </a:r>
            <a:r>
              <a:rPr lang="en-US" sz="2000" b="1">
                <a:solidFill>
                  <a:schemeClr val="folHlink"/>
                </a:solidFill>
                <a:sym typeface="Symbol" pitchFamily="18" charset="2"/>
              </a:rPr>
              <a:t>depth-first algorithm</a:t>
            </a:r>
            <a:r>
              <a:rPr lang="en-US" sz="2000">
                <a:sym typeface="Symbol" pitchFamily="18" charset="2"/>
              </a:rPr>
              <a:t> and backtrack whenever f(n) for an expanded node n exceeds the cut-off value.</a:t>
            </a:r>
          </a:p>
          <a:p>
            <a:pPr>
              <a:lnSpc>
                <a:spcPct val="80000"/>
              </a:lnSpc>
              <a:spcAft>
                <a:spcPct val="20000"/>
              </a:spcAft>
            </a:pPr>
            <a:endParaRPr lang="en-US" sz="2000">
              <a:sym typeface="Symbol" pitchFamily="18" charset="2"/>
            </a:endParaRPr>
          </a:p>
          <a:p>
            <a:pPr>
              <a:lnSpc>
                <a:spcPct val="80000"/>
              </a:lnSpc>
              <a:spcAft>
                <a:spcPct val="20000"/>
              </a:spcAft>
            </a:pPr>
            <a:r>
              <a:rPr lang="en-US" sz="2000">
                <a:sym typeface="Symbol" pitchFamily="18" charset="2"/>
              </a:rPr>
              <a:t>If this search does not succeed, determine the </a:t>
            </a:r>
            <a:r>
              <a:rPr lang="en-US" sz="2000" b="1">
                <a:solidFill>
                  <a:schemeClr val="folHlink"/>
                </a:solidFill>
                <a:sym typeface="Symbol" pitchFamily="18" charset="2"/>
              </a:rPr>
              <a:t>lowest f-value</a:t>
            </a:r>
            <a:r>
              <a:rPr lang="en-US" sz="2000">
                <a:sym typeface="Symbol" pitchFamily="18" charset="2"/>
              </a:rPr>
              <a:t> among the nodes that were visited but not expanded.</a:t>
            </a:r>
          </a:p>
          <a:p>
            <a:pPr>
              <a:lnSpc>
                <a:spcPct val="80000"/>
              </a:lnSpc>
              <a:spcAft>
                <a:spcPct val="20000"/>
              </a:spcAft>
            </a:pPr>
            <a:endParaRPr lang="en-US" sz="2000">
              <a:sym typeface="Symbol" pitchFamily="18" charset="2"/>
            </a:endParaRPr>
          </a:p>
          <a:p>
            <a:pPr>
              <a:lnSpc>
                <a:spcPct val="80000"/>
              </a:lnSpc>
              <a:spcAft>
                <a:spcPct val="20000"/>
              </a:spcAft>
            </a:pPr>
            <a:r>
              <a:rPr lang="en-US" sz="2000">
                <a:sym typeface="Symbol" pitchFamily="18" charset="2"/>
              </a:rPr>
              <a:t>Use this f-value as the </a:t>
            </a:r>
            <a:r>
              <a:rPr lang="en-US" sz="2000" b="1">
                <a:solidFill>
                  <a:schemeClr val="folHlink"/>
                </a:solidFill>
                <a:sym typeface="Symbol" pitchFamily="18" charset="2"/>
              </a:rPr>
              <a:t>new limit value – cut-off value</a:t>
            </a:r>
            <a:r>
              <a:rPr lang="en-US" sz="2000">
                <a:sym typeface="Symbol" pitchFamily="18" charset="2"/>
              </a:rPr>
              <a:t> and do another depth-first search.</a:t>
            </a:r>
          </a:p>
          <a:p>
            <a:pPr>
              <a:lnSpc>
                <a:spcPct val="80000"/>
              </a:lnSpc>
              <a:spcAft>
                <a:spcPct val="20000"/>
              </a:spcAft>
            </a:pPr>
            <a:endParaRPr lang="en-US" sz="2000">
              <a:sym typeface="Symbol" pitchFamily="18" charset="2"/>
            </a:endParaRPr>
          </a:p>
          <a:p>
            <a:pPr>
              <a:lnSpc>
                <a:spcPct val="80000"/>
              </a:lnSpc>
              <a:spcAft>
                <a:spcPct val="20000"/>
              </a:spcAft>
            </a:pPr>
            <a:r>
              <a:rPr lang="en-US" sz="2000">
                <a:sym typeface="Symbol" pitchFamily="18" charset="2"/>
              </a:rPr>
              <a:t>Repeat this procedure until a goal node is found.</a:t>
            </a:r>
          </a:p>
          <a:p>
            <a:pPr>
              <a:lnSpc>
                <a:spcPct val="80000"/>
              </a:lnSpc>
              <a:spcAft>
                <a:spcPct val="20000"/>
              </a:spcAft>
            </a:pP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AA14B-A300-4F64-83F7-E84AE103DEE4}" type="slidenum">
              <a:rPr lang="ar-SA"/>
              <a:pPr/>
              <a:t>69</a:t>
            </a:fld>
            <a:endParaRPr lang="en-GB"/>
          </a:p>
        </p:txBody>
      </p:sp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8-Puzzle</a:t>
            </a:r>
          </a:p>
        </p:txBody>
      </p:sp>
      <p:grpSp>
        <p:nvGrpSpPr>
          <p:cNvPr id="259075" name="Group 3"/>
          <p:cNvGrpSpPr>
            <a:grpSpLocks/>
          </p:cNvGrpSpPr>
          <p:nvPr/>
        </p:nvGrpSpPr>
        <p:grpSpPr bwMode="auto">
          <a:xfrm>
            <a:off x="1371600" y="3657600"/>
            <a:ext cx="457200" cy="777875"/>
            <a:chOff x="864" y="2304"/>
            <a:chExt cx="288" cy="490"/>
          </a:xfrm>
        </p:grpSpPr>
        <p:sp>
          <p:nvSpPr>
            <p:cNvPr id="259076" name="Rectangle 4"/>
            <p:cNvSpPr>
              <a:spLocks noChangeArrowheads="1"/>
            </p:cNvSpPr>
            <p:nvPr/>
          </p:nvSpPr>
          <p:spPr bwMode="auto">
            <a:xfrm>
              <a:off x="864" y="230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77" name="Rectangle 5"/>
            <p:cNvSpPr>
              <a:spLocks noChangeArrowheads="1"/>
            </p:cNvSpPr>
            <p:nvPr/>
          </p:nvSpPr>
          <p:spPr bwMode="auto">
            <a:xfrm>
              <a:off x="960" y="230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78" name="Rectangle 6"/>
            <p:cNvSpPr>
              <a:spLocks noChangeArrowheads="1"/>
            </p:cNvSpPr>
            <p:nvPr/>
          </p:nvSpPr>
          <p:spPr bwMode="auto">
            <a:xfrm>
              <a:off x="864" y="2400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79" name="Rectangle 7"/>
            <p:cNvSpPr>
              <a:spLocks noChangeArrowheads="1"/>
            </p:cNvSpPr>
            <p:nvPr/>
          </p:nvSpPr>
          <p:spPr bwMode="auto">
            <a:xfrm>
              <a:off x="960" y="240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80" name="Rectangle 8"/>
            <p:cNvSpPr>
              <a:spLocks noChangeArrowheads="1"/>
            </p:cNvSpPr>
            <p:nvPr/>
          </p:nvSpPr>
          <p:spPr bwMode="auto">
            <a:xfrm>
              <a:off x="1056" y="2400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81" name="Rectangle 9"/>
            <p:cNvSpPr>
              <a:spLocks noChangeArrowheads="1"/>
            </p:cNvSpPr>
            <p:nvPr/>
          </p:nvSpPr>
          <p:spPr bwMode="auto">
            <a:xfrm>
              <a:off x="864" y="2496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82" name="Rectangle 10"/>
            <p:cNvSpPr>
              <a:spLocks noChangeArrowheads="1"/>
            </p:cNvSpPr>
            <p:nvPr/>
          </p:nvSpPr>
          <p:spPr bwMode="auto">
            <a:xfrm>
              <a:off x="960" y="24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83" name="Rectangle 11"/>
            <p:cNvSpPr>
              <a:spLocks noChangeArrowheads="1"/>
            </p:cNvSpPr>
            <p:nvPr/>
          </p:nvSpPr>
          <p:spPr bwMode="auto">
            <a:xfrm>
              <a:off x="1056" y="2496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84" name="Rectangle 12"/>
            <p:cNvSpPr>
              <a:spLocks noChangeArrowheads="1"/>
            </p:cNvSpPr>
            <p:nvPr/>
          </p:nvSpPr>
          <p:spPr bwMode="auto">
            <a:xfrm>
              <a:off x="1056" y="2304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85" name="Text Box 13"/>
            <p:cNvSpPr txBox="1">
              <a:spLocks noChangeArrowheads="1"/>
            </p:cNvSpPr>
            <p:nvPr/>
          </p:nvSpPr>
          <p:spPr bwMode="auto">
            <a:xfrm>
              <a:off x="912" y="2544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/>
                <a:t>4</a:t>
              </a:r>
            </a:p>
          </p:txBody>
        </p:sp>
      </p:grpSp>
      <p:grpSp>
        <p:nvGrpSpPr>
          <p:cNvPr id="259086" name="Group 14"/>
          <p:cNvGrpSpPr>
            <a:grpSpLocks/>
          </p:cNvGrpSpPr>
          <p:nvPr/>
        </p:nvGrpSpPr>
        <p:grpSpPr bwMode="auto">
          <a:xfrm>
            <a:off x="7467600" y="4267200"/>
            <a:ext cx="457200" cy="457200"/>
            <a:chOff x="4704" y="2688"/>
            <a:chExt cx="288" cy="288"/>
          </a:xfrm>
        </p:grpSpPr>
        <p:sp>
          <p:nvSpPr>
            <p:cNvPr id="259087" name="Rectangle 15"/>
            <p:cNvSpPr>
              <a:spLocks noChangeArrowheads="1"/>
            </p:cNvSpPr>
            <p:nvPr/>
          </p:nvSpPr>
          <p:spPr bwMode="auto">
            <a:xfrm>
              <a:off x="4800" y="268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88" name="Rectangle 16"/>
            <p:cNvSpPr>
              <a:spLocks noChangeArrowheads="1"/>
            </p:cNvSpPr>
            <p:nvPr/>
          </p:nvSpPr>
          <p:spPr bwMode="auto">
            <a:xfrm>
              <a:off x="4704" y="278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89" name="Rectangle 17"/>
            <p:cNvSpPr>
              <a:spLocks noChangeArrowheads="1"/>
            </p:cNvSpPr>
            <p:nvPr/>
          </p:nvSpPr>
          <p:spPr bwMode="auto">
            <a:xfrm>
              <a:off x="4704" y="2688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90" name="Rectangle 18"/>
            <p:cNvSpPr>
              <a:spLocks noChangeArrowheads="1"/>
            </p:cNvSpPr>
            <p:nvPr/>
          </p:nvSpPr>
          <p:spPr bwMode="auto">
            <a:xfrm>
              <a:off x="4800" y="288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91" name="Rectangle 19"/>
            <p:cNvSpPr>
              <a:spLocks noChangeArrowheads="1"/>
            </p:cNvSpPr>
            <p:nvPr/>
          </p:nvSpPr>
          <p:spPr bwMode="auto">
            <a:xfrm>
              <a:off x="4896" y="2784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92" name="Rectangle 20"/>
            <p:cNvSpPr>
              <a:spLocks noChangeArrowheads="1"/>
            </p:cNvSpPr>
            <p:nvPr/>
          </p:nvSpPr>
          <p:spPr bwMode="auto">
            <a:xfrm>
              <a:off x="4704" y="2880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93" name="Rectangle 21"/>
            <p:cNvSpPr>
              <a:spLocks noChangeArrowheads="1"/>
            </p:cNvSpPr>
            <p:nvPr/>
          </p:nvSpPr>
          <p:spPr bwMode="auto">
            <a:xfrm>
              <a:off x="4800" y="278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94" name="Rectangle 22"/>
            <p:cNvSpPr>
              <a:spLocks noChangeArrowheads="1"/>
            </p:cNvSpPr>
            <p:nvPr/>
          </p:nvSpPr>
          <p:spPr bwMode="auto">
            <a:xfrm>
              <a:off x="4896" y="2880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95" name="Rectangle 23"/>
            <p:cNvSpPr>
              <a:spLocks noChangeArrowheads="1"/>
            </p:cNvSpPr>
            <p:nvPr/>
          </p:nvSpPr>
          <p:spPr bwMode="auto">
            <a:xfrm>
              <a:off x="4896" y="2688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9096" name="Group 24"/>
          <p:cNvGrpSpPr>
            <a:grpSpLocks/>
          </p:cNvGrpSpPr>
          <p:nvPr/>
        </p:nvGrpSpPr>
        <p:grpSpPr bwMode="auto">
          <a:xfrm>
            <a:off x="1828800" y="3886200"/>
            <a:ext cx="1219200" cy="2225675"/>
            <a:chOff x="1152" y="2448"/>
            <a:chExt cx="768" cy="1402"/>
          </a:xfrm>
        </p:grpSpPr>
        <p:grpSp>
          <p:nvGrpSpPr>
            <p:cNvPr id="259097" name="Group 25"/>
            <p:cNvGrpSpPr>
              <a:grpSpLocks/>
            </p:cNvGrpSpPr>
            <p:nvPr/>
          </p:nvGrpSpPr>
          <p:grpSpPr bwMode="auto">
            <a:xfrm>
              <a:off x="1632" y="3360"/>
              <a:ext cx="288" cy="490"/>
              <a:chOff x="1632" y="3360"/>
              <a:chExt cx="288" cy="490"/>
            </a:xfrm>
          </p:grpSpPr>
          <p:sp>
            <p:nvSpPr>
              <p:cNvPr id="259098" name="Rectangle 26"/>
              <p:cNvSpPr>
                <a:spLocks noChangeArrowheads="1"/>
              </p:cNvSpPr>
              <p:nvPr/>
            </p:nvSpPr>
            <p:spPr bwMode="auto">
              <a:xfrm>
                <a:off x="1632" y="33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9099" name="Rectangle 27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9100" name="Rectangle 28"/>
              <p:cNvSpPr>
                <a:spLocks noChangeArrowheads="1"/>
              </p:cNvSpPr>
              <p:nvPr/>
            </p:nvSpPr>
            <p:spPr bwMode="auto">
              <a:xfrm>
                <a:off x="1632" y="3456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9101" name="Rectangle 29"/>
              <p:cNvSpPr>
                <a:spLocks noChangeArrowheads="1"/>
              </p:cNvSpPr>
              <p:nvPr/>
            </p:nvSpPr>
            <p:spPr bwMode="auto">
              <a:xfrm>
                <a:off x="1728" y="3456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9102" name="Rectangle 30"/>
              <p:cNvSpPr>
                <a:spLocks noChangeArrowheads="1"/>
              </p:cNvSpPr>
              <p:nvPr/>
            </p:nvSpPr>
            <p:spPr bwMode="auto">
              <a:xfrm>
                <a:off x="1824" y="3456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9103" name="Rectangle 31"/>
              <p:cNvSpPr>
                <a:spLocks noChangeArrowheads="1"/>
              </p:cNvSpPr>
              <p:nvPr/>
            </p:nvSpPr>
            <p:spPr bwMode="auto">
              <a:xfrm>
                <a:off x="1632" y="3552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9104" name="Rectangle 32"/>
              <p:cNvSpPr>
                <a:spLocks noChangeArrowheads="1"/>
              </p:cNvSpPr>
              <p:nvPr/>
            </p:nvSpPr>
            <p:spPr bwMode="auto">
              <a:xfrm>
                <a:off x="1824" y="355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9105" name="Rectangle 33"/>
              <p:cNvSpPr>
                <a:spLocks noChangeArrowheads="1"/>
              </p:cNvSpPr>
              <p:nvPr/>
            </p:nvSpPr>
            <p:spPr bwMode="auto">
              <a:xfrm>
                <a:off x="1728" y="3552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9106" name="Rectangle 34"/>
              <p:cNvSpPr>
                <a:spLocks noChangeArrowheads="1"/>
              </p:cNvSpPr>
              <p:nvPr/>
            </p:nvSpPr>
            <p:spPr bwMode="auto">
              <a:xfrm>
                <a:off x="1824" y="3360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9107" name="Text Box 35"/>
              <p:cNvSpPr txBox="1">
                <a:spLocks noChangeArrowheads="1"/>
              </p:cNvSpPr>
              <p:nvPr/>
            </p:nvSpPr>
            <p:spPr bwMode="auto">
              <a:xfrm>
                <a:off x="1680" y="3600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</p:grpSp>
        <p:sp>
          <p:nvSpPr>
            <p:cNvPr id="259108" name="Line 36"/>
            <p:cNvSpPr>
              <a:spLocks noChangeShapeType="1"/>
            </p:cNvSpPr>
            <p:nvPr/>
          </p:nvSpPr>
          <p:spPr bwMode="auto">
            <a:xfrm>
              <a:off x="1152" y="2448"/>
              <a:ext cx="48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59109" name="Text Box 37"/>
          <p:cNvSpPr txBox="1">
            <a:spLocks noChangeArrowheads="1"/>
          </p:cNvSpPr>
          <p:nvPr/>
        </p:nvSpPr>
        <p:spPr bwMode="auto">
          <a:xfrm>
            <a:off x="3749675" y="838200"/>
            <a:ext cx="5318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6600"/>
                </a:solidFill>
              </a:rPr>
              <a:t>f(N) = g(N) + h(N) </a:t>
            </a:r>
          </a:p>
          <a:p>
            <a:r>
              <a:rPr lang="en-US">
                <a:solidFill>
                  <a:srgbClr val="CC6600"/>
                </a:solidFill>
              </a:rPr>
              <a:t>with h(N) = number of misplaced tiles</a:t>
            </a:r>
          </a:p>
        </p:txBody>
      </p:sp>
      <p:sp>
        <p:nvSpPr>
          <p:cNvPr id="259110" name="Text Box 38"/>
          <p:cNvSpPr txBox="1">
            <a:spLocks noChangeArrowheads="1"/>
          </p:cNvSpPr>
          <p:nvPr/>
        </p:nvSpPr>
        <p:spPr bwMode="auto">
          <a:xfrm>
            <a:off x="685800" y="4495800"/>
            <a:ext cx="1385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Cutoff=4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10FCE-7A98-4BD3-8BBE-E3D6A5A9BE91}" type="slidenum">
              <a:rPr lang="ar-SA"/>
              <a:pPr/>
              <a:t>7</a:t>
            </a:fld>
            <a:endParaRPr lang="en-GB"/>
          </a:p>
        </p:txBody>
      </p:sp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7793038" cy="1462088"/>
          </a:xfrm>
        </p:spPr>
        <p:txBody>
          <a:bodyPr/>
          <a:lstStyle/>
          <a:p>
            <a:r>
              <a:rPr lang="en-US" sz="3400"/>
              <a:t>Approach 1: </a:t>
            </a:r>
            <a:r>
              <a:rPr lang="en-US" sz="3400" i="1"/>
              <a:t>f</a:t>
            </a:r>
            <a:r>
              <a:rPr lang="en-US" sz="3400"/>
              <a:t>  Measures the Value of the Current State</a:t>
            </a:r>
            <a:endParaRPr lang="en-GB" sz="3400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981200"/>
            <a:ext cx="8610600" cy="4495800"/>
          </a:xfrm>
        </p:spPr>
        <p:txBody>
          <a:bodyPr/>
          <a:lstStyle/>
          <a:p>
            <a:r>
              <a:rPr lang="en-US" sz="2400"/>
              <a:t>Usually the case when solving optimization problems</a:t>
            </a:r>
          </a:p>
          <a:p>
            <a:pPr lvl="1"/>
            <a:r>
              <a:rPr lang="en-US" sz="2000"/>
              <a:t> Finding a state such that the value of the metric </a:t>
            </a:r>
            <a:r>
              <a:rPr lang="en-US" sz="2000" i="1"/>
              <a:t>f</a:t>
            </a:r>
            <a:r>
              <a:rPr lang="en-US" sz="2000"/>
              <a:t> </a:t>
            </a:r>
            <a:r>
              <a:rPr lang="en-US" sz="2000" smtClean="0"/>
              <a:t> is </a:t>
            </a:r>
            <a:r>
              <a:rPr lang="en-US" sz="2000"/>
              <a:t>optimized</a:t>
            </a:r>
          </a:p>
          <a:p>
            <a:endParaRPr lang="en-US" sz="2400"/>
          </a:p>
          <a:p>
            <a:r>
              <a:rPr lang="en-US" sz="2400"/>
              <a:t>Often, in these cases, </a:t>
            </a:r>
            <a:r>
              <a:rPr lang="en-US" sz="2400" i="1"/>
              <a:t>f</a:t>
            </a:r>
            <a:r>
              <a:rPr lang="en-US" sz="2400"/>
              <a:t> could be a weighted sum of a set of component values:</a:t>
            </a:r>
          </a:p>
          <a:p>
            <a:pPr lvl="1"/>
            <a:endParaRPr lang="en-US" sz="2000"/>
          </a:p>
          <a:p>
            <a:pPr lvl="1"/>
            <a:r>
              <a:rPr lang="en-US" sz="2000"/>
              <a:t>N-Queens</a:t>
            </a:r>
          </a:p>
          <a:p>
            <a:pPr lvl="2"/>
            <a:r>
              <a:rPr lang="en-US" sz="1800"/>
              <a:t> Example: the number of queens under attack …</a:t>
            </a:r>
          </a:p>
          <a:p>
            <a:pPr lvl="1"/>
            <a:endParaRPr lang="en-US" sz="2000"/>
          </a:p>
          <a:p>
            <a:pPr lvl="1"/>
            <a:r>
              <a:rPr lang="en-US" sz="2000"/>
              <a:t>Data mining</a:t>
            </a:r>
          </a:p>
          <a:p>
            <a:pPr lvl="2"/>
            <a:r>
              <a:rPr lang="en-US" sz="1800"/>
              <a:t>Example: the “predictive-</a:t>
            </a:r>
            <a:r>
              <a:rPr lang="en-US" sz="1800" err="1"/>
              <a:t>ness</a:t>
            </a:r>
            <a:r>
              <a:rPr lang="en-US" sz="1800"/>
              <a:t>” (a.k.a. accuracy) of a rule discovered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1F6D3-9266-47E4-A480-AE6BAF4F9B17}" type="slidenum">
              <a:rPr lang="ar-SA"/>
              <a:pPr/>
              <a:t>70</a:t>
            </a:fld>
            <a:endParaRPr lang="en-GB"/>
          </a:p>
        </p:txBody>
      </p:sp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8-Puzzle</a:t>
            </a:r>
          </a:p>
        </p:txBody>
      </p:sp>
      <p:grpSp>
        <p:nvGrpSpPr>
          <p:cNvPr id="260099" name="Group 3"/>
          <p:cNvGrpSpPr>
            <a:grpSpLocks/>
          </p:cNvGrpSpPr>
          <p:nvPr/>
        </p:nvGrpSpPr>
        <p:grpSpPr bwMode="auto">
          <a:xfrm>
            <a:off x="1371600" y="3657600"/>
            <a:ext cx="457200" cy="777875"/>
            <a:chOff x="864" y="2304"/>
            <a:chExt cx="288" cy="490"/>
          </a:xfrm>
        </p:grpSpPr>
        <p:sp>
          <p:nvSpPr>
            <p:cNvPr id="260100" name="Rectangle 4"/>
            <p:cNvSpPr>
              <a:spLocks noChangeArrowheads="1"/>
            </p:cNvSpPr>
            <p:nvPr/>
          </p:nvSpPr>
          <p:spPr bwMode="auto">
            <a:xfrm>
              <a:off x="864" y="230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/>
          </p:nvSpPr>
          <p:spPr bwMode="auto">
            <a:xfrm>
              <a:off x="960" y="230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/>
          </p:nvSpPr>
          <p:spPr bwMode="auto">
            <a:xfrm>
              <a:off x="864" y="2400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/>
          </p:nvSpPr>
          <p:spPr bwMode="auto">
            <a:xfrm>
              <a:off x="960" y="240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04" name="Rectangle 8"/>
            <p:cNvSpPr>
              <a:spLocks noChangeArrowheads="1"/>
            </p:cNvSpPr>
            <p:nvPr/>
          </p:nvSpPr>
          <p:spPr bwMode="auto">
            <a:xfrm>
              <a:off x="1056" y="2400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05" name="Rectangle 9"/>
            <p:cNvSpPr>
              <a:spLocks noChangeArrowheads="1"/>
            </p:cNvSpPr>
            <p:nvPr/>
          </p:nvSpPr>
          <p:spPr bwMode="auto">
            <a:xfrm>
              <a:off x="864" y="2496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06" name="Rectangle 10"/>
            <p:cNvSpPr>
              <a:spLocks noChangeArrowheads="1"/>
            </p:cNvSpPr>
            <p:nvPr/>
          </p:nvSpPr>
          <p:spPr bwMode="auto">
            <a:xfrm>
              <a:off x="960" y="24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07" name="Rectangle 11"/>
            <p:cNvSpPr>
              <a:spLocks noChangeArrowheads="1"/>
            </p:cNvSpPr>
            <p:nvPr/>
          </p:nvSpPr>
          <p:spPr bwMode="auto">
            <a:xfrm>
              <a:off x="1056" y="2496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08" name="Rectangle 12"/>
            <p:cNvSpPr>
              <a:spLocks noChangeArrowheads="1"/>
            </p:cNvSpPr>
            <p:nvPr/>
          </p:nvSpPr>
          <p:spPr bwMode="auto">
            <a:xfrm>
              <a:off x="1056" y="2304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09" name="Text Box 13"/>
            <p:cNvSpPr txBox="1">
              <a:spLocks noChangeArrowheads="1"/>
            </p:cNvSpPr>
            <p:nvPr/>
          </p:nvSpPr>
          <p:spPr bwMode="auto">
            <a:xfrm>
              <a:off x="912" y="2544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/>
                <a:t>4</a:t>
              </a:r>
            </a:p>
          </p:txBody>
        </p:sp>
      </p:grpSp>
      <p:grpSp>
        <p:nvGrpSpPr>
          <p:cNvPr id="260110" name="Group 14"/>
          <p:cNvGrpSpPr>
            <a:grpSpLocks/>
          </p:cNvGrpSpPr>
          <p:nvPr/>
        </p:nvGrpSpPr>
        <p:grpSpPr bwMode="auto">
          <a:xfrm>
            <a:off x="7467600" y="4267200"/>
            <a:ext cx="457200" cy="457200"/>
            <a:chOff x="4704" y="2688"/>
            <a:chExt cx="288" cy="288"/>
          </a:xfrm>
        </p:grpSpPr>
        <p:sp>
          <p:nvSpPr>
            <p:cNvPr id="260111" name="Rectangle 15"/>
            <p:cNvSpPr>
              <a:spLocks noChangeArrowheads="1"/>
            </p:cNvSpPr>
            <p:nvPr/>
          </p:nvSpPr>
          <p:spPr bwMode="auto">
            <a:xfrm>
              <a:off x="4800" y="268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12" name="Rectangle 16"/>
            <p:cNvSpPr>
              <a:spLocks noChangeArrowheads="1"/>
            </p:cNvSpPr>
            <p:nvPr/>
          </p:nvSpPr>
          <p:spPr bwMode="auto">
            <a:xfrm>
              <a:off x="4704" y="278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13" name="Rectangle 17"/>
            <p:cNvSpPr>
              <a:spLocks noChangeArrowheads="1"/>
            </p:cNvSpPr>
            <p:nvPr/>
          </p:nvSpPr>
          <p:spPr bwMode="auto">
            <a:xfrm>
              <a:off x="4704" y="2688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14" name="Rectangle 18"/>
            <p:cNvSpPr>
              <a:spLocks noChangeArrowheads="1"/>
            </p:cNvSpPr>
            <p:nvPr/>
          </p:nvSpPr>
          <p:spPr bwMode="auto">
            <a:xfrm>
              <a:off x="4800" y="288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15" name="Rectangle 19"/>
            <p:cNvSpPr>
              <a:spLocks noChangeArrowheads="1"/>
            </p:cNvSpPr>
            <p:nvPr/>
          </p:nvSpPr>
          <p:spPr bwMode="auto">
            <a:xfrm>
              <a:off x="4896" y="2784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16" name="Rectangle 20"/>
            <p:cNvSpPr>
              <a:spLocks noChangeArrowheads="1"/>
            </p:cNvSpPr>
            <p:nvPr/>
          </p:nvSpPr>
          <p:spPr bwMode="auto">
            <a:xfrm>
              <a:off x="4704" y="2880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17" name="Rectangle 21"/>
            <p:cNvSpPr>
              <a:spLocks noChangeArrowheads="1"/>
            </p:cNvSpPr>
            <p:nvPr/>
          </p:nvSpPr>
          <p:spPr bwMode="auto">
            <a:xfrm>
              <a:off x="4800" y="278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18" name="Rectangle 22"/>
            <p:cNvSpPr>
              <a:spLocks noChangeArrowheads="1"/>
            </p:cNvSpPr>
            <p:nvPr/>
          </p:nvSpPr>
          <p:spPr bwMode="auto">
            <a:xfrm>
              <a:off x="4896" y="2880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19" name="Rectangle 23"/>
            <p:cNvSpPr>
              <a:spLocks noChangeArrowheads="1"/>
            </p:cNvSpPr>
            <p:nvPr/>
          </p:nvSpPr>
          <p:spPr bwMode="auto">
            <a:xfrm>
              <a:off x="4896" y="2688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0120" name="Group 24"/>
          <p:cNvGrpSpPr>
            <a:grpSpLocks/>
          </p:cNvGrpSpPr>
          <p:nvPr/>
        </p:nvGrpSpPr>
        <p:grpSpPr bwMode="auto">
          <a:xfrm>
            <a:off x="1828800" y="3886200"/>
            <a:ext cx="1219200" cy="1006475"/>
            <a:chOff x="1152" y="2448"/>
            <a:chExt cx="768" cy="634"/>
          </a:xfrm>
        </p:grpSpPr>
        <p:grpSp>
          <p:nvGrpSpPr>
            <p:cNvPr id="260121" name="Group 25"/>
            <p:cNvGrpSpPr>
              <a:grpSpLocks/>
            </p:cNvGrpSpPr>
            <p:nvPr/>
          </p:nvGrpSpPr>
          <p:grpSpPr bwMode="auto">
            <a:xfrm>
              <a:off x="1632" y="2592"/>
              <a:ext cx="288" cy="490"/>
              <a:chOff x="1632" y="2592"/>
              <a:chExt cx="288" cy="490"/>
            </a:xfrm>
          </p:grpSpPr>
          <p:sp>
            <p:nvSpPr>
              <p:cNvPr id="260122" name="Rectangle 26"/>
              <p:cNvSpPr>
                <a:spLocks noChangeArrowheads="1"/>
              </p:cNvSpPr>
              <p:nvPr/>
            </p:nvSpPr>
            <p:spPr bwMode="auto">
              <a:xfrm>
                <a:off x="1632" y="259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123" name="Rectangle 27"/>
              <p:cNvSpPr>
                <a:spLocks noChangeArrowheads="1"/>
              </p:cNvSpPr>
              <p:nvPr/>
            </p:nvSpPr>
            <p:spPr bwMode="auto">
              <a:xfrm>
                <a:off x="1728" y="2592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124" name="Rectangle 28"/>
              <p:cNvSpPr>
                <a:spLocks noChangeArrowheads="1"/>
              </p:cNvSpPr>
              <p:nvPr/>
            </p:nvSpPr>
            <p:spPr bwMode="auto">
              <a:xfrm>
                <a:off x="1632" y="268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125" name="Rectangle 29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126" name="Rectangle 30"/>
              <p:cNvSpPr>
                <a:spLocks noChangeArrowheads="1"/>
              </p:cNvSpPr>
              <p:nvPr/>
            </p:nvSpPr>
            <p:spPr bwMode="auto">
              <a:xfrm>
                <a:off x="1824" y="268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127" name="Rectangle 31"/>
              <p:cNvSpPr>
                <a:spLocks noChangeArrowheads="1"/>
              </p:cNvSpPr>
              <p:nvPr/>
            </p:nvSpPr>
            <p:spPr bwMode="auto">
              <a:xfrm>
                <a:off x="1632" y="278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128" name="Rectangle 32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129" name="Rectangle 33"/>
              <p:cNvSpPr>
                <a:spLocks noChangeArrowheads="1"/>
              </p:cNvSpPr>
              <p:nvPr/>
            </p:nvSpPr>
            <p:spPr bwMode="auto">
              <a:xfrm>
                <a:off x="1824" y="278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130" name="Rectangle 34"/>
              <p:cNvSpPr>
                <a:spLocks noChangeArrowheads="1"/>
              </p:cNvSpPr>
              <p:nvPr/>
            </p:nvSpPr>
            <p:spPr bwMode="auto">
              <a:xfrm>
                <a:off x="1824" y="259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131" name="Text Box 35"/>
              <p:cNvSpPr txBox="1">
                <a:spLocks noChangeArrowheads="1"/>
              </p:cNvSpPr>
              <p:nvPr/>
            </p:nvSpPr>
            <p:spPr bwMode="auto">
              <a:xfrm>
                <a:off x="1680" y="2832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4</a:t>
                </a:r>
              </a:p>
            </p:txBody>
          </p:sp>
        </p:grpSp>
        <p:sp>
          <p:nvSpPr>
            <p:cNvPr id="260132" name="Line 36"/>
            <p:cNvSpPr>
              <a:spLocks noChangeShapeType="1"/>
            </p:cNvSpPr>
            <p:nvPr/>
          </p:nvSpPr>
          <p:spPr bwMode="auto">
            <a:xfrm>
              <a:off x="1152" y="2448"/>
              <a:ext cx="48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60133" name="Group 37"/>
          <p:cNvGrpSpPr>
            <a:grpSpLocks/>
          </p:cNvGrpSpPr>
          <p:nvPr/>
        </p:nvGrpSpPr>
        <p:grpSpPr bwMode="auto">
          <a:xfrm>
            <a:off x="1828800" y="3886200"/>
            <a:ext cx="1219200" cy="2225675"/>
            <a:chOff x="1152" y="2448"/>
            <a:chExt cx="768" cy="1402"/>
          </a:xfrm>
        </p:grpSpPr>
        <p:grpSp>
          <p:nvGrpSpPr>
            <p:cNvPr id="260134" name="Group 38"/>
            <p:cNvGrpSpPr>
              <a:grpSpLocks/>
            </p:cNvGrpSpPr>
            <p:nvPr/>
          </p:nvGrpSpPr>
          <p:grpSpPr bwMode="auto">
            <a:xfrm>
              <a:off x="1632" y="3360"/>
              <a:ext cx="288" cy="490"/>
              <a:chOff x="1632" y="3360"/>
              <a:chExt cx="288" cy="490"/>
            </a:xfrm>
          </p:grpSpPr>
          <p:sp>
            <p:nvSpPr>
              <p:cNvPr id="260135" name="Text Box 39"/>
              <p:cNvSpPr txBox="1">
                <a:spLocks noChangeArrowheads="1"/>
              </p:cNvSpPr>
              <p:nvPr/>
            </p:nvSpPr>
            <p:spPr bwMode="auto">
              <a:xfrm>
                <a:off x="1680" y="3600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260136" name="Group 40"/>
              <p:cNvGrpSpPr>
                <a:grpSpLocks/>
              </p:cNvGrpSpPr>
              <p:nvPr/>
            </p:nvGrpSpPr>
            <p:grpSpPr bwMode="auto">
              <a:xfrm>
                <a:off x="1632" y="3360"/>
                <a:ext cx="288" cy="288"/>
                <a:chOff x="1632" y="3360"/>
                <a:chExt cx="288" cy="288"/>
              </a:xfrm>
            </p:grpSpPr>
            <p:sp>
              <p:nvSpPr>
                <p:cNvPr id="260137" name="Rectangle 41"/>
                <p:cNvSpPr>
                  <a:spLocks noChangeArrowheads="1"/>
                </p:cNvSpPr>
                <p:nvPr/>
              </p:nvSpPr>
              <p:spPr bwMode="auto">
                <a:xfrm>
                  <a:off x="163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0138" name="Rectangle 42"/>
                <p:cNvSpPr>
                  <a:spLocks noChangeArrowheads="1"/>
                </p:cNvSpPr>
                <p:nvPr/>
              </p:nvSpPr>
              <p:spPr bwMode="auto">
                <a:xfrm>
                  <a:off x="1728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0139" name="Rectangle 43"/>
                <p:cNvSpPr>
                  <a:spLocks noChangeArrowheads="1"/>
                </p:cNvSpPr>
                <p:nvPr/>
              </p:nvSpPr>
              <p:spPr bwMode="auto">
                <a:xfrm>
                  <a:off x="163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0140" name="Rectangle 44"/>
                <p:cNvSpPr>
                  <a:spLocks noChangeArrowheads="1"/>
                </p:cNvSpPr>
                <p:nvPr/>
              </p:nvSpPr>
              <p:spPr bwMode="auto">
                <a:xfrm>
                  <a:off x="1728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0141" name="Rectangle 45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0142" name="Rectangle 46"/>
                <p:cNvSpPr>
                  <a:spLocks noChangeArrowheads="1"/>
                </p:cNvSpPr>
                <p:nvPr/>
              </p:nvSpPr>
              <p:spPr bwMode="auto">
                <a:xfrm>
                  <a:off x="163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0143" name="Rectangle 47"/>
                <p:cNvSpPr>
                  <a:spLocks noChangeArrowheads="1"/>
                </p:cNvSpPr>
                <p:nvPr/>
              </p:nvSpPr>
              <p:spPr bwMode="auto">
                <a:xfrm>
                  <a:off x="1824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0144" name="Rectangle 48"/>
                <p:cNvSpPr>
                  <a:spLocks noChangeArrowheads="1"/>
                </p:cNvSpPr>
                <p:nvPr/>
              </p:nvSpPr>
              <p:spPr bwMode="auto">
                <a:xfrm>
                  <a:off x="1728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0145" name="Rectangle 49"/>
                <p:cNvSpPr>
                  <a:spLocks noChangeArrowheads="1"/>
                </p:cNvSpPr>
                <p:nvPr/>
              </p:nvSpPr>
              <p:spPr bwMode="auto">
                <a:xfrm>
                  <a:off x="1824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60146" name="Line 50"/>
            <p:cNvSpPr>
              <a:spLocks noChangeShapeType="1"/>
            </p:cNvSpPr>
            <p:nvPr/>
          </p:nvSpPr>
          <p:spPr bwMode="auto">
            <a:xfrm>
              <a:off x="1152" y="2448"/>
              <a:ext cx="48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60148" name="Text Box 52"/>
          <p:cNvSpPr txBox="1">
            <a:spLocks noChangeArrowheads="1"/>
          </p:cNvSpPr>
          <p:nvPr/>
        </p:nvSpPr>
        <p:spPr bwMode="auto">
          <a:xfrm>
            <a:off x="685800" y="4495800"/>
            <a:ext cx="1385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Cutoff=4</a:t>
            </a:r>
          </a:p>
        </p:txBody>
      </p:sp>
      <p:grpSp>
        <p:nvGrpSpPr>
          <p:cNvPr id="260149" name="Group 53"/>
          <p:cNvGrpSpPr>
            <a:grpSpLocks/>
          </p:cNvGrpSpPr>
          <p:nvPr/>
        </p:nvGrpSpPr>
        <p:grpSpPr bwMode="auto">
          <a:xfrm>
            <a:off x="3048000" y="4343400"/>
            <a:ext cx="1219200" cy="1781175"/>
            <a:chOff x="1920" y="2736"/>
            <a:chExt cx="768" cy="1122"/>
          </a:xfrm>
        </p:grpSpPr>
        <p:grpSp>
          <p:nvGrpSpPr>
            <p:cNvPr id="260150" name="Group 54"/>
            <p:cNvGrpSpPr>
              <a:grpSpLocks/>
            </p:cNvGrpSpPr>
            <p:nvPr/>
          </p:nvGrpSpPr>
          <p:grpSpPr bwMode="auto">
            <a:xfrm>
              <a:off x="2400" y="3360"/>
              <a:ext cx="288" cy="498"/>
              <a:chOff x="2400" y="3360"/>
              <a:chExt cx="288" cy="498"/>
            </a:xfrm>
          </p:grpSpPr>
          <p:sp>
            <p:nvSpPr>
              <p:cNvPr id="260151" name="Rectangle 55"/>
              <p:cNvSpPr>
                <a:spLocks noChangeArrowheads="1"/>
              </p:cNvSpPr>
              <p:nvPr/>
            </p:nvSpPr>
            <p:spPr bwMode="auto">
              <a:xfrm>
                <a:off x="2400" y="33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152" name="Rectangle 56"/>
              <p:cNvSpPr>
                <a:spLocks noChangeArrowheads="1"/>
              </p:cNvSpPr>
              <p:nvPr/>
            </p:nvSpPr>
            <p:spPr bwMode="auto">
              <a:xfrm>
                <a:off x="2496" y="3360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153" name="Rectangle 57"/>
              <p:cNvSpPr>
                <a:spLocks noChangeArrowheads="1"/>
              </p:cNvSpPr>
              <p:nvPr/>
            </p:nvSpPr>
            <p:spPr bwMode="auto">
              <a:xfrm>
                <a:off x="2400" y="3456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154" name="Rectangle 58"/>
              <p:cNvSpPr>
                <a:spLocks noChangeArrowheads="1"/>
              </p:cNvSpPr>
              <p:nvPr/>
            </p:nvSpPr>
            <p:spPr bwMode="auto">
              <a:xfrm>
                <a:off x="2496" y="3552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155" name="Rectangle 59"/>
              <p:cNvSpPr>
                <a:spLocks noChangeArrowheads="1"/>
              </p:cNvSpPr>
              <p:nvPr/>
            </p:nvSpPr>
            <p:spPr bwMode="auto">
              <a:xfrm>
                <a:off x="2496" y="3456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156" name="Rectangle 60"/>
              <p:cNvSpPr>
                <a:spLocks noChangeArrowheads="1"/>
              </p:cNvSpPr>
              <p:nvPr/>
            </p:nvSpPr>
            <p:spPr bwMode="auto">
              <a:xfrm>
                <a:off x="2400" y="3552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157" name="Rectangle 61"/>
              <p:cNvSpPr>
                <a:spLocks noChangeArrowheads="1"/>
              </p:cNvSpPr>
              <p:nvPr/>
            </p:nvSpPr>
            <p:spPr bwMode="auto">
              <a:xfrm>
                <a:off x="2592" y="3456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158" name="Rectangle 62"/>
              <p:cNvSpPr>
                <a:spLocks noChangeArrowheads="1"/>
              </p:cNvSpPr>
              <p:nvPr/>
            </p:nvSpPr>
            <p:spPr bwMode="auto">
              <a:xfrm>
                <a:off x="2592" y="3552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159" name="Rectangle 63"/>
              <p:cNvSpPr>
                <a:spLocks noChangeArrowheads="1"/>
              </p:cNvSpPr>
              <p:nvPr/>
            </p:nvSpPr>
            <p:spPr bwMode="auto">
              <a:xfrm>
                <a:off x="2592" y="3360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160" name="Text Box 64"/>
              <p:cNvSpPr txBox="1">
                <a:spLocks noChangeArrowheads="1"/>
              </p:cNvSpPr>
              <p:nvPr/>
            </p:nvSpPr>
            <p:spPr bwMode="auto">
              <a:xfrm>
                <a:off x="2448" y="3608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</p:grpSp>
        <p:sp>
          <p:nvSpPr>
            <p:cNvPr id="260161" name="Line 65"/>
            <p:cNvSpPr>
              <a:spLocks noChangeShapeType="1"/>
            </p:cNvSpPr>
            <p:nvPr/>
          </p:nvSpPr>
          <p:spPr bwMode="auto">
            <a:xfrm>
              <a:off x="1920" y="2736"/>
              <a:ext cx="48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60164" name="Text Box 68"/>
          <p:cNvSpPr txBox="1">
            <a:spLocks noChangeArrowheads="1"/>
          </p:cNvSpPr>
          <p:nvPr/>
        </p:nvSpPr>
        <p:spPr bwMode="auto">
          <a:xfrm>
            <a:off x="3749675" y="838200"/>
            <a:ext cx="5318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6600"/>
                </a:solidFill>
              </a:rPr>
              <a:t>f(N) = g(N) + h(N) </a:t>
            </a:r>
          </a:p>
          <a:p>
            <a:r>
              <a:rPr lang="en-US">
                <a:solidFill>
                  <a:srgbClr val="CC6600"/>
                </a:solidFill>
              </a:rPr>
              <a:t>with h(N) = number of misplaced tiles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0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55A9-4A4A-45CD-94F3-921B7A365749}" type="slidenum">
              <a:rPr lang="ar-SA"/>
              <a:pPr/>
              <a:t>71</a:t>
            </a:fld>
            <a:endParaRPr lang="en-GB"/>
          </a:p>
        </p:txBody>
      </p:sp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8-Puzzle</a:t>
            </a:r>
          </a:p>
        </p:txBody>
      </p:sp>
      <p:grpSp>
        <p:nvGrpSpPr>
          <p:cNvPr id="261123" name="Group 3"/>
          <p:cNvGrpSpPr>
            <a:grpSpLocks/>
          </p:cNvGrpSpPr>
          <p:nvPr/>
        </p:nvGrpSpPr>
        <p:grpSpPr bwMode="auto">
          <a:xfrm>
            <a:off x="1371600" y="3657600"/>
            <a:ext cx="457200" cy="777875"/>
            <a:chOff x="864" y="2304"/>
            <a:chExt cx="288" cy="490"/>
          </a:xfrm>
        </p:grpSpPr>
        <p:sp>
          <p:nvSpPr>
            <p:cNvPr id="261124" name="Rectangle 4"/>
            <p:cNvSpPr>
              <a:spLocks noChangeArrowheads="1"/>
            </p:cNvSpPr>
            <p:nvPr/>
          </p:nvSpPr>
          <p:spPr bwMode="auto">
            <a:xfrm>
              <a:off x="864" y="230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25" name="Rectangle 5"/>
            <p:cNvSpPr>
              <a:spLocks noChangeArrowheads="1"/>
            </p:cNvSpPr>
            <p:nvPr/>
          </p:nvSpPr>
          <p:spPr bwMode="auto">
            <a:xfrm>
              <a:off x="960" y="230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26" name="Rectangle 6"/>
            <p:cNvSpPr>
              <a:spLocks noChangeArrowheads="1"/>
            </p:cNvSpPr>
            <p:nvPr/>
          </p:nvSpPr>
          <p:spPr bwMode="auto">
            <a:xfrm>
              <a:off x="864" y="2400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27" name="Rectangle 7"/>
            <p:cNvSpPr>
              <a:spLocks noChangeArrowheads="1"/>
            </p:cNvSpPr>
            <p:nvPr/>
          </p:nvSpPr>
          <p:spPr bwMode="auto">
            <a:xfrm>
              <a:off x="960" y="240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28" name="Rectangle 8"/>
            <p:cNvSpPr>
              <a:spLocks noChangeArrowheads="1"/>
            </p:cNvSpPr>
            <p:nvPr/>
          </p:nvSpPr>
          <p:spPr bwMode="auto">
            <a:xfrm>
              <a:off x="1056" y="2400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29" name="Rectangle 9"/>
            <p:cNvSpPr>
              <a:spLocks noChangeArrowheads="1"/>
            </p:cNvSpPr>
            <p:nvPr/>
          </p:nvSpPr>
          <p:spPr bwMode="auto">
            <a:xfrm>
              <a:off x="864" y="2496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30" name="Rectangle 10"/>
            <p:cNvSpPr>
              <a:spLocks noChangeArrowheads="1"/>
            </p:cNvSpPr>
            <p:nvPr/>
          </p:nvSpPr>
          <p:spPr bwMode="auto">
            <a:xfrm>
              <a:off x="960" y="24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31" name="Rectangle 11"/>
            <p:cNvSpPr>
              <a:spLocks noChangeArrowheads="1"/>
            </p:cNvSpPr>
            <p:nvPr/>
          </p:nvSpPr>
          <p:spPr bwMode="auto">
            <a:xfrm>
              <a:off x="1056" y="2496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32" name="Rectangle 12"/>
            <p:cNvSpPr>
              <a:spLocks noChangeArrowheads="1"/>
            </p:cNvSpPr>
            <p:nvPr/>
          </p:nvSpPr>
          <p:spPr bwMode="auto">
            <a:xfrm>
              <a:off x="1056" y="2304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33" name="Text Box 13"/>
            <p:cNvSpPr txBox="1">
              <a:spLocks noChangeArrowheads="1"/>
            </p:cNvSpPr>
            <p:nvPr/>
          </p:nvSpPr>
          <p:spPr bwMode="auto">
            <a:xfrm>
              <a:off x="912" y="2544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/>
                <a:t>4</a:t>
              </a:r>
            </a:p>
          </p:txBody>
        </p:sp>
      </p:grpSp>
      <p:grpSp>
        <p:nvGrpSpPr>
          <p:cNvPr id="261134" name="Group 14"/>
          <p:cNvGrpSpPr>
            <a:grpSpLocks/>
          </p:cNvGrpSpPr>
          <p:nvPr/>
        </p:nvGrpSpPr>
        <p:grpSpPr bwMode="auto">
          <a:xfrm>
            <a:off x="7467600" y="4267200"/>
            <a:ext cx="457200" cy="457200"/>
            <a:chOff x="4704" y="2688"/>
            <a:chExt cx="288" cy="288"/>
          </a:xfrm>
        </p:grpSpPr>
        <p:sp>
          <p:nvSpPr>
            <p:cNvPr id="261135" name="Rectangle 15"/>
            <p:cNvSpPr>
              <a:spLocks noChangeArrowheads="1"/>
            </p:cNvSpPr>
            <p:nvPr/>
          </p:nvSpPr>
          <p:spPr bwMode="auto">
            <a:xfrm>
              <a:off x="4800" y="268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36" name="Rectangle 16"/>
            <p:cNvSpPr>
              <a:spLocks noChangeArrowheads="1"/>
            </p:cNvSpPr>
            <p:nvPr/>
          </p:nvSpPr>
          <p:spPr bwMode="auto">
            <a:xfrm>
              <a:off x="4704" y="278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37" name="Rectangle 17"/>
            <p:cNvSpPr>
              <a:spLocks noChangeArrowheads="1"/>
            </p:cNvSpPr>
            <p:nvPr/>
          </p:nvSpPr>
          <p:spPr bwMode="auto">
            <a:xfrm>
              <a:off x="4704" y="2688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38" name="Rectangle 18"/>
            <p:cNvSpPr>
              <a:spLocks noChangeArrowheads="1"/>
            </p:cNvSpPr>
            <p:nvPr/>
          </p:nvSpPr>
          <p:spPr bwMode="auto">
            <a:xfrm>
              <a:off x="4800" y="288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39" name="Rectangle 19"/>
            <p:cNvSpPr>
              <a:spLocks noChangeArrowheads="1"/>
            </p:cNvSpPr>
            <p:nvPr/>
          </p:nvSpPr>
          <p:spPr bwMode="auto">
            <a:xfrm>
              <a:off x="4896" y="2784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40" name="Rectangle 20"/>
            <p:cNvSpPr>
              <a:spLocks noChangeArrowheads="1"/>
            </p:cNvSpPr>
            <p:nvPr/>
          </p:nvSpPr>
          <p:spPr bwMode="auto">
            <a:xfrm>
              <a:off x="4704" y="2880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41" name="Rectangle 21"/>
            <p:cNvSpPr>
              <a:spLocks noChangeArrowheads="1"/>
            </p:cNvSpPr>
            <p:nvPr/>
          </p:nvSpPr>
          <p:spPr bwMode="auto">
            <a:xfrm>
              <a:off x="4800" y="278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42" name="Rectangle 22"/>
            <p:cNvSpPr>
              <a:spLocks noChangeArrowheads="1"/>
            </p:cNvSpPr>
            <p:nvPr/>
          </p:nvSpPr>
          <p:spPr bwMode="auto">
            <a:xfrm>
              <a:off x="4896" y="2880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43" name="Rectangle 23"/>
            <p:cNvSpPr>
              <a:spLocks noChangeArrowheads="1"/>
            </p:cNvSpPr>
            <p:nvPr/>
          </p:nvSpPr>
          <p:spPr bwMode="auto">
            <a:xfrm>
              <a:off x="4896" y="2688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1144" name="Group 24"/>
          <p:cNvGrpSpPr>
            <a:grpSpLocks/>
          </p:cNvGrpSpPr>
          <p:nvPr/>
        </p:nvGrpSpPr>
        <p:grpSpPr bwMode="auto">
          <a:xfrm>
            <a:off x="1828800" y="3886200"/>
            <a:ext cx="1219200" cy="1006475"/>
            <a:chOff x="1152" y="2448"/>
            <a:chExt cx="768" cy="634"/>
          </a:xfrm>
        </p:grpSpPr>
        <p:grpSp>
          <p:nvGrpSpPr>
            <p:cNvPr id="261145" name="Group 25"/>
            <p:cNvGrpSpPr>
              <a:grpSpLocks/>
            </p:cNvGrpSpPr>
            <p:nvPr/>
          </p:nvGrpSpPr>
          <p:grpSpPr bwMode="auto">
            <a:xfrm>
              <a:off x="1632" y="2592"/>
              <a:ext cx="288" cy="490"/>
              <a:chOff x="1632" y="2592"/>
              <a:chExt cx="288" cy="490"/>
            </a:xfrm>
          </p:grpSpPr>
          <p:sp>
            <p:nvSpPr>
              <p:cNvPr id="261146" name="Rectangle 26"/>
              <p:cNvSpPr>
                <a:spLocks noChangeArrowheads="1"/>
              </p:cNvSpPr>
              <p:nvPr/>
            </p:nvSpPr>
            <p:spPr bwMode="auto">
              <a:xfrm>
                <a:off x="1632" y="259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1147" name="Rectangle 27"/>
              <p:cNvSpPr>
                <a:spLocks noChangeArrowheads="1"/>
              </p:cNvSpPr>
              <p:nvPr/>
            </p:nvSpPr>
            <p:spPr bwMode="auto">
              <a:xfrm>
                <a:off x="1728" y="2592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1148" name="Rectangle 28"/>
              <p:cNvSpPr>
                <a:spLocks noChangeArrowheads="1"/>
              </p:cNvSpPr>
              <p:nvPr/>
            </p:nvSpPr>
            <p:spPr bwMode="auto">
              <a:xfrm>
                <a:off x="1632" y="268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1149" name="Rectangle 29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1150" name="Rectangle 30"/>
              <p:cNvSpPr>
                <a:spLocks noChangeArrowheads="1"/>
              </p:cNvSpPr>
              <p:nvPr/>
            </p:nvSpPr>
            <p:spPr bwMode="auto">
              <a:xfrm>
                <a:off x="1824" y="268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1151" name="Rectangle 31"/>
              <p:cNvSpPr>
                <a:spLocks noChangeArrowheads="1"/>
              </p:cNvSpPr>
              <p:nvPr/>
            </p:nvSpPr>
            <p:spPr bwMode="auto">
              <a:xfrm>
                <a:off x="1632" y="278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1152" name="Rectangle 32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1153" name="Rectangle 33"/>
              <p:cNvSpPr>
                <a:spLocks noChangeArrowheads="1"/>
              </p:cNvSpPr>
              <p:nvPr/>
            </p:nvSpPr>
            <p:spPr bwMode="auto">
              <a:xfrm>
                <a:off x="1824" y="278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1154" name="Rectangle 34"/>
              <p:cNvSpPr>
                <a:spLocks noChangeArrowheads="1"/>
              </p:cNvSpPr>
              <p:nvPr/>
            </p:nvSpPr>
            <p:spPr bwMode="auto">
              <a:xfrm>
                <a:off x="1824" y="259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1155" name="Text Box 35"/>
              <p:cNvSpPr txBox="1">
                <a:spLocks noChangeArrowheads="1"/>
              </p:cNvSpPr>
              <p:nvPr/>
            </p:nvSpPr>
            <p:spPr bwMode="auto">
              <a:xfrm>
                <a:off x="1680" y="2832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4</a:t>
                </a:r>
              </a:p>
            </p:txBody>
          </p:sp>
        </p:grpSp>
        <p:sp>
          <p:nvSpPr>
            <p:cNvPr id="261156" name="Line 36"/>
            <p:cNvSpPr>
              <a:spLocks noChangeShapeType="1"/>
            </p:cNvSpPr>
            <p:nvPr/>
          </p:nvSpPr>
          <p:spPr bwMode="auto">
            <a:xfrm>
              <a:off x="1152" y="2448"/>
              <a:ext cx="48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61157" name="Group 37"/>
          <p:cNvGrpSpPr>
            <a:grpSpLocks/>
          </p:cNvGrpSpPr>
          <p:nvPr/>
        </p:nvGrpSpPr>
        <p:grpSpPr bwMode="auto">
          <a:xfrm>
            <a:off x="1828800" y="3886200"/>
            <a:ext cx="1219200" cy="2225675"/>
            <a:chOff x="1152" y="2448"/>
            <a:chExt cx="768" cy="1402"/>
          </a:xfrm>
        </p:grpSpPr>
        <p:grpSp>
          <p:nvGrpSpPr>
            <p:cNvPr id="261158" name="Group 38"/>
            <p:cNvGrpSpPr>
              <a:grpSpLocks/>
            </p:cNvGrpSpPr>
            <p:nvPr/>
          </p:nvGrpSpPr>
          <p:grpSpPr bwMode="auto">
            <a:xfrm>
              <a:off x="1632" y="3360"/>
              <a:ext cx="288" cy="490"/>
              <a:chOff x="1632" y="3360"/>
              <a:chExt cx="288" cy="490"/>
            </a:xfrm>
          </p:grpSpPr>
          <p:sp>
            <p:nvSpPr>
              <p:cNvPr id="261159" name="Text Box 39"/>
              <p:cNvSpPr txBox="1">
                <a:spLocks noChangeArrowheads="1"/>
              </p:cNvSpPr>
              <p:nvPr/>
            </p:nvSpPr>
            <p:spPr bwMode="auto">
              <a:xfrm>
                <a:off x="1680" y="3600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261160" name="Group 40"/>
              <p:cNvGrpSpPr>
                <a:grpSpLocks/>
              </p:cNvGrpSpPr>
              <p:nvPr/>
            </p:nvGrpSpPr>
            <p:grpSpPr bwMode="auto">
              <a:xfrm>
                <a:off x="1632" y="3360"/>
                <a:ext cx="288" cy="288"/>
                <a:chOff x="1632" y="3360"/>
                <a:chExt cx="288" cy="288"/>
              </a:xfrm>
            </p:grpSpPr>
            <p:sp>
              <p:nvSpPr>
                <p:cNvPr id="261161" name="Rectangle 41"/>
                <p:cNvSpPr>
                  <a:spLocks noChangeArrowheads="1"/>
                </p:cNvSpPr>
                <p:nvPr/>
              </p:nvSpPr>
              <p:spPr bwMode="auto">
                <a:xfrm>
                  <a:off x="163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1162" name="Rectangle 42"/>
                <p:cNvSpPr>
                  <a:spLocks noChangeArrowheads="1"/>
                </p:cNvSpPr>
                <p:nvPr/>
              </p:nvSpPr>
              <p:spPr bwMode="auto">
                <a:xfrm>
                  <a:off x="1728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1163" name="Rectangle 43"/>
                <p:cNvSpPr>
                  <a:spLocks noChangeArrowheads="1"/>
                </p:cNvSpPr>
                <p:nvPr/>
              </p:nvSpPr>
              <p:spPr bwMode="auto">
                <a:xfrm>
                  <a:off x="163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1164" name="Rectangle 44"/>
                <p:cNvSpPr>
                  <a:spLocks noChangeArrowheads="1"/>
                </p:cNvSpPr>
                <p:nvPr/>
              </p:nvSpPr>
              <p:spPr bwMode="auto">
                <a:xfrm>
                  <a:off x="1728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1165" name="Rectangle 45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1166" name="Rectangle 46"/>
                <p:cNvSpPr>
                  <a:spLocks noChangeArrowheads="1"/>
                </p:cNvSpPr>
                <p:nvPr/>
              </p:nvSpPr>
              <p:spPr bwMode="auto">
                <a:xfrm>
                  <a:off x="163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1167" name="Rectangle 47"/>
                <p:cNvSpPr>
                  <a:spLocks noChangeArrowheads="1"/>
                </p:cNvSpPr>
                <p:nvPr/>
              </p:nvSpPr>
              <p:spPr bwMode="auto">
                <a:xfrm>
                  <a:off x="1824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1168" name="Rectangle 48"/>
                <p:cNvSpPr>
                  <a:spLocks noChangeArrowheads="1"/>
                </p:cNvSpPr>
                <p:nvPr/>
              </p:nvSpPr>
              <p:spPr bwMode="auto">
                <a:xfrm>
                  <a:off x="1728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1169" name="Rectangle 49"/>
                <p:cNvSpPr>
                  <a:spLocks noChangeArrowheads="1"/>
                </p:cNvSpPr>
                <p:nvPr/>
              </p:nvSpPr>
              <p:spPr bwMode="auto">
                <a:xfrm>
                  <a:off x="1824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61170" name="Line 50"/>
            <p:cNvSpPr>
              <a:spLocks noChangeShapeType="1"/>
            </p:cNvSpPr>
            <p:nvPr/>
          </p:nvSpPr>
          <p:spPr bwMode="auto">
            <a:xfrm>
              <a:off x="1152" y="2448"/>
              <a:ext cx="48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61172" name="Text Box 52"/>
          <p:cNvSpPr txBox="1">
            <a:spLocks noChangeArrowheads="1"/>
          </p:cNvSpPr>
          <p:nvPr/>
        </p:nvSpPr>
        <p:spPr bwMode="auto">
          <a:xfrm>
            <a:off x="685800" y="4495800"/>
            <a:ext cx="1385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Cutoff=4</a:t>
            </a:r>
          </a:p>
        </p:txBody>
      </p:sp>
      <p:grpSp>
        <p:nvGrpSpPr>
          <p:cNvPr id="261173" name="Group 53"/>
          <p:cNvGrpSpPr>
            <a:grpSpLocks/>
          </p:cNvGrpSpPr>
          <p:nvPr/>
        </p:nvGrpSpPr>
        <p:grpSpPr bwMode="auto">
          <a:xfrm>
            <a:off x="3048000" y="4343400"/>
            <a:ext cx="1219200" cy="1781175"/>
            <a:chOff x="1920" y="2736"/>
            <a:chExt cx="768" cy="1122"/>
          </a:xfrm>
        </p:grpSpPr>
        <p:grpSp>
          <p:nvGrpSpPr>
            <p:cNvPr id="261174" name="Group 54"/>
            <p:cNvGrpSpPr>
              <a:grpSpLocks/>
            </p:cNvGrpSpPr>
            <p:nvPr/>
          </p:nvGrpSpPr>
          <p:grpSpPr bwMode="auto">
            <a:xfrm>
              <a:off x="2400" y="3360"/>
              <a:ext cx="288" cy="498"/>
              <a:chOff x="2400" y="3360"/>
              <a:chExt cx="288" cy="498"/>
            </a:xfrm>
          </p:grpSpPr>
          <p:sp>
            <p:nvSpPr>
              <p:cNvPr id="261175" name="Text Box 55"/>
              <p:cNvSpPr txBox="1">
                <a:spLocks noChangeArrowheads="1"/>
              </p:cNvSpPr>
              <p:nvPr/>
            </p:nvSpPr>
            <p:spPr bwMode="auto">
              <a:xfrm>
                <a:off x="2448" y="3608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261176" name="Group 56"/>
              <p:cNvGrpSpPr>
                <a:grpSpLocks/>
              </p:cNvGrpSpPr>
              <p:nvPr/>
            </p:nvGrpSpPr>
            <p:grpSpPr bwMode="auto">
              <a:xfrm>
                <a:off x="2400" y="3360"/>
                <a:ext cx="288" cy="288"/>
                <a:chOff x="2400" y="3360"/>
                <a:chExt cx="288" cy="288"/>
              </a:xfrm>
            </p:grpSpPr>
            <p:sp>
              <p:nvSpPr>
                <p:cNvPr id="261177" name="Rectangle 57"/>
                <p:cNvSpPr>
                  <a:spLocks noChangeArrowheads="1"/>
                </p:cNvSpPr>
                <p:nvPr/>
              </p:nvSpPr>
              <p:spPr bwMode="auto">
                <a:xfrm>
                  <a:off x="2400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1178" name="Rectangle 58"/>
                <p:cNvSpPr>
                  <a:spLocks noChangeArrowheads="1"/>
                </p:cNvSpPr>
                <p:nvPr/>
              </p:nvSpPr>
              <p:spPr bwMode="auto">
                <a:xfrm>
                  <a:off x="2496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1179" name="Rectangle 59"/>
                <p:cNvSpPr>
                  <a:spLocks noChangeArrowheads="1"/>
                </p:cNvSpPr>
                <p:nvPr/>
              </p:nvSpPr>
              <p:spPr bwMode="auto">
                <a:xfrm>
                  <a:off x="2400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1180" name="Rectangle 60"/>
                <p:cNvSpPr>
                  <a:spLocks noChangeArrowheads="1"/>
                </p:cNvSpPr>
                <p:nvPr/>
              </p:nvSpPr>
              <p:spPr bwMode="auto">
                <a:xfrm>
                  <a:off x="2496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1181" name="Rectangle 61"/>
                <p:cNvSpPr>
                  <a:spLocks noChangeArrowheads="1"/>
                </p:cNvSpPr>
                <p:nvPr/>
              </p:nvSpPr>
              <p:spPr bwMode="auto">
                <a:xfrm>
                  <a:off x="2496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1182" name="Rectangle 62"/>
                <p:cNvSpPr>
                  <a:spLocks noChangeArrowheads="1"/>
                </p:cNvSpPr>
                <p:nvPr/>
              </p:nvSpPr>
              <p:spPr bwMode="auto">
                <a:xfrm>
                  <a:off x="2400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1183" name="Rectangle 63"/>
                <p:cNvSpPr>
                  <a:spLocks noChangeArrowheads="1"/>
                </p:cNvSpPr>
                <p:nvPr/>
              </p:nvSpPr>
              <p:spPr bwMode="auto">
                <a:xfrm>
                  <a:off x="259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1184" name="Rectangle 64"/>
                <p:cNvSpPr>
                  <a:spLocks noChangeArrowheads="1"/>
                </p:cNvSpPr>
                <p:nvPr/>
              </p:nvSpPr>
              <p:spPr bwMode="auto">
                <a:xfrm>
                  <a:off x="259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1185" name="Rectangle 65"/>
                <p:cNvSpPr>
                  <a:spLocks noChangeArrowheads="1"/>
                </p:cNvSpPr>
                <p:nvPr/>
              </p:nvSpPr>
              <p:spPr bwMode="auto">
                <a:xfrm>
                  <a:off x="259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61186" name="Line 66"/>
            <p:cNvSpPr>
              <a:spLocks noChangeShapeType="1"/>
            </p:cNvSpPr>
            <p:nvPr/>
          </p:nvSpPr>
          <p:spPr bwMode="auto">
            <a:xfrm>
              <a:off x="1920" y="2736"/>
              <a:ext cx="48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61187" name="Group 67"/>
          <p:cNvGrpSpPr>
            <a:grpSpLocks/>
          </p:cNvGrpSpPr>
          <p:nvPr/>
        </p:nvGrpSpPr>
        <p:grpSpPr bwMode="auto">
          <a:xfrm>
            <a:off x="3048000" y="4114800"/>
            <a:ext cx="1219200" cy="776288"/>
            <a:chOff x="1920" y="2592"/>
            <a:chExt cx="768" cy="489"/>
          </a:xfrm>
        </p:grpSpPr>
        <p:grpSp>
          <p:nvGrpSpPr>
            <p:cNvPr id="261188" name="Group 68"/>
            <p:cNvGrpSpPr>
              <a:grpSpLocks/>
            </p:cNvGrpSpPr>
            <p:nvPr/>
          </p:nvGrpSpPr>
          <p:grpSpPr bwMode="auto">
            <a:xfrm>
              <a:off x="2400" y="2592"/>
              <a:ext cx="288" cy="489"/>
              <a:chOff x="2400" y="2592"/>
              <a:chExt cx="288" cy="489"/>
            </a:xfrm>
          </p:grpSpPr>
          <p:sp>
            <p:nvSpPr>
              <p:cNvPr id="261189" name="Rectangle 69"/>
              <p:cNvSpPr>
                <a:spLocks noChangeArrowheads="1"/>
              </p:cNvSpPr>
              <p:nvPr/>
            </p:nvSpPr>
            <p:spPr bwMode="auto">
              <a:xfrm>
                <a:off x="2400" y="259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1190" name="Rectangle 70"/>
              <p:cNvSpPr>
                <a:spLocks noChangeArrowheads="1"/>
              </p:cNvSpPr>
              <p:nvPr/>
            </p:nvSpPr>
            <p:spPr bwMode="auto">
              <a:xfrm>
                <a:off x="2496" y="2688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1191" name="Rectangle 71"/>
              <p:cNvSpPr>
                <a:spLocks noChangeArrowheads="1"/>
              </p:cNvSpPr>
              <p:nvPr/>
            </p:nvSpPr>
            <p:spPr bwMode="auto">
              <a:xfrm>
                <a:off x="2400" y="268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1192" name="Rectangle 72"/>
              <p:cNvSpPr>
                <a:spLocks noChangeArrowheads="1"/>
              </p:cNvSpPr>
              <p:nvPr/>
            </p:nvSpPr>
            <p:spPr bwMode="auto">
              <a:xfrm>
                <a:off x="2496" y="278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1193" name="Rectangle 73"/>
              <p:cNvSpPr>
                <a:spLocks noChangeArrowheads="1"/>
              </p:cNvSpPr>
              <p:nvPr/>
            </p:nvSpPr>
            <p:spPr bwMode="auto">
              <a:xfrm>
                <a:off x="2592" y="268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1194" name="Rectangle 74"/>
              <p:cNvSpPr>
                <a:spLocks noChangeArrowheads="1"/>
              </p:cNvSpPr>
              <p:nvPr/>
            </p:nvSpPr>
            <p:spPr bwMode="auto">
              <a:xfrm>
                <a:off x="2400" y="278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1195" name="Rectangle 75"/>
              <p:cNvSpPr>
                <a:spLocks noChangeArrowheads="1"/>
              </p:cNvSpPr>
              <p:nvPr/>
            </p:nvSpPr>
            <p:spPr bwMode="auto">
              <a:xfrm>
                <a:off x="2496" y="259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1196" name="Rectangle 76"/>
              <p:cNvSpPr>
                <a:spLocks noChangeArrowheads="1"/>
              </p:cNvSpPr>
              <p:nvPr/>
            </p:nvSpPr>
            <p:spPr bwMode="auto">
              <a:xfrm>
                <a:off x="2592" y="278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1197" name="Rectangle 77"/>
              <p:cNvSpPr>
                <a:spLocks noChangeArrowheads="1"/>
              </p:cNvSpPr>
              <p:nvPr/>
            </p:nvSpPr>
            <p:spPr bwMode="auto">
              <a:xfrm>
                <a:off x="2592" y="259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1198" name="Text Box 78"/>
              <p:cNvSpPr txBox="1">
                <a:spLocks noChangeArrowheads="1"/>
              </p:cNvSpPr>
              <p:nvPr/>
            </p:nvSpPr>
            <p:spPr bwMode="auto">
              <a:xfrm>
                <a:off x="2456" y="2831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5</a:t>
                </a:r>
              </a:p>
            </p:txBody>
          </p:sp>
        </p:grpSp>
        <p:sp>
          <p:nvSpPr>
            <p:cNvPr id="261199" name="Line 79"/>
            <p:cNvSpPr>
              <a:spLocks noChangeShapeType="1"/>
            </p:cNvSpPr>
            <p:nvPr/>
          </p:nvSpPr>
          <p:spPr bwMode="auto">
            <a:xfrm>
              <a:off x="1920" y="273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61202" name="Text Box 82"/>
          <p:cNvSpPr txBox="1">
            <a:spLocks noChangeArrowheads="1"/>
          </p:cNvSpPr>
          <p:nvPr/>
        </p:nvSpPr>
        <p:spPr bwMode="auto">
          <a:xfrm>
            <a:off x="3749675" y="838200"/>
            <a:ext cx="5318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6600"/>
                </a:solidFill>
              </a:rPr>
              <a:t>f(N) = g(N) + h(N) </a:t>
            </a:r>
          </a:p>
          <a:p>
            <a:r>
              <a:rPr lang="en-US">
                <a:solidFill>
                  <a:srgbClr val="CC6600"/>
                </a:solidFill>
              </a:rPr>
              <a:t>with h(N) = number of misplaced tiles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C9213-BC8C-485B-A34F-6D3EDCDA113A}" type="slidenum">
              <a:rPr lang="ar-SA"/>
              <a:pPr/>
              <a:t>72</a:t>
            </a:fld>
            <a:endParaRPr lang="en-GB"/>
          </a:p>
        </p:txBody>
      </p:sp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8-Puzzle</a:t>
            </a:r>
          </a:p>
        </p:txBody>
      </p:sp>
      <p:grpSp>
        <p:nvGrpSpPr>
          <p:cNvPr id="262147" name="Group 3"/>
          <p:cNvGrpSpPr>
            <a:grpSpLocks/>
          </p:cNvGrpSpPr>
          <p:nvPr/>
        </p:nvGrpSpPr>
        <p:grpSpPr bwMode="auto">
          <a:xfrm>
            <a:off x="1371600" y="3657600"/>
            <a:ext cx="457200" cy="777875"/>
            <a:chOff x="864" y="2304"/>
            <a:chExt cx="288" cy="490"/>
          </a:xfrm>
        </p:grpSpPr>
        <p:sp>
          <p:nvSpPr>
            <p:cNvPr id="262148" name="Rectangle 4"/>
            <p:cNvSpPr>
              <a:spLocks noChangeArrowheads="1"/>
            </p:cNvSpPr>
            <p:nvPr/>
          </p:nvSpPr>
          <p:spPr bwMode="auto">
            <a:xfrm>
              <a:off x="864" y="230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49" name="Rectangle 5"/>
            <p:cNvSpPr>
              <a:spLocks noChangeArrowheads="1"/>
            </p:cNvSpPr>
            <p:nvPr/>
          </p:nvSpPr>
          <p:spPr bwMode="auto">
            <a:xfrm>
              <a:off x="960" y="230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50" name="Rectangle 6"/>
            <p:cNvSpPr>
              <a:spLocks noChangeArrowheads="1"/>
            </p:cNvSpPr>
            <p:nvPr/>
          </p:nvSpPr>
          <p:spPr bwMode="auto">
            <a:xfrm>
              <a:off x="864" y="2400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51" name="Rectangle 7"/>
            <p:cNvSpPr>
              <a:spLocks noChangeArrowheads="1"/>
            </p:cNvSpPr>
            <p:nvPr/>
          </p:nvSpPr>
          <p:spPr bwMode="auto">
            <a:xfrm>
              <a:off x="960" y="240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52" name="Rectangle 8"/>
            <p:cNvSpPr>
              <a:spLocks noChangeArrowheads="1"/>
            </p:cNvSpPr>
            <p:nvPr/>
          </p:nvSpPr>
          <p:spPr bwMode="auto">
            <a:xfrm>
              <a:off x="1056" y="2400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53" name="Rectangle 9"/>
            <p:cNvSpPr>
              <a:spLocks noChangeArrowheads="1"/>
            </p:cNvSpPr>
            <p:nvPr/>
          </p:nvSpPr>
          <p:spPr bwMode="auto">
            <a:xfrm>
              <a:off x="864" y="2496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54" name="Rectangle 10"/>
            <p:cNvSpPr>
              <a:spLocks noChangeArrowheads="1"/>
            </p:cNvSpPr>
            <p:nvPr/>
          </p:nvSpPr>
          <p:spPr bwMode="auto">
            <a:xfrm>
              <a:off x="960" y="24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55" name="Rectangle 11"/>
            <p:cNvSpPr>
              <a:spLocks noChangeArrowheads="1"/>
            </p:cNvSpPr>
            <p:nvPr/>
          </p:nvSpPr>
          <p:spPr bwMode="auto">
            <a:xfrm>
              <a:off x="1056" y="2496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56" name="Rectangle 12"/>
            <p:cNvSpPr>
              <a:spLocks noChangeArrowheads="1"/>
            </p:cNvSpPr>
            <p:nvPr/>
          </p:nvSpPr>
          <p:spPr bwMode="auto">
            <a:xfrm>
              <a:off x="1056" y="2304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57" name="Text Box 13"/>
            <p:cNvSpPr txBox="1">
              <a:spLocks noChangeArrowheads="1"/>
            </p:cNvSpPr>
            <p:nvPr/>
          </p:nvSpPr>
          <p:spPr bwMode="auto">
            <a:xfrm>
              <a:off x="912" y="2544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/>
                <a:t>4</a:t>
              </a:r>
            </a:p>
          </p:txBody>
        </p:sp>
      </p:grpSp>
      <p:grpSp>
        <p:nvGrpSpPr>
          <p:cNvPr id="262158" name="Group 14"/>
          <p:cNvGrpSpPr>
            <a:grpSpLocks/>
          </p:cNvGrpSpPr>
          <p:nvPr/>
        </p:nvGrpSpPr>
        <p:grpSpPr bwMode="auto">
          <a:xfrm>
            <a:off x="7467600" y="4267200"/>
            <a:ext cx="457200" cy="457200"/>
            <a:chOff x="4704" y="2688"/>
            <a:chExt cx="288" cy="288"/>
          </a:xfrm>
        </p:grpSpPr>
        <p:sp>
          <p:nvSpPr>
            <p:cNvPr id="262159" name="Rectangle 15"/>
            <p:cNvSpPr>
              <a:spLocks noChangeArrowheads="1"/>
            </p:cNvSpPr>
            <p:nvPr/>
          </p:nvSpPr>
          <p:spPr bwMode="auto">
            <a:xfrm>
              <a:off x="4800" y="268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60" name="Rectangle 16"/>
            <p:cNvSpPr>
              <a:spLocks noChangeArrowheads="1"/>
            </p:cNvSpPr>
            <p:nvPr/>
          </p:nvSpPr>
          <p:spPr bwMode="auto">
            <a:xfrm>
              <a:off x="4704" y="278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61" name="Rectangle 17"/>
            <p:cNvSpPr>
              <a:spLocks noChangeArrowheads="1"/>
            </p:cNvSpPr>
            <p:nvPr/>
          </p:nvSpPr>
          <p:spPr bwMode="auto">
            <a:xfrm>
              <a:off x="4704" y="2688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62" name="Rectangle 18"/>
            <p:cNvSpPr>
              <a:spLocks noChangeArrowheads="1"/>
            </p:cNvSpPr>
            <p:nvPr/>
          </p:nvSpPr>
          <p:spPr bwMode="auto">
            <a:xfrm>
              <a:off x="4800" y="288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63" name="Rectangle 19"/>
            <p:cNvSpPr>
              <a:spLocks noChangeArrowheads="1"/>
            </p:cNvSpPr>
            <p:nvPr/>
          </p:nvSpPr>
          <p:spPr bwMode="auto">
            <a:xfrm>
              <a:off x="4896" y="2784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64" name="Rectangle 20"/>
            <p:cNvSpPr>
              <a:spLocks noChangeArrowheads="1"/>
            </p:cNvSpPr>
            <p:nvPr/>
          </p:nvSpPr>
          <p:spPr bwMode="auto">
            <a:xfrm>
              <a:off x="4704" y="2880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65" name="Rectangle 21"/>
            <p:cNvSpPr>
              <a:spLocks noChangeArrowheads="1"/>
            </p:cNvSpPr>
            <p:nvPr/>
          </p:nvSpPr>
          <p:spPr bwMode="auto">
            <a:xfrm>
              <a:off x="4800" y="278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66" name="Rectangle 22"/>
            <p:cNvSpPr>
              <a:spLocks noChangeArrowheads="1"/>
            </p:cNvSpPr>
            <p:nvPr/>
          </p:nvSpPr>
          <p:spPr bwMode="auto">
            <a:xfrm>
              <a:off x="4896" y="2880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67" name="Rectangle 23"/>
            <p:cNvSpPr>
              <a:spLocks noChangeArrowheads="1"/>
            </p:cNvSpPr>
            <p:nvPr/>
          </p:nvSpPr>
          <p:spPr bwMode="auto">
            <a:xfrm>
              <a:off x="4896" y="2688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2168" name="Group 24"/>
          <p:cNvGrpSpPr>
            <a:grpSpLocks/>
          </p:cNvGrpSpPr>
          <p:nvPr/>
        </p:nvGrpSpPr>
        <p:grpSpPr bwMode="auto">
          <a:xfrm>
            <a:off x="1828800" y="3886200"/>
            <a:ext cx="1219200" cy="1006475"/>
            <a:chOff x="1152" y="2448"/>
            <a:chExt cx="768" cy="634"/>
          </a:xfrm>
        </p:grpSpPr>
        <p:grpSp>
          <p:nvGrpSpPr>
            <p:cNvPr id="262169" name="Group 25"/>
            <p:cNvGrpSpPr>
              <a:grpSpLocks/>
            </p:cNvGrpSpPr>
            <p:nvPr/>
          </p:nvGrpSpPr>
          <p:grpSpPr bwMode="auto">
            <a:xfrm>
              <a:off x="1632" y="2592"/>
              <a:ext cx="288" cy="490"/>
              <a:chOff x="1632" y="2592"/>
              <a:chExt cx="288" cy="490"/>
            </a:xfrm>
          </p:grpSpPr>
          <p:sp>
            <p:nvSpPr>
              <p:cNvPr id="262170" name="Rectangle 26"/>
              <p:cNvSpPr>
                <a:spLocks noChangeArrowheads="1"/>
              </p:cNvSpPr>
              <p:nvPr/>
            </p:nvSpPr>
            <p:spPr bwMode="auto">
              <a:xfrm>
                <a:off x="1632" y="259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171" name="Rectangle 27"/>
              <p:cNvSpPr>
                <a:spLocks noChangeArrowheads="1"/>
              </p:cNvSpPr>
              <p:nvPr/>
            </p:nvSpPr>
            <p:spPr bwMode="auto">
              <a:xfrm>
                <a:off x="1728" y="2592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172" name="Rectangle 28"/>
              <p:cNvSpPr>
                <a:spLocks noChangeArrowheads="1"/>
              </p:cNvSpPr>
              <p:nvPr/>
            </p:nvSpPr>
            <p:spPr bwMode="auto">
              <a:xfrm>
                <a:off x="1632" y="268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173" name="Rectangle 29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174" name="Rectangle 30"/>
              <p:cNvSpPr>
                <a:spLocks noChangeArrowheads="1"/>
              </p:cNvSpPr>
              <p:nvPr/>
            </p:nvSpPr>
            <p:spPr bwMode="auto">
              <a:xfrm>
                <a:off x="1824" y="268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175" name="Rectangle 31"/>
              <p:cNvSpPr>
                <a:spLocks noChangeArrowheads="1"/>
              </p:cNvSpPr>
              <p:nvPr/>
            </p:nvSpPr>
            <p:spPr bwMode="auto">
              <a:xfrm>
                <a:off x="1632" y="278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176" name="Rectangle 32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177" name="Rectangle 33"/>
              <p:cNvSpPr>
                <a:spLocks noChangeArrowheads="1"/>
              </p:cNvSpPr>
              <p:nvPr/>
            </p:nvSpPr>
            <p:spPr bwMode="auto">
              <a:xfrm>
                <a:off x="1824" y="278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178" name="Rectangle 34"/>
              <p:cNvSpPr>
                <a:spLocks noChangeArrowheads="1"/>
              </p:cNvSpPr>
              <p:nvPr/>
            </p:nvSpPr>
            <p:spPr bwMode="auto">
              <a:xfrm>
                <a:off x="1824" y="259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179" name="Text Box 35"/>
              <p:cNvSpPr txBox="1">
                <a:spLocks noChangeArrowheads="1"/>
              </p:cNvSpPr>
              <p:nvPr/>
            </p:nvSpPr>
            <p:spPr bwMode="auto">
              <a:xfrm>
                <a:off x="1680" y="2832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4</a:t>
                </a:r>
              </a:p>
            </p:txBody>
          </p:sp>
        </p:grpSp>
        <p:sp>
          <p:nvSpPr>
            <p:cNvPr id="262180" name="Line 36"/>
            <p:cNvSpPr>
              <a:spLocks noChangeShapeType="1"/>
            </p:cNvSpPr>
            <p:nvPr/>
          </p:nvSpPr>
          <p:spPr bwMode="auto">
            <a:xfrm>
              <a:off x="1152" y="2448"/>
              <a:ext cx="48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62181" name="Group 37"/>
          <p:cNvGrpSpPr>
            <a:grpSpLocks/>
          </p:cNvGrpSpPr>
          <p:nvPr/>
        </p:nvGrpSpPr>
        <p:grpSpPr bwMode="auto">
          <a:xfrm>
            <a:off x="1828800" y="3886200"/>
            <a:ext cx="1219200" cy="2225675"/>
            <a:chOff x="1152" y="2448"/>
            <a:chExt cx="768" cy="1402"/>
          </a:xfrm>
        </p:grpSpPr>
        <p:grpSp>
          <p:nvGrpSpPr>
            <p:cNvPr id="262182" name="Group 38"/>
            <p:cNvGrpSpPr>
              <a:grpSpLocks/>
            </p:cNvGrpSpPr>
            <p:nvPr/>
          </p:nvGrpSpPr>
          <p:grpSpPr bwMode="auto">
            <a:xfrm>
              <a:off x="1632" y="3360"/>
              <a:ext cx="288" cy="490"/>
              <a:chOff x="1632" y="3360"/>
              <a:chExt cx="288" cy="490"/>
            </a:xfrm>
          </p:grpSpPr>
          <p:sp>
            <p:nvSpPr>
              <p:cNvPr id="262183" name="Text Box 39"/>
              <p:cNvSpPr txBox="1">
                <a:spLocks noChangeArrowheads="1"/>
              </p:cNvSpPr>
              <p:nvPr/>
            </p:nvSpPr>
            <p:spPr bwMode="auto">
              <a:xfrm>
                <a:off x="1680" y="3600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262184" name="Group 40"/>
              <p:cNvGrpSpPr>
                <a:grpSpLocks/>
              </p:cNvGrpSpPr>
              <p:nvPr/>
            </p:nvGrpSpPr>
            <p:grpSpPr bwMode="auto">
              <a:xfrm>
                <a:off x="1632" y="3360"/>
                <a:ext cx="288" cy="288"/>
                <a:chOff x="1632" y="3360"/>
                <a:chExt cx="288" cy="288"/>
              </a:xfrm>
            </p:grpSpPr>
            <p:sp>
              <p:nvSpPr>
                <p:cNvPr id="262185" name="Rectangle 41"/>
                <p:cNvSpPr>
                  <a:spLocks noChangeArrowheads="1"/>
                </p:cNvSpPr>
                <p:nvPr/>
              </p:nvSpPr>
              <p:spPr bwMode="auto">
                <a:xfrm>
                  <a:off x="163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2186" name="Rectangle 42"/>
                <p:cNvSpPr>
                  <a:spLocks noChangeArrowheads="1"/>
                </p:cNvSpPr>
                <p:nvPr/>
              </p:nvSpPr>
              <p:spPr bwMode="auto">
                <a:xfrm>
                  <a:off x="1728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2187" name="Rectangle 43"/>
                <p:cNvSpPr>
                  <a:spLocks noChangeArrowheads="1"/>
                </p:cNvSpPr>
                <p:nvPr/>
              </p:nvSpPr>
              <p:spPr bwMode="auto">
                <a:xfrm>
                  <a:off x="163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2188" name="Rectangle 44"/>
                <p:cNvSpPr>
                  <a:spLocks noChangeArrowheads="1"/>
                </p:cNvSpPr>
                <p:nvPr/>
              </p:nvSpPr>
              <p:spPr bwMode="auto">
                <a:xfrm>
                  <a:off x="1728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2189" name="Rectangle 45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2190" name="Rectangle 46"/>
                <p:cNvSpPr>
                  <a:spLocks noChangeArrowheads="1"/>
                </p:cNvSpPr>
                <p:nvPr/>
              </p:nvSpPr>
              <p:spPr bwMode="auto">
                <a:xfrm>
                  <a:off x="163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2191" name="Rectangle 47"/>
                <p:cNvSpPr>
                  <a:spLocks noChangeArrowheads="1"/>
                </p:cNvSpPr>
                <p:nvPr/>
              </p:nvSpPr>
              <p:spPr bwMode="auto">
                <a:xfrm>
                  <a:off x="1824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2192" name="Rectangle 48"/>
                <p:cNvSpPr>
                  <a:spLocks noChangeArrowheads="1"/>
                </p:cNvSpPr>
                <p:nvPr/>
              </p:nvSpPr>
              <p:spPr bwMode="auto">
                <a:xfrm>
                  <a:off x="1728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2193" name="Rectangle 49"/>
                <p:cNvSpPr>
                  <a:spLocks noChangeArrowheads="1"/>
                </p:cNvSpPr>
                <p:nvPr/>
              </p:nvSpPr>
              <p:spPr bwMode="auto">
                <a:xfrm>
                  <a:off x="1824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62194" name="Line 50"/>
            <p:cNvSpPr>
              <a:spLocks noChangeShapeType="1"/>
            </p:cNvSpPr>
            <p:nvPr/>
          </p:nvSpPr>
          <p:spPr bwMode="auto">
            <a:xfrm>
              <a:off x="1152" y="2448"/>
              <a:ext cx="48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62196" name="Text Box 52"/>
          <p:cNvSpPr txBox="1">
            <a:spLocks noChangeArrowheads="1"/>
          </p:cNvSpPr>
          <p:nvPr/>
        </p:nvSpPr>
        <p:spPr bwMode="auto">
          <a:xfrm>
            <a:off x="685800" y="4495800"/>
            <a:ext cx="1385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Cutoff=4</a:t>
            </a:r>
          </a:p>
        </p:txBody>
      </p:sp>
      <p:grpSp>
        <p:nvGrpSpPr>
          <p:cNvPr id="262197" name="Group 53"/>
          <p:cNvGrpSpPr>
            <a:grpSpLocks/>
          </p:cNvGrpSpPr>
          <p:nvPr/>
        </p:nvGrpSpPr>
        <p:grpSpPr bwMode="auto">
          <a:xfrm>
            <a:off x="3048000" y="4343400"/>
            <a:ext cx="1219200" cy="1781175"/>
            <a:chOff x="1920" y="2736"/>
            <a:chExt cx="768" cy="1122"/>
          </a:xfrm>
        </p:grpSpPr>
        <p:grpSp>
          <p:nvGrpSpPr>
            <p:cNvPr id="262198" name="Group 54"/>
            <p:cNvGrpSpPr>
              <a:grpSpLocks/>
            </p:cNvGrpSpPr>
            <p:nvPr/>
          </p:nvGrpSpPr>
          <p:grpSpPr bwMode="auto">
            <a:xfrm>
              <a:off x="2400" y="3360"/>
              <a:ext cx="288" cy="498"/>
              <a:chOff x="2400" y="3360"/>
              <a:chExt cx="288" cy="498"/>
            </a:xfrm>
          </p:grpSpPr>
          <p:sp>
            <p:nvSpPr>
              <p:cNvPr id="262199" name="Text Box 55"/>
              <p:cNvSpPr txBox="1">
                <a:spLocks noChangeArrowheads="1"/>
              </p:cNvSpPr>
              <p:nvPr/>
            </p:nvSpPr>
            <p:spPr bwMode="auto">
              <a:xfrm>
                <a:off x="2448" y="3608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262200" name="Group 56"/>
              <p:cNvGrpSpPr>
                <a:grpSpLocks/>
              </p:cNvGrpSpPr>
              <p:nvPr/>
            </p:nvGrpSpPr>
            <p:grpSpPr bwMode="auto">
              <a:xfrm>
                <a:off x="2400" y="3360"/>
                <a:ext cx="288" cy="288"/>
                <a:chOff x="2400" y="3360"/>
                <a:chExt cx="288" cy="288"/>
              </a:xfrm>
            </p:grpSpPr>
            <p:sp>
              <p:nvSpPr>
                <p:cNvPr id="262201" name="Rectangle 57"/>
                <p:cNvSpPr>
                  <a:spLocks noChangeArrowheads="1"/>
                </p:cNvSpPr>
                <p:nvPr/>
              </p:nvSpPr>
              <p:spPr bwMode="auto">
                <a:xfrm>
                  <a:off x="2400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2202" name="Rectangle 58"/>
                <p:cNvSpPr>
                  <a:spLocks noChangeArrowheads="1"/>
                </p:cNvSpPr>
                <p:nvPr/>
              </p:nvSpPr>
              <p:spPr bwMode="auto">
                <a:xfrm>
                  <a:off x="2496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2203" name="Rectangle 59"/>
                <p:cNvSpPr>
                  <a:spLocks noChangeArrowheads="1"/>
                </p:cNvSpPr>
                <p:nvPr/>
              </p:nvSpPr>
              <p:spPr bwMode="auto">
                <a:xfrm>
                  <a:off x="2400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2204" name="Rectangle 60"/>
                <p:cNvSpPr>
                  <a:spLocks noChangeArrowheads="1"/>
                </p:cNvSpPr>
                <p:nvPr/>
              </p:nvSpPr>
              <p:spPr bwMode="auto">
                <a:xfrm>
                  <a:off x="2496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2205" name="Rectangle 61"/>
                <p:cNvSpPr>
                  <a:spLocks noChangeArrowheads="1"/>
                </p:cNvSpPr>
                <p:nvPr/>
              </p:nvSpPr>
              <p:spPr bwMode="auto">
                <a:xfrm>
                  <a:off x="2496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2206" name="Rectangle 62"/>
                <p:cNvSpPr>
                  <a:spLocks noChangeArrowheads="1"/>
                </p:cNvSpPr>
                <p:nvPr/>
              </p:nvSpPr>
              <p:spPr bwMode="auto">
                <a:xfrm>
                  <a:off x="2400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2207" name="Rectangle 63"/>
                <p:cNvSpPr>
                  <a:spLocks noChangeArrowheads="1"/>
                </p:cNvSpPr>
                <p:nvPr/>
              </p:nvSpPr>
              <p:spPr bwMode="auto">
                <a:xfrm>
                  <a:off x="259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2208" name="Rectangle 64"/>
                <p:cNvSpPr>
                  <a:spLocks noChangeArrowheads="1"/>
                </p:cNvSpPr>
                <p:nvPr/>
              </p:nvSpPr>
              <p:spPr bwMode="auto">
                <a:xfrm>
                  <a:off x="259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2209" name="Rectangle 65"/>
                <p:cNvSpPr>
                  <a:spLocks noChangeArrowheads="1"/>
                </p:cNvSpPr>
                <p:nvPr/>
              </p:nvSpPr>
              <p:spPr bwMode="auto">
                <a:xfrm>
                  <a:off x="259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62210" name="Line 66"/>
            <p:cNvSpPr>
              <a:spLocks noChangeShapeType="1"/>
            </p:cNvSpPr>
            <p:nvPr/>
          </p:nvSpPr>
          <p:spPr bwMode="auto">
            <a:xfrm>
              <a:off x="1920" y="2736"/>
              <a:ext cx="48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62211" name="Group 67"/>
          <p:cNvGrpSpPr>
            <a:grpSpLocks/>
          </p:cNvGrpSpPr>
          <p:nvPr/>
        </p:nvGrpSpPr>
        <p:grpSpPr bwMode="auto">
          <a:xfrm>
            <a:off x="3048000" y="4114800"/>
            <a:ext cx="1219200" cy="776288"/>
            <a:chOff x="1920" y="2592"/>
            <a:chExt cx="768" cy="489"/>
          </a:xfrm>
        </p:grpSpPr>
        <p:grpSp>
          <p:nvGrpSpPr>
            <p:cNvPr id="262212" name="Group 68"/>
            <p:cNvGrpSpPr>
              <a:grpSpLocks/>
            </p:cNvGrpSpPr>
            <p:nvPr/>
          </p:nvGrpSpPr>
          <p:grpSpPr bwMode="auto">
            <a:xfrm>
              <a:off x="2400" y="2592"/>
              <a:ext cx="288" cy="489"/>
              <a:chOff x="2400" y="2592"/>
              <a:chExt cx="288" cy="489"/>
            </a:xfrm>
          </p:grpSpPr>
          <p:sp>
            <p:nvSpPr>
              <p:cNvPr id="262213" name="Text Box 69"/>
              <p:cNvSpPr txBox="1">
                <a:spLocks noChangeArrowheads="1"/>
              </p:cNvSpPr>
              <p:nvPr/>
            </p:nvSpPr>
            <p:spPr bwMode="auto">
              <a:xfrm>
                <a:off x="2456" y="2831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5</a:t>
                </a:r>
              </a:p>
            </p:txBody>
          </p:sp>
          <p:sp>
            <p:nvSpPr>
              <p:cNvPr id="262214" name="Rectangle 70"/>
              <p:cNvSpPr>
                <a:spLocks noChangeArrowheads="1"/>
              </p:cNvSpPr>
              <p:nvPr/>
            </p:nvSpPr>
            <p:spPr bwMode="auto">
              <a:xfrm>
                <a:off x="2400" y="259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215" name="Rectangle 71"/>
              <p:cNvSpPr>
                <a:spLocks noChangeArrowheads="1"/>
              </p:cNvSpPr>
              <p:nvPr/>
            </p:nvSpPr>
            <p:spPr bwMode="auto">
              <a:xfrm>
                <a:off x="2496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216" name="Rectangle 72"/>
              <p:cNvSpPr>
                <a:spLocks noChangeArrowheads="1"/>
              </p:cNvSpPr>
              <p:nvPr/>
            </p:nvSpPr>
            <p:spPr bwMode="auto">
              <a:xfrm>
                <a:off x="2400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217" name="Rectangle 73"/>
              <p:cNvSpPr>
                <a:spLocks noChangeArrowheads="1"/>
              </p:cNvSpPr>
              <p:nvPr/>
            </p:nvSpPr>
            <p:spPr bwMode="auto">
              <a:xfrm>
                <a:off x="2496" y="278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218" name="Rectangle 74"/>
              <p:cNvSpPr>
                <a:spLocks noChangeArrowheads="1"/>
              </p:cNvSpPr>
              <p:nvPr/>
            </p:nvSpPr>
            <p:spPr bwMode="auto">
              <a:xfrm>
                <a:off x="2592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219" name="Rectangle 75"/>
              <p:cNvSpPr>
                <a:spLocks noChangeArrowheads="1"/>
              </p:cNvSpPr>
              <p:nvPr/>
            </p:nvSpPr>
            <p:spPr bwMode="auto">
              <a:xfrm>
                <a:off x="2400" y="278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220" name="Rectangle 76"/>
              <p:cNvSpPr>
                <a:spLocks noChangeArrowheads="1"/>
              </p:cNvSpPr>
              <p:nvPr/>
            </p:nvSpPr>
            <p:spPr bwMode="auto">
              <a:xfrm>
                <a:off x="2496" y="259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221" name="Rectangle 77"/>
              <p:cNvSpPr>
                <a:spLocks noChangeArrowheads="1"/>
              </p:cNvSpPr>
              <p:nvPr/>
            </p:nvSpPr>
            <p:spPr bwMode="auto">
              <a:xfrm>
                <a:off x="2592" y="278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222" name="Rectangle 78"/>
              <p:cNvSpPr>
                <a:spLocks noChangeArrowheads="1"/>
              </p:cNvSpPr>
              <p:nvPr/>
            </p:nvSpPr>
            <p:spPr bwMode="auto">
              <a:xfrm>
                <a:off x="2592" y="259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62223" name="Line 79"/>
            <p:cNvSpPr>
              <a:spLocks noChangeShapeType="1"/>
            </p:cNvSpPr>
            <p:nvPr/>
          </p:nvSpPr>
          <p:spPr bwMode="auto">
            <a:xfrm>
              <a:off x="1920" y="273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62224" name="Group 80"/>
          <p:cNvGrpSpPr>
            <a:grpSpLocks/>
          </p:cNvGrpSpPr>
          <p:nvPr/>
        </p:nvGrpSpPr>
        <p:grpSpPr bwMode="auto">
          <a:xfrm>
            <a:off x="3048000" y="2133600"/>
            <a:ext cx="1219200" cy="2209800"/>
            <a:chOff x="1920" y="1344"/>
            <a:chExt cx="768" cy="1392"/>
          </a:xfrm>
        </p:grpSpPr>
        <p:grpSp>
          <p:nvGrpSpPr>
            <p:cNvPr id="262225" name="Group 81"/>
            <p:cNvGrpSpPr>
              <a:grpSpLocks/>
            </p:cNvGrpSpPr>
            <p:nvPr/>
          </p:nvGrpSpPr>
          <p:grpSpPr bwMode="auto">
            <a:xfrm>
              <a:off x="2400" y="1344"/>
              <a:ext cx="288" cy="490"/>
              <a:chOff x="2400" y="1344"/>
              <a:chExt cx="288" cy="490"/>
            </a:xfrm>
          </p:grpSpPr>
          <p:sp>
            <p:nvSpPr>
              <p:cNvPr id="262226" name="Rectangle 82"/>
              <p:cNvSpPr>
                <a:spLocks noChangeArrowheads="1"/>
              </p:cNvSpPr>
              <p:nvPr/>
            </p:nvSpPr>
            <p:spPr bwMode="auto">
              <a:xfrm>
                <a:off x="2400" y="1344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227" name="Rectangle 83"/>
              <p:cNvSpPr>
                <a:spLocks noChangeArrowheads="1"/>
              </p:cNvSpPr>
              <p:nvPr/>
            </p:nvSpPr>
            <p:spPr bwMode="auto">
              <a:xfrm>
                <a:off x="2496" y="1344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228" name="Rectangle 84"/>
              <p:cNvSpPr>
                <a:spLocks noChangeArrowheads="1"/>
              </p:cNvSpPr>
              <p:nvPr/>
            </p:nvSpPr>
            <p:spPr bwMode="auto">
              <a:xfrm>
                <a:off x="2496" y="1440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229" name="Rectangle 85"/>
              <p:cNvSpPr>
                <a:spLocks noChangeArrowheads="1"/>
              </p:cNvSpPr>
              <p:nvPr/>
            </p:nvSpPr>
            <p:spPr bwMode="auto">
              <a:xfrm>
                <a:off x="2496" y="1536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230" name="Rectangle 86"/>
              <p:cNvSpPr>
                <a:spLocks noChangeArrowheads="1"/>
              </p:cNvSpPr>
              <p:nvPr/>
            </p:nvSpPr>
            <p:spPr bwMode="auto">
              <a:xfrm>
                <a:off x="2592" y="1440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231" name="Rectangle 87"/>
              <p:cNvSpPr>
                <a:spLocks noChangeArrowheads="1"/>
              </p:cNvSpPr>
              <p:nvPr/>
            </p:nvSpPr>
            <p:spPr bwMode="auto">
              <a:xfrm>
                <a:off x="2400" y="1536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232" name="Rectangle 88"/>
              <p:cNvSpPr>
                <a:spLocks noChangeArrowheads="1"/>
              </p:cNvSpPr>
              <p:nvPr/>
            </p:nvSpPr>
            <p:spPr bwMode="auto">
              <a:xfrm>
                <a:off x="2400" y="144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233" name="Rectangle 89"/>
              <p:cNvSpPr>
                <a:spLocks noChangeArrowheads="1"/>
              </p:cNvSpPr>
              <p:nvPr/>
            </p:nvSpPr>
            <p:spPr bwMode="auto">
              <a:xfrm>
                <a:off x="2592" y="1536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234" name="Rectangle 90"/>
              <p:cNvSpPr>
                <a:spLocks noChangeArrowheads="1"/>
              </p:cNvSpPr>
              <p:nvPr/>
            </p:nvSpPr>
            <p:spPr bwMode="auto">
              <a:xfrm>
                <a:off x="2592" y="1344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235" name="Text Box 91"/>
              <p:cNvSpPr txBox="1">
                <a:spLocks noChangeArrowheads="1"/>
              </p:cNvSpPr>
              <p:nvPr/>
            </p:nvSpPr>
            <p:spPr bwMode="auto">
              <a:xfrm>
                <a:off x="2448" y="1584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5</a:t>
                </a:r>
              </a:p>
            </p:txBody>
          </p:sp>
        </p:grpSp>
        <p:sp>
          <p:nvSpPr>
            <p:cNvPr id="262236" name="Line 92"/>
            <p:cNvSpPr>
              <a:spLocks noChangeShapeType="1"/>
            </p:cNvSpPr>
            <p:nvPr/>
          </p:nvSpPr>
          <p:spPr bwMode="auto">
            <a:xfrm flipV="1">
              <a:off x="1920" y="1488"/>
              <a:ext cx="480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62239" name="Text Box 95"/>
          <p:cNvSpPr txBox="1">
            <a:spLocks noChangeArrowheads="1"/>
          </p:cNvSpPr>
          <p:nvPr/>
        </p:nvSpPr>
        <p:spPr bwMode="auto">
          <a:xfrm>
            <a:off x="3749675" y="838200"/>
            <a:ext cx="5318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6600"/>
                </a:solidFill>
              </a:rPr>
              <a:t>f(N) = g(N) + h(N) </a:t>
            </a:r>
          </a:p>
          <a:p>
            <a:r>
              <a:rPr lang="en-US">
                <a:solidFill>
                  <a:srgbClr val="CC6600"/>
                </a:solidFill>
              </a:rPr>
              <a:t>with h(N) = number of misplaced tiles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8741-5F6B-40DD-933B-5CE5460A6913}" type="slidenum">
              <a:rPr lang="ar-SA"/>
              <a:pPr/>
              <a:t>73</a:t>
            </a:fld>
            <a:endParaRPr lang="en-GB"/>
          </a:p>
        </p:txBody>
      </p:sp>
      <p:grpSp>
        <p:nvGrpSpPr>
          <p:cNvPr id="263170" name="Group 2"/>
          <p:cNvGrpSpPr>
            <a:grpSpLocks/>
          </p:cNvGrpSpPr>
          <p:nvPr/>
        </p:nvGrpSpPr>
        <p:grpSpPr bwMode="auto">
          <a:xfrm>
            <a:off x="1828800" y="3886200"/>
            <a:ext cx="1219200" cy="1006475"/>
            <a:chOff x="1152" y="2448"/>
            <a:chExt cx="768" cy="634"/>
          </a:xfrm>
        </p:grpSpPr>
        <p:grpSp>
          <p:nvGrpSpPr>
            <p:cNvPr id="263171" name="Group 3"/>
            <p:cNvGrpSpPr>
              <a:grpSpLocks/>
            </p:cNvGrpSpPr>
            <p:nvPr/>
          </p:nvGrpSpPr>
          <p:grpSpPr bwMode="auto">
            <a:xfrm>
              <a:off x="1632" y="2592"/>
              <a:ext cx="288" cy="490"/>
              <a:chOff x="1632" y="2592"/>
              <a:chExt cx="288" cy="490"/>
            </a:xfrm>
          </p:grpSpPr>
          <p:sp>
            <p:nvSpPr>
              <p:cNvPr id="263172" name="Text Box 4"/>
              <p:cNvSpPr txBox="1">
                <a:spLocks noChangeArrowheads="1"/>
              </p:cNvSpPr>
              <p:nvPr/>
            </p:nvSpPr>
            <p:spPr bwMode="auto">
              <a:xfrm>
                <a:off x="1680" y="2832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4</a:t>
                </a:r>
              </a:p>
            </p:txBody>
          </p:sp>
          <p:sp>
            <p:nvSpPr>
              <p:cNvPr id="263173" name="Rectangle 5"/>
              <p:cNvSpPr>
                <a:spLocks noChangeArrowheads="1"/>
              </p:cNvSpPr>
              <p:nvPr/>
            </p:nvSpPr>
            <p:spPr bwMode="auto">
              <a:xfrm>
                <a:off x="1632" y="259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174" name="Rectangle 6"/>
              <p:cNvSpPr>
                <a:spLocks noChangeArrowheads="1"/>
              </p:cNvSpPr>
              <p:nvPr/>
            </p:nvSpPr>
            <p:spPr bwMode="auto">
              <a:xfrm>
                <a:off x="1728" y="259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175" name="Rectangle 7"/>
              <p:cNvSpPr>
                <a:spLocks noChangeArrowheads="1"/>
              </p:cNvSpPr>
              <p:nvPr/>
            </p:nvSpPr>
            <p:spPr bwMode="auto">
              <a:xfrm>
                <a:off x="1632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176" name="Rectangle 8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177" name="Rectangle 9"/>
              <p:cNvSpPr>
                <a:spLocks noChangeArrowheads="1"/>
              </p:cNvSpPr>
              <p:nvPr/>
            </p:nvSpPr>
            <p:spPr bwMode="auto">
              <a:xfrm>
                <a:off x="1824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178" name="Rectangle 10"/>
              <p:cNvSpPr>
                <a:spLocks noChangeArrowheads="1"/>
              </p:cNvSpPr>
              <p:nvPr/>
            </p:nvSpPr>
            <p:spPr bwMode="auto">
              <a:xfrm>
                <a:off x="1632" y="278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179" name="Rectangle 11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180" name="Rectangle 12"/>
              <p:cNvSpPr>
                <a:spLocks noChangeArrowheads="1"/>
              </p:cNvSpPr>
              <p:nvPr/>
            </p:nvSpPr>
            <p:spPr bwMode="auto">
              <a:xfrm>
                <a:off x="1824" y="278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181" name="Rectangle 13"/>
              <p:cNvSpPr>
                <a:spLocks noChangeArrowheads="1"/>
              </p:cNvSpPr>
              <p:nvPr/>
            </p:nvSpPr>
            <p:spPr bwMode="auto">
              <a:xfrm>
                <a:off x="1824" y="259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63182" name="Line 14"/>
            <p:cNvSpPr>
              <a:spLocks noChangeShapeType="1"/>
            </p:cNvSpPr>
            <p:nvPr/>
          </p:nvSpPr>
          <p:spPr bwMode="auto">
            <a:xfrm>
              <a:off x="1152" y="2448"/>
              <a:ext cx="48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63183" name="Rectangle 1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8-Puzzle</a:t>
            </a:r>
          </a:p>
        </p:txBody>
      </p:sp>
      <p:grpSp>
        <p:nvGrpSpPr>
          <p:cNvPr id="263184" name="Group 16"/>
          <p:cNvGrpSpPr>
            <a:grpSpLocks/>
          </p:cNvGrpSpPr>
          <p:nvPr/>
        </p:nvGrpSpPr>
        <p:grpSpPr bwMode="auto">
          <a:xfrm>
            <a:off x="1371600" y="3657600"/>
            <a:ext cx="457200" cy="777875"/>
            <a:chOff x="864" y="2304"/>
            <a:chExt cx="288" cy="490"/>
          </a:xfrm>
        </p:grpSpPr>
        <p:sp>
          <p:nvSpPr>
            <p:cNvPr id="263185" name="Rectangle 17"/>
            <p:cNvSpPr>
              <a:spLocks noChangeArrowheads="1"/>
            </p:cNvSpPr>
            <p:nvPr/>
          </p:nvSpPr>
          <p:spPr bwMode="auto">
            <a:xfrm>
              <a:off x="864" y="230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86" name="Rectangle 18"/>
            <p:cNvSpPr>
              <a:spLocks noChangeArrowheads="1"/>
            </p:cNvSpPr>
            <p:nvPr/>
          </p:nvSpPr>
          <p:spPr bwMode="auto">
            <a:xfrm>
              <a:off x="960" y="230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87" name="Rectangle 19"/>
            <p:cNvSpPr>
              <a:spLocks noChangeArrowheads="1"/>
            </p:cNvSpPr>
            <p:nvPr/>
          </p:nvSpPr>
          <p:spPr bwMode="auto">
            <a:xfrm>
              <a:off x="864" y="2400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88" name="Rectangle 20"/>
            <p:cNvSpPr>
              <a:spLocks noChangeArrowheads="1"/>
            </p:cNvSpPr>
            <p:nvPr/>
          </p:nvSpPr>
          <p:spPr bwMode="auto">
            <a:xfrm>
              <a:off x="960" y="240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89" name="Rectangle 21"/>
            <p:cNvSpPr>
              <a:spLocks noChangeArrowheads="1"/>
            </p:cNvSpPr>
            <p:nvPr/>
          </p:nvSpPr>
          <p:spPr bwMode="auto">
            <a:xfrm>
              <a:off x="1056" y="2400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90" name="Rectangle 22"/>
            <p:cNvSpPr>
              <a:spLocks noChangeArrowheads="1"/>
            </p:cNvSpPr>
            <p:nvPr/>
          </p:nvSpPr>
          <p:spPr bwMode="auto">
            <a:xfrm>
              <a:off x="864" y="2496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91" name="Rectangle 23"/>
            <p:cNvSpPr>
              <a:spLocks noChangeArrowheads="1"/>
            </p:cNvSpPr>
            <p:nvPr/>
          </p:nvSpPr>
          <p:spPr bwMode="auto">
            <a:xfrm>
              <a:off x="960" y="24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92" name="Rectangle 24"/>
            <p:cNvSpPr>
              <a:spLocks noChangeArrowheads="1"/>
            </p:cNvSpPr>
            <p:nvPr/>
          </p:nvSpPr>
          <p:spPr bwMode="auto">
            <a:xfrm>
              <a:off x="1056" y="2496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93" name="Rectangle 25"/>
            <p:cNvSpPr>
              <a:spLocks noChangeArrowheads="1"/>
            </p:cNvSpPr>
            <p:nvPr/>
          </p:nvSpPr>
          <p:spPr bwMode="auto">
            <a:xfrm>
              <a:off x="1056" y="2304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94" name="Text Box 26"/>
            <p:cNvSpPr txBox="1">
              <a:spLocks noChangeArrowheads="1"/>
            </p:cNvSpPr>
            <p:nvPr/>
          </p:nvSpPr>
          <p:spPr bwMode="auto">
            <a:xfrm>
              <a:off x="912" y="2544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/>
                <a:t>4</a:t>
              </a:r>
            </a:p>
          </p:txBody>
        </p:sp>
      </p:grpSp>
      <p:grpSp>
        <p:nvGrpSpPr>
          <p:cNvPr id="263195" name="Group 27"/>
          <p:cNvGrpSpPr>
            <a:grpSpLocks/>
          </p:cNvGrpSpPr>
          <p:nvPr/>
        </p:nvGrpSpPr>
        <p:grpSpPr bwMode="auto">
          <a:xfrm>
            <a:off x="7467600" y="4267200"/>
            <a:ext cx="457200" cy="457200"/>
            <a:chOff x="4704" y="2688"/>
            <a:chExt cx="288" cy="288"/>
          </a:xfrm>
        </p:grpSpPr>
        <p:sp>
          <p:nvSpPr>
            <p:cNvPr id="263196" name="Rectangle 28"/>
            <p:cNvSpPr>
              <a:spLocks noChangeArrowheads="1"/>
            </p:cNvSpPr>
            <p:nvPr/>
          </p:nvSpPr>
          <p:spPr bwMode="auto">
            <a:xfrm>
              <a:off x="4800" y="268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97" name="Rectangle 29"/>
            <p:cNvSpPr>
              <a:spLocks noChangeArrowheads="1"/>
            </p:cNvSpPr>
            <p:nvPr/>
          </p:nvSpPr>
          <p:spPr bwMode="auto">
            <a:xfrm>
              <a:off x="4704" y="278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98" name="Rectangle 30"/>
            <p:cNvSpPr>
              <a:spLocks noChangeArrowheads="1"/>
            </p:cNvSpPr>
            <p:nvPr/>
          </p:nvSpPr>
          <p:spPr bwMode="auto">
            <a:xfrm>
              <a:off x="4704" y="2688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99" name="Rectangle 31"/>
            <p:cNvSpPr>
              <a:spLocks noChangeArrowheads="1"/>
            </p:cNvSpPr>
            <p:nvPr/>
          </p:nvSpPr>
          <p:spPr bwMode="auto">
            <a:xfrm>
              <a:off x="4800" y="288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200" name="Rectangle 32"/>
            <p:cNvSpPr>
              <a:spLocks noChangeArrowheads="1"/>
            </p:cNvSpPr>
            <p:nvPr/>
          </p:nvSpPr>
          <p:spPr bwMode="auto">
            <a:xfrm>
              <a:off x="4896" y="2784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201" name="Rectangle 33"/>
            <p:cNvSpPr>
              <a:spLocks noChangeArrowheads="1"/>
            </p:cNvSpPr>
            <p:nvPr/>
          </p:nvSpPr>
          <p:spPr bwMode="auto">
            <a:xfrm>
              <a:off x="4704" y="2880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202" name="Rectangle 34"/>
            <p:cNvSpPr>
              <a:spLocks noChangeArrowheads="1"/>
            </p:cNvSpPr>
            <p:nvPr/>
          </p:nvSpPr>
          <p:spPr bwMode="auto">
            <a:xfrm>
              <a:off x="4800" y="278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203" name="Rectangle 35"/>
            <p:cNvSpPr>
              <a:spLocks noChangeArrowheads="1"/>
            </p:cNvSpPr>
            <p:nvPr/>
          </p:nvSpPr>
          <p:spPr bwMode="auto">
            <a:xfrm>
              <a:off x="4896" y="2880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204" name="Rectangle 36"/>
            <p:cNvSpPr>
              <a:spLocks noChangeArrowheads="1"/>
            </p:cNvSpPr>
            <p:nvPr/>
          </p:nvSpPr>
          <p:spPr bwMode="auto">
            <a:xfrm>
              <a:off x="4896" y="2688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3205" name="Group 37"/>
          <p:cNvGrpSpPr>
            <a:grpSpLocks/>
          </p:cNvGrpSpPr>
          <p:nvPr/>
        </p:nvGrpSpPr>
        <p:grpSpPr bwMode="auto">
          <a:xfrm>
            <a:off x="1828800" y="3886200"/>
            <a:ext cx="1219200" cy="2225675"/>
            <a:chOff x="1152" y="2448"/>
            <a:chExt cx="768" cy="1402"/>
          </a:xfrm>
        </p:grpSpPr>
        <p:grpSp>
          <p:nvGrpSpPr>
            <p:cNvPr id="263206" name="Group 38"/>
            <p:cNvGrpSpPr>
              <a:grpSpLocks/>
            </p:cNvGrpSpPr>
            <p:nvPr/>
          </p:nvGrpSpPr>
          <p:grpSpPr bwMode="auto">
            <a:xfrm>
              <a:off x="1632" y="3360"/>
              <a:ext cx="288" cy="490"/>
              <a:chOff x="1632" y="3360"/>
              <a:chExt cx="288" cy="490"/>
            </a:xfrm>
          </p:grpSpPr>
          <p:sp>
            <p:nvSpPr>
              <p:cNvPr id="263207" name="Text Box 39"/>
              <p:cNvSpPr txBox="1">
                <a:spLocks noChangeArrowheads="1"/>
              </p:cNvSpPr>
              <p:nvPr/>
            </p:nvSpPr>
            <p:spPr bwMode="auto">
              <a:xfrm>
                <a:off x="1680" y="3600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263208" name="Group 40"/>
              <p:cNvGrpSpPr>
                <a:grpSpLocks/>
              </p:cNvGrpSpPr>
              <p:nvPr/>
            </p:nvGrpSpPr>
            <p:grpSpPr bwMode="auto">
              <a:xfrm>
                <a:off x="1632" y="3360"/>
                <a:ext cx="288" cy="288"/>
                <a:chOff x="1632" y="3360"/>
                <a:chExt cx="288" cy="288"/>
              </a:xfrm>
            </p:grpSpPr>
            <p:sp>
              <p:nvSpPr>
                <p:cNvPr id="263209" name="Rectangle 41"/>
                <p:cNvSpPr>
                  <a:spLocks noChangeArrowheads="1"/>
                </p:cNvSpPr>
                <p:nvPr/>
              </p:nvSpPr>
              <p:spPr bwMode="auto">
                <a:xfrm>
                  <a:off x="163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3210" name="Rectangle 42"/>
                <p:cNvSpPr>
                  <a:spLocks noChangeArrowheads="1"/>
                </p:cNvSpPr>
                <p:nvPr/>
              </p:nvSpPr>
              <p:spPr bwMode="auto">
                <a:xfrm>
                  <a:off x="1728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3211" name="Rectangle 43"/>
                <p:cNvSpPr>
                  <a:spLocks noChangeArrowheads="1"/>
                </p:cNvSpPr>
                <p:nvPr/>
              </p:nvSpPr>
              <p:spPr bwMode="auto">
                <a:xfrm>
                  <a:off x="163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3212" name="Rectangle 44"/>
                <p:cNvSpPr>
                  <a:spLocks noChangeArrowheads="1"/>
                </p:cNvSpPr>
                <p:nvPr/>
              </p:nvSpPr>
              <p:spPr bwMode="auto">
                <a:xfrm>
                  <a:off x="1728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3213" name="Rectangle 45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3214" name="Rectangle 46"/>
                <p:cNvSpPr>
                  <a:spLocks noChangeArrowheads="1"/>
                </p:cNvSpPr>
                <p:nvPr/>
              </p:nvSpPr>
              <p:spPr bwMode="auto">
                <a:xfrm>
                  <a:off x="163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3215" name="Rectangle 47"/>
                <p:cNvSpPr>
                  <a:spLocks noChangeArrowheads="1"/>
                </p:cNvSpPr>
                <p:nvPr/>
              </p:nvSpPr>
              <p:spPr bwMode="auto">
                <a:xfrm>
                  <a:off x="1824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3216" name="Rectangle 48"/>
                <p:cNvSpPr>
                  <a:spLocks noChangeArrowheads="1"/>
                </p:cNvSpPr>
                <p:nvPr/>
              </p:nvSpPr>
              <p:spPr bwMode="auto">
                <a:xfrm>
                  <a:off x="1728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3217" name="Rectangle 49"/>
                <p:cNvSpPr>
                  <a:spLocks noChangeArrowheads="1"/>
                </p:cNvSpPr>
                <p:nvPr/>
              </p:nvSpPr>
              <p:spPr bwMode="auto">
                <a:xfrm>
                  <a:off x="1824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63218" name="Line 50"/>
            <p:cNvSpPr>
              <a:spLocks noChangeShapeType="1"/>
            </p:cNvSpPr>
            <p:nvPr/>
          </p:nvSpPr>
          <p:spPr bwMode="auto">
            <a:xfrm>
              <a:off x="1152" y="2448"/>
              <a:ext cx="48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63220" name="Text Box 52"/>
          <p:cNvSpPr txBox="1">
            <a:spLocks noChangeArrowheads="1"/>
          </p:cNvSpPr>
          <p:nvPr/>
        </p:nvSpPr>
        <p:spPr bwMode="auto">
          <a:xfrm>
            <a:off x="685800" y="4495800"/>
            <a:ext cx="1385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Cutoff=4</a:t>
            </a:r>
          </a:p>
        </p:txBody>
      </p:sp>
      <p:grpSp>
        <p:nvGrpSpPr>
          <p:cNvPr id="263221" name="Group 53"/>
          <p:cNvGrpSpPr>
            <a:grpSpLocks/>
          </p:cNvGrpSpPr>
          <p:nvPr/>
        </p:nvGrpSpPr>
        <p:grpSpPr bwMode="auto">
          <a:xfrm>
            <a:off x="3048000" y="4343400"/>
            <a:ext cx="1219200" cy="1781175"/>
            <a:chOff x="1920" y="2736"/>
            <a:chExt cx="768" cy="1122"/>
          </a:xfrm>
        </p:grpSpPr>
        <p:grpSp>
          <p:nvGrpSpPr>
            <p:cNvPr id="263222" name="Group 54"/>
            <p:cNvGrpSpPr>
              <a:grpSpLocks/>
            </p:cNvGrpSpPr>
            <p:nvPr/>
          </p:nvGrpSpPr>
          <p:grpSpPr bwMode="auto">
            <a:xfrm>
              <a:off x="2400" y="3360"/>
              <a:ext cx="288" cy="498"/>
              <a:chOff x="2400" y="3360"/>
              <a:chExt cx="288" cy="498"/>
            </a:xfrm>
          </p:grpSpPr>
          <p:sp>
            <p:nvSpPr>
              <p:cNvPr id="263223" name="Text Box 55"/>
              <p:cNvSpPr txBox="1">
                <a:spLocks noChangeArrowheads="1"/>
              </p:cNvSpPr>
              <p:nvPr/>
            </p:nvSpPr>
            <p:spPr bwMode="auto">
              <a:xfrm>
                <a:off x="2448" y="3608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263224" name="Group 56"/>
              <p:cNvGrpSpPr>
                <a:grpSpLocks/>
              </p:cNvGrpSpPr>
              <p:nvPr/>
            </p:nvGrpSpPr>
            <p:grpSpPr bwMode="auto">
              <a:xfrm>
                <a:off x="2400" y="3360"/>
                <a:ext cx="288" cy="288"/>
                <a:chOff x="2400" y="3360"/>
                <a:chExt cx="288" cy="288"/>
              </a:xfrm>
            </p:grpSpPr>
            <p:sp>
              <p:nvSpPr>
                <p:cNvPr id="263225" name="Rectangle 57"/>
                <p:cNvSpPr>
                  <a:spLocks noChangeArrowheads="1"/>
                </p:cNvSpPr>
                <p:nvPr/>
              </p:nvSpPr>
              <p:spPr bwMode="auto">
                <a:xfrm>
                  <a:off x="2400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3226" name="Rectangle 58"/>
                <p:cNvSpPr>
                  <a:spLocks noChangeArrowheads="1"/>
                </p:cNvSpPr>
                <p:nvPr/>
              </p:nvSpPr>
              <p:spPr bwMode="auto">
                <a:xfrm>
                  <a:off x="2496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3227" name="Rectangle 59"/>
                <p:cNvSpPr>
                  <a:spLocks noChangeArrowheads="1"/>
                </p:cNvSpPr>
                <p:nvPr/>
              </p:nvSpPr>
              <p:spPr bwMode="auto">
                <a:xfrm>
                  <a:off x="2400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3228" name="Rectangle 60"/>
                <p:cNvSpPr>
                  <a:spLocks noChangeArrowheads="1"/>
                </p:cNvSpPr>
                <p:nvPr/>
              </p:nvSpPr>
              <p:spPr bwMode="auto">
                <a:xfrm>
                  <a:off x="2496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3229" name="Rectangle 61"/>
                <p:cNvSpPr>
                  <a:spLocks noChangeArrowheads="1"/>
                </p:cNvSpPr>
                <p:nvPr/>
              </p:nvSpPr>
              <p:spPr bwMode="auto">
                <a:xfrm>
                  <a:off x="2496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3230" name="Rectangle 62"/>
                <p:cNvSpPr>
                  <a:spLocks noChangeArrowheads="1"/>
                </p:cNvSpPr>
                <p:nvPr/>
              </p:nvSpPr>
              <p:spPr bwMode="auto">
                <a:xfrm>
                  <a:off x="2400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3231" name="Rectangle 63"/>
                <p:cNvSpPr>
                  <a:spLocks noChangeArrowheads="1"/>
                </p:cNvSpPr>
                <p:nvPr/>
              </p:nvSpPr>
              <p:spPr bwMode="auto">
                <a:xfrm>
                  <a:off x="259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3232" name="Rectangle 64"/>
                <p:cNvSpPr>
                  <a:spLocks noChangeArrowheads="1"/>
                </p:cNvSpPr>
                <p:nvPr/>
              </p:nvSpPr>
              <p:spPr bwMode="auto">
                <a:xfrm>
                  <a:off x="259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3233" name="Rectangle 65"/>
                <p:cNvSpPr>
                  <a:spLocks noChangeArrowheads="1"/>
                </p:cNvSpPr>
                <p:nvPr/>
              </p:nvSpPr>
              <p:spPr bwMode="auto">
                <a:xfrm>
                  <a:off x="259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63234" name="Line 66"/>
            <p:cNvSpPr>
              <a:spLocks noChangeShapeType="1"/>
            </p:cNvSpPr>
            <p:nvPr/>
          </p:nvSpPr>
          <p:spPr bwMode="auto">
            <a:xfrm>
              <a:off x="1920" y="2736"/>
              <a:ext cx="48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63235" name="Group 67"/>
          <p:cNvGrpSpPr>
            <a:grpSpLocks/>
          </p:cNvGrpSpPr>
          <p:nvPr/>
        </p:nvGrpSpPr>
        <p:grpSpPr bwMode="auto">
          <a:xfrm>
            <a:off x="3048000" y="4114800"/>
            <a:ext cx="1219200" cy="776288"/>
            <a:chOff x="1920" y="2592"/>
            <a:chExt cx="768" cy="489"/>
          </a:xfrm>
        </p:grpSpPr>
        <p:grpSp>
          <p:nvGrpSpPr>
            <p:cNvPr id="263236" name="Group 68"/>
            <p:cNvGrpSpPr>
              <a:grpSpLocks/>
            </p:cNvGrpSpPr>
            <p:nvPr/>
          </p:nvGrpSpPr>
          <p:grpSpPr bwMode="auto">
            <a:xfrm>
              <a:off x="2400" y="2592"/>
              <a:ext cx="288" cy="489"/>
              <a:chOff x="2400" y="2592"/>
              <a:chExt cx="288" cy="489"/>
            </a:xfrm>
          </p:grpSpPr>
          <p:sp>
            <p:nvSpPr>
              <p:cNvPr id="263237" name="Text Box 69"/>
              <p:cNvSpPr txBox="1">
                <a:spLocks noChangeArrowheads="1"/>
              </p:cNvSpPr>
              <p:nvPr/>
            </p:nvSpPr>
            <p:spPr bwMode="auto">
              <a:xfrm>
                <a:off x="2456" y="2831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5</a:t>
                </a:r>
              </a:p>
            </p:txBody>
          </p:sp>
          <p:sp>
            <p:nvSpPr>
              <p:cNvPr id="263238" name="Rectangle 70"/>
              <p:cNvSpPr>
                <a:spLocks noChangeArrowheads="1"/>
              </p:cNvSpPr>
              <p:nvPr/>
            </p:nvSpPr>
            <p:spPr bwMode="auto">
              <a:xfrm>
                <a:off x="2400" y="259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239" name="Rectangle 71"/>
              <p:cNvSpPr>
                <a:spLocks noChangeArrowheads="1"/>
              </p:cNvSpPr>
              <p:nvPr/>
            </p:nvSpPr>
            <p:spPr bwMode="auto">
              <a:xfrm>
                <a:off x="2496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240" name="Rectangle 72"/>
              <p:cNvSpPr>
                <a:spLocks noChangeArrowheads="1"/>
              </p:cNvSpPr>
              <p:nvPr/>
            </p:nvSpPr>
            <p:spPr bwMode="auto">
              <a:xfrm>
                <a:off x="2400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241" name="Rectangle 73"/>
              <p:cNvSpPr>
                <a:spLocks noChangeArrowheads="1"/>
              </p:cNvSpPr>
              <p:nvPr/>
            </p:nvSpPr>
            <p:spPr bwMode="auto">
              <a:xfrm>
                <a:off x="2496" y="278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242" name="Rectangle 74"/>
              <p:cNvSpPr>
                <a:spLocks noChangeArrowheads="1"/>
              </p:cNvSpPr>
              <p:nvPr/>
            </p:nvSpPr>
            <p:spPr bwMode="auto">
              <a:xfrm>
                <a:off x="2592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243" name="Rectangle 75"/>
              <p:cNvSpPr>
                <a:spLocks noChangeArrowheads="1"/>
              </p:cNvSpPr>
              <p:nvPr/>
            </p:nvSpPr>
            <p:spPr bwMode="auto">
              <a:xfrm>
                <a:off x="2400" y="278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244" name="Rectangle 76"/>
              <p:cNvSpPr>
                <a:spLocks noChangeArrowheads="1"/>
              </p:cNvSpPr>
              <p:nvPr/>
            </p:nvSpPr>
            <p:spPr bwMode="auto">
              <a:xfrm>
                <a:off x="2496" y="259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245" name="Rectangle 77"/>
              <p:cNvSpPr>
                <a:spLocks noChangeArrowheads="1"/>
              </p:cNvSpPr>
              <p:nvPr/>
            </p:nvSpPr>
            <p:spPr bwMode="auto">
              <a:xfrm>
                <a:off x="2592" y="278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246" name="Rectangle 78"/>
              <p:cNvSpPr>
                <a:spLocks noChangeArrowheads="1"/>
              </p:cNvSpPr>
              <p:nvPr/>
            </p:nvSpPr>
            <p:spPr bwMode="auto">
              <a:xfrm>
                <a:off x="2592" y="259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63247" name="Line 79"/>
            <p:cNvSpPr>
              <a:spLocks noChangeShapeType="1"/>
            </p:cNvSpPr>
            <p:nvPr/>
          </p:nvSpPr>
          <p:spPr bwMode="auto">
            <a:xfrm>
              <a:off x="1920" y="273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63248" name="Group 80"/>
          <p:cNvGrpSpPr>
            <a:grpSpLocks/>
          </p:cNvGrpSpPr>
          <p:nvPr/>
        </p:nvGrpSpPr>
        <p:grpSpPr bwMode="auto">
          <a:xfrm>
            <a:off x="3048000" y="2133600"/>
            <a:ext cx="1219200" cy="2209800"/>
            <a:chOff x="1920" y="1344"/>
            <a:chExt cx="768" cy="1392"/>
          </a:xfrm>
        </p:grpSpPr>
        <p:grpSp>
          <p:nvGrpSpPr>
            <p:cNvPr id="263249" name="Group 81"/>
            <p:cNvGrpSpPr>
              <a:grpSpLocks/>
            </p:cNvGrpSpPr>
            <p:nvPr/>
          </p:nvGrpSpPr>
          <p:grpSpPr bwMode="auto">
            <a:xfrm>
              <a:off x="2400" y="1344"/>
              <a:ext cx="288" cy="490"/>
              <a:chOff x="2400" y="1344"/>
              <a:chExt cx="288" cy="490"/>
            </a:xfrm>
          </p:grpSpPr>
          <p:sp>
            <p:nvSpPr>
              <p:cNvPr id="263250" name="Text Box 82"/>
              <p:cNvSpPr txBox="1">
                <a:spLocks noChangeArrowheads="1"/>
              </p:cNvSpPr>
              <p:nvPr/>
            </p:nvSpPr>
            <p:spPr bwMode="auto">
              <a:xfrm>
                <a:off x="2448" y="1584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5</a:t>
                </a:r>
              </a:p>
            </p:txBody>
          </p:sp>
          <p:sp>
            <p:nvSpPr>
              <p:cNvPr id="263251" name="Rectangle 83"/>
              <p:cNvSpPr>
                <a:spLocks noChangeArrowheads="1"/>
              </p:cNvSpPr>
              <p:nvPr/>
            </p:nvSpPr>
            <p:spPr bwMode="auto">
              <a:xfrm>
                <a:off x="2400" y="134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252" name="Rectangle 84"/>
              <p:cNvSpPr>
                <a:spLocks noChangeArrowheads="1"/>
              </p:cNvSpPr>
              <p:nvPr/>
            </p:nvSpPr>
            <p:spPr bwMode="auto">
              <a:xfrm>
                <a:off x="2496" y="134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253" name="Rectangle 85"/>
              <p:cNvSpPr>
                <a:spLocks noChangeArrowheads="1"/>
              </p:cNvSpPr>
              <p:nvPr/>
            </p:nvSpPr>
            <p:spPr bwMode="auto">
              <a:xfrm>
                <a:off x="2496" y="144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254" name="Rectangle 86"/>
              <p:cNvSpPr>
                <a:spLocks noChangeArrowheads="1"/>
              </p:cNvSpPr>
              <p:nvPr/>
            </p:nvSpPr>
            <p:spPr bwMode="auto">
              <a:xfrm>
                <a:off x="2496" y="1536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255" name="Rectangle 87"/>
              <p:cNvSpPr>
                <a:spLocks noChangeArrowheads="1"/>
              </p:cNvSpPr>
              <p:nvPr/>
            </p:nvSpPr>
            <p:spPr bwMode="auto">
              <a:xfrm>
                <a:off x="2592" y="144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256" name="Rectangle 88"/>
              <p:cNvSpPr>
                <a:spLocks noChangeArrowheads="1"/>
              </p:cNvSpPr>
              <p:nvPr/>
            </p:nvSpPr>
            <p:spPr bwMode="auto">
              <a:xfrm>
                <a:off x="2400" y="1536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257" name="Rectangle 89"/>
              <p:cNvSpPr>
                <a:spLocks noChangeArrowheads="1"/>
              </p:cNvSpPr>
              <p:nvPr/>
            </p:nvSpPr>
            <p:spPr bwMode="auto">
              <a:xfrm>
                <a:off x="2400" y="144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258" name="Rectangle 90"/>
              <p:cNvSpPr>
                <a:spLocks noChangeArrowheads="1"/>
              </p:cNvSpPr>
              <p:nvPr/>
            </p:nvSpPr>
            <p:spPr bwMode="auto">
              <a:xfrm>
                <a:off x="2592" y="1536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259" name="Rectangle 91"/>
              <p:cNvSpPr>
                <a:spLocks noChangeArrowheads="1"/>
              </p:cNvSpPr>
              <p:nvPr/>
            </p:nvSpPr>
            <p:spPr bwMode="auto">
              <a:xfrm>
                <a:off x="2592" y="134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63260" name="Line 92"/>
            <p:cNvSpPr>
              <a:spLocks noChangeShapeType="1"/>
            </p:cNvSpPr>
            <p:nvPr/>
          </p:nvSpPr>
          <p:spPr bwMode="auto">
            <a:xfrm flipV="1">
              <a:off x="1920" y="1488"/>
              <a:ext cx="480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63261" name="Group 93"/>
          <p:cNvGrpSpPr>
            <a:grpSpLocks/>
          </p:cNvGrpSpPr>
          <p:nvPr/>
        </p:nvGrpSpPr>
        <p:grpSpPr bwMode="auto">
          <a:xfrm>
            <a:off x="1828800" y="2133600"/>
            <a:ext cx="1219200" cy="1752600"/>
            <a:chOff x="1152" y="1344"/>
            <a:chExt cx="768" cy="1104"/>
          </a:xfrm>
        </p:grpSpPr>
        <p:grpSp>
          <p:nvGrpSpPr>
            <p:cNvPr id="263262" name="Group 94"/>
            <p:cNvGrpSpPr>
              <a:grpSpLocks/>
            </p:cNvGrpSpPr>
            <p:nvPr/>
          </p:nvGrpSpPr>
          <p:grpSpPr bwMode="auto">
            <a:xfrm>
              <a:off x="1632" y="1344"/>
              <a:ext cx="288" cy="490"/>
              <a:chOff x="1632" y="1344"/>
              <a:chExt cx="288" cy="490"/>
            </a:xfrm>
          </p:grpSpPr>
          <p:sp>
            <p:nvSpPr>
              <p:cNvPr id="263263" name="Rectangle 95"/>
              <p:cNvSpPr>
                <a:spLocks noChangeArrowheads="1"/>
              </p:cNvSpPr>
              <p:nvPr/>
            </p:nvSpPr>
            <p:spPr bwMode="auto">
              <a:xfrm>
                <a:off x="1632" y="1344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264" name="Rectangle 96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265" name="Rectangle 97"/>
              <p:cNvSpPr>
                <a:spLocks noChangeArrowheads="1"/>
              </p:cNvSpPr>
              <p:nvPr/>
            </p:nvSpPr>
            <p:spPr bwMode="auto">
              <a:xfrm>
                <a:off x="1632" y="1440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266" name="Rectangle 98"/>
              <p:cNvSpPr>
                <a:spLocks noChangeArrowheads="1"/>
              </p:cNvSpPr>
              <p:nvPr/>
            </p:nvSpPr>
            <p:spPr bwMode="auto">
              <a:xfrm>
                <a:off x="1728" y="1440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267" name="Rectangle 99"/>
              <p:cNvSpPr>
                <a:spLocks noChangeArrowheads="1"/>
              </p:cNvSpPr>
              <p:nvPr/>
            </p:nvSpPr>
            <p:spPr bwMode="auto">
              <a:xfrm>
                <a:off x="1824" y="1440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268" name="Rectangle 100"/>
              <p:cNvSpPr>
                <a:spLocks noChangeArrowheads="1"/>
              </p:cNvSpPr>
              <p:nvPr/>
            </p:nvSpPr>
            <p:spPr bwMode="auto">
              <a:xfrm>
                <a:off x="1728" y="1536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269" name="Rectangle 101"/>
              <p:cNvSpPr>
                <a:spLocks noChangeArrowheads="1"/>
              </p:cNvSpPr>
              <p:nvPr/>
            </p:nvSpPr>
            <p:spPr bwMode="auto">
              <a:xfrm>
                <a:off x="1632" y="1536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270" name="Rectangle 102"/>
              <p:cNvSpPr>
                <a:spLocks noChangeArrowheads="1"/>
              </p:cNvSpPr>
              <p:nvPr/>
            </p:nvSpPr>
            <p:spPr bwMode="auto">
              <a:xfrm>
                <a:off x="1824" y="1536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271" name="Rectangle 103"/>
              <p:cNvSpPr>
                <a:spLocks noChangeArrowheads="1"/>
              </p:cNvSpPr>
              <p:nvPr/>
            </p:nvSpPr>
            <p:spPr bwMode="auto">
              <a:xfrm>
                <a:off x="1824" y="1344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272" name="Text Box 104"/>
              <p:cNvSpPr txBox="1">
                <a:spLocks noChangeArrowheads="1"/>
              </p:cNvSpPr>
              <p:nvPr/>
            </p:nvSpPr>
            <p:spPr bwMode="auto">
              <a:xfrm>
                <a:off x="1680" y="1584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</p:grpSp>
        <p:sp>
          <p:nvSpPr>
            <p:cNvPr id="263273" name="Line 105"/>
            <p:cNvSpPr>
              <a:spLocks noChangeShapeType="1"/>
            </p:cNvSpPr>
            <p:nvPr/>
          </p:nvSpPr>
          <p:spPr bwMode="auto">
            <a:xfrm flipV="1">
              <a:off x="1152" y="1488"/>
              <a:ext cx="480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63274" name="Text Box 106"/>
          <p:cNvSpPr txBox="1">
            <a:spLocks noChangeArrowheads="1"/>
          </p:cNvSpPr>
          <p:nvPr/>
        </p:nvSpPr>
        <p:spPr bwMode="auto">
          <a:xfrm>
            <a:off x="3749675" y="838200"/>
            <a:ext cx="5318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6600"/>
                </a:solidFill>
              </a:rPr>
              <a:t>f(N) = g(N) + h(N) </a:t>
            </a:r>
          </a:p>
          <a:p>
            <a:r>
              <a:rPr lang="en-US">
                <a:solidFill>
                  <a:srgbClr val="CC6600"/>
                </a:solidFill>
              </a:rPr>
              <a:t>with h(N) = number of misplaced tiles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41261-35FB-4DC0-8FB0-328434EA0CFA}" type="slidenum">
              <a:rPr lang="ar-SA"/>
              <a:pPr/>
              <a:t>74</a:t>
            </a:fld>
            <a:endParaRPr lang="en-GB"/>
          </a:p>
        </p:txBody>
      </p:sp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8-Puzzle</a:t>
            </a:r>
          </a:p>
        </p:txBody>
      </p:sp>
      <p:grpSp>
        <p:nvGrpSpPr>
          <p:cNvPr id="264195" name="Group 3"/>
          <p:cNvGrpSpPr>
            <a:grpSpLocks/>
          </p:cNvGrpSpPr>
          <p:nvPr/>
        </p:nvGrpSpPr>
        <p:grpSpPr bwMode="auto">
          <a:xfrm>
            <a:off x="1371600" y="3657600"/>
            <a:ext cx="457200" cy="777875"/>
            <a:chOff x="864" y="2304"/>
            <a:chExt cx="288" cy="490"/>
          </a:xfrm>
        </p:grpSpPr>
        <p:sp>
          <p:nvSpPr>
            <p:cNvPr id="264196" name="Rectangle 4"/>
            <p:cNvSpPr>
              <a:spLocks noChangeArrowheads="1"/>
            </p:cNvSpPr>
            <p:nvPr/>
          </p:nvSpPr>
          <p:spPr bwMode="auto">
            <a:xfrm>
              <a:off x="864" y="230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197" name="Rectangle 5"/>
            <p:cNvSpPr>
              <a:spLocks noChangeArrowheads="1"/>
            </p:cNvSpPr>
            <p:nvPr/>
          </p:nvSpPr>
          <p:spPr bwMode="auto">
            <a:xfrm>
              <a:off x="960" y="230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198" name="Rectangle 6"/>
            <p:cNvSpPr>
              <a:spLocks noChangeArrowheads="1"/>
            </p:cNvSpPr>
            <p:nvPr/>
          </p:nvSpPr>
          <p:spPr bwMode="auto">
            <a:xfrm>
              <a:off x="864" y="2400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199" name="Rectangle 7"/>
            <p:cNvSpPr>
              <a:spLocks noChangeArrowheads="1"/>
            </p:cNvSpPr>
            <p:nvPr/>
          </p:nvSpPr>
          <p:spPr bwMode="auto">
            <a:xfrm>
              <a:off x="960" y="240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00" name="Rectangle 8"/>
            <p:cNvSpPr>
              <a:spLocks noChangeArrowheads="1"/>
            </p:cNvSpPr>
            <p:nvPr/>
          </p:nvSpPr>
          <p:spPr bwMode="auto">
            <a:xfrm>
              <a:off x="1056" y="2400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01" name="Rectangle 9"/>
            <p:cNvSpPr>
              <a:spLocks noChangeArrowheads="1"/>
            </p:cNvSpPr>
            <p:nvPr/>
          </p:nvSpPr>
          <p:spPr bwMode="auto">
            <a:xfrm>
              <a:off x="864" y="2496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02" name="Rectangle 10"/>
            <p:cNvSpPr>
              <a:spLocks noChangeArrowheads="1"/>
            </p:cNvSpPr>
            <p:nvPr/>
          </p:nvSpPr>
          <p:spPr bwMode="auto">
            <a:xfrm>
              <a:off x="960" y="24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03" name="Rectangle 11"/>
            <p:cNvSpPr>
              <a:spLocks noChangeArrowheads="1"/>
            </p:cNvSpPr>
            <p:nvPr/>
          </p:nvSpPr>
          <p:spPr bwMode="auto">
            <a:xfrm>
              <a:off x="1056" y="2496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04" name="Rectangle 12"/>
            <p:cNvSpPr>
              <a:spLocks noChangeArrowheads="1"/>
            </p:cNvSpPr>
            <p:nvPr/>
          </p:nvSpPr>
          <p:spPr bwMode="auto">
            <a:xfrm>
              <a:off x="1056" y="2304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05" name="Text Box 13"/>
            <p:cNvSpPr txBox="1">
              <a:spLocks noChangeArrowheads="1"/>
            </p:cNvSpPr>
            <p:nvPr/>
          </p:nvSpPr>
          <p:spPr bwMode="auto">
            <a:xfrm>
              <a:off x="912" y="2544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/>
                <a:t>4</a:t>
              </a:r>
            </a:p>
          </p:txBody>
        </p:sp>
      </p:grpSp>
      <p:grpSp>
        <p:nvGrpSpPr>
          <p:cNvPr id="264206" name="Group 14"/>
          <p:cNvGrpSpPr>
            <a:grpSpLocks/>
          </p:cNvGrpSpPr>
          <p:nvPr/>
        </p:nvGrpSpPr>
        <p:grpSpPr bwMode="auto">
          <a:xfrm>
            <a:off x="7467600" y="4267200"/>
            <a:ext cx="457200" cy="457200"/>
            <a:chOff x="4704" y="2688"/>
            <a:chExt cx="288" cy="288"/>
          </a:xfrm>
        </p:grpSpPr>
        <p:sp>
          <p:nvSpPr>
            <p:cNvPr id="264207" name="Rectangle 15"/>
            <p:cNvSpPr>
              <a:spLocks noChangeArrowheads="1"/>
            </p:cNvSpPr>
            <p:nvPr/>
          </p:nvSpPr>
          <p:spPr bwMode="auto">
            <a:xfrm>
              <a:off x="4800" y="268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08" name="Rectangle 16"/>
            <p:cNvSpPr>
              <a:spLocks noChangeArrowheads="1"/>
            </p:cNvSpPr>
            <p:nvPr/>
          </p:nvSpPr>
          <p:spPr bwMode="auto">
            <a:xfrm>
              <a:off x="4704" y="278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09" name="Rectangle 17"/>
            <p:cNvSpPr>
              <a:spLocks noChangeArrowheads="1"/>
            </p:cNvSpPr>
            <p:nvPr/>
          </p:nvSpPr>
          <p:spPr bwMode="auto">
            <a:xfrm>
              <a:off x="4704" y="2688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10" name="Rectangle 18"/>
            <p:cNvSpPr>
              <a:spLocks noChangeArrowheads="1"/>
            </p:cNvSpPr>
            <p:nvPr/>
          </p:nvSpPr>
          <p:spPr bwMode="auto">
            <a:xfrm>
              <a:off x="4800" y="288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11" name="Rectangle 19"/>
            <p:cNvSpPr>
              <a:spLocks noChangeArrowheads="1"/>
            </p:cNvSpPr>
            <p:nvPr/>
          </p:nvSpPr>
          <p:spPr bwMode="auto">
            <a:xfrm>
              <a:off x="4896" y="2784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12" name="Rectangle 20"/>
            <p:cNvSpPr>
              <a:spLocks noChangeArrowheads="1"/>
            </p:cNvSpPr>
            <p:nvPr/>
          </p:nvSpPr>
          <p:spPr bwMode="auto">
            <a:xfrm>
              <a:off x="4704" y="2880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13" name="Rectangle 21"/>
            <p:cNvSpPr>
              <a:spLocks noChangeArrowheads="1"/>
            </p:cNvSpPr>
            <p:nvPr/>
          </p:nvSpPr>
          <p:spPr bwMode="auto">
            <a:xfrm>
              <a:off x="4800" y="278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14" name="Rectangle 22"/>
            <p:cNvSpPr>
              <a:spLocks noChangeArrowheads="1"/>
            </p:cNvSpPr>
            <p:nvPr/>
          </p:nvSpPr>
          <p:spPr bwMode="auto">
            <a:xfrm>
              <a:off x="4896" y="2880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15" name="Rectangle 23"/>
            <p:cNvSpPr>
              <a:spLocks noChangeArrowheads="1"/>
            </p:cNvSpPr>
            <p:nvPr/>
          </p:nvSpPr>
          <p:spPr bwMode="auto">
            <a:xfrm>
              <a:off x="4896" y="2688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4216" name="Group 24"/>
          <p:cNvGrpSpPr>
            <a:grpSpLocks/>
          </p:cNvGrpSpPr>
          <p:nvPr/>
        </p:nvGrpSpPr>
        <p:grpSpPr bwMode="auto">
          <a:xfrm>
            <a:off x="1828800" y="3886200"/>
            <a:ext cx="1219200" cy="2225675"/>
            <a:chOff x="1152" y="2448"/>
            <a:chExt cx="768" cy="1402"/>
          </a:xfrm>
        </p:grpSpPr>
        <p:grpSp>
          <p:nvGrpSpPr>
            <p:cNvPr id="264217" name="Group 25"/>
            <p:cNvGrpSpPr>
              <a:grpSpLocks/>
            </p:cNvGrpSpPr>
            <p:nvPr/>
          </p:nvGrpSpPr>
          <p:grpSpPr bwMode="auto">
            <a:xfrm>
              <a:off x="1632" y="3360"/>
              <a:ext cx="288" cy="490"/>
              <a:chOff x="1632" y="3360"/>
              <a:chExt cx="288" cy="490"/>
            </a:xfrm>
          </p:grpSpPr>
          <p:sp>
            <p:nvSpPr>
              <p:cNvPr id="264218" name="Rectangle 26"/>
              <p:cNvSpPr>
                <a:spLocks noChangeArrowheads="1"/>
              </p:cNvSpPr>
              <p:nvPr/>
            </p:nvSpPr>
            <p:spPr bwMode="auto">
              <a:xfrm>
                <a:off x="1632" y="33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4219" name="Rectangle 27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4220" name="Rectangle 28"/>
              <p:cNvSpPr>
                <a:spLocks noChangeArrowheads="1"/>
              </p:cNvSpPr>
              <p:nvPr/>
            </p:nvSpPr>
            <p:spPr bwMode="auto">
              <a:xfrm>
                <a:off x="1632" y="3456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4221" name="Rectangle 29"/>
              <p:cNvSpPr>
                <a:spLocks noChangeArrowheads="1"/>
              </p:cNvSpPr>
              <p:nvPr/>
            </p:nvSpPr>
            <p:spPr bwMode="auto">
              <a:xfrm>
                <a:off x="1728" y="3456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4222" name="Rectangle 30"/>
              <p:cNvSpPr>
                <a:spLocks noChangeArrowheads="1"/>
              </p:cNvSpPr>
              <p:nvPr/>
            </p:nvSpPr>
            <p:spPr bwMode="auto">
              <a:xfrm>
                <a:off x="1824" y="3456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4223" name="Rectangle 31"/>
              <p:cNvSpPr>
                <a:spLocks noChangeArrowheads="1"/>
              </p:cNvSpPr>
              <p:nvPr/>
            </p:nvSpPr>
            <p:spPr bwMode="auto">
              <a:xfrm>
                <a:off x="1632" y="3552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4224" name="Rectangle 32"/>
              <p:cNvSpPr>
                <a:spLocks noChangeArrowheads="1"/>
              </p:cNvSpPr>
              <p:nvPr/>
            </p:nvSpPr>
            <p:spPr bwMode="auto">
              <a:xfrm>
                <a:off x="1824" y="355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4225" name="Rectangle 33"/>
              <p:cNvSpPr>
                <a:spLocks noChangeArrowheads="1"/>
              </p:cNvSpPr>
              <p:nvPr/>
            </p:nvSpPr>
            <p:spPr bwMode="auto">
              <a:xfrm>
                <a:off x="1728" y="3552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4226" name="Rectangle 34"/>
              <p:cNvSpPr>
                <a:spLocks noChangeArrowheads="1"/>
              </p:cNvSpPr>
              <p:nvPr/>
            </p:nvSpPr>
            <p:spPr bwMode="auto">
              <a:xfrm>
                <a:off x="1824" y="3360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4227" name="Text Box 35"/>
              <p:cNvSpPr txBox="1">
                <a:spLocks noChangeArrowheads="1"/>
              </p:cNvSpPr>
              <p:nvPr/>
            </p:nvSpPr>
            <p:spPr bwMode="auto">
              <a:xfrm>
                <a:off x="1680" y="3600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</p:grpSp>
        <p:sp>
          <p:nvSpPr>
            <p:cNvPr id="264228" name="Line 36"/>
            <p:cNvSpPr>
              <a:spLocks noChangeShapeType="1"/>
            </p:cNvSpPr>
            <p:nvPr/>
          </p:nvSpPr>
          <p:spPr bwMode="auto">
            <a:xfrm>
              <a:off x="1152" y="2448"/>
              <a:ext cx="48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64230" name="Text Box 38"/>
          <p:cNvSpPr txBox="1">
            <a:spLocks noChangeArrowheads="1"/>
          </p:cNvSpPr>
          <p:nvPr/>
        </p:nvSpPr>
        <p:spPr bwMode="auto">
          <a:xfrm>
            <a:off x="685800" y="4495800"/>
            <a:ext cx="1385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Cutoff=5</a:t>
            </a:r>
          </a:p>
        </p:txBody>
      </p:sp>
      <p:sp>
        <p:nvSpPr>
          <p:cNvPr id="264231" name="Text Box 39"/>
          <p:cNvSpPr txBox="1">
            <a:spLocks noChangeArrowheads="1"/>
          </p:cNvSpPr>
          <p:nvPr/>
        </p:nvSpPr>
        <p:spPr bwMode="auto">
          <a:xfrm>
            <a:off x="3749675" y="838200"/>
            <a:ext cx="5318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6600"/>
                </a:solidFill>
              </a:rPr>
              <a:t>f(N) = g(N) + h(N) </a:t>
            </a:r>
          </a:p>
          <a:p>
            <a:r>
              <a:rPr lang="en-US">
                <a:solidFill>
                  <a:srgbClr val="CC6600"/>
                </a:solidFill>
              </a:rPr>
              <a:t>with h(N) = number of misplaced tiles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7151-5DB4-4291-AFAD-D6BEDFC8900E}" type="slidenum">
              <a:rPr lang="ar-SA"/>
              <a:pPr/>
              <a:t>75</a:t>
            </a:fld>
            <a:endParaRPr lang="en-GB"/>
          </a:p>
        </p:txBody>
      </p:sp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8-Puzzle</a:t>
            </a:r>
          </a:p>
        </p:txBody>
      </p:sp>
      <p:grpSp>
        <p:nvGrpSpPr>
          <p:cNvPr id="265219" name="Group 3"/>
          <p:cNvGrpSpPr>
            <a:grpSpLocks/>
          </p:cNvGrpSpPr>
          <p:nvPr/>
        </p:nvGrpSpPr>
        <p:grpSpPr bwMode="auto">
          <a:xfrm>
            <a:off x="1371600" y="3657600"/>
            <a:ext cx="457200" cy="777875"/>
            <a:chOff x="864" y="2304"/>
            <a:chExt cx="288" cy="490"/>
          </a:xfrm>
        </p:grpSpPr>
        <p:sp>
          <p:nvSpPr>
            <p:cNvPr id="265220" name="Rectangle 4"/>
            <p:cNvSpPr>
              <a:spLocks noChangeArrowheads="1"/>
            </p:cNvSpPr>
            <p:nvPr/>
          </p:nvSpPr>
          <p:spPr bwMode="auto">
            <a:xfrm>
              <a:off x="864" y="230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21" name="Rectangle 5"/>
            <p:cNvSpPr>
              <a:spLocks noChangeArrowheads="1"/>
            </p:cNvSpPr>
            <p:nvPr/>
          </p:nvSpPr>
          <p:spPr bwMode="auto">
            <a:xfrm>
              <a:off x="960" y="230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22" name="Rectangle 6"/>
            <p:cNvSpPr>
              <a:spLocks noChangeArrowheads="1"/>
            </p:cNvSpPr>
            <p:nvPr/>
          </p:nvSpPr>
          <p:spPr bwMode="auto">
            <a:xfrm>
              <a:off x="864" y="2400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23" name="Rectangle 7"/>
            <p:cNvSpPr>
              <a:spLocks noChangeArrowheads="1"/>
            </p:cNvSpPr>
            <p:nvPr/>
          </p:nvSpPr>
          <p:spPr bwMode="auto">
            <a:xfrm>
              <a:off x="960" y="240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24" name="Rectangle 8"/>
            <p:cNvSpPr>
              <a:spLocks noChangeArrowheads="1"/>
            </p:cNvSpPr>
            <p:nvPr/>
          </p:nvSpPr>
          <p:spPr bwMode="auto">
            <a:xfrm>
              <a:off x="1056" y="2400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25" name="Rectangle 9"/>
            <p:cNvSpPr>
              <a:spLocks noChangeArrowheads="1"/>
            </p:cNvSpPr>
            <p:nvPr/>
          </p:nvSpPr>
          <p:spPr bwMode="auto">
            <a:xfrm>
              <a:off x="864" y="2496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26" name="Rectangle 10"/>
            <p:cNvSpPr>
              <a:spLocks noChangeArrowheads="1"/>
            </p:cNvSpPr>
            <p:nvPr/>
          </p:nvSpPr>
          <p:spPr bwMode="auto">
            <a:xfrm>
              <a:off x="960" y="24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27" name="Rectangle 11"/>
            <p:cNvSpPr>
              <a:spLocks noChangeArrowheads="1"/>
            </p:cNvSpPr>
            <p:nvPr/>
          </p:nvSpPr>
          <p:spPr bwMode="auto">
            <a:xfrm>
              <a:off x="1056" y="2496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28" name="Rectangle 12"/>
            <p:cNvSpPr>
              <a:spLocks noChangeArrowheads="1"/>
            </p:cNvSpPr>
            <p:nvPr/>
          </p:nvSpPr>
          <p:spPr bwMode="auto">
            <a:xfrm>
              <a:off x="1056" y="2304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29" name="Text Box 13"/>
            <p:cNvSpPr txBox="1">
              <a:spLocks noChangeArrowheads="1"/>
            </p:cNvSpPr>
            <p:nvPr/>
          </p:nvSpPr>
          <p:spPr bwMode="auto">
            <a:xfrm>
              <a:off x="912" y="2544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/>
                <a:t>4</a:t>
              </a:r>
            </a:p>
          </p:txBody>
        </p:sp>
      </p:grpSp>
      <p:grpSp>
        <p:nvGrpSpPr>
          <p:cNvPr id="265230" name="Group 14"/>
          <p:cNvGrpSpPr>
            <a:grpSpLocks/>
          </p:cNvGrpSpPr>
          <p:nvPr/>
        </p:nvGrpSpPr>
        <p:grpSpPr bwMode="auto">
          <a:xfrm>
            <a:off x="7467600" y="4267200"/>
            <a:ext cx="457200" cy="457200"/>
            <a:chOff x="4704" y="2688"/>
            <a:chExt cx="288" cy="288"/>
          </a:xfrm>
        </p:grpSpPr>
        <p:sp>
          <p:nvSpPr>
            <p:cNvPr id="265231" name="Rectangle 15"/>
            <p:cNvSpPr>
              <a:spLocks noChangeArrowheads="1"/>
            </p:cNvSpPr>
            <p:nvPr/>
          </p:nvSpPr>
          <p:spPr bwMode="auto">
            <a:xfrm>
              <a:off x="4800" y="268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32" name="Rectangle 16"/>
            <p:cNvSpPr>
              <a:spLocks noChangeArrowheads="1"/>
            </p:cNvSpPr>
            <p:nvPr/>
          </p:nvSpPr>
          <p:spPr bwMode="auto">
            <a:xfrm>
              <a:off x="4704" y="278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33" name="Rectangle 17"/>
            <p:cNvSpPr>
              <a:spLocks noChangeArrowheads="1"/>
            </p:cNvSpPr>
            <p:nvPr/>
          </p:nvSpPr>
          <p:spPr bwMode="auto">
            <a:xfrm>
              <a:off x="4704" y="2688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34" name="Rectangle 18"/>
            <p:cNvSpPr>
              <a:spLocks noChangeArrowheads="1"/>
            </p:cNvSpPr>
            <p:nvPr/>
          </p:nvSpPr>
          <p:spPr bwMode="auto">
            <a:xfrm>
              <a:off x="4800" y="288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35" name="Rectangle 19"/>
            <p:cNvSpPr>
              <a:spLocks noChangeArrowheads="1"/>
            </p:cNvSpPr>
            <p:nvPr/>
          </p:nvSpPr>
          <p:spPr bwMode="auto">
            <a:xfrm>
              <a:off x="4896" y="2784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36" name="Rectangle 20"/>
            <p:cNvSpPr>
              <a:spLocks noChangeArrowheads="1"/>
            </p:cNvSpPr>
            <p:nvPr/>
          </p:nvSpPr>
          <p:spPr bwMode="auto">
            <a:xfrm>
              <a:off x="4704" y="2880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37" name="Rectangle 21"/>
            <p:cNvSpPr>
              <a:spLocks noChangeArrowheads="1"/>
            </p:cNvSpPr>
            <p:nvPr/>
          </p:nvSpPr>
          <p:spPr bwMode="auto">
            <a:xfrm>
              <a:off x="4800" y="278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38" name="Rectangle 22"/>
            <p:cNvSpPr>
              <a:spLocks noChangeArrowheads="1"/>
            </p:cNvSpPr>
            <p:nvPr/>
          </p:nvSpPr>
          <p:spPr bwMode="auto">
            <a:xfrm>
              <a:off x="4896" y="2880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39" name="Rectangle 23"/>
            <p:cNvSpPr>
              <a:spLocks noChangeArrowheads="1"/>
            </p:cNvSpPr>
            <p:nvPr/>
          </p:nvSpPr>
          <p:spPr bwMode="auto">
            <a:xfrm>
              <a:off x="4896" y="2688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5240" name="Group 24"/>
          <p:cNvGrpSpPr>
            <a:grpSpLocks/>
          </p:cNvGrpSpPr>
          <p:nvPr/>
        </p:nvGrpSpPr>
        <p:grpSpPr bwMode="auto">
          <a:xfrm>
            <a:off x="1828800" y="3886200"/>
            <a:ext cx="1219200" cy="1006475"/>
            <a:chOff x="1152" y="2448"/>
            <a:chExt cx="768" cy="634"/>
          </a:xfrm>
        </p:grpSpPr>
        <p:grpSp>
          <p:nvGrpSpPr>
            <p:cNvPr id="265241" name="Group 25"/>
            <p:cNvGrpSpPr>
              <a:grpSpLocks/>
            </p:cNvGrpSpPr>
            <p:nvPr/>
          </p:nvGrpSpPr>
          <p:grpSpPr bwMode="auto">
            <a:xfrm>
              <a:off x="1632" y="2592"/>
              <a:ext cx="288" cy="490"/>
              <a:chOff x="1632" y="2592"/>
              <a:chExt cx="288" cy="490"/>
            </a:xfrm>
          </p:grpSpPr>
          <p:sp>
            <p:nvSpPr>
              <p:cNvPr id="265242" name="Rectangle 26"/>
              <p:cNvSpPr>
                <a:spLocks noChangeArrowheads="1"/>
              </p:cNvSpPr>
              <p:nvPr/>
            </p:nvSpPr>
            <p:spPr bwMode="auto">
              <a:xfrm>
                <a:off x="1632" y="259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5243" name="Rectangle 27"/>
              <p:cNvSpPr>
                <a:spLocks noChangeArrowheads="1"/>
              </p:cNvSpPr>
              <p:nvPr/>
            </p:nvSpPr>
            <p:spPr bwMode="auto">
              <a:xfrm>
                <a:off x="1728" y="2592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5244" name="Rectangle 28"/>
              <p:cNvSpPr>
                <a:spLocks noChangeArrowheads="1"/>
              </p:cNvSpPr>
              <p:nvPr/>
            </p:nvSpPr>
            <p:spPr bwMode="auto">
              <a:xfrm>
                <a:off x="1632" y="268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5245" name="Rectangle 29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5246" name="Rectangle 30"/>
              <p:cNvSpPr>
                <a:spLocks noChangeArrowheads="1"/>
              </p:cNvSpPr>
              <p:nvPr/>
            </p:nvSpPr>
            <p:spPr bwMode="auto">
              <a:xfrm>
                <a:off x="1824" y="268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5247" name="Rectangle 31"/>
              <p:cNvSpPr>
                <a:spLocks noChangeArrowheads="1"/>
              </p:cNvSpPr>
              <p:nvPr/>
            </p:nvSpPr>
            <p:spPr bwMode="auto">
              <a:xfrm>
                <a:off x="1632" y="278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5248" name="Rectangle 32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5249" name="Rectangle 33"/>
              <p:cNvSpPr>
                <a:spLocks noChangeArrowheads="1"/>
              </p:cNvSpPr>
              <p:nvPr/>
            </p:nvSpPr>
            <p:spPr bwMode="auto">
              <a:xfrm>
                <a:off x="1824" y="278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5250" name="Rectangle 34"/>
              <p:cNvSpPr>
                <a:spLocks noChangeArrowheads="1"/>
              </p:cNvSpPr>
              <p:nvPr/>
            </p:nvSpPr>
            <p:spPr bwMode="auto">
              <a:xfrm>
                <a:off x="1824" y="259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5251" name="Text Box 35"/>
              <p:cNvSpPr txBox="1">
                <a:spLocks noChangeArrowheads="1"/>
              </p:cNvSpPr>
              <p:nvPr/>
            </p:nvSpPr>
            <p:spPr bwMode="auto">
              <a:xfrm>
                <a:off x="1680" y="2832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4</a:t>
                </a:r>
              </a:p>
            </p:txBody>
          </p:sp>
        </p:grpSp>
        <p:sp>
          <p:nvSpPr>
            <p:cNvPr id="265252" name="Line 36"/>
            <p:cNvSpPr>
              <a:spLocks noChangeShapeType="1"/>
            </p:cNvSpPr>
            <p:nvPr/>
          </p:nvSpPr>
          <p:spPr bwMode="auto">
            <a:xfrm>
              <a:off x="1152" y="2448"/>
              <a:ext cx="48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65253" name="Group 37"/>
          <p:cNvGrpSpPr>
            <a:grpSpLocks/>
          </p:cNvGrpSpPr>
          <p:nvPr/>
        </p:nvGrpSpPr>
        <p:grpSpPr bwMode="auto">
          <a:xfrm>
            <a:off x="1828800" y="3886200"/>
            <a:ext cx="1219200" cy="2225675"/>
            <a:chOff x="1152" y="2448"/>
            <a:chExt cx="768" cy="1402"/>
          </a:xfrm>
        </p:grpSpPr>
        <p:grpSp>
          <p:nvGrpSpPr>
            <p:cNvPr id="265254" name="Group 38"/>
            <p:cNvGrpSpPr>
              <a:grpSpLocks/>
            </p:cNvGrpSpPr>
            <p:nvPr/>
          </p:nvGrpSpPr>
          <p:grpSpPr bwMode="auto">
            <a:xfrm>
              <a:off x="1632" y="3360"/>
              <a:ext cx="288" cy="490"/>
              <a:chOff x="1632" y="3360"/>
              <a:chExt cx="288" cy="490"/>
            </a:xfrm>
          </p:grpSpPr>
          <p:sp>
            <p:nvSpPr>
              <p:cNvPr id="265255" name="Text Box 39"/>
              <p:cNvSpPr txBox="1">
                <a:spLocks noChangeArrowheads="1"/>
              </p:cNvSpPr>
              <p:nvPr/>
            </p:nvSpPr>
            <p:spPr bwMode="auto">
              <a:xfrm>
                <a:off x="1680" y="3600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265256" name="Group 40"/>
              <p:cNvGrpSpPr>
                <a:grpSpLocks/>
              </p:cNvGrpSpPr>
              <p:nvPr/>
            </p:nvGrpSpPr>
            <p:grpSpPr bwMode="auto">
              <a:xfrm>
                <a:off x="1632" y="3360"/>
                <a:ext cx="288" cy="288"/>
                <a:chOff x="1632" y="3360"/>
                <a:chExt cx="288" cy="288"/>
              </a:xfrm>
            </p:grpSpPr>
            <p:sp>
              <p:nvSpPr>
                <p:cNvPr id="265257" name="Rectangle 41"/>
                <p:cNvSpPr>
                  <a:spLocks noChangeArrowheads="1"/>
                </p:cNvSpPr>
                <p:nvPr/>
              </p:nvSpPr>
              <p:spPr bwMode="auto">
                <a:xfrm>
                  <a:off x="163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5258" name="Rectangle 42"/>
                <p:cNvSpPr>
                  <a:spLocks noChangeArrowheads="1"/>
                </p:cNvSpPr>
                <p:nvPr/>
              </p:nvSpPr>
              <p:spPr bwMode="auto">
                <a:xfrm>
                  <a:off x="1728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5259" name="Rectangle 43"/>
                <p:cNvSpPr>
                  <a:spLocks noChangeArrowheads="1"/>
                </p:cNvSpPr>
                <p:nvPr/>
              </p:nvSpPr>
              <p:spPr bwMode="auto">
                <a:xfrm>
                  <a:off x="163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5260" name="Rectangle 44"/>
                <p:cNvSpPr>
                  <a:spLocks noChangeArrowheads="1"/>
                </p:cNvSpPr>
                <p:nvPr/>
              </p:nvSpPr>
              <p:spPr bwMode="auto">
                <a:xfrm>
                  <a:off x="1728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5261" name="Rectangle 45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5262" name="Rectangle 46"/>
                <p:cNvSpPr>
                  <a:spLocks noChangeArrowheads="1"/>
                </p:cNvSpPr>
                <p:nvPr/>
              </p:nvSpPr>
              <p:spPr bwMode="auto">
                <a:xfrm>
                  <a:off x="163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5263" name="Rectangle 47"/>
                <p:cNvSpPr>
                  <a:spLocks noChangeArrowheads="1"/>
                </p:cNvSpPr>
                <p:nvPr/>
              </p:nvSpPr>
              <p:spPr bwMode="auto">
                <a:xfrm>
                  <a:off x="1824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5264" name="Rectangle 48"/>
                <p:cNvSpPr>
                  <a:spLocks noChangeArrowheads="1"/>
                </p:cNvSpPr>
                <p:nvPr/>
              </p:nvSpPr>
              <p:spPr bwMode="auto">
                <a:xfrm>
                  <a:off x="1728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5265" name="Rectangle 49"/>
                <p:cNvSpPr>
                  <a:spLocks noChangeArrowheads="1"/>
                </p:cNvSpPr>
                <p:nvPr/>
              </p:nvSpPr>
              <p:spPr bwMode="auto">
                <a:xfrm>
                  <a:off x="1824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65266" name="Line 50"/>
            <p:cNvSpPr>
              <a:spLocks noChangeShapeType="1"/>
            </p:cNvSpPr>
            <p:nvPr/>
          </p:nvSpPr>
          <p:spPr bwMode="auto">
            <a:xfrm>
              <a:off x="1152" y="2448"/>
              <a:ext cx="48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65268" name="Text Box 52"/>
          <p:cNvSpPr txBox="1">
            <a:spLocks noChangeArrowheads="1"/>
          </p:cNvSpPr>
          <p:nvPr/>
        </p:nvSpPr>
        <p:spPr bwMode="auto">
          <a:xfrm>
            <a:off x="685800" y="4495800"/>
            <a:ext cx="1385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Cutoff=5</a:t>
            </a:r>
          </a:p>
        </p:txBody>
      </p:sp>
      <p:grpSp>
        <p:nvGrpSpPr>
          <p:cNvPr id="265269" name="Group 53"/>
          <p:cNvGrpSpPr>
            <a:grpSpLocks/>
          </p:cNvGrpSpPr>
          <p:nvPr/>
        </p:nvGrpSpPr>
        <p:grpSpPr bwMode="auto">
          <a:xfrm>
            <a:off x="3048000" y="4343400"/>
            <a:ext cx="1219200" cy="1781175"/>
            <a:chOff x="1920" y="2736"/>
            <a:chExt cx="768" cy="1122"/>
          </a:xfrm>
        </p:grpSpPr>
        <p:grpSp>
          <p:nvGrpSpPr>
            <p:cNvPr id="265270" name="Group 54"/>
            <p:cNvGrpSpPr>
              <a:grpSpLocks/>
            </p:cNvGrpSpPr>
            <p:nvPr/>
          </p:nvGrpSpPr>
          <p:grpSpPr bwMode="auto">
            <a:xfrm>
              <a:off x="2400" y="3360"/>
              <a:ext cx="288" cy="498"/>
              <a:chOff x="2400" y="3360"/>
              <a:chExt cx="288" cy="498"/>
            </a:xfrm>
          </p:grpSpPr>
          <p:sp>
            <p:nvSpPr>
              <p:cNvPr id="265271" name="Rectangle 55"/>
              <p:cNvSpPr>
                <a:spLocks noChangeArrowheads="1"/>
              </p:cNvSpPr>
              <p:nvPr/>
            </p:nvSpPr>
            <p:spPr bwMode="auto">
              <a:xfrm>
                <a:off x="2400" y="33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5272" name="Rectangle 56"/>
              <p:cNvSpPr>
                <a:spLocks noChangeArrowheads="1"/>
              </p:cNvSpPr>
              <p:nvPr/>
            </p:nvSpPr>
            <p:spPr bwMode="auto">
              <a:xfrm>
                <a:off x="2496" y="3360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5273" name="Rectangle 57"/>
              <p:cNvSpPr>
                <a:spLocks noChangeArrowheads="1"/>
              </p:cNvSpPr>
              <p:nvPr/>
            </p:nvSpPr>
            <p:spPr bwMode="auto">
              <a:xfrm>
                <a:off x="2400" y="3456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5274" name="Rectangle 58"/>
              <p:cNvSpPr>
                <a:spLocks noChangeArrowheads="1"/>
              </p:cNvSpPr>
              <p:nvPr/>
            </p:nvSpPr>
            <p:spPr bwMode="auto">
              <a:xfrm>
                <a:off x="2496" y="3552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5275" name="Rectangle 59"/>
              <p:cNvSpPr>
                <a:spLocks noChangeArrowheads="1"/>
              </p:cNvSpPr>
              <p:nvPr/>
            </p:nvSpPr>
            <p:spPr bwMode="auto">
              <a:xfrm>
                <a:off x="2496" y="3456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5276" name="Rectangle 60"/>
              <p:cNvSpPr>
                <a:spLocks noChangeArrowheads="1"/>
              </p:cNvSpPr>
              <p:nvPr/>
            </p:nvSpPr>
            <p:spPr bwMode="auto">
              <a:xfrm>
                <a:off x="2400" y="3552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5277" name="Rectangle 61"/>
              <p:cNvSpPr>
                <a:spLocks noChangeArrowheads="1"/>
              </p:cNvSpPr>
              <p:nvPr/>
            </p:nvSpPr>
            <p:spPr bwMode="auto">
              <a:xfrm>
                <a:off x="2592" y="3456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5278" name="Rectangle 62"/>
              <p:cNvSpPr>
                <a:spLocks noChangeArrowheads="1"/>
              </p:cNvSpPr>
              <p:nvPr/>
            </p:nvSpPr>
            <p:spPr bwMode="auto">
              <a:xfrm>
                <a:off x="2592" y="3552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5279" name="Rectangle 63"/>
              <p:cNvSpPr>
                <a:spLocks noChangeArrowheads="1"/>
              </p:cNvSpPr>
              <p:nvPr/>
            </p:nvSpPr>
            <p:spPr bwMode="auto">
              <a:xfrm>
                <a:off x="2592" y="3360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5280" name="Text Box 64"/>
              <p:cNvSpPr txBox="1">
                <a:spLocks noChangeArrowheads="1"/>
              </p:cNvSpPr>
              <p:nvPr/>
            </p:nvSpPr>
            <p:spPr bwMode="auto">
              <a:xfrm>
                <a:off x="2448" y="3608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</p:grpSp>
        <p:sp>
          <p:nvSpPr>
            <p:cNvPr id="265281" name="Line 65"/>
            <p:cNvSpPr>
              <a:spLocks noChangeShapeType="1"/>
            </p:cNvSpPr>
            <p:nvPr/>
          </p:nvSpPr>
          <p:spPr bwMode="auto">
            <a:xfrm>
              <a:off x="1920" y="2736"/>
              <a:ext cx="48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65282" name="Text Box 66"/>
          <p:cNvSpPr txBox="1">
            <a:spLocks noChangeArrowheads="1"/>
          </p:cNvSpPr>
          <p:nvPr/>
        </p:nvSpPr>
        <p:spPr bwMode="auto">
          <a:xfrm>
            <a:off x="3749675" y="838200"/>
            <a:ext cx="5318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6600"/>
                </a:solidFill>
              </a:rPr>
              <a:t>f(N) = g(N) + h(N) </a:t>
            </a:r>
          </a:p>
          <a:p>
            <a:r>
              <a:rPr lang="en-US">
                <a:solidFill>
                  <a:srgbClr val="CC6600"/>
                </a:solidFill>
              </a:rPr>
              <a:t>with h(N) = number of misplaced tiles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5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CE55B-EBBB-49D9-A411-64C831CFD404}" type="slidenum">
              <a:rPr lang="ar-SA"/>
              <a:pPr/>
              <a:t>76</a:t>
            </a:fld>
            <a:endParaRPr lang="en-GB"/>
          </a:p>
        </p:txBody>
      </p:sp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8-Puzzle</a:t>
            </a:r>
          </a:p>
        </p:txBody>
      </p:sp>
      <p:grpSp>
        <p:nvGrpSpPr>
          <p:cNvPr id="266243" name="Group 3"/>
          <p:cNvGrpSpPr>
            <a:grpSpLocks/>
          </p:cNvGrpSpPr>
          <p:nvPr/>
        </p:nvGrpSpPr>
        <p:grpSpPr bwMode="auto">
          <a:xfrm>
            <a:off x="1371600" y="3657600"/>
            <a:ext cx="457200" cy="777875"/>
            <a:chOff x="864" y="2304"/>
            <a:chExt cx="288" cy="490"/>
          </a:xfrm>
        </p:grpSpPr>
        <p:sp>
          <p:nvSpPr>
            <p:cNvPr id="266244" name="Rectangle 4"/>
            <p:cNvSpPr>
              <a:spLocks noChangeArrowheads="1"/>
            </p:cNvSpPr>
            <p:nvPr/>
          </p:nvSpPr>
          <p:spPr bwMode="auto">
            <a:xfrm>
              <a:off x="864" y="230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45" name="Rectangle 5"/>
            <p:cNvSpPr>
              <a:spLocks noChangeArrowheads="1"/>
            </p:cNvSpPr>
            <p:nvPr/>
          </p:nvSpPr>
          <p:spPr bwMode="auto">
            <a:xfrm>
              <a:off x="960" y="230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46" name="Rectangle 6"/>
            <p:cNvSpPr>
              <a:spLocks noChangeArrowheads="1"/>
            </p:cNvSpPr>
            <p:nvPr/>
          </p:nvSpPr>
          <p:spPr bwMode="auto">
            <a:xfrm>
              <a:off x="864" y="2400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47" name="Rectangle 7"/>
            <p:cNvSpPr>
              <a:spLocks noChangeArrowheads="1"/>
            </p:cNvSpPr>
            <p:nvPr/>
          </p:nvSpPr>
          <p:spPr bwMode="auto">
            <a:xfrm>
              <a:off x="960" y="240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48" name="Rectangle 8"/>
            <p:cNvSpPr>
              <a:spLocks noChangeArrowheads="1"/>
            </p:cNvSpPr>
            <p:nvPr/>
          </p:nvSpPr>
          <p:spPr bwMode="auto">
            <a:xfrm>
              <a:off x="1056" y="2400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49" name="Rectangle 9"/>
            <p:cNvSpPr>
              <a:spLocks noChangeArrowheads="1"/>
            </p:cNvSpPr>
            <p:nvPr/>
          </p:nvSpPr>
          <p:spPr bwMode="auto">
            <a:xfrm>
              <a:off x="864" y="2496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50" name="Rectangle 10"/>
            <p:cNvSpPr>
              <a:spLocks noChangeArrowheads="1"/>
            </p:cNvSpPr>
            <p:nvPr/>
          </p:nvSpPr>
          <p:spPr bwMode="auto">
            <a:xfrm>
              <a:off x="960" y="24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51" name="Rectangle 11"/>
            <p:cNvSpPr>
              <a:spLocks noChangeArrowheads="1"/>
            </p:cNvSpPr>
            <p:nvPr/>
          </p:nvSpPr>
          <p:spPr bwMode="auto">
            <a:xfrm>
              <a:off x="1056" y="2496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52" name="Rectangle 12"/>
            <p:cNvSpPr>
              <a:spLocks noChangeArrowheads="1"/>
            </p:cNvSpPr>
            <p:nvPr/>
          </p:nvSpPr>
          <p:spPr bwMode="auto">
            <a:xfrm>
              <a:off x="1056" y="2304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53" name="Text Box 13"/>
            <p:cNvSpPr txBox="1">
              <a:spLocks noChangeArrowheads="1"/>
            </p:cNvSpPr>
            <p:nvPr/>
          </p:nvSpPr>
          <p:spPr bwMode="auto">
            <a:xfrm>
              <a:off x="912" y="2544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/>
                <a:t>4</a:t>
              </a:r>
            </a:p>
          </p:txBody>
        </p:sp>
      </p:grpSp>
      <p:grpSp>
        <p:nvGrpSpPr>
          <p:cNvPr id="266254" name="Group 14"/>
          <p:cNvGrpSpPr>
            <a:grpSpLocks/>
          </p:cNvGrpSpPr>
          <p:nvPr/>
        </p:nvGrpSpPr>
        <p:grpSpPr bwMode="auto">
          <a:xfrm>
            <a:off x="7467600" y="4267200"/>
            <a:ext cx="457200" cy="457200"/>
            <a:chOff x="4704" y="2688"/>
            <a:chExt cx="288" cy="288"/>
          </a:xfrm>
        </p:grpSpPr>
        <p:sp>
          <p:nvSpPr>
            <p:cNvPr id="266255" name="Rectangle 15"/>
            <p:cNvSpPr>
              <a:spLocks noChangeArrowheads="1"/>
            </p:cNvSpPr>
            <p:nvPr/>
          </p:nvSpPr>
          <p:spPr bwMode="auto">
            <a:xfrm>
              <a:off x="4800" y="268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56" name="Rectangle 16"/>
            <p:cNvSpPr>
              <a:spLocks noChangeArrowheads="1"/>
            </p:cNvSpPr>
            <p:nvPr/>
          </p:nvSpPr>
          <p:spPr bwMode="auto">
            <a:xfrm>
              <a:off x="4704" y="278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57" name="Rectangle 17"/>
            <p:cNvSpPr>
              <a:spLocks noChangeArrowheads="1"/>
            </p:cNvSpPr>
            <p:nvPr/>
          </p:nvSpPr>
          <p:spPr bwMode="auto">
            <a:xfrm>
              <a:off x="4704" y="2688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58" name="Rectangle 18"/>
            <p:cNvSpPr>
              <a:spLocks noChangeArrowheads="1"/>
            </p:cNvSpPr>
            <p:nvPr/>
          </p:nvSpPr>
          <p:spPr bwMode="auto">
            <a:xfrm>
              <a:off x="4800" y="288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59" name="Rectangle 19"/>
            <p:cNvSpPr>
              <a:spLocks noChangeArrowheads="1"/>
            </p:cNvSpPr>
            <p:nvPr/>
          </p:nvSpPr>
          <p:spPr bwMode="auto">
            <a:xfrm>
              <a:off x="4896" y="2784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60" name="Rectangle 20"/>
            <p:cNvSpPr>
              <a:spLocks noChangeArrowheads="1"/>
            </p:cNvSpPr>
            <p:nvPr/>
          </p:nvSpPr>
          <p:spPr bwMode="auto">
            <a:xfrm>
              <a:off x="4704" y="2880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61" name="Rectangle 21"/>
            <p:cNvSpPr>
              <a:spLocks noChangeArrowheads="1"/>
            </p:cNvSpPr>
            <p:nvPr/>
          </p:nvSpPr>
          <p:spPr bwMode="auto">
            <a:xfrm>
              <a:off x="4800" y="278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62" name="Rectangle 22"/>
            <p:cNvSpPr>
              <a:spLocks noChangeArrowheads="1"/>
            </p:cNvSpPr>
            <p:nvPr/>
          </p:nvSpPr>
          <p:spPr bwMode="auto">
            <a:xfrm>
              <a:off x="4896" y="2880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63" name="Rectangle 23"/>
            <p:cNvSpPr>
              <a:spLocks noChangeArrowheads="1"/>
            </p:cNvSpPr>
            <p:nvPr/>
          </p:nvSpPr>
          <p:spPr bwMode="auto">
            <a:xfrm>
              <a:off x="4896" y="2688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6264" name="Group 24"/>
          <p:cNvGrpSpPr>
            <a:grpSpLocks/>
          </p:cNvGrpSpPr>
          <p:nvPr/>
        </p:nvGrpSpPr>
        <p:grpSpPr bwMode="auto">
          <a:xfrm>
            <a:off x="1828800" y="3886200"/>
            <a:ext cx="1219200" cy="1006475"/>
            <a:chOff x="1152" y="2448"/>
            <a:chExt cx="768" cy="634"/>
          </a:xfrm>
        </p:grpSpPr>
        <p:grpSp>
          <p:nvGrpSpPr>
            <p:cNvPr id="266265" name="Group 25"/>
            <p:cNvGrpSpPr>
              <a:grpSpLocks/>
            </p:cNvGrpSpPr>
            <p:nvPr/>
          </p:nvGrpSpPr>
          <p:grpSpPr bwMode="auto">
            <a:xfrm>
              <a:off x="1632" y="2592"/>
              <a:ext cx="288" cy="490"/>
              <a:chOff x="1632" y="2592"/>
              <a:chExt cx="288" cy="490"/>
            </a:xfrm>
          </p:grpSpPr>
          <p:sp>
            <p:nvSpPr>
              <p:cNvPr id="266266" name="Rectangle 26"/>
              <p:cNvSpPr>
                <a:spLocks noChangeArrowheads="1"/>
              </p:cNvSpPr>
              <p:nvPr/>
            </p:nvSpPr>
            <p:spPr bwMode="auto">
              <a:xfrm>
                <a:off x="1632" y="259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267" name="Rectangle 27"/>
              <p:cNvSpPr>
                <a:spLocks noChangeArrowheads="1"/>
              </p:cNvSpPr>
              <p:nvPr/>
            </p:nvSpPr>
            <p:spPr bwMode="auto">
              <a:xfrm>
                <a:off x="1728" y="2592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268" name="Rectangle 28"/>
              <p:cNvSpPr>
                <a:spLocks noChangeArrowheads="1"/>
              </p:cNvSpPr>
              <p:nvPr/>
            </p:nvSpPr>
            <p:spPr bwMode="auto">
              <a:xfrm>
                <a:off x="1632" y="268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269" name="Rectangle 29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270" name="Rectangle 30"/>
              <p:cNvSpPr>
                <a:spLocks noChangeArrowheads="1"/>
              </p:cNvSpPr>
              <p:nvPr/>
            </p:nvSpPr>
            <p:spPr bwMode="auto">
              <a:xfrm>
                <a:off x="1824" y="268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271" name="Rectangle 31"/>
              <p:cNvSpPr>
                <a:spLocks noChangeArrowheads="1"/>
              </p:cNvSpPr>
              <p:nvPr/>
            </p:nvSpPr>
            <p:spPr bwMode="auto">
              <a:xfrm>
                <a:off x="1632" y="278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272" name="Rectangle 32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273" name="Rectangle 33"/>
              <p:cNvSpPr>
                <a:spLocks noChangeArrowheads="1"/>
              </p:cNvSpPr>
              <p:nvPr/>
            </p:nvSpPr>
            <p:spPr bwMode="auto">
              <a:xfrm>
                <a:off x="1824" y="278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274" name="Rectangle 34"/>
              <p:cNvSpPr>
                <a:spLocks noChangeArrowheads="1"/>
              </p:cNvSpPr>
              <p:nvPr/>
            </p:nvSpPr>
            <p:spPr bwMode="auto">
              <a:xfrm>
                <a:off x="1824" y="259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275" name="Text Box 35"/>
              <p:cNvSpPr txBox="1">
                <a:spLocks noChangeArrowheads="1"/>
              </p:cNvSpPr>
              <p:nvPr/>
            </p:nvSpPr>
            <p:spPr bwMode="auto">
              <a:xfrm>
                <a:off x="1680" y="2832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4</a:t>
                </a:r>
              </a:p>
            </p:txBody>
          </p:sp>
        </p:grpSp>
        <p:sp>
          <p:nvSpPr>
            <p:cNvPr id="266276" name="Line 36"/>
            <p:cNvSpPr>
              <a:spLocks noChangeShapeType="1"/>
            </p:cNvSpPr>
            <p:nvPr/>
          </p:nvSpPr>
          <p:spPr bwMode="auto">
            <a:xfrm>
              <a:off x="1152" y="2448"/>
              <a:ext cx="48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66277" name="Group 37"/>
          <p:cNvGrpSpPr>
            <a:grpSpLocks/>
          </p:cNvGrpSpPr>
          <p:nvPr/>
        </p:nvGrpSpPr>
        <p:grpSpPr bwMode="auto">
          <a:xfrm>
            <a:off x="1828800" y="3886200"/>
            <a:ext cx="1219200" cy="2225675"/>
            <a:chOff x="1152" y="2448"/>
            <a:chExt cx="768" cy="1402"/>
          </a:xfrm>
        </p:grpSpPr>
        <p:grpSp>
          <p:nvGrpSpPr>
            <p:cNvPr id="266278" name="Group 38"/>
            <p:cNvGrpSpPr>
              <a:grpSpLocks/>
            </p:cNvGrpSpPr>
            <p:nvPr/>
          </p:nvGrpSpPr>
          <p:grpSpPr bwMode="auto">
            <a:xfrm>
              <a:off x="1632" y="3360"/>
              <a:ext cx="288" cy="490"/>
              <a:chOff x="1632" y="3360"/>
              <a:chExt cx="288" cy="490"/>
            </a:xfrm>
          </p:grpSpPr>
          <p:sp>
            <p:nvSpPr>
              <p:cNvPr id="266279" name="Text Box 39"/>
              <p:cNvSpPr txBox="1">
                <a:spLocks noChangeArrowheads="1"/>
              </p:cNvSpPr>
              <p:nvPr/>
            </p:nvSpPr>
            <p:spPr bwMode="auto">
              <a:xfrm>
                <a:off x="1680" y="3600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266280" name="Group 40"/>
              <p:cNvGrpSpPr>
                <a:grpSpLocks/>
              </p:cNvGrpSpPr>
              <p:nvPr/>
            </p:nvGrpSpPr>
            <p:grpSpPr bwMode="auto">
              <a:xfrm>
                <a:off x="1632" y="3360"/>
                <a:ext cx="288" cy="288"/>
                <a:chOff x="1632" y="3360"/>
                <a:chExt cx="288" cy="288"/>
              </a:xfrm>
            </p:grpSpPr>
            <p:sp>
              <p:nvSpPr>
                <p:cNvPr id="266281" name="Rectangle 41"/>
                <p:cNvSpPr>
                  <a:spLocks noChangeArrowheads="1"/>
                </p:cNvSpPr>
                <p:nvPr/>
              </p:nvSpPr>
              <p:spPr bwMode="auto">
                <a:xfrm>
                  <a:off x="163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6282" name="Rectangle 42"/>
                <p:cNvSpPr>
                  <a:spLocks noChangeArrowheads="1"/>
                </p:cNvSpPr>
                <p:nvPr/>
              </p:nvSpPr>
              <p:spPr bwMode="auto">
                <a:xfrm>
                  <a:off x="1728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6283" name="Rectangle 43"/>
                <p:cNvSpPr>
                  <a:spLocks noChangeArrowheads="1"/>
                </p:cNvSpPr>
                <p:nvPr/>
              </p:nvSpPr>
              <p:spPr bwMode="auto">
                <a:xfrm>
                  <a:off x="163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6284" name="Rectangle 44"/>
                <p:cNvSpPr>
                  <a:spLocks noChangeArrowheads="1"/>
                </p:cNvSpPr>
                <p:nvPr/>
              </p:nvSpPr>
              <p:spPr bwMode="auto">
                <a:xfrm>
                  <a:off x="1728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6285" name="Rectangle 45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6286" name="Rectangle 46"/>
                <p:cNvSpPr>
                  <a:spLocks noChangeArrowheads="1"/>
                </p:cNvSpPr>
                <p:nvPr/>
              </p:nvSpPr>
              <p:spPr bwMode="auto">
                <a:xfrm>
                  <a:off x="163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6287" name="Rectangle 47"/>
                <p:cNvSpPr>
                  <a:spLocks noChangeArrowheads="1"/>
                </p:cNvSpPr>
                <p:nvPr/>
              </p:nvSpPr>
              <p:spPr bwMode="auto">
                <a:xfrm>
                  <a:off x="1824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6288" name="Rectangle 48"/>
                <p:cNvSpPr>
                  <a:spLocks noChangeArrowheads="1"/>
                </p:cNvSpPr>
                <p:nvPr/>
              </p:nvSpPr>
              <p:spPr bwMode="auto">
                <a:xfrm>
                  <a:off x="1728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6289" name="Rectangle 49"/>
                <p:cNvSpPr>
                  <a:spLocks noChangeArrowheads="1"/>
                </p:cNvSpPr>
                <p:nvPr/>
              </p:nvSpPr>
              <p:spPr bwMode="auto">
                <a:xfrm>
                  <a:off x="1824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66290" name="Line 50"/>
            <p:cNvSpPr>
              <a:spLocks noChangeShapeType="1"/>
            </p:cNvSpPr>
            <p:nvPr/>
          </p:nvSpPr>
          <p:spPr bwMode="auto">
            <a:xfrm>
              <a:off x="1152" y="2448"/>
              <a:ext cx="48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66292" name="Text Box 52"/>
          <p:cNvSpPr txBox="1">
            <a:spLocks noChangeArrowheads="1"/>
          </p:cNvSpPr>
          <p:nvPr/>
        </p:nvSpPr>
        <p:spPr bwMode="auto">
          <a:xfrm>
            <a:off x="685800" y="4495800"/>
            <a:ext cx="1385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Cutoff=5</a:t>
            </a:r>
          </a:p>
        </p:txBody>
      </p:sp>
      <p:grpSp>
        <p:nvGrpSpPr>
          <p:cNvPr id="266293" name="Group 53"/>
          <p:cNvGrpSpPr>
            <a:grpSpLocks/>
          </p:cNvGrpSpPr>
          <p:nvPr/>
        </p:nvGrpSpPr>
        <p:grpSpPr bwMode="auto">
          <a:xfrm>
            <a:off x="3048000" y="4343400"/>
            <a:ext cx="1219200" cy="1781175"/>
            <a:chOff x="1920" y="2736"/>
            <a:chExt cx="768" cy="1122"/>
          </a:xfrm>
        </p:grpSpPr>
        <p:grpSp>
          <p:nvGrpSpPr>
            <p:cNvPr id="266294" name="Group 54"/>
            <p:cNvGrpSpPr>
              <a:grpSpLocks/>
            </p:cNvGrpSpPr>
            <p:nvPr/>
          </p:nvGrpSpPr>
          <p:grpSpPr bwMode="auto">
            <a:xfrm>
              <a:off x="2400" y="3360"/>
              <a:ext cx="288" cy="498"/>
              <a:chOff x="2400" y="3360"/>
              <a:chExt cx="288" cy="498"/>
            </a:xfrm>
          </p:grpSpPr>
          <p:sp>
            <p:nvSpPr>
              <p:cNvPr id="266295" name="Text Box 55"/>
              <p:cNvSpPr txBox="1">
                <a:spLocks noChangeArrowheads="1"/>
              </p:cNvSpPr>
              <p:nvPr/>
            </p:nvSpPr>
            <p:spPr bwMode="auto">
              <a:xfrm>
                <a:off x="2448" y="3608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266296" name="Group 56"/>
              <p:cNvGrpSpPr>
                <a:grpSpLocks/>
              </p:cNvGrpSpPr>
              <p:nvPr/>
            </p:nvGrpSpPr>
            <p:grpSpPr bwMode="auto">
              <a:xfrm>
                <a:off x="2400" y="3360"/>
                <a:ext cx="288" cy="288"/>
                <a:chOff x="2400" y="3360"/>
                <a:chExt cx="288" cy="288"/>
              </a:xfrm>
            </p:grpSpPr>
            <p:sp>
              <p:nvSpPr>
                <p:cNvPr id="266297" name="Rectangle 57"/>
                <p:cNvSpPr>
                  <a:spLocks noChangeArrowheads="1"/>
                </p:cNvSpPr>
                <p:nvPr/>
              </p:nvSpPr>
              <p:spPr bwMode="auto">
                <a:xfrm>
                  <a:off x="2400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6298" name="Rectangle 58"/>
                <p:cNvSpPr>
                  <a:spLocks noChangeArrowheads="1"/>
                </p:cNvSpPr>
                <p:nvPr/>
              </p:nvSpPr>
              <p:spPr bwMode="auto">
                <a:xfrm>
                  <a:off x="2496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6299" name="Rectangle 59"/>
                <p:cNvSpPr>
                  <a:spLocks noChangeArrowheads="1"/>
                </p:cNvSpPr>
                <p:nvPr/>
              </p:nvSpPr>
              <p:spPr bwMode="auto">
                <a:xfrm>
                  <a:off x="2400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6300" name="Rectangle 60"/>
                <p:cNvSpPr>
                  <a:spLocks noChangeArrowheads="1"/>
                </p:cNvSpPr>
                <p:nvPr/>
              </p:nvSpPr>
              <p:spPr bwMode="auto">
                <a:xfrm>
                  <a:off x="2496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6301" name="Rectangle 61"/>
                <p:cNvSpPr>
                  <a:spLocks noChangeArrowheads="1"/>
                </p:cNvSpPr>
                <p:nvPr/>
              </p:nvSpPr>
              <p:spPr bwMode="auto">
                <a:xfrm>
                  <a:off x="2496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6302" name="Rectangle 62"/>
                <p:cNvSpPr>
                  <a:spLocks noChangeArrowheads="1"/>
                </p:cNvSpPr>
                <p:nvPr/>
              </p:nvSpPr>
              <p:spPr bwMode="auto">
                <a:xfrm>
                  <a:off x="2400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6303" name="Rectangle 63"/>
                <p:cNvSpPr>
                  <a:spLocks noChangeArrowheads="1"/>
                </p:cNvSpPr>
                <p:nvPr/>
              </p:nvSpPr>
              <p:spPr bwMode="auto">
                <a:xfrm>
                  <a:off x="259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6304" name="Rectangle 64"/>
                <p:cNvSpPr>
                  <a:spLocks noChangeArrowheads="1"/>
                </p:cNvSpPr>
                <p:nvPr/>
              </p:nvSpPr>
              <p:spPr bwMode="auto">
                <a:xfrm>
                  <a:off x="259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6305" name="Rectangle 65"/>
                <p:cNvSpPr>
                  <a:spLocks noChangeArrowheads="1"/>
                </p:cNvSpPr>
                <p:nvPr/>
              </p:nvSpPr>
              <p:spPr bwMode="auto">
                <a:xfrm>
                  <a:off x="259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66306" name="Line 66"/>
            <p:cNvSpPr>
              <a:spLocks noChangeShapeType="1"/>
            </p:cNvSpPr>
            <p:nvPr/>
          </p:nvSpPr>
          <p:spPr bwMode="auto">
            <a:xfrm>
              <a:off x="1920" y="2736"/>
              <a:ext cx="48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66307" name="Group 67"/>
          <p:cNvGrpSpPr>
            <a:grpSpLocks/>
          </p:cNvGrpSpPr>
          <p:nvPr/>
        </p:nvGrpSpPr>
        <p:grpSpPr bwMode="auto">
          <a:xfrm>
            <a:off x="3048000" y="4114800"/>
            <a:ext cx="1219200" cy="776288"/>
            <a:chOff x="1920" y="2592"/>
            <a:chExt cx="768" cy="489"/>
          </a:xfrm>
        </p:grpSpPr>
        <p:grpSp>
          <p:nvGrpSpPr>
            <p:cNvPr id="266308" name="Group 68"/>
            <p:cNvGrpSpPr>
              <a:grpSpLocks/>
            </p:cNvGrpSpPr>
            <p:nvPr/>
          </p:nvGrpSpPr>
          <p:grpSpPr bwMode="auto">
            <a:xfrm>
              <a:off x="2400" y="2592"/>
              <a:ext cx="288" cy="489"/>
              <a:chOff x="2400" y="2592"/>
              <a:chExt cx="288" cy="489"/>
            </a:xfrm>
          </p:grpSpPr>
          <p:sp>
            <p:nvSpPr>
              <p:cNvPr id="266309" name="Rectangle 69"/>
              <p:cNvSpPr>
                <a:spLocks noChangeArrowheads="1"/>
              </p:cNvSpPr>
              <p:nvPr/>
            </p:nvSpPr>
            <p:spPr bwMode="auto">
              <a:xfrm>
                <a:off x="2400" y="259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310" name="Rectangle 70"/>
              <p:cNvSpPr>
                <a:spLocks noChangeArrowheads="1"/>
              </p:cNvSpPr>
              <p:nvPr/>
            </p:nvSpPr>
            <p:spPr bwMode="auto">
              <a:xfrm>
                <a:off x="2496" y="2688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311" name="Rectangle 71"/>
              <p:cNvSpPr>
                <a:spLocks noChangeArrowheads="1"/>
              </p:cNvSpPr>
              <p:nvPr/>
            </p:nvSpPr>
            <p:spPr bwMode="auto">
              <a:xfrm>
                <a:off x="2400" y="268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312" name="Rectangle 72"/>
              <p:cNvSpPr>
                <a:spLocks noChangeArrowheads="1"/>
              </p:cNvSpPr>
              <p:nvPr/>
            </p:nvSpPr>
            <p:spPr bwMode="auto">
              <a:xfrm>
                <a:off x="2496" y="278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313" name="Rectangle 73"/>
              <p:cNvSpPr>
                <a:spLocks noChangeArrowheads="1"/>
              </p:cNvSpPr>
              <p:nvPr/>
            </p:nvSpPr>
            <p:spPr bwMode="auto">
              <a:xfrm>
                <a:off x="2592" y="268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314" name="Rectangle 74"/>
              <p:cNvSpPr>
                <a:spLocks noChangeArrowheads="1"/>
              </p:cNvSpPr>
              <p:nvPr/>
            </p:nvSpPr>
            <p:spPr bwMode="auto">
              <a:xfrm>
                <a:off x="2400" y="278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315" name="Rectangle 75"/>
              <p:cNvSpPr>
                <a:spLocks noChangeArrowheads="1"/>
              </p:cNvSpPr>
              <p:nvPr/>
            </p:nvSpPr>
            <p:spPr bwMode="auto">
              <a:xfrm>
                <a:off x="2496" y="259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316" name="Rectangle 76"/>
              <p:cNvSpPr>
                <a:spLocks noChangeArrowheads="1"/>
              </p:cNvSpPr>
              <p:nvPr/>
            </p:nvSpPr>
            <p:spPr bwMode="auto">
              <a:xfrm>
                <a:off x="2592" y="278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317" name="Rectangle 77"/>
              <p:cNvSpPr>
                <a:spLocks noChangeArrowheads="1"/>
              </p:cNvSpPr>
              <p:nvPr/>
            </p:nvSpPr>
            <p:spPr bwMode="auto">
              <a:xfrm>
                <a:off x="2592" y="259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318" name="Text Box 78"/>
              <p:cNvSpPr txBox="1">
                <a:spLocks noChangeArrowheads="1"/>
              </p:cNvSpPr>
              <p:nvPr/>
            </p:nvSpPr>
            <p:spPr bwMode="auto">
              <a:xfrm>
                <a:off x="2456" y="2831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5</a:t>
                </a:r>
              </a:p>
            </p:txBody>
          </p:sp>
        </p:grpSp>
        <p:sp>
          <p:nvSpPr>
            <p:cNvPr id="266319" name="Line 79"/>
            <p:cNvSpPr>
              <a:spLocks noChangeShapeType="1"/>
            </p:cNvSpPr>
            <p:nvPr/>
          </p:nvSpPr>
          <p:spPr bwMode="auto">
            <a:xfrm>
              <a:off x="1920" y="273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66320" name="Text Box 80"/>
          <p:cNvSpPr txBox="1">
            <a:spLocks noChangeArrowheads="1"/>
          </p:cNvSpPr>
          <p:nvPr/>
        </p:nvSpPr>
        <p:spPr bwMode="auto">
          <a:xfrm>
            <a:off x="3749675" y="838200"/>
            <a:ext cx="5318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6600"/>
                </a:solidFill>
              </a:rPr>
              <a:t>f(N) = g(N) + h(N) </a:t>
            </a:r>
          </a:p>
          <a:p>
            <a:r>
              <a:rPr lang="en-US">
                <a:solidFill>
                  <a:srgbClr val="CC6600"/>
                </a:solidFill>
              </a:rPr>
              <a:t>with h(N) = number of misplaced tiles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0E2B-32EC-4B78-9D36-05687041B26D}" type="slidenum">
              <a:rPr lang="ar-SA"/>
              <a:pPr/>
              <a:t>77</a:t>
            </a:fld>
            <a:endParaRPr lang="en-GB"/>
          </a:p>
        </p:txBody>
      </p:sp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8-Puzzle</a:t>
            </a:r>
          </a:p>
        </p:txBody>
      </p:sp>
      <p:grpSp>
        <p:nvGrpSpPr>
          <p:cNvPr id="267267" name="Group 3"/>
          <p:cNvGrpSpPr>
            <a:grpSpLocks/>
          </p:cNvGrpSpPr>
          <p:nvPr/>
        </p:nvGrpSpPr>
        <p:grpSpPr bwMode="auto">
          <a:xfrm>
            <a:off x="1371600" y="3657600"/>
            <a:ext cx="457200" cy="777875"/>
            <a:chOff x="864" y="2304"/>
            <a:chExt cx="288" cy="490"/>
          </a:xfrm>
        </p:grpSpPr>
        <p:sp>
          <p:nvSpPr>
            <p:cNvPr id="267268" name="Rectangle 4"/>
            <p:cNvSpPr>
              <a:spLocks noChangeArrowheads="1"/>
            </p:cNvSpPr>
            <p:nvPr/>
          </p:nvSpPr>
          <p:spPr bwMode="auto">
            <a:xfrm>
              <a:off x="864" y="230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69" name="Rectangle 5"/>
            <p:cNvSpPr>
              <a:spLocks noChangeArrowheads="1"/>
            </p:cNvSpPr>
            <p:nvPr/>
          </p:nvSpPr>
          <p:spPr bwMode="auto">
            <a:xfrm>
              <a:off x="960" y="230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70" name="Rectangle 6"/>
            <p:cNvSpPr>
              <a:spLocks noChangeArrowheads="1"/>
            </p:cNvSpPr>
            <p:nvPr/>
          </p:nvSpPr>
          <p:spPr bwMode="auto">
            <a:xfrm>
              <a:off x="864" y="2400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71" name="Rectangle 7"/>
            <p:cNvSpPr>
              <a:spLocks noChangeArrowheads="1"/>
            </p:cNvSpPr>
            <p:nvPr/>
          </p:nvSpPr>
          <p:spPr bwMode="auto">
            <a:xfrm>
              <a:off x="960" y="240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72" name="Rectangle 8"/>
            <p:cNvSpPr>
              <a:spLocks noChangeArrowheads="1"/>
            </p:cNvSpPr>
            <p:nvPr/>
          </p:nvSpPr>
          <p:spPr bwMode="auto">
            <a:xfrm>
              <a:off x="1056" y="2400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73" name="Rectangle 9"/>
            <p:cNvSpPr>
              <a:spLocks noChangeArrowheads="1"/>
            </p:cNvSpPr>
            <p:nvPr/>
          </p:nvSpPr>
          <p:spPr bwMode="auto">
            <a:xfrm>
              <a:off x="864" y="2496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74" name="Rectangle 10"/>
            <p:cNvSpPr>
              <a:spLocks noChangeArrowheads="1"/>
            </p:cNvSpPr>
            <p:nvPr/>
          </p:nvSpPr>
          <p:spPr bwMode="auto">
            <a:xfrm>
              <a:off x="960" y="24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75" name="Rectangle 11"/>
            <p:cNvSpPr>
              <a:spLocks noChangeArrowheads="1"/>
            </p:cNvSpPr>
            <p:nvPr/>
          </p:nvSpPr>
          <p:spPr bwMode="auto">
            <a:xfrm>
              <a:off x="1056" y="2496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76" name="Rectangle 12"/>
            <p:cNvSpPr>
              <a:spLocks noChangeArrowheads="1"/>
            </p:cNvSpPr>
            <p:nvPr/>
          </p:nvSpPr>
          <p:spPr bwMode="auto">
            <a:xfrm>
              <a:off x="1056" y="2304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77" name="Text Box 13"/>
            <p:cNvSpPr txBox="1">
              <a:spLocks noChangeArrowheads="1"/>
            </p:cNvSpPr>
            <p:nvPr/>
          </p:nvSpPr>
          <p:spPr bwMode="auto">
            <a:xfrm>
              <a:off x="912" y="2544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/>
                <a:t>4</a:t>
              </a:r>
            </a:p>
          </p:txBody>
        </p:sp>
      </p:grpSp>
      <p:grpSp>
        <p:nvGrpSpPr>
          <p:cNvPr id="267278" name="Group 14"/>
          <p:cNvGrpSpPr>
            <a:grpSpLocks/>
          </p:cNvGrpSpPr>
          <p:nvPr/>
        </p:nvGrpSpPr>
        <p:grpSpPr bwMode="auto">
          <a:xfrm>
            <a:off x="7467600" y="4267200"/>
            <a:ext cx="457200" cy="457200"/>
            <a:chOff x="4704" y="2688"/>
            <a:chExt cx="288" cy="288"/>
          </a:xfrm>
        </p:grpSpPr>
        <p:sp>
          <p:nvSpPr>
            <p:cNvPr id="267279" name="Rectangle 15"/>
            <p:cNvSpPr>
              <a:spLocks noChangeArrowheads="1"/>
            </p:cNvSpPr>
            <p:nvPr/>
          </p:nvSpPr>
          <p:spPr bwMode="auto">
            <a:xfrm>
              <a:off x="4800" y="268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80" name="Rectangle 16"/>
            <p:cNvSpPr>
              <a:spLocks noChangeArrowheads="1"/>
            </p:cNvSpPr>
            <p:nvPr/>
          </p:nvSpPr>
          <p:spPr bwMode="auto">
            <a:xfrm>
              <a:off x="4704" y="278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81" name="Rectangle 17"/>
            <p:cNvSpPr>
              <a:spLocks noChangeArrowheads="1"/>
            </p:cNvSpPr>
            <p:nvPr/>
          </p:nvSpPr>
          <p:spPr bwMode="auto">
            <a:xfrm>
              <a:off x="4704" y="2688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82" name="Rectangle 18"/>
            <p:cNvSpPr>
              <a:spLocks noChangeArrowheads="1"/>
            </p:cNvSpPr>
            <p:nvPr/>
          </p:nvSpPr>
          <p:spPr bwMode="auto">
            <a:xfrm>
              <a:off x="4800" y="288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83" name="Rectangle 19"/>
            <p:cNvSpPr>
              <a:spLocks noChangeArrowheads="1"/>
            </p:cNvSpPr>
            <p:nvPr/>
          </p:nvSpPr>
          <p:spPr bwMode="auto">
            <a:xfrm>
              <a:off x="4896" y="2784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84" name="Rectangle 20"/>
            <p:cNvSpPr>
              <a:spLocks noChangeArrowheads="1"/>
            </p:cNvSpPr>
            <p:nvPr/>
          </p:nvSpPr>
          <p:spPr bwMode="auto">
            <a:xfrm>
              <a:off x="4704" y="2880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85" name="Rectangle 21"/>
            <p:cNvSpPr>
              <a:spLocks noChangeArrowheads="1"/>
            </p:cNvSpPr>
            <p:nvPr/>
          </p:nvSpPr>
          <p:spPr bwMode="auto">
            <a:xfrm>
              <a:off x="4800" y="278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86" name="Rectangle 22"/>
            <p:cNvSpPr>
              <a:spLocks noChangeArrowheads="1"/>
            </p:cNvSpPr>
            <p:nvPr/>
          </p:nvSpPr>
          <p:spPr bwMode="auto">
            <a:xfrm>
              <a:off x="4896" y="2880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87" name="Rectangle 23"/>
            <p:cNvSpPr>
              <a:spLocks noChangeArrowheads="1"/>
            </p:cNvSpPr>
            <p:nvPr/>
          </p:nvSpPr>
          <p:spPr bwMode="auto">
            <a:xfrm>
              <a:off x="4896" y="2688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7288" name="Group 24"/>
          <p:cNvGrpSpPr>
            <a:grpSpLocks/>
          </p:cNvGrpSpPr>
          <p:nvPr/>
        </p:nvGrpSpPr>
        <p:grpSpPr bwMode="auto">
          <a:xfrm>
            <a:off x="1828800" y="3886200"/>
            <a:ext cx="1219200" cy="1006475"/>
            <a:chOff x="1152" y="2448"/>
            <a:chExt cx="768" cy="634"/>
          </a:xfrm>
        </p:grpSpPr>
        <p:grpSp>
          <p:nvGrpSpPr>
            <p:cNvPr id="267289" name="Group 25"/>
            <p:cNvGrpSpPr>
              <a:grpSpLocks/>
            </p:cNvGrpSpPr>
            <p:nvPr/>
          </p:nvGrpSpPr>
          <p:grpSpPr bwMode="auto">
            <a:xfrm>
              <a:off x="1632" y="2592"/>
              <a:ext cx="288" cy="490"/>
              <a:chOff x="1632" y="2592"/>
              <a:chExt cx="288" cy="490"/>
            </a:xfrm>
          </p:grpSpPr>
          <p:sp>
            <p:nvSpPr>
              <p:cNvPr id="267290" name="Rectangle 26"/>
              <p:cNvSpPr>
                <a:spLocks noChangeArrowheads="1"/>
              </p:cNvSpPr>
              <p:nvPr/>
            </p:nvSpPr>
            <p:spPr bwMode="auto">
              <a:xfrm>
                <a:off x="1632" y="259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7291" name="Rectangle 27"/>
              <p:cNvSpPr>
                <a:spLocks noChangeArrowheads="1"/>
              </p:cNvSpPr>
              <p:nvPr/>
            </p:nvSpPr>
            <p:spPr bwMode="auto">
              <a:xfrm>
                <a:off x="1728" y="2592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7292" name="Rectangle 28"/>
              <p:cNvSpPr>
                <a:spLocks noChangeArrowheads="1"/>
              </p:cNvSpPr>
              <p:nvPr/>
            </p:nvSpPr>
            <p:spPr bwMode="auto">
              <a:xfrm>
                <a:off x="1632" y="268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7293" name="Rectangle 29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7294" name="Rectangle 30"/>
              <p:cNvSpPr>
                <a:spLocks noChangeArrowheads="1"/>
              </p:cNvSpPr>
              <p:nvPr/>
            </p:nvSpPr>
            <p:spPr bwMode="auto">
              <a:xfrm>
                <a:off x="1824" y="268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7295" name="Rectangle 31"/>
              <p:cNvSpPr>
                <a:spLocks noChangeArrowheads="1"/>
              </p:cNvSpPr>
              <p:nvPr/>
            </p:nvSpPr>
            <p:spPr bwMode="auto">
              <a:xfrm>
                <a:off x="1632" y="278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7296" name="Rectangle 32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7297" name="Rectangle 33"/>
              <p:cNvSpPr>
                <a:spLocks noChangeArrowheads="1"/>
              </p:cNvSpPr>
              <p:nvPr/>
            </p:nvSpPr>
            <p:spPr bwMode="auto">
              <a:xfrm>
                <a:off x="1824" y="278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7298" name="Rectangle 34"/>
              <p:cNvSpPr>
                <a:spLocks noChangeArrowheads="1"/>
              </p:cNvSpPr>
              <p:nvPr/>
            </p:nvSpPr>
            <p:spPr bwMode="auto">
              <a:xfrm>
                <a:off x="1824" y="259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7299" name="Text Box 35"/>
              <p:cNvSpPr txBox="1">
                <a:spLocks noChangeArrowheads="1"/>
              </p:cNvSpPr>
              <p:nvPr/>
            </p:nvSpPr>
            <p:spPr bwMode="auto">
              <a:xfrm>
                <a:off x="1680" y="2832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4</a:t>
                </a:r>
              </a:p>
            </p:txBody>
          </p:sp>
        </p:grpSp>
        <p:sp>
          <p:nvSpPr>
            <p:cNvPr id="267300" name="Line 36"/>
            <p:cNvSpPr>
              <a:spLocks noChangeShapeType="1"/>
            </p:cNvSpPr>
            <p:nvPr/>
          </p:nvSpPr>
          <p:spPr bwMode="auto">
            <a:xfrm>
              <a:off x="1152" y="2448"/>
              <a:ext cx="48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67301" name="Group 37"/>
          <p:cNvGrpSpPr>
            <a:grpSpLocks/>
          </p:cNvGrpSpPr>
          <p:nvPr/>
        </p:nvGrpSpPr>
        <p:grpSpPr bwMode="auto">
          <a:xfrm>
            <a:off x="1828800" y="3886200"/>
            <a:ext cx="1219200" cy="2225675"/>
            <a:chOff x="1152" y="2448"/>
            <a:chExt cx="768" cy="1402"/>
          </a:xfrm>
        </p:grpSpPr>
        <p:grpSp>
          <p:nvGrpSpPr>
            <p:cNvPr id="267302" name="Group 38"/>
            <p:cNvGrpSpPr>
              <a:grpSpLocks/>
            </p:cNvGrpSpPr>
            <p:nvPr/>
          </p:nvGrpSpPr>
          <p:grpSpPr bwMode="auto">
            <a:xfrm>
              <a:off x="1632" y="3360"/>
              <a:ext cx="288" cy="490"/>
              <a:chOff x="1632" y="3360"/>
              <a:chExt cx="288" cy="490"/>
            </a:xfrm>
          </p:grpSpPr>
          <p:sp>
            <p:nvSpPr>
              <p:cNvPr id="267303" name="Text Box 39"/>
              <p:cNvSpPr txBox="1">
                <a:spLocks noChangeArrowheads="1"/>
              </p:cNvSpPr>
              <p:nvPr/>
            </p:nvSpPr>
            <p:spPr bwMode="auto">
              <a:xfrm>
                <a:off x="1680" y="3600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267304" name="Group 40"/>
              <p:cNvGrpSpPr>
                <a:grpSpLocks/>
              </p:cNvGrpSpPr>
              <p:nvPr/>
            </p:nvGrpSpPr>
            <p:grpSpPr bwMode="auto">
              <a:xfrm>
                <a:off x="1632" y="3360"/>
                <a:ext cx="288" cy="288"/>
                <a:chOff x="1632" y="3360"/>
                <a:chExt cx="288" cy="288"/>
              </a:xfrm>
            </p:grpSpPr>
            <p:sp>
              <p:nvSpPr>
                <p:cNvPr id="267305" name="Rectangle 41"/>
                <p:cNvSpPr>
                  <a:spLocks noChangeArrowheads="1"/>
                </p:cNvSpPr>
                <p:nvPr/>
              </p:nvSpPr>
              <p:spPr bwMode="auto">
                <a:xfrm>
                  <a:off x="163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7306" name="Rectangle 42"/>
                <p:cNvSpPr>
                  <a:spLocks noChangeArrowheads="1"/>
                </p:cNvSpPr>
                <p:nvPr/>
              </p:nvSpPr>
              <p:spPr bwMode="auto">
                <a:xfrm>
                  <a:off x="1728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7307" name="Rectangle 43"/>
                <p:cNvSpPr>
                  <a:spLocks noChangeArrowheads="1"/>
                </p:cNvSpPr>
                <p:nvPr/>
              </p:nvSpPr>
              <p:spPr bwMode="auto">
                <a:xfrm>
                  <a:off x="163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7308" name="Rectangle 44"/>
                <p:cNvSpPr>
                  <a:spLocks noChangeArrowheads="1"/>
                </p:cNvSpPr>
                <p:nvPr/>
              </p:nvSpPr>
              <p:spPr bwMode="auto">
                <a:xfrm>
                  <a:off x="1728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7309" name="Rectangle 45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7310" name="Rectangle 46"/>
                <p:cNvSpPr>
                  <a:spLocks noChangeArrowheads="1"/>
                </p:cNvSpPr>
                <p:nvPr/>
              </p:nvSpPr>
              <p:spPr bwMode="auto">
                <a:xfrm>
                  <a:off x="163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7311" name="Rectangle 47"/>
                <p:cNvSpPr>
                  <a:spLocks noChangeArrowheads="1"/>
                </p:cNvSpPr>
                <p:nvPr/>
              </p:nvSpPr>
              <p:spPr bwMode="auto">
                <a:xfrm>
                  <a:off x="1824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7312" name="Rectangle 48"/>
                <p:cNvSpPr>
                  <a:spLocks noChangeArrowheads="1"/>
                </p:cNvSpPr>
                <p:nvPr/>
              </p:nvSpPr>
              <p:spPr bwMode="auto">
                <a:xfrm>
                  <a:off x="1728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7313" name="Rectangle 49"/>
                <p:cNvSpPr>
                  <a:spLocks noChangeArrowheads="1"/>
                </p:cNvSpPr>
                <p:nvPr/>
              </p:nvSpPr>
              <p:spPr bwMode="auto">
                <a:xfrm>
                  <a:off x="1824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67314" name="Line 50"/>
            <p:cNvSpPr>
              <a:spLocks noChangeShapeType="1"/>
            </p:cNvSpPr>
            <p:nvPr/>
          </p:nvSpPr>
          <p:spPr bwMode="auto">
            <a:xfrm>
              <a:off x="1152" y="2448"/>
              <a:ext cx="48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67316" name="Text Box 52"/>
          <p:cNvSpPr txBox="1">
            <a:spLocks noChangeArrowheads="1"/>
          </p:cNvSpPr>
          <p:nvPr/>
        </p:nvSpPr>
        <p:spPr bwMode="auto">
          <a:xfrm>
            <a:off x="685800" y="4495800"/>
            <a:ext cx="1385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Cutoff=5</a:t>
            </a:r>
          </a:p>
        </p:txBody>
      </p:sp>
      <p:grpSp>
        <p:nvGrpSpPr>
          <p:cNvPr id="267317" name="Group 53"/>
          <p:cNvGrpSpPr>
            <a:grpSpLocks/>
          </p:cNvGrpSpPr>
          <p:nvPr/>
        </p:nvGrpSpPr>
        <p:grpSpPr bwMode="auto">
          <a:xfrm>
            <a:off x="3048000" y="4343400"/>
            <a:ext cx="1219200" cy="1781175"/>
            <a:chOff x="1920" y="2736"/>
            <a:chExt cx="768" cy="1122"/>
          </a:xfrm>
        </p:grpSpPr>
        <p:grpSp>
          <p:nvGrpSpPr>
            <p:cNvPr id="267318" name="Group 54"/>
            <p:cNvGrpSpPr>
              <a:grpSpLocks/>
            </p:cNvGrpSpPr>
            <p:nvPr/>
          </p:nvGrpSpPr>
          <p:grpSpPr bwMode="auto">
            <a:xfrm>
              <a:off x="2400" y="3360"/>
              <a:ext cx="288" cy="498"/>
              <a:chOff x="2400" y="3360"/>
              <a:chExt cx="288" cy="498"/>
            </a:xfrm>
          </p:grpSpPr>
          <p:sp>
            <p:nvSpPr>
              <p:cNvPr id="267319" name="Text Box 55"/>
              <p:cNvSpPr txBox="1">
                <a:spLocks noChangeArrowheads="1"/>
              </p:cNvSpPr>
              <p:nvPr/>
            </p:nvSpPr>
            <p:spPr bwMode="auto">
              <a:xfrm>
                <a:off x="2448" y="3608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267320" name="Group 56"/>
              <p:cNvGrpSpPr>
                <a:grpSpLocks/>
              </p:cNvGrpSpPr>
              <p:nvPr/>
            </p:nvGrpSpPr>
            <p:grpSpPr bwMode="auto">
              <a:xfrm>
                <a:off x="2400" y="3360"/>
                <a:ext cx="288" cy="288"/>
                <a:chOff x="2400" y="3360"/>
                <a:chExt cx="288" cy="288"/>
              </a:xfrm>
            </p:grpSpPr>
            <p:sp>
              <p:nvSpPr>
                <p:cNvPr id="267321" name="Rectangle 57"/>
                <p:cNvSpPr>
                  <a:spLocks noChangeArrowheads="1"/>
                </p:cNvSpPr>
                <p:nvPr/>
              </p:nvSpPr>
              <p:spPr bwMode="auto">
                <a:xfrm>
                  <a:off x="2400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7322" name="Rectangle 58"/>
                <p:cNvSpPr>
                  <a:spLocks noChangeArrowheads="1"/>
                </p:cNvSpPr>
                <p:nvPr/>
              </p:nvSpPr>
              <p:spPr bwMode="auto">
                <a:xfrm>
                  <a:off x="2496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7323" name="Rectangle 59"/>
                <p:cNvSpPr>
                  <a:spLocks noChangeArrowheads="1"/>
                </p:cNvSpPr>
                <p:nvPr/>
              </p:nvSpPr>
              <p:spPr bwMode="auto">
                <a:xfrm>
                  <a:off x="2400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7324" name="Rectangle 60"/>
                <p:cNvSpPr>
                  <a:spLocks noChangeArrowheads="1"/>
                </p:cNvSpPr>
                <p:nvPr/>
              </p:nvSpPr>
              <p:spPr bwMode="auto">
                <a:xfrm>
                  <a:off x="2496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7325" name="Rectangle 61"/>
                <p:cNvSpPr>
                  <a:spLocks noChangeArrowheads="1"/>
                </p:cNvSpPr>
                <p:nvPr/>
              </p:nvSpPr>
              <p:spPr bwMode="auto">
                <a:xfrm>
                  <a:off x="2496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7326" name="Rectangle 62"/>
                <p:cNvSpPr>
                  <a:spLocks noChangeArrowheads="1"/>
                </p:cNvSpPr>
                <p:nvPr/>
              </p:nvSpPr>
              <p:spPr bwMode="auto">
                <a:xfrm>
                  <a:off x="2400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7327" name="Rectangle 63"/>
                <p:cNvSpPr>
                  <a:spLocks noChangeArrowheads="1"/>
                </p:cNvSpPr>
                <p:nvPr/>
              </p:nvSpPr>
              <p:spPr bwMode="auto">
                <a:xfrm>
                  <a:off x="259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7328" name="Rectangle 64"/>
                <p:cNvSpPr>
                  <a:spLocks noChangeArrowheads="1"/>
                </p:cNvSpPr>
                <p:nvPr/>
              </p:nvSpPr>
              <p:spPr bwMode="auto">
                <a:xfrm>
                  <a:off x="259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7329" name="Rectangle 65"/>
                <p:cNvSpPr>
                  <a:spLocks noChangeArrowheads="1"/>
                </p:cNvSpPr>
                <p:nvPr/>
              </p:nvSpPr>
              <p:spPr bwMode="auto">
                <a:xfrm>
                  <a:off x="259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67330" name="Line 66"/>
            <p:cNvSpPr>
              <a:spLocks noChangeShapeType="1"/>
            </p:cNvSpPr>
            <p:nvPr/>
          </p:nvSpPr>
          <p:spPr bwMode="auto">
            <a:xfrm>
              <a:off x="1920" y="2736"/>
              <a:ext cx="48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67331" name="Group 67"/>
          <p:cNvGrpSpPr>
            <a:grpSpLocks/>
          </p:cNvGrpSpPr>
          <p:nvPr/>
        </p:nvGrpSpPr>
        <p:grpSpPr bwMode="auto">
          <a:xfrm>
            <a:off x="3048000" y="4114800"/>
            <a:ext cx="1219200" cy="776288"/>
            <a:chOff x="1920" y="2592"/>
            <a:chExt cx="768" cy="489"/>
          </a:xfrm>
        </p:grpSpPr>
        <p:grpSp>
          <p:nvGrpSpPr>
            <p:cNvPr id="267332" name="Group 68"/>
            <p:cNvGrpSpPr>
              <a:grpSpLocks/>
            </p:cNvGrpSpPr>
            <p:nvPr/>
          </p:nvGrpSpPr>
          <p:grpSpPr bwMode="auto">
            <a:xfrm>
              <a:off x="2400" y="2592"/>
              <a:ext cx="288" cy="489"/>
              <a:chOff x="2400" y="2592"/>
              <a:chExt cx="288" cy="489"/>
            </a:xfrm>
          </p:grpSpPr>
          <p:sp>
            <p:nvSpPr>
              <p:cNvPr id="267333" name="Rectangle 69"/>
              <p:cNvSpPr>
                <a:spLocks noChangeArrowheads="1"/>
              </p:cNvSpPr>
              <p:nvPr/>
            </p:nvSpPr>
            <p:spPr bwMode="auto">
              <a:xfrm>
                <a:off x="2400" y="259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7334" name="Rectangle 70"/>
              <p:cNvSpPr>
                <a:spLocks noChangeArrowheads="1"/>
              </p:cNvSpPr>
              <p:nvPr/>
            </p:nvSpPr>
            <p:spPr bwMode="auto">
              <a:xfrm>
                <a:off x="2496" y="2688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7335" name="Rectangle 71"/>
              <p:cNvSpPr>
                <a:spLocks noChangeArrowheads="1"/>
              </p:cNvSpPr>
              <p:nvPr/>
            </p:nvSpPr>
            <p:spPr bwMode="auto">
              <a:xfrm>
                <a:off x="2400" y="268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7336" name="Rectangle 72"/>
              <p:cNvSpPr>
                <a:spLocks noChangeArrowheads="1"/>
              </p:cNvSpPr>
              <p:nvPr/>
            </p:nvSpPr>
            <p:spPr bwMode="auto">
              <a:xfrm>
                <a:off x="2496" y="278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7337" name="Rectangle 73"/>
              <p:cNvSpPr>
                <a:spLocks noChangeArrowheads="1"/>
              </p:cNvSpPr>
              <p:nvPr/>
            </p:nvSpPr>
            <p:spPr bwMode="auto">
              <a:xfrm>
                <a:off x="2592" y="268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7338" name="Rectangle 74"/>
              <p:cNvSpPr>
                <a:spLocks noChangeArrowheads="1"/>
              </p:cNvSpPr>
              <p:nvPr/>
            </p:nvSpPr>
            <p:spPr bwMode="auto">
              <a:xfrm>
                <a:off x="2400" y="278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7339" name="Rectangle 75"/>
              <p:cNvSpPr>
                <a:spLocks noChangeArrowheads="1"/>
              </p:cNvSpPr>
              <p:nvPr/>
            </p:nvSpPr>
            <p:spPr bwMode="auto">
              <a:xfrm>
                <a:off x="2496" y="259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7340" name="Rectangle 76"/>
              <p:cNvSpPr>
                <a:spLocks noChangeArrowheads="1"/>
              </p:cNvSpPr>
              <p:nvPr/>
            </p:nvSpPr>
            <p:spPr bwMode="auto">
              <a:xfrm>
                <a:off x="2592" y="278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7341" name="Rectangle 77"/>
              <p:cNvSpPr>
                <a:spLocks noChangeArrowheads="1"/>
              </p:cNvSpPr>
              <p:nvPr/>
            </p:nvSpPr>
            <p:spPr bwMode="auto">
              <a:xfrm>
                <a:off x="2592" y="259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7342" name="Text Box 78"/>
              <p:cNvSpPr txBox="1">
                <a:spLocks noChangeArrowheads="1"/>
              </p:cNvSpPr>
              <p:nvPr/>
            </p:nvSpPr>
            <p:spPr bwMode="auto">
              <a:xfrm>
                <a:off x="2456" y="2831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5</a:t>
                </a:r>
              </a:p>
            </p:txBody>
          </p:sp>
        </p:grpSp>
        <p:sp>
          <p:nvSpPr>
            <p:cNvPr id="267343" name="Line 79"/>
            <p:cNvSpPr>
              <a:spLocks noChangeShapeType="1"/>
            </p:cNvSpPr>
            <p:nvPr/>
          </p:nvSpPr>
          <p:spPr bwMode="auto">
            <a:xfrm>
              <a:off x="1920" y="273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67344" name="Group 80"/>
          <p:cNvGrpSpPr>
            <a:grpSpLocks/>
          </p:cNvGrpSpPr>
          <p:nvPr/>
        </p:nvGrpSpPr>
        <p:grpSpPr bwMode="auto">
          <a:xfrm>
            <a:off x="5029200" y="4648200"/>
            <a:ext cx="457200" cy="776288"/>
            <a:chOff x="3168" y="2928"/>
            <a:chExt cx="288" cy="489"/>
          </a:xfrm>
        </p:grpSpPr>
        <p:sp>
          <p:nvSpPr>
            <p:cNvPr id="267345" name="Rectangle 81"/>
            <p:cNvSpPr>
              <a:spLocks noChangeArrowheads="1"/>
            </p:cNvSpPr>
            <p:nvPr/>
          </p:nvSpPr>
          <p:spPr bwMode="auto">
            <a:xfrm>
              <a:off x="3168" y="292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346" name="Rectangle 82"/>
            <p:cNvSpPr>
              <a:spLocks noChangeArrowheads="1"/>
            </p:cNvSpPr>
            <p:nvPr/>
          </p:nvSpPr>
          <p:spPr bwMode="auto">
            <a:xfrm>
              <a:off x="3264" y="302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347" name="Rectangle 83"/>
            <p:cNvSpPr>
              <a:spLocks noChangeArrowheads="1"/>
            </p:cNvSpPr>
            <p:nvPr/>
          </p:nvSpPr>
          <p:spPr bwMode="auto">
            <a:xfrm>
              <a:off x="3168" y="3024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348" name="Rectangle 84"/>
            <p:cNvSpPr>
              <a:spLocks noChangeArrowheads="1"/>
            </p:cNvSpPr>
            <p:nvPr/>
          </p:nvSpPr>
          <p:spPr bwMode="auto">
            <a:xfrm>
              <a:off x="3360" y="3024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349" name="Rectangle 85"/>
            <p:cNvSpPr>
              <a:spLocks noChangeArrowheads="1"/>
            </p:cNvSpPr>
            <p:nvPr/>
          </p:nvSpPr>
          <p:spPr bwMode="auto">
            <a:xfrm>
              <a:off x="3168" y="3120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350" name="Rectangle 86"/>
            <p:cNvSpPr>
              <a:spLocks noChangeArrowheads="1"/>
            </p:cNvSpPr>
            <p:nvPr/>
          </p:nvSpPr>
          <p:spPr bwMode="auto">
            <a:xfrm>
              <a:off x="3360" y="2928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351" name="Rectangle 87"/>
            <p:cNvSpPr>
              <a:spLocks noChangeArrowheads="1"/>
            </p:cNvSpPr>
            <p:nvPr/>
          </p:nvSpPr>
          <p:spPr bwMode="auto">
            <a:xfrm>
              <a:off x="3360" y="3120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352" name="Rectangle 88"/>
            <p:cNvSpPr>
              <a:spLocks noChangeArrowheads="1"/>
            </p:cNvSpPr>
            <p:nvPr/>
          </p:nvSpPr>
          <p:spPr bwMode="auto">
            <a:xfrm>
              <a:off x="3264" y="2928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353" name="Text Box 89"/>
            <p:cNvSpPr txBox="1">
              <a:spLocks noChangeArrowheads="1"/>
            </p:cNvSpPr>
            <p:nvPr/>
          </p:nvSpPr>
          <p:spPr bwMode="auto">
            <a:xfrm>
              <a:off x="3224" y="3167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/>
                <a:t>7</a:t>
              </a:r>
            </a:p>
          </p:txBody>
        </p:sp>
      </p:grpSp>
      <p:sp>
        <p:nvSpPr>
          <p:cNvPr id="267354" name="Rectangle 90"/>
          <p:cNvSpPr>
            <a:spLocks noChangeArrowheads="1"/>
          </p:cNvSpPr>
          <p:nvPr/>
        </p:nvSpPr>
        <p:spPr bwMode="auto">
          <a:xfrm>
            <a:off x="5181600" y="4953000"/>
            <a:ext cx="152400" cy="152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7355" name="Line 91"/>
          <p:cNvSpPr>
            <a:spLocks noChangeShapeType="1"/>
          </p:cNvSpPr>
          <p:nvPr/>
        </p:nvSpPr>
        <p:spPr bwMode="auto">
          <a:xfrm>
            <a:off x="4267200" y="4343400"/>
            <a:ext cx="762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67356" name="Text Box 92"/>
          <p:cNvSpPr txBox="1">
            <a:spLocks noChangeArrowheads="1"/>
          </p:cNvSpPr>
          <p:nvPr/>
        </p:nvSpPr>
        <p:spPr bwMode="auto">
          <a:xfrm>
            <a:off x="3749675" y="838200"/>
            <a:ext cx="5318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6600"/>
                </a:solidFill>
              </a:rPr>
              <a:t>f(N) = g(N) + h(N) </a:t>
            </a:r>
          </a:p>
          <a:p>
            <a:r>
              <a:rPr lang="en-US">
                <a:solidFill>
                  <a:srgbClr val="CC6600"/>
                </a:solidFill>
              </a:rPr>
              <a:t>with h(N) = number of misplaced tiles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85A2-8877-40DE-ACF8-1FA89515B6E2}" type="slidenum">
              <a:rPr lang="ar-SA"/>
              <a:pPr/>
              <a:t>78</a:t>
            </a:fld>
            <a:endParaRPr lang="en-GB"/>
          </a:p>
        </p:txBody>
      </p:sp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8-Puzzle</a:t>
            </a:r>
          </a:p>
        </p:txBody>
      </p:sp>
      <p:grpSp>
        <p:nvGrpSpPr>
          <p:cNvPr id="268291" name="Group 3"/>
          <p:cNvGrpSpPr>
            <a:grpSpLocks/>
          </p:cNvGrpSpPr>
          <p:nvPr/>
        </p:nvGrpSpPr>
        <p:grpSpPr bwMode="auto">
          <a:xfrm>
            <a:off x="1371600" y="3657600"/>
            <a:ext cx="457200" cy="777875"/>
            <a:chOff x="864" y="2304"/>
            <a:chExt cx="288" cy="490"/>
          </a:xfrm>
        </p:grpSpPr>
        <p:sp>
          <p:nvSpPr>
            <p:cNvPr id="268292" name="Rectangle 4"/>
            <p:cNvSpPr>
              <a:spLocks noChangeArrowheads="1"/>
            </p:cNvSpPr>
            <p:nvPr/>
          </p:nvSpPr>
          <p:spPr bwMode="auto">
            <a:xfrm>
              <a:off x="864" y="230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293" name="Rectangle 5"/>
            <p:cNvSpPr>
              <a:spLocks noChangeArrowheads="1"/>
            </p:cNvSpPr>
            <p:nvPr/>
          </p:nvSpPr>
          <p:spPr bwMode="auto">
            <a:xfrm>
              <a:off x="960" y="230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294" name="Rectangle 6"/>
            <p:cNvSpPr>
              <a:spLocks noChangeArrowheads="1"/>
            </p:cNvSpPr>
            <p:nvPr/>
          </p:nvSpPr>
          <p:spPr bwMode="auto">
            <a:xfrm>
              <a:off x="864" y="2400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295" name="Rectangle 7"/>
            <p:cNvSpPr>
              <a:spLocks noChangeArrowheads="1"/>
            </p:cNvSpPr>
            <p:nvPr/>
          </p:nvSpPr>
          <p:spPr bwMode="auto">
            <a:xfrm>
              <a:off x="960" y="240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296" name="Rectangle 8"/>
            <p:cNvSpPr>
              <a:spLocks noChangeArrowheads="1"/>
            </p:cNvSpPr>
            <p:nvPr/>
          </p:nvSpPr>
          <p:spPr bwMode="auto">
            <a:xfrm>
              <a:off x="1056" y="2400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297" name="Rectangle 9"/>
            <p:cNvSpPr>
              <a:spLocks noChangeArrowheads="1"/>
            </p:cNvSpPr>
            <p:nvPr/>
          </p:nvSpPr>
          <p:spPr bwMode="auto">
            <a:xfrm>
              <a:off x="864" y="2496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298" name="Rectangle 10"/>
            <p:cNvSpPr>
              <a:spLocks noChangeArrowheads="1"/>
            </p:cNvSpPr>
            <p:nvPr/>
          </p:nvSpPr>
          <p:spPr bwMode="auto">
            <a:xfrm>
              <a:off x="960" y="24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299" name="Rectangle 11"/>
            <p:cNvSpPr>
              <a:spLocks noChangeArrowheads="1"/>
            </p:cNvSpPr>
            <p:nvPr/>
          </p:nvSpPr>
          <p:spPr bwMode="auto">
            <a:xfrm>
              <a:off x="1056" y="2496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300" name="Rectangle 12"/>
            <p:cNvSpPr>
              <a:spLocks noChangeArrowheads="1"/>
            </p:cNvSpPr>
            <p:nvPr/>
          </p:nvSpPr>
          <p:spPr bwMode="auto">
            <a:xfrm>
              <a:off x="1056" y="2304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301" name="Text Box 13"/>
            <p:cNvSpPr txBox="1">
              <a:spLocks noChangeArrowheads="1"/>
            </p:cNvSpPr>
            <p:nvPr/>
          </p:nvSpPr>
          <p:spPr bwMode="auto">
            <a:xfrm>
              <a:off x="912" y="2544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/>
                <a:t>4</a:t>
              </a:r>
            </a:p>
          </p:txBody>
        </p:sp>
      </p:grpSp>
      <p:grpSp>
        <p:nvGrpSpPr>
          <p:cNvPr id="268302" name="Group 14"/>
          <p:cNvGrpSpPr>
            <a:grpSpLocks/>
          </p:cNvGrpSpPr>
          <p:nvPr/>
        </p:nvGrpSpPr>
        <p:grpSpPr bwMode="auto">
          <a:xfrm>
            <a:off x="7467600" y="4267200"/>
            <a:ext cx="457200" cy="457200"/>
            <a:chOff x="4704" y="2688"/>
            <a:chExt cx="288" cy="288"/>
          </a:xfrm>
        </p:grpSpPr>
        <p:sp>
          <p:nvSpPr>
            <p:cNvPr id="268303" name="Rectangle 15"/>
            <p:cNvSpPr>
              <a:spLocks noChangeArrowheads="1"/>
            </p:cNvSpPr>
            <p:nvPr/>
          </p:nvSpPr>
          <p:spPr bwMode="auto">
            <a:xfrm>
              <a:off x="4800" y="268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304" name="Rectangle 16"/>
            <p:cNvSpPr>
              <a:spLocks noChangeArrowheads="1"/>
            </p:cNvSpPr>
            <p:nvPr/>
          </p:nvSpPr>
          <p:spPr bwMode="auto">
            <a:xfrm>
              <a:off x="4704" y="278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305" name="Rectangle 17"/>
            <p:cNvSpPr>
              <a:spLocks noChangeArrowheads="1"/>
            </p:cNvSpPr>
            <p:nvPr/>
          </p:nvSpPr>
          <p:spPr bwMode="auto">
            <a:xfrm>
              <a:off x="4704" y="2688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306" name="Rectangle 18"/>
            <p:cNvSpPr>
              <a:spLocks noChangeArrowheads="1"/>
            </p:cNvSpPr>
            <p:nvPr/>
          </p:nvSpPr>
          <p:spPr bwMode="auto">
            <a:xfrm>
              <a:off x="4800" y="288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307" name="Rectangle 19"/>
            <p:cNvSpPr>
              <a:spLocks noChangeArrowheads="1"/>
            </p:cNvSpPr>
            <p:nvPr/>
          </p:nvSpPr>
          <p:spPr bwMode="auto">
            <a:xfrm>
              <a:off x="4896" y="2784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308" name="Rectangle 20"/>
            <p:cNvSpPr>
              <a:spLocks noChangeArrowheads="1"/>
            </p:cNvSpPr>
            <p:nvPr/>
          </p:nvSpPr>
          <p:spPr bwMode="auto">
            <a:xfrm>
              <a:off x="4704" y="2880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309" name="Rectangle 21"/>
            <p:cNvSpPr>
              <a:spLocks noChangeArrowheads="1"/>
            </p:cNvSpPr>
            <p:nvPr/>
          </p:nvSpPr>
          <p:spPr bwMode="auto">
            <a:xfrm>
              <a:off x="4800" y="278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310" name="Rectangle 22"/>
            <p:cNvSpPr>
              <a:spLocks noChangeArrowheads="1"/>
            </p:cNvSpPr>
            <p:nvPr/>
          </p:nvSpPr>
          <p:spPr bwMode="auto">
            <a:xfrm>
              <a:off x="4896" y="2880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311" name="Rectangle 23"/>
            <p:cNvSpPr>
              <a:spLocks noChangeArrowheads="1"/>
            </p:cNvSpPr>
            <p:nvPr/>
          </p:nvSpPr>
          <p:spPr bwMode="auto">
            <a:xfrm>
              <a:off x="4896" y="2688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8312" name="Group 24"/>
          <p:cNvGrpSpPr>
            <a:grpSpLocks/>
          </p:cNvGrpSpPr>
          <p:nvPr/>
        </p:nvGrpSpPr>
        <p:grpSpPr bwMode="auto">
          <a:xfrm>
            <a:off x="1828800" y="3886200"/>
            <a:ext cx="1219200" cy="1006475"/>
            <a:chOff x="1152" y="2448"/>
            <a:chExt cx="768" cy="634"/>
          </a:xfrm>
        </p:grpSpPr>
        <p:grpSp>
          <p:nvGrpSpPr>
            <p:cNvPr id="268313" name="Group 25"/>
            <p:cNvGrpSpPr>
              <a:grpSpLocks/>
            </p:cNvGrpSpPr>
            <p:nvPr/>
          </p:nvGrpSpPr>
          <p:grpSpPr bwMode="auto">
            <a:xfrm>
              <a:off x="1632" y="2592"/>
              <a:ext cx="288" cy="490"/>
              <a:chOff x="1632" y="2592"/>
              <a:chExt cx="288" cy="490"/>
            </a:xfrm>
          </p:grpSpPr>
          <p:sp>
            <p:nvSpPr>
              <p:cNvPr id="268314" name="Rectangle 26"/>
              <p:cNvSpPr>
                <a:spLocks noChangeArrowheads="1"/>
              </p:cNvSpPr>
              <p:nvPr/>
            </p:nvSpPr>
            <p:spPr bwMode="auto">
              <a:xfrm>
                <a:off x="1632" y="259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15" name="Rectangle 27"/>
              <p:cNvSpPr>
                <a:spLocks noChangeArrowheads="1"/>
              </p:cNvSpPr>
              <p:nvPr/>
            </p:nvSpPr>
            <p:spPr bwMode="auto">
              <a:xfrm>
                <a:off x="1728" y="2592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16" name="Rectangle 28"/>
              <p:cNvSpPr>
                <a:spLocks noChangeArrowheads="1"/>
              </p:cNvSpPr>
              <p:nvPr/>
            </p:nvSpPr>
            <p:spPr bwMode="auto">
              <a:xfrm>
                <a:off x="1632" y="268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17" name="Rectangle 29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18" name="Rectangle 30"/>
              <p:cNvSpPr>
                <a:spLocks noChangeArrowheads="1"/>
              </p:cNvSpPr>
              <p:nvPr/>
            </p:nvSpPr>
            <p:spPr bwMode="auto">
              <a:xfrm>
                <a:off x="1824" y="268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19" name="Rectangle 31"/>
              <p:cNvSpPr>
                <a:spLocks noChangeArrowheads="1"/>
              </p:cNvSpPr>
              <p:nvPr/>
            </p:nvSpPr>
            <p:spPr bwMode="auto">
              <a:xfrm>
                <a:off x="1632" y="278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20" name="Rectangle 32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21" name="Rectangle 33"/>
              <p:cNvSpPr>
                <a:spLocks noChangeArrowheads="1"/>
              </p:cNvSpPr>
              <p:nvPr/>
            </p:nvSpPr>
            <p:spPr bwMode="auto">
              <a:xfrm>
                <a:off x="1824" y="278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22" name="Rectangle 34"/>
              <p:cNvSpPr>
                <a:spLocks noChangeArrowheads="1"/>
              </p:cNvSpPr>
              <p:nvPr/>
            </p:nvSpPr>
            <p:spPr bwMode="auto">
              <a:xfrm>
                <a:off x="1824" y="259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23" name="Text Box 35"/>
              <p:cNvSpPr txBox="1">
                <a:spLocks noChangeArrowheads="1"/>
              </p:cNvSpPr>
              <p:nvPr/>
            </p:nvSpPr>
            <p:spPr bwMode="auto">
              <a:xfrm>
                <a:off x="1680" y="2832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4</a:t>
                </a:r>
              </a:p>
            </p:txBody>
          </p:sp>
        </p:grpSp>
        <p:sp>
          <p:nvSpPr>
            <p:cNvPr id="268324" name="Line 36"/>
            <p:cNvSpPr>
              <a:spLocks noChangeShapeType="1"/>
            </p:cNvSpPr>
            <p:nvPr/>
          </p:nvSpPr>
          <p:spPr bwMode="auto">
            <a:xfrm>
              <a:off x="1152" y="2448"/>
              <a:ext cx="48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68325" name="Group 37"/>
          <p:cNvGrpSpPr>
            <a:grpSpLocks/>
          </p:cNvGrpSpPr>
          <p:nvPr/>
        </p:nvGrpSpPr>
        <p:grpSpPr bwMode="auto">
          <a:xfrm>
            <a:off x="1828800" y="3886200"/>
            <a:ext cx="1219200" cy="2225675"/>
            <a:chOff x="1152" y="2448"/>
            <a:chExt cx="768" cy="1402"/>
          </a:xfrm>
        </p:grpSpPr>
        <p:grpSp>
          <p:nvGrpSpPr>
            <p:cNvPr id="268326" name="Group 38"/>
            <p:cNvGrpSpPr>
              <a:grpSpLocks/>
            </p:cNvGrpSpPr>
            <p:nvPr/>
          </p:nvGrpSpPr>
          <p:grpSpPr bwMode="auto">
            <a:xfrm>
              <a:off x="1632" y="3360"/>
              <a:ext cx="288" cy="490"/>
              <a:chOff x="1632" y="3360"/>
              <a:chExt cx="288" cy="490"/>
            </a:xfrm>
          </p:grpSpPr>
          <p:sp>
            <p:nvSpPr>
              <p:cNvPr id="268327" name="Text Box 39"/>
              <p:cNvSpPr txBox="1">
                <a:spLocks noChangeArrowheads="1"/>
              </p:cNvSpPr>
              <p:nvPr/>
            </p:nvSpPr>
            <p:spPr bwMode="auto">
              <a:xfrm>
                <a:off x="1680" y="3600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268328" name="Group 40"/>
              <p:cNvGrpSpPr>
                <a:grpSpLocks/>
              </p:cNvGrpSpPr>
              <p:nvPr/>
            </p:nvGrpSpPr>
            <p:grpSpPr bwMode="auto">
              <a:xfrm>
                <a:off x="1632" y="3360"/>
                <a:ext cx="288" cy="288"/>
                <a:chOff x="1632" y="3360"/>
                <a:chExt cx="288" cy="288"/>
              </a:xfrm>
            </p:grpSpPr>
            <p:sp>
              <p:nvSpPr>
                <p:cNvPr id="268329" name="Rectangle 41"/>
                <p:cNvSpPr>
                  <a:spLocks noChangeArrowheads="1"/>
                </p:cNvSpPr>
                <p:nvPr/>
              </p:nvSpPr>
              <p:spPr bwMode="auto">
                <a:xfrm>
                  <a:off x="163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8330" name="Rectangle 42"/>
                <p:cNvSpPr>
                  <a:spLocks noChangeArrowheads="1"/>
                </p:cNvSpPr>
                <p:nvPr/>
              </p:nvSpPr>
              <p:spPr bwMode="auto">
                <a:xfrm>
                  <a:off x="1728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8331" name="Rectangle 43"/>
                <p:cNvSpPr>
                  <a:spLocks noChangeArrowheads="1"/>
                </p:cNvSpPr>
                <p:nvPr/>
              </p:nvSpPr>
              <p:spPr bwMode="auto">
                <a:xfrm>
                  <a:off x="163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8332" name="Rectangle 44"/>
                <p:cNvSpPr>
                  <a:spLocks noChangeArrowheads="1"/>
                </p:cNvSpPr>
                <p:nvPr/>
              </p:nvSpPr>
              <p:spPr bwMode="auto">
                <a:xfrm>
                  <a:off x="1728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8333" name="Rectangle 45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8334" name="Rectangle 46"/>
                <p:cNvSpPr>
                  <a:spLocks noChangeArrowheads="1"/>
                </p:cNvSpPr>
                <p:nvPr/>
              </p:nvSpPr>
              <p:spPr bwMode="auto">
                <a:xfrm>
                  <a:off x="163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8335" name="Rectangle 47"/>
                <p:cNvSpPr>
                  <a:spLocks noChangeArrowheads="1"/>
                </p:cNvSpPr>
                <p:nvPr/>
              </p:nvSpPr>
              <p:spPr bwMode="auto">
                <a:xfrm>
                  <a:off x="1824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8336" name="Rectangle 48"/>
                <p:cNvSpPr>
                  <a:spLocks noChangeArrowheads="1"/>
                </p:cNvSpPr>
                <p:nvPr/>
              </p:nvSpPr>
              <p:spPr bwMode="auto">
                <a:xfrm>
                  <a:off x="1728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8337" name="Rectangle 49"/>
                <p:cNvSpPr>
                  <a:spLocks noChangeArrowheads="1"/>
                </p:cNvSpPr>
                <p:nvPr/>
              </p:nvSpPr>
              <p:spPr bwMode="auto">
                <a:xfrm>
                  <a:off x="1824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68338" name="Line 50"/>
            <p:cNvSpPr>
              <a:spLocks noChangeShapeType="1"/>
            </p:cNvSpPr>
            <p:nvPr/>
          </p:nvSpPr>
          <p:spPr bwMode="auto">
            <a:xfrm>
              <a:off x="1152" y="2448"/>
              <a:ext cx="48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68340" name="Text Box 52"/>
          <p:cNvSpPr txBox="1">
            <a:spLocks noChangeArrowheads="1"/>
          </p:cNvSpPr>
          <p:nvPr/>
        </p:nvSpPr>
        <p:spPr bwMode="auto">
          <a:xfrm>
            <a:off x="685800" y="4495800"/>
            <a:ext cx="1385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Cutoff=5</a:t>
            </a:r>
          </a:p>
        </p:txBody>
      </p:sp>
      <p:grpSp>
        <p:nvGrpSpPr>
          <p:cNvPr id="268341" name="Group 53"/>
          <p:cNvGrpSpPr>
            <a:grpSpLocks/>
          </p:cNvGrpSpPr>
          <p:nvPr/>
        </p:nvGrpSpPr>
        <p:grpSpPr bwMode="auto">
          <a:xfrm>
            <a:off x="3048000" y="4343400"/>
            <a:ext cx="1219200" cy="1781175"/>
            <a:chOff x="1920" y="2736"/>
            <a:chExt cx="768" cy="1122"/>
          </a:xfrm>
        </p:grpSpPr>
        <p:grpSp>
          <p:nvGrpSpPr>
            <p:cNvPr id="268342" name="Group 54"/>
            <p:cNvGrpSpPr>
              <a:grpSpLocks/>
            </p:cNvGrpSpPr>
            <p:nvPr/>
          </p:nvGrpSpPr>
          <p:grpSpPr bwMode="auto">
            <a:xfrm>
              <a:off x="2400" y="3360"/>
              <a:ext cx="288" cy="498"/>
              <a:chOff x="2400" y="3360"/>
              <a:chExt cx="288" cy="498"/>
            </a:xfrm>
          </p:grpSpPr>
          <p:sp>
            <p:nvSpPr>
              <p:cNvPr id="268343" name="Text Box 55"/>
              <p:cNvSpPr txBox="1">
                <a:spLocks noChangeArrowheads="1"/>
              </p:cNvSpPr>
              <p:nvPr/>
            </p:nvSpPr>
            <p:spPr bwMode="auto">
              <a:xfrm>
                <a:off x="2448" y="3608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268344" name="Group 56"/>
              <p:cNvGrpSpPr>
                <a:grpSpLocks/>
              </p:cNvGrpSpPr>
              <p:nvPr/>
            </p:nvGrpSpPr>
            <p:grpSpPr bwMode="auto">
              <a:xfrm>
                <a:off x="2400" y="3360"/>
                <a:ext cx="288" cy="288"/>
                <a:chOff x="2400" y="3360"/>
                <a:chExt cx="288" cy="288"/>
              </a:xfrm>
            </p:grpSpPr>
            <p:sp>
              <p:nvSpPr>
                <p:cNvPr id="268345" name="Rectangle 57"/>
                <p:cNvSpPr>
                  <a:spLocks noChangeArrowheads="1"/>
                </p:cNvSpPr>
                <p:nvPr/>
              </p:nvSpPr>
              <p:spPr bwMode="auto">
                <a:xfrm>
                  <a:off x="2400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8346" name="Rectangle 58"/>
                <p:cNvSpPr>
                  <a:spLocks noChangeArrowheads="1"/>
                </p:cNvSpPr>
                <p:nvPr/>
              </p:nvSpPr>
              <p:spPr bwMode="auto">
                <a:xfrm>
                  <a:off x="2496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8347" name="Rectangle 59"/>
                <p:cNvSpPr>
                  <a:spLocks noChangeArrowheads="1"/>
                </p:cNvSpPr>
                <p:nvPr/>
              </p:nvSpPr>
              <p:spPr bwMode="auto">
                <a:xfrm>
                  <a:off x="2400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8348" name="Rectangle 60"/>
                <p:cNvSpPr>
                  <a:spLocks noChangeArrowheads="1"/>
                </p:cNvSpPr>
                <p:nvPr/>
              </p:nvSpPr>
              <p:spPr bwMode="auto">
                <a:xfrm>
                  <a:off x="2496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8349" name="Rectangle 61"/>
                <p:cNvSpPr>
                  <a:spLocks noChangeArrowheads="1"/>
                </p:cNvSpPr>
                <p:nvPr/>
              </p:nvSpPr>
              <p:spPr bwMode="auto">
                <a:xfrm>
                  <a:off x="2496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8350" name="Rectangle 62"/>
                <p:cNvSpPr>
                  <a:spLocks noChangeArrowheads="1"/>
                </p:cNvSpPr>
                <p:nvPr/>
              </p:nvSpPr>
              <p:spPr bwMode="auto">
                <a:xfrm>
                  <a:off x="2400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8351" name="Rectangle 63"/>
                <p:cNvSpPr>
                  <a:spLocks noChangeArrowheads="1"/>
                </p:cNvSpPr>
                <p:nvPr/>
              </p:nvSpPr>
              <p:spPr bwMode="auto">
                <a:xfrm>
                  <a:off x="259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8352" name="Rectangle 64"/>
                <p:cNvSpPr>
                  <a:spLocks noChangeArrowheads="1"/>
                </p:cNvSpPr>
                <p:nvPr/>
              </p:nvSpPr>
              <p:spPr bwMode="auto">
                <a:xfrm>
                  <a:off x="259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8353" name="Rectangle 65"/>
                <p:cNvSpPr>
                  <a:spLocks noChangeArrowheads="1"/>
                </p:cNvSpPr>
                <p:nvPr/>
              </p:nvSpPr>
              <p:spPr bwMode="auto">
                <a:xfrm>
                  <a:off x="259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68354" name="Line 66"/>
            <p:cNvSpPr>
              <a:spLocks noChangeShapeType="1"/>
            </p:cNvSpPr>
            <p:nvPr/>
          </p:nvSpPr>
          <p:spPr bwMode="auto">
            <a:xfrm>
              <a:off x="1920" y="2736"/>
              <a:ext cx="48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68355" name="Group 67"/>
          <p:cNvGrpSpPr>
            <a:grpSpLocks/>
          </p:cNvGrpSpPr>
          <p:nvPr/>
        </p:nvGrpSpPr>
        <p:grpSpPr bwMode="auto">
          <a:xfrm>
            <a:off x="3048000" y="4114800"/>
            <a:ext cx="1219200" cy="776288"/>
            <a:chOff x="1920" y="2592"/>
            <a:chExt cx="768" cy="489"/>
          </a:xfrm>
        </p:grpSpPr>
        <p:grpSp>
          <p:nvGrpSpPr>
            <p:cNvPr id="268356" name="Group 68"/>
            <p:cNvGrpSpPr>
              <a:grpSpLocks/>
            </p:cNvGrpSpPr>
            <p:nvPr/>
          </p:nvGrpSpPr>
          <p:grpSpPr bwMode="auto">
            <a:xfrm>
              <a:off x="2400" y="2592"/>
              <a:ext cx="288" cy="489"/>
              <a:chOff x="2400" y="2592"/>
              <a:chExt cx="288" cy="489"/>
            </a:xfrm>
          </p:grpSpPr>
          <p:sp>
            <p:nvSpPr>
              <p:cNvPr id="268357" name="Rectangle 69"/>
              <p:cNvSpPr>
                <a:spLocks noChangeArrowheads="1"/>
              </p:cNvSpPr>
              <p:nvPr/>
            </p:nvSpPr>
            <p:spPr bwMode="auto">
              <a:xfrm>
                <a:off x="2400" y="259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58" name="Rectangle 70"/>
              <p:cNvSpPr>
                <a:spLocks noChangeArrowheads="1"/>
              </p:cNvSpPr>
              <p:nvPr/>
            </p:nvSpPr>
            <p:spPr bwMode="auto">
              <a:xfrm>
                <a:off x="2496" y="2688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59" name="Rectangle 71"/>
              <p:cNvSpPr>
                <a:spLocks noChangeArrowheads="1"/>
              </p:cNvSpPr>
              <p:nvPr/>
            </p:nvSpPr>
            <p:spPr bwMode="auto">
              <a:xfrm>
                <a:off x="2400" y="268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60" name="Rectangle 72"/>
              <p:cNvSpPr>
                <a:spLocks noChangeArrowheads="1"/>
              </p:cNvSpPr>
              <p:nvPr/>
            </p:nvSpPr>
            <p:spPr bwMode="auto">
              <a:xfrm>
                <a:off x="2496" y="278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61" name="Rectangle 73"/>
              <p:cNvSpPr>
                <a:spLocks noChangeArrowheads="1"/>
              </p:cNvSpPr>
              <p:nvPr/>
            </p:nvSpPr>
            <p:spPr bwMode="auto">
              <a:xfrm>
                <a:off x="2592" y="268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62" name="Rectangle 74"/>
              <p:cNvSpPr>
                <a:spLocks noChangeArrowheads="1"/>
              </p:cNvSpPr>
              <p:nvPr/>
            </p:nvSpPr>
            <p:spPr bwMode="auto">
              <a:xfrm>
                <a:off x="2400" y="278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63" name="Rectangle 75"/>
              <p:cNvSpPr>
                <a:spLocks noChangeArrowheads="1"/>
              </p:cNvSpPr>
              <p:nvPr/>
            </p:nvSpPr>
            <p:spPr bwMode="auto">
              <a:xfrm>
                <a:off x="2496" y="259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64" name="Rectangle 76"/>
              <p:cNvSpPr>
                <a:spLocks noChangeArrowheads="1"/>
              </p:cNvSpPr>
              <p:nvPr/>
            </p:nvSpPr>
            <p:spPr bwMode="auto">
              <a:xfrm>
                <a:off x="2592" y="278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65" name="Rectangle 77"/>
              <p:cNvSpPr>
                <a:spLocks noChangeArrowheads="1"/>
              </p:cNvSpPr>
              <p:nvPr/>
            </p:nvSpPr>
            <p:spPr bwMode="auto">
              <a:xfrm>
                <a:off x="2592" y="259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66" name="Text Box 78"/>
              <p:cNvSpPr txBox="1">
                <a:spLocks noChangeArrowheads="1"/>
              </p:cNvSpPr>
              <p:nvPr/>
            </p:nvSpPr>
            <p:spPr bwMode="auto">
              <a:xfrm>
                <a:off x="2456" y="2831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5</a:t>
                </a:r>
              </a:p>
            </p:txBody>
          </p:sp>
        </p:grpSp>
        <p:sp>
          <p:nvSpPr>
            <p:cNvPr id="268367" name="Line 79"/>
            <p:cNvSpPr>
              <a:spLocks noChangeShapeType="1"/>
            </p:cNvSpPr>
            <p:nvPr/>
          </p:nvSpPr>
          <p:spPr bwMode="auto">
            <a:xfrm>
              <a:off x="1920" y="273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68368" name="Group 80"/>
          <p:cNvGrpSpPr>
            <a:grpSpLocks/>
          </p:cNvGrpSpPr>
          <p:nvPr/>
        </p:nvGrpSpPr>
        <p:grpSpPr bwMode="auto">
          <a:xfrm>
            <a:off x="4267200" y="4343400"/>
            <a:ext cx="1219200" cy="1081088"/>
            <a:chOff x="2688" y="2736"/>
            <a:chExt cx="768" cy="681"/>
          </a:xfrm>
        </p:grpSpPr>
        <p:grpSp>
          <p:nvGrpSpPr>
            <p:cNvPr id="268369" name="Group 81"/>
            <p:cNvGrpSpPr>
              <a:grpSpLocks/>
            </p:cNvGrpSpPr>
            <p:nvPr/>
          </p:nvGrpSpPr>
          <p:grpSpPr bwMode="auto">
            <a:xfrm>
              <a:off x="3168" y="2928"/>
              <a:ext cx="288" cy="489"/>
              <a:chOff x="3168" y="2928"/>
              <a:chExt cx="288" cy="489"/>
            </a:xfrm>
          </p:grpSpPr>
          <p:sp>
            <p:nvSpPr>
              <p:cNvPr id="268370" name="Text Box 82"/>
              <p:cNvSpPr txBox="1">
                <a:spLocks noChangeArrowheads="1"/>
              </p:cNvSpPr>
              <p:nvPr/>
            </p:nvSpPr>
            <p:spPr bwMode="auto">
              <a:xfrm>
                <a:off x="3224" y="3167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7</a:t>
                </a:r>
              </a:p>
            </p:txBody>
          </p:sp>
          <p:sp>
            <p:nvSpPr>
              <p:cNvPr id="268371" name="Rectangle 83"/>
              <p:cNvSpPr>
                <a:spLocks noChangeArrowheads="1"/>
              </p:cNvSpPr>
              <p:nvPr/>
            </p:nvSpPr>
            <p:spPr bwMode="auto">
              <a:xfrm>
                <a:off x="3168" y="292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72" name="Rectangle 84"/>
              <p:cNvSpPr>
                <a:spLocks noChangeArrowheads="1"/>
              </p:cNvSpPr>
              <p:nvPr/>
            </p:nvSpPr>
            <p:spPr bwMode="auto">
              <a:xfrm>
                <a:off x="3264" y="302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73" name="Rectangle 85"/>
              <p:cNvSpPr>
                <a:spLocks noChangeArrowheads="1"/>
              </p:cNvSpPr>
              <p:nvPr/>
            </p:nvSpPr>
            <p:spPr bwMode="auto">
              <a:xfrm>
                <a:off x="3168" y="302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74" name="Rectangle 86"/>
              <p:cNvSpPr>
                <a:spLocks noChangeArrowheads="1"/>
              </p:cNvSpPr>
              <p:nvPr/>
            </p:nvSpPr>
            <p:spPr bwMode="auto">
              <a:xfrm>
                <a:off x="3360" y="302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75" name="Rectangle 87"/>
              <p:cNvSpPr>
                <a:spLocks noChangeArrowheads="1"/>
              </p:cNvSpPr>
              <p:nvPr/>
            </p:nvSpPr>
            <p:spPr bwMode="auto">
              <a:xfrm>
                <a:off x="3168" y="312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76" name="Rectangle 88"/>
              <p:cNvSpPr>
                <a:spLocks noChangeArrowheads="1"/>
              </p:cNvSpPr>
              <p:nvPr/>
            </p:nvSpPr>
            <p:spPr bwMode="auto">
              <a:xfrm>
                <a:off x="3360" y="292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77" name="Rectangle 89"/>
              <p:cNvSpPr>
                <a:spLocks noChangeArrowheads="1"/>
              </p:cNvSpPr>
              <p:nvPr/>
            </p:nvSpPr>
            <p:spPr bwMode="auto">
              <a:xfrm>
                <a:off x="3360" y="312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78" name="Rectangle 90"/>
              <p:cNvSpPr>
                <a:spLocks noChangeArrowheads="1"/>
              </p:cNvSpPr>
              <p:nvPr/>
            </p:nvSpPr>
            <p:spPr bwMode="auto">
              <a:xfrm>
                <a:off x="3264" y="292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79" name="Rectangle 91"/>
              <p:cNvSpPr>
                <a:spLocks noChangeArrowheads="1"/>
              </p:cNvSpPr>
              <p:nvPr/>
            </p:nvSpPr>
            <p:spPr bwMode="auto">
              <a:xfrm>
                <a:off x="3264" y="312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68380" name="Line 92"/>
            <p:cNvSpPr>
              <a:spLocks noChangeShapeType="1"/>
            </p:cNvSpPr>
            <p:nvPr/>
          </p:nvSpPr>
          <p:spPr bwMode="auto">
            <a:xfrm>
              <a:off x="2688" y="2736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68381" name="Group 93"/>
          <p:cNvGrpSpPr>
            <a:grpSpLocks/>
          </p:cNvGrpSpPr>
          <p:nvPr/>
        </p:nvGrpSpPr>
        <p:grpSpPr bwMode="auto">
          <a:xfrm>
            <a:off x="4267200" y="3733800"/>
            <a:ext cx="1219200" cy="776288"/>
            <a:chOff x="2688" y="2352"/>
            <a:chExt cx="768" cy="489"/>
          </a:xfrm>
        </p:grpSpPr>
        <p:grpSp>
          <p:nvGrpSpPr>
            <p:cNvPr id="268382" name="Group 94"/>
            <p:cNvGrpSpPr>
              <a:grpSpLocks/>
            </p:cNvGrpSpPr>
            <p:nvPr/>
          </p:nvGrpSpPr>
          <p:grpSpPr bwMode="auto">
            <a:xfrm>
              <a:off x="3168" y="2352"/>
              <a:ext cx="288" cy="489"/>
              <a:chOff x="3168" y="2352"/>
              <a:chExt cx="288" cy="489"/>
            </a:xfrm>
          </p:grpSpPr>
          <p:sp>
            <p:nvSpPr>
              <p:cNvPr id="268383" name="Rectangle 95"/>
              <p:cNvSpPr>
                <a:spLocks noChangeArrowheads="1"/>
              </p:cNvSpPr>
              <p:nvPr/>
            </p:nvSpPr>
            <p:spPr bwMode="auto">
              <a:xfrm>
                <a:off x="3264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84" name="Rectangle 96"/>
              <p:cNvSpPr>
                <a:spLocks noChangeArrowheads="1"/>
              </p:cNvSpPr>
              <p:nvPr/>
            </p:nvSpPr>
            <p:spPr bwMode="auto">
              <a:xfrm>
                <a:off x="3264" y="2448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85" name="Rectangle 97"/>
              <p:cNvSpPr>
                <a:spLocks noChangeArrowheads="1"/>
              </p:cNvSpPr>
              <p:nvPr/>
            </p:nvSpPr>
            <p:spPr bwMode="auto">
              <a:xfrm>
                <a:off x="3168" y="244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86" name="Rectangle 98"/>
              <p:cNvSpPr>
                <a:spLocks noChangeArrowheads="1"/>
              </p:cNvSpPr>
              <p:nvPr/>
            </p:nvSpPr>
            <p:spPr bwMode="auto">
              <a:xfrm>
                <a:off x="3264" y="254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87" name="Rectangle 99"/>
              <p:cNvSpPr>
                <a:spLocks noChangeArrowheads="1"/>
              </p:cNvSpPr>
              <p:nvPr/>
            </p:nvSpPr>
            <p:spPr bwMode="auto">
              <a:xfrm>
                <a:off x="3360" y="244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88" name="Rectangle 100"/>
              <p:cNvSpPr>
                <a:spLocks noChangeArrowheads="1"/>
              </p:cNvSpPr>
              <p:nvPr/>
            </p:nvSpPr>
            <p:spPr bwMode="auto">
              <a:xfrm>
                <a:off x="3168" y="254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89" name="Rectangle 101"/>
              <p:cNvSpPr>
                <a:spLocks noChangeArrowheads="1"/>
              </p:cNvSpPr>
              <p:nvPr/>
            </p:nvSpPr>
            <p:spPr bwMode="auto">
              <a:xfrm>
                <a:off x="3168" y="235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90" name="Rectangle 102"/>
              <p:cNvSpPr>
                <a:spLocks noChangeArrowheads="1"/>
              </p:cNvSpPr>
              <p:nvPr/>
            </p:nvSpPr>
            <p:spPr bwMode="auto">
              <a:xfrm>
                <a:off x="3360" y="254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91" name="Rectangle 103"/>
              <p:cNvSpPr>
                <a:spLocks noChangeArrowheads="1"/>
              </p:cNvSpPr>
              <p:nvPr/>
            </p:nvSpPr>
            <p:spPr bwMode="auto">
              <a:xfrm>
                <a:off x="3360" y="235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392" name="Text Box 104"/>
              <p:cNvSpPr txBox="1">
                <a:spLocks noChangeArrowheads="1"/>
              </p:cNvSpPr>
              <p:nvPr/>
            </p:nvSpPr>
            <p:spPr bwMode="auto">
              <a:xfrm>
                <a:off x="3224" y="2591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5</a:t>
                </a:r>
              </a:p>
            </p:txBody>
          </p:sp>
        </p:grpSp>
        <p:sp>
          <p:nvSpPr>
            <p:cNvPr id="268393" name="Line 105"/>
            <p:cNvSpPr>
              <a:spLocks noChangeShapeType="1"/>
            </p:cNvSpPr>
            <p:nvPr/>
          </p:nvSpPr>
          <p:spPr bwMode="auto">
            <a:xfrm flipV="1">
              <a:off x="2688" y="2496"/>
              <a:ext cx="48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68394" name="Text Box 106"/>
          <p:cNvSpPr txBox="1">
            <a:spLocks noChangeArrowheads="1"/>
          </p:cNvSpPr>
          <p:nvPr/>
        </p:nvSpPr>
        <p:spPr bwMode="auto">
          <a:xfrm>
            <a:off x="3749675" y="838200"/>
            <a:ext cx="5318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6600"/>
                </a:solidFill>
              </a:rPr>
              <a:t>f(N) = g(N) + h(N) </a:t>
            </a:r>
          </a:p>
          <a:p>
            <a:r>
              <a:rPr lang="en-US">
                <a:solidFill>
                  <a:srgbClr val="CC6600"/>
                </a:solidFill>
              </a:rPr>
              <a:t>with h(N) = number of misplaced tiles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2C6F-A1FA-42FB-A4B7-410FB21616C6}" type="slidenum">
              <a:rPr lang="ar-SA"/>
              <a:pPr/>
              <a:t>79</a:t>
            </a:fld>
            <a:endParaRPr lang="en-GB"/>
          </a:p>
        </p:txBody>
      </p:sp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8-Puzzle</a:t>
            </a:r>
          </a:p>
        </p:txBody>
      </p:sp>
      <p:grpSp>
        <p:nvGrpSpPr>
          <p:cNvPr id="269315" name="Group 3"/>
          <p:cNvGrpSpPr>
            <a:grpSpLocks/>
          </p:cNvGrpSpPr>
          <p:nvPr/>
        </p:nvGrpSpPr>
        <p:grpSpPr bwMode="auto">
          <a:xfrm>
            <a:off x="1371600" y="3657600"/>
            <a:ext cx="457200" cy="777875"/>
            <a:chOff x="864" y="2304"/>
            <a:chExt cx="288" cy="490"/>
          </a:xfrm>
        </p:grpSpPr>
        <p:sp>
          <p:nvSpPr>
            <p:cNvPr id="269316" name="Rectangle 4"/>
            <p:cNvSpPr>
              <a:spLocks noChangeArrowheads="1"/>
            </p:cNvSpPr>
            <p:nvPr/>
          </p:nvSpPr>
          <p:spPr bwMode="auto">
            <a:xfrm>
              <a:off x="864" y="230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17" name="Rectangle 5"/>
            <p:cNvSpPr>
              <a:spLocks noChangeArrowheads="1"/>
            </p:cNvSpPr>
            <p:nvPr/>
          </p:nvSpPr>
          <p:spPr bwMode="auto">
            <a:xfrm>
              <a:off x="960" y="230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18" name="Rectangle 6"/>
            <p:cNvSpPr>
              <a:spLocks noChangeArrowheads="1"/>
            </p:cNvSpPr>
            <p:nvPr/>
          </p:nvSpPr>
          <p:spPr bwMode="auto">
            <a:xfrm>
              <a:off x="864" y="2400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19" name="Rectangle 7"/>
            <p:cNvSpPr>
              <a:spLocks noChangeArrowheads="1"/>
            </p:cNvSpPr>
            <p:nvPr/>
          </p:nvSpPr>
          <p:spPr bwMode="auto">
            <a:xfrm>
              <a:off x="960" y="240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20" name="Rectangle 8"/>
            <p:cNvSpPr>
              <a:spLocks noChangeArrowheads="1"/>
            </p:cNvSpPr>
            <p:nvPr/>
          </p:nvSpPr>
          <p:spPr bwMode="auto">
            <a:xfrm>
              <a:off x="1056" y="2400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21" name="Rectangle 9"/>
            <p:cNvSpPr>
              <a:spLocks noChangeArrowheads="1"/>
            </p:cNvSpPr>
            <p:nvPr/>
          </p:nvSpPr>
          <p:spPr bwMode="auto">
            <a:xfrm>
              <a:off x="864" y="2496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22" name="Rectangle 10"/>
            <p:cNvSpPr>
              <a:spLocks noChangeArrowheads="1"/>
            </p:cNvSpPr>
            <p:nvPr/>
          </p:nvSpPr>
          <p:spPr bwMode="auto">
            <a:xfrm>
              <a:off x="960" y="24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23" name="Rectangle 11"/>
            <p:cNvSpPr>
              <a:spLocks noChangeArrowheads="1"/>
            </p:cNvSpPr>
            <p:nvPr/>
          </p:nvSpPr>
          <p:spPr bwMode="auto">
            <a:xfrm>
              <a:off x="1056" y="2496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24" name="Rectangle 12"/>
            <p:cNvSpPr>
              <a:spLocks noChangeArrowheads="1"/>
            </p:cNvSpPr>
            <p:nvPr/>
          </p:nvSpPr>
          <p:spPr bwMode="auto">
            <a:xfrm>
              <a:off x="1056" y="2304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25" name="Text Box 13"/>
            <p:cNvSpPr txBox="1">
              <a:spLocks noChangeArrowheads="1"/>
            </p:cNvSpPr>
            <p:nvPr/>
          </p:nvSpPr>
          <p:spPr bwMode="auto">
            <a:xfrm>
              <a:off x="912" y="2544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/>
                <a:t>4</a:t>
              </a:r>
            </a:p>
          </p:txBody>
        </p:sp>
      </p:grpSp>
      <p:grpSp>
        <p:nvGrpSpPr>
          <p:cNvPr id="269326" name="Group 14"/>
          <p:cNvGrpSpPr>
            <a:grpSpLocks/>
          </p:cNvGrpSpPr>
          <p:nvPr/>
        </p:nvGrpSpPr>
        <p:grpSpPr bwMode="auto">
          <a:xfrm>
            <a:off x="7467600" y="4267200"/>
            <a:ext cx="457200" cy="457200"/>
            <a:chOff x="4704" y="2688"/>
            <a:chExt cx="288" cy="288"/>
          </a:xfrm>
        </p:grpSpPr>
        <p:sp>
          <p:nvSpPr>
            <p:cNvPr id="269327" name="Rectangle 15"/>
            <p:cNvSpPr>
              <a:spLocks noChangeArrowheads="1"/>
            </p:cNvSpPr>
            <p:nvPr/>
          </p:nvSpPr>
          <p:spPr bwMode="auto">
            <a:xfrm>
              <a:off x="4800" y="268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28" name="Rectangle 16"/>
            <p:cNvSpPr>
              <a:spLocks noChangeArrowheads="1"/>
            </p:cNvSpPr>
            <p:nvPr/>
          </p:nvSpPr>
          <p:spPr bwMode="auto">
            <a:xfrm>
              <a:off x="4704" y="278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29" name="Rectangle 17"/>
            <p:cNvSpPr>
              <a:spLocks noChangeArrowheads="1"/>
            </p:cNvSpPr>
            <p:nvPr/>
          </p:nvSpPr>
          <p:spPr bwMode="auto">
            <a:xfrm>
              <a:off x="4704" y="2688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30" name="Rectangle 18"/>
            <p:cNvSpPr>
              <a:spLocks noChangeArrowheads="1"/>
            </p:cNvSpPr>
            <p:nvPr/>
          </p:nvSpPr>
          <p:spPr bwMode="auto">
            <a:xfrm>
              <a:off x="4800" y="288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31" name="Rectangle 19"/>
            <p:cNvSpPr>
              <a:spLocks noChangeArrowheads="1"/>
            </p:cNvSpPr>
            <p:nvPr/>
          </p:nvSpPr>
          <p:spPr bwMode="auto">
            <a:xfrm>
              <a:off x="4896" y="2784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32" name="Rectangle 20"/>
            <p:cNvSpPr>
              <a:spLocks noChangeArrowheads="1"/>
            </p:cNvSpPr>
            <p:nvPr/>
          </p:nvSpPr>
          <p:spPr bwMode="auto">
            <a:xfrm>
              <a:off x="4704" y="2880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33" name="Rectangle 21"/>
            <p:cNvSpPr>
              <a:spLocks noChangeArrowheads="1"/>
            </p:cNvSpPr>
            <p:nvPr/>
          </p:nvSpPr>
          <p:spPr bwMode="auto">
            <a:xfrm>
              <a:off x="4800" y="278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34" name="Rectangle 22"/>
            <p:cNvSpPr>
              <a:spLocks noChangeArrowheads="1"/>
            </p:cNvSpPr>
            <p:nvPr/>
          </p:nvSpPr>
          <p:spPr bwMode="auto">
            <a:xfrm>
              <a:off x="4896" y="2880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35" name="Rectangle 23"/>
            <p:cNvSpPr>
              <a:spLocks noChangeArrowheads="1"/>
            </p:cNvSpPr>
            <p:nvPr/>
          </p:nvSpPr>
          <p:spPr bwMode="auto">
            <a:xfrm>
              <a:off x="4896" y="2688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9336" name="Group 24"/>
          <p:cNvGrpSpPr>
            <a:grpSpLocks/>
          </p:cNvGrpSpPr>
          <p:nvPr/>
        </p:nvGrpSpPr>
        <p:grpSpPr bwMode="auto">
          <a:xfrm>
            <a:off x="1828800" y="3886200"/>
            <a:ext cx="1219200" cy="1006475"/>
            <a:chOff x="1152" y="2448"/>
            <a:chExt cx="768" cy="634"/>
          </a:xfrm>
        </p:grpSpPr>
        <p:grpSp>
          <p:nvGrpSpPr>
            <p:cNvPr id="269337" name="Group 25"/>
            <p:cNvGrpSpPr>
              <a:grpSpLocks/>
            </p:cNvGrpSpPr>
            <p:nvPr/>
          </p:nvGrpSpPr>
          <p:grpSpPr bwMode="auto">
            <a:xfrm>
              <a:off x="1632" y="2592"/>
              <a:ext cx="288" cy="490"/>
              <a:chOff x="1632" y="2592"/>
              <a:chExt cx="288" cy="490"/>
            </a:xfrm>
          </p:grpSpPr>
          <p:sp>
            <p:nvSpPr>
              <p:cNvPr id="269338" name="Rectangle 26"/>
              <p:cNvSpPr>
                <a:spLocks noChangeArrowheads="1"/>
              </p:cNvSpPr>
              <p:nvPr/>
            </p:nvSpPr>
            <p:spPr bwMode="auto">
              <a:xfrm>
                <a:off x="1632" y="259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339" name="Rectangle 27"/>
              <p:cNvSpPr>
                <a:spLocks noChangeArrowheads="1"/>
              </p:cNvSpPr>
              <p:nvPr/>
            </p:nvSpPr>
            <p:spPr bwMode="auto">
              <a:xfrm>
                <a:off x="1728" y="2592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340" name="Rectangle 28"/>
              <p:cNvSpPr>
                <a:spLocks noChangeArrowheads="1"/>
              </p:cNvSpPr>
              <p:nvPr/>
            </p:nvSpPr>
            <p:spPr bwMode="auto">
              <a:xfrm>
                <a:off x="1632" y="268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341" name="Rectangle 29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342" name="Rectangle 30"/>
              <p:cNvSpPr>
                <a:spLocks noChangeArrowheads="1"/>
              </p:cNvSpPr>
              <p:nvPr/>
            </p:nvSpPr>
            <p:spPr bwMode="auto">
              <a:xfrm>
                <a:off x="1824" y="268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343" name="Rectangle 31"/>
              <p:cNvSpPr>
                <a:spLocks noChangeArrowheads="1"/>
              </p:cNvSpPr>
              <p:nvPr/>
            </p:nvSpPr>
            <p:spPr bwMode="auto">
              <a:xfrm>
                <a:off x="1632" y="278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344" name="Rectangle 32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345" name="Rectangle 33"/>
              <p:cNvSpPr>
                <a:spLocks noChangeArrowheads="1"/>
              </p:cNvSpPr>
              <p:nvPr/>
            </p:nvSpPr>
            <p:spPr bwMode="auto">
              <a:xfrm>
                <a:off x="1824" y="278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346" name="Rectangle 34"/>
              <p:cNvSpPr>
                <a:spLocks noChangeArrowheads="1"/>
              </p:cNvSpPr>
              <p:nvPr/>
            </p:nvSpPr>
            <p:spPr bwMode="auto">
              <a:xfrm>
                <a:off x="1824" y="259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347" name="Text Box 35"/>
              <p:cNvSpPr txBox="1">
                <a:spLocks noChangeArrowheads="1"/>
              </p:cNvSpPr>
              <p:nvPr/>
            </p:nvSpPr>
            <p:spPr bwMode="auto">
              <a:xfrm>
                <a:off x="1680" y="2832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4</a:t>
                </a:r>
              </a:p>
            </p:txBody>
          </p:sp>
        </p:grpSp>
        <p:sp>
          <p:nvSpPr>
            <p:cNvPr id="269348" name="Line 36"/>
            <p:cNvSpPr>
              <a:spLocks noChangeShapeType="1"/>
            </p:cNvSpPr>
            <p:nvPr/>
          </p:nvSpPr>
          <p:spPr bwMode="auto">
            <a:xfrm>
              <a:off x="1152" y="2448"/>
              <a:ext cx="48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69349" name="Group 37"/>
          <p:cNvGrpSpPr>
            <a:grpSpLocks/>
          </p:cNvGrpSpPr>
          <p:nvPr/>
        </p:nvGrpSpPr>
        <p:grpSpPr bwMode="auto">
          <a:xfrm>
            <a:off x="1828800" y="3886200"/>
            <a:ext cx="1219200" cy="2225675"/>
            <a:chOff x="1152" y="2448"/>
            <a:chExt cx="768" cy="1402"/>
          </a:xfrm>
        </p:grpSpPr>
        <p:grpSp>
          <p:nvGrpSpPr>
            <p:cNvPr id="269350" name="Group 38"/>
            <p:cNvGrpSpPr>
              <a:grpSpLocks/>
            </p:cNvGrpSpPr>
            <p:nvPr/>
          </p:nvGrpSpPr>
          <p:grpSpPr bwMode="auto">
            <a:xfrm>
              <a:off x="1632" y="3360"/>
              <a:ext cx="288" cy="490"/>
              <a:chOff x="1632" y="3360"/>
              <a:chExt cx="288" cy="490"/>
            </a:xfrm>
          </p:grpSpPr>
          <p:sp>
            <p:nvSpPr>
              <p:cNvPr id="269351" name="Text Box 39"/>
              <p:cNvSpPr txBox="1">
                <a:spLocks noChangeArrowheads="1"/>
              </p:cNvSpPr>
              <p:nvPr/>
            </p:nvSpPr>
            <p:spPr bwMode="auto">
              <a:xfrm>
                <a:off x="1680" y="3600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269352" name="Group 40"/>
              <p:cNvGrpSpPr>
                <a:grpSpLocks/>
              </p:cNvGrpSpPr>
              <p:nvPr/>
            </p:nvGrpSpPr>
            <p:grpSpPr bwMode="auto">
              <a:xfrm>
                <a:off x="1632" y="3360"/>
                <a:ext cx="288" cy="288"/>
                <a:chOff x="1632" y="3360"/>
                <a:chExt cx="288" cy="288"/>
              </a:xfrm>
            </p:grpSpPr>
            <p:sp>
              <p:nvSpPr>
                <p:cNvPr id="269353" name="Rectangle 41"/>
                <p:cNvSpPr>
                  <a:spLocks noChangeArrowheads="1"/>
                </p:cNvSpPr>
                <p:nvPr/>
              </p:nvSpPr>
              <p:spPr bwMode="auto">
                <a:xfrm>
                  <a:off x="163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9354" name="Rectangle 42"/>
                <p:cNvSpPr>
                  <a:spLocks noChangeArrowheads="1"/>
                </p:cNvSpPr>
                <p:nvPr/>
              </p:nvSpPr>
              <p:spPr bwMode="auto">
                <a:xfrm>
                  <a:off x="1728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9355" name="Rectangle 43"/>
                <p:cNvSpPr>
                  <a:spLocks noChangeArrowheads="1"/>
                </p:cNvSpPr>
                <p:nvPr/>
              </p:nvSpPr>
              <p:spPr bwMode="auto">
                <a:xfrm>
                  <a:off x="163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9356" name="Rectangle 44"/>
                <p:cNvSpPr>
                  <a:spLocks noChangeArrowheads="1"/>
                </p:cNvSpPr>
                <p:nvPr/>
              </p:nvSpPr>
              <p:spPr bwMode="auto">
                <a:xfrm>
                  <a:off x="1728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9357" name="Rectangle 45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9358" name="Rectangle 46"/>
                <p:cNvSpPr>
                  <a:spLocks noChangeArrowheads="1"/>
                </p:cNvSpPr>
                <p:nvPr/>
              </p:nvSpPr>
              <p:spPr bwMode="auto">
                <a:xfrm>
                  <a:off x="163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9359" name="Rectangle 47"/>
                <p:cNvSpPr>
                  <a:spLocks noChangeArrowheads="1"/>
                </p:cNvSpPr>
                <p:nvPr/>
              </p:nvSpPr>
              <p:spPr bwMode="auto">
                <a:xfrm>
                  <a:off x="1824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9360" name="Rectangle 48"/>
                <p:cNvSpPr>
                  <a:spLocks noChangeArrowheads="1"/>
                </p:cNvSpPr>
                <p:nvPr/>
              </p:nvSpPr>
              <p:spPr bwMode="auto">
                <a:xfrm>
                  <a:off x="1728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9361" name="Rectangle 49"/>
                <p:cNvSpPr>
                  <a:spLocks noChangeArrowheads="1"/>
                </p:cNvSpPr>
                <p:nvPr/>
              </p:nvSpPr>
              <p:spPr bwMode="auto">
                <a:xfrm>
                  <a:off x="1824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69362" name="Line 50"/>
            <p:cNvSpPr>
              <a:spLocks noChangeShapeType="1"/>
            </p:cNvSpPr>
            <p:nvPr/>
          </p:nvSpPr>
          <p:spPr bwMode="auto">
            <a:xfrm>
              <a:off x="1152" y="2448"/>
              <a:ext cx="48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69364" name="Text Box 52"/>
          <p:cNvSpPr txBox="1">
            <a:spLocks noChangeArrowheads="1"/>
          </p:cNvSpPr>
          <p:nvPr/>
        </p:nvSpPr>
        <p:spPr bwMode="auto">
          <a:xfrm>
            <a:off x="685800" y="4495800"/>
            <a:ext cx="1385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Cutoff=5</a:t>
            </a:r>
          </a:p>
        </p:txBody>
      </p:sp>
      <p:grpSp>
        <p:nvGrpSpPr>
          <p:cNvPr id="269365" name="Group 53"/>
          <p:cNvGrpSpPr>
            <a:grpSpLocks/>
          </p:cNvGrpSpPr>
          <p:nvPr/>
        </p:nvGrpSpPr>
        <p:grpSpPr bwMode="auto">
          <a:xfrm>
            <a:off x="3048000" y="4343400"/>
            <a:ext cx="1219200" cy="1781175"/>
            <a:chOff x="1920" y="2736"/>
            <a:chExt cx="768" cy="1122"/>
          </a:xfrm>
        </p:grpSpPr>
        <p:grpSp>
          <p:nvGrpSpPr>
            <p:cNvPr id="269366" name="Group 54"/>
            <p:cNvGrpSpPr>
              <a:grpSpLocks/>
            </p:cNvGrpSpPr>
            <p:nvPr/>
          </p:nvGrpSpPr>
          <p:grpSpPr bwMode="auto">
            <a:xfrm>
              <a:off x="2400" y="3360"/>
              <a:ext cx="288" cy="498"/>
              <a:chOff x="2400" y="3360"/>
              <a:chExt cx="288" cy="498"/>
            </a:xfrm>
          </p:grpSpPr>
          <p:sp>
            <p:nvSpPr>
              <p:cNvPr id="269367" name="Text Box 55"/>
              <p:cNvSpPr txBox="1">
                <a:spLocks noChangeArrowheads="1"/>
              </p:cNvSpPr>
              <p:nvPr/>
            </p:nvSpPr>
            <p:spPr bwMode="auto">
              <a:xfrm>
                <a:off x="2448" y="3608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269368" name="Group 56"/>
              <p:cNvGrpSpPr>
                <a:grpSpLocks/>
              </p:cNvGrpSpPr>
              <p:nvPr/>
            </p:nvGrpSpPr>
            <p:grpSpPr bwMode="auto">
              <a:xfrm>
                <a:off x="2400" y="3360"/>
                <a:ext cx="288" cy="288"/>
                <a:chOff x="2400" y="3360"/>
                <a:chExt cx="288" cy="288"/>
              </a:xfrm>
            </p:grpSpPr>
            <p:sp>
              <p:nvSpPr>
                <p:cNvPr id="269369" name="Rectangle 57"/>
                <p:cNvSpPr>
                  <a:spLocks noChangeArrowheads="1"/>
                </p:cNvSpPr>
                <p:nvPr/>
              </p:nvSpPr>
              <p:spPr bwMode="auto">
                <a:xfrm>
                  <a:off x="2400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9370" name="Rectangle 58"/>
                <p:cNvSpPr>
                  <a:spLocks noChangeArrowheads="1"/>
                </p:cNvSpPr>
                <p:nvPr/>
              </p:nvSpPr>
              <p:spPr bwMode="auto">
                <a:xfrm>
                  <a:off x="2496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9371" name="Rectangle 59"/>
                <p:cNvSpPr>
                  <a:spLocks noChangeArrowheads="1"/>
                </p:cNvSpPr>
                <p:nvPr/>
              </p:nvSpPr>
              <p:spPr bwMode="auto">
                <a:xfrm>
                  <a:off x="2400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9372" name="Rectangle 60"/>
                <p:cNvSpPr>
                  <a:spLocks noChangeArrowheads="1"/>
                </p:cNvSpPr>
                <p:nvPr/>
              </p:nvSpPr>
              <p:spPr bwMode="auto">
                <a:xfrm>
                  <a:off x="2496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9373" name="Rectangle 61"/>
                <p:cNvSpPr>
                  <a:spLocks noChangeArrowheads="1"/>
                </p:cNvSpPr>
                <p:nvPr/>
              </p:nvSpPr>
              <p:spPr bwMode="auto">
                <a:xfrm>
                  <a:off x="2496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9374" name="Rectangle 62"/>
                <p:cNvSpPr>
                  <a:spLocks noChangeArrowheads="1"/>
                </p:cNvSpPr>
                <p:nvPr/>
              </p:nvSpPr>
              <p:spPr bwMode="auto">
                <a:xfrm>
                  <a:off x="2400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9375" name="Rectangle 63"/>
                <p:cNvSpPr>
                  <a:spLocks noChangeArrowheads="1"/>
                </p:cNvSpPr>
                <p:nvPr/>
              </p:nvSpPr>
              <p:spPr bwMode="auto">
                <a:xfrm>
                  <a:off x="259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9376" name="Rectangle 64"/>
                <p:cNvSpPr>
                  <a:spLocks noChangeArrowheads="1"/>
                </p:cNvSpPr>
                <p:nvPr/>
              </p:nvSpPr>
              <p:spPr bwMode="auto">
                <a:xfrm>
                  <a:off x="259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9377" name="Rectangle 65"/>
                <p:cNvSpPr>
                  <a:spLocks noChangeArrowheads="1"/>
                </p:cNvSpPr>
                <p:nvPr/>
              </p:nvSpPr>
              <p:spPr bwMode="auto">
                <a:xfrm>
                  <a:off x="259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69378" name="Line 66"/>
            <p:cNvSpPr>
              <a:spLocks noChangeShapeType="1"/>
            </p:cNvSpPr>
            <p:nvPr/>
          </p:nvSpPr>
          <p:spPr bwMode="auto">
            <a:xfrm>
              <a:off x="1920" y="2736"/>
              <a:ext cx="48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69379" name="Group 67"/>
          <p:cNvGrpSpPr>
            <a:grpSpLocks/>
          </p:cNvGrpSpPr>
          <p:nvPr/>
        </p:nvGrpSpPr>
        <p:grpSpPr bwMode="auto">
          <a:xfrm>
            <a:off x="3048000" y="4114800"/>
            <a:ext cx="1219200" cy="776288"/>
            <a:chOff x="1920" y="2592"/>
            <a:chExt cx="768" cy="489"/>
          </a:xfrm>
        </p:grpSpPr>
        <p:grpSp>
          <p:nvGrpSpPr>
            <p:cNvPr id="269380" name="Group 68"/>
            <p:cNvGrpSpPr>
              <a:grpSpLocks/>
            </p:cNvGrpSpPr>
            <p:nvPr/>
          </p:nvGrpSpPr>
          <p:grpSpPr bwMode="auto">
            <a:xfrm>
              <a:off x="2400" y="2592"/>
              <a:ext cx="288" cy="489"/>
              <a:chOff x="2400" y="2592"/>
              <a:chExt cx="288" cy="489"/>
            </a:xfrm>
          </p:grpSpPr>
          <p:sp>
            <p:nvSpPr>
              <p:cNvPr id="269381" name="Rectangle 69"/>
              <p:cNvSpPr>
                <a:spLocks noChangeArrowheads="1"/>
              </p:cNvSpPr>
              <p:nvPr/>
            </p:nvSpPr>
            <p:spPr bwMode="auto">
              <a:xfrm>
                <a:off x="2400" y="259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382" name="Rectangle 70"/>
              <p:cNvSpPr>
                <a:spLocks noChangeArrowheads="1"/>
              </p:cNvSpPr>
              <p:nvPr/>
            </p:nvSpPr>
            <p:spPr bwMode="auto">
              <a:xfrm>
                <a:off x="2496" y="2688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383" name="Rectangle 71"/>
              <p:cNvSpPr>
                <a:spLocks noChangeArrowheads="1"/>
              </p:cNvSpPr>
              <p:nvPr/>
            </p:nvSpPr>
            <p:spPr bwMode="auto">
              <a:xfrm>
                <a:off x="2400" y="268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384" name="Rectangle 72"/>
              <p:cNvSpPr>
                <a:spLocks noChangeArrowheads="1"/>
              </p:cNvSpPr>
              <p:nvPr/>
            </p:nvSpPr>
            <p:spPr bwMode="auto">
              <a:xfrm>
                <a:off x="2496" y="278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385" name="Rectangle 73"/>
              <p:cNvSpPr>
                <a:spLocks noChangeArrowheads="1"/>
              </p:cNvSpPr>
              <p:nvPr/>
            </p:nvSpPr>
            <p:spPr bwMode="auto">
              <a:xfrm>
                <a:off x="2592" y="268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386" name="Rectangle 74"/>
              <p:cNvSpPr>
                <a:spLocks noChangeArrowheads="1"/>
              </p:cNvSpPr>
              <p:nvPr/>
            </p:nvSpPr>
            <p:spPr bwMode="auto">
              <a:xfrm>
                <a:off x="2400" y="278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387" name="Rectangle 75"/>
              <p:cNvSpPr>
                <a:spLocks noChangeArrowheads="1"/>
              </p:cNvSpPr>
              <p:nvPr/>
            </p:nvSpPr>
            <p:spPr bwMode="auto">
              <a:xfrm>
                <a:off x="2496" y="259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388" name="Rectangle 76"/>
              <p:cNvSpPr>
                <a:spLocks noChangeArrowheads="1"/>
              </p:cNvSpPr>
              <p:nvPr/>
            </p:nvSpPr>
            <p:spPr bwMode="auto">
              <a:xfrm>
                <a:off x="2592" y="278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389" name="Rectangle 77"/>
              <p:cNvSpPr>
                <a:spLocks noChangeArrowheads="1"/>
              </p:cNvSpPr>
              <p:nvPr/>
            </p:nvSpPr>
            <p:spPr bwMode="auto">
              <a:xfrm>
                <a:off x="2592" y="259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390" name="Text Box 78"/>
              <p:cNvSpPr txBox="1">
                <a:spLocks noChangeArrowheads="1"/>
              </p:cNvSpPr>
              <p:nvPr/>
            </p:nvSpPr>
            <p:spPr bwMode="auto">
              <a:xfrm>
                <a:off x="2456" y="2831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5</a:t>
                </a:r>
              </a:p>
            </p:txBody>
          </p:sp>
        </p:grpSp>
        <p:sp>
          <p:nvSpPr>
            <p:cNvPr id="269391" name="Line 79"/>
            <p:cNvSpPr>
              <a:spLocks noChangeShapeType="1"/>
            </p:cNvSpPr>
            <p:nvPr/>
          </p:nvSpPr>
          <p:spPr bwMode="auto">
            <a:xfrm>
              <a:off x="1920" y="273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69392" name="Group 80"/>
          <p:cNvGrpSpPr>
            <a:grpSpLocks/>
          </p:cNvGrpSpPr>
          <p:nvPr/>
        </p:nvGrpSpPr>
        <p:grpSpPr bwMode="auto">
          <a:xfrm>
            <a:off x="4267200" y="4343400"/>
            <a:ext cx="1219200" cy="1081088"/>
            <a:chOff x="2688" y="2736"/>
            <a:chExt cx="768" cy="681"/>
          </a:xfrm>
        </p:grpSpPr>
        <p:grpSp>
          <p:nvGrpSpPr>
            <p:cNvPr id="269393" name="Group 81"/>
            <p:cNvGrpSpPr>
              <a:grpSpLocks/>
            </p:cNvGrpSpPr>
            <p:nvPr/>
          </p:nvGrpSpPr>
          <p:grpSpPr bwMode="auto">
            <a:xfrm>
              <a:off x="3168" y="2928"/>
              <a:ext cx="288" cy="489"/>
              <a:chOff x="3168" y="2928"/>
              <a:chExt cx="288" cy="489"/>
            </a:xfrm>
          </p:grpSpPr>
          <p:sp>
            <p:nvSpPr>
              <p:cNvPr id="269394" name="Text Box 82"/>
              <p:cNvSpPr txBox="1">
                <a:spLocks noChangeArrowheads="1"/>
              </p:cNvSpPr>
              <p:nvPr/>
            </p:nvSpPr>
            <p:spPr bwMode="auto">
              <a:xfrm>
                <a:off x="3224" y="3167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7</a:t>
                </a:r>
              </a:p>
            </p:txBody>
          </p:sp>
          <p:sp>
            <p:nvSpPr>
              <p:cNvPr id="269395" name="Rectangle 83"/>
              <p:cNvSpPr>
                <a:spLocks noChangeArrowheads="1"/>
              </p:cNvSpPr>
              <p:nvPr/>
            </p:nvSpPr>
            <p:spPr bwMode="auto">
              <a:xfrm>
                <a:off x="3168" y="292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396" name="Rectangle 84"/>
              <p:cNvSpPr>
                <a:spLocks noChangeArrowheads="1"/>
              </p:cNvSpPr>
              <p:nvPr/>
            </p:nvSpPr>
            <p:spPr bwMode="auto">
              <a:xfrm>
                <a:off x="3264" y="302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397" name="Rectangle 85"/>
              <p:cNvSpPr>
                <a:spLocks noChangeArrowheads="1"/>
              </p:cNvSpPr>
              <p:nvPr/>
            </p:nvSpPr>
            <p:spPr bwMode="auto">
              <a:xfrm>
                <a:off x="3168" y="302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398" name="Rectangle 86"/>
              <p:cNvSpPr>
                <a:spLocks noChangeArrowheads="1"/>
              </p:cNvSpPr>
              <p:nvPr/>
            </p:nvSpPr>
            <p:spPr bwMode="auto">
              <a:xfrm>
                <a:off x="3360" y="302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399" name="Rectangle 87"/>
              <p:cNvSpPr>
                <a:spLocks noChangeArrowheads="1"/>
              </p:cNvSpPr>
              <p:nvPr/>
            </p:nvSpPr>
            <p:spPr bwMode="auto">
              <a:xfrm>
                <a:off x="3168" y="312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400" name="Rectangle 88"/>
              <p:cNvSpPr>
                <a:spLocks noChangeArrowheads="1"/>
              </p:cNvSpPr>
              <p:nvPr/>
            </p:nvSpPr>
            <p:spPr bwMode="auto">
              <a:xfrm>
                <a:off x="3360" y="292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401" name="Rectangle 89"/>
              <p:cNvSpPr>
                <a:spLocks noChangeArrowheads="1"/>
              </p:cNvSpPr>
              <p:nvPr/>
            </p:nvSpPr>
            <p:spPr bwMode="auto">
              <a:xfrm>
                <a:off x="3360" y="312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402" name="Rectangle 90"/>
              <p:cNvSpPr>
                <a:spLocks noChangeArrowheads="1"/>
              </p:cNvSpPr>
              <p:nvPr/>
            </p:nvSpPr>
            <p:spPr bwMode="auto">
              <a:xfrm>
                <a:off x="3264" y="292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403" name="Rectangle 91"/>
              <p:cNvSpPr>
                <a:spLocks noChangeArrowheads="1"/>
              </p:cNvSpPr>
              <p:nvPr/>
            </p:nvSpPr>
            <p:spPr bwMode="auto">
              <a:xfrm>
                <a:off x="3264" y="312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69404" name="Line 92"/>
            <p:cNvSpPr>
              <a:spLocks noChangeShapeType="1"/>
            </p:cNvSpPr>
            <p:nvPr/>
          </p:nvSpPr>
          <p:spPr bwMode="auto">
            <a:xfrm>
              <a:off x="2688" y="2736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69405" name="Group 93"/>
          <p:cNvGrpSpPr>
            <a:grpSpLocks/>
          </p:cNvGrpSpPr>
          <p:nvPr/>
        </p:nvGrpSpPr>
        <p:grpSpPr bwMode="auto">
          <a:xfrm>
            <a:off x="4267200" y="3733800"/>
            <a:ext cx="1219200" cy="776288"/>
            <a:chOff x="2688" y="2352"/>
            <a:chExt cx="768" cy="489"/>
          </a:xfrm>
        </p:grpSpPr>
        <p:grpSp>
          <p:nvGrpSpPr>
            <p:cNvPr id="269406" name="Group 94"/>
            <p:cNvGrpSpPr>
              <a:grpSpLocks/>
            </p:cNvGrpSpPr>
            <p:nvPr/>
          </p:nvGrpSpPr>
          <p:grpSpPr bwMode="auto">
            <a:xfrm>
              <a:off x="3168" y="2352"/>
              <a:ext cx="288" cy="489"/>
              <a:chOff x="3168" y="2352"/>
              <a:chExt cx="288" cy="489"/>
            </a:xfrm>
          </p:grpSpPr>
          <p:sp>
            <p:nvSpPr>
              <p:cNvPr id="269407" name="Rectangle 95"/>
              <p:cNvSpPr>
                <a:spLocks noChangeArrowheads="1"/>
              </p:cNvSpPr>
              <p:nvPr/>
            </p:nvSpPr>
            <p:spPr bwMode="auto">
              <a:xfrm>
                <a:off x="3264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408" name="Rectangle 96"/>
              <p:cNvSpPr>
                <a:spLocks noChangeArrowheads="1"/>
              </p:cNvSpPr>
              <p:nvPr/>
            </p:nvSpPr>
            <p:spPr bwMode="auto">
              <a:xfrm>
                <a:off x="3264" y="2448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409" name="Rectangle 97"/>
              <p:cNvSpPr>
                <a:spLocks noChangeArrowheads="1"/>
              </p:cNvSpPr>
              <p:nvPr/>
            </p:nvSpPr>
            <p:spPr bwMode="auto">
              <a:xfrm>
                <a:off x="3168" y="244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410" name="Rectangle 98"/>
              <p:cNvSpPr>
                <a:spLocks noChangeArrowheads="1"/>
              </p:cNvSpPr>
              <p:nvPr/>
            </p:nvSpPr>
            <p:spPr bwMode="auto">
              <a:xfrm>
                <a:off x="3264" y="254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411" name="Rectangle 99"/>
              <p:cNvSpPr>
                <a:spLocks noChangeArrowheads="1"/>
              </p:cNvSpPr>
              <p:nvPr/>
            </p:nvSpPr>
            <p:spPr bwMode="auto">
              <a:xfrm>
                <a:off x="3360" y="244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412" name="Rectangle 100"/>
              <p:cNvSpPr>
                <a:spLocks noChangeArrowheads="1"/>
              </p:cNvSpPr>
              <p:nvPr/>
            </p:nvSpPr>
            <p:spPr bwMode="auto">
              <a:xfrm>
                <a:off x="3168" y="254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413" name="Rectangle 101"/>
              <p:cNvSpPr>
                <a:spLocks noChangeArrowheads="1"/>
              </p:cNvSpPr>
              <p:nvPr/>
            </p:nvSpPr>
            <p:spPr bwMode="auto">
              <a:xfrm>
                <a:off x="3168" y="235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414" name="Rectangle 102"/>
              <p:cNvSpPr>
                <a:spLocks noChangeArrowheads="1"/>
              </p:cNvSpPr>
              <p:nvPr/>
            </p:nvSpPr>
            <p:spPr bwMode="auto">
              <a:xfrm>
                <a:off x="3360" y="254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415" name="Rectangle 103"/>
              <p:cNvSpPr>
                <a:spLocks noChangeArrowheads="1"/>
              </p:cNvSpPr>
              <p:nvPr/>
            </p:nvSpPr>
            <p:spPr bwMode="auto">
              <a:xfrm>
                <a:off x="3360" y="235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416" name="Text Box 104"/>
              <p:cNvSpPr txBox="1">
                <a:spLocks noChangeArrowheads="1"/>
              </p:cNvSpPr>
              <p:nvPr/>
            </p:nvSpPr>
            <p:spPr bwMode="auto">
              <a:xfrm>
                <a:off x="3224" y="2591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5</a:t>
                </a:r>
              </a:p>
            </p:txBody>
          </p:sp>
        </p:grpSp>
        <p:sp>
          <p:nvSpPr>
            <p:cNvPr id="269417" name="Line 105"/>
            <p:cNvSpPr>
              <a:spLocks noChangeShapeType="1"/>
            </p:cNvSpPr>
            <p:nvPr/>
          </p:nvSpPr>
          <p:spPr bwMode="auto">
            <a:xfrm flipV="1">
              <a:off x="2688" y="2496"/>
              <a:ext cx="48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69418" name="Group 106"/>
          <p:cNvGrpSpPr>
            <a:grpSpLocks/>
          </p:cNvGrpSpPr>
          <p:nvPr/>
        </p:nvGrpSpPr>
        <p:grpSpPr bwMode="auto">
          <a:xfrm>
            <a:off x="5486400" y="3733800"/>
            <a:ext cx="1219200" cy="776288"/>
            <a:chOff x="3456" y="2352"/>
            <a:chExt cx="768" cy="489"/>
          </a:xfrm>
        </p:grpSpPr>
        <p:grpSp>
          <p:nvGrpSpPr>
            <p:cNvPr id="269419" name="Group 107"/>
            <p:cNvGrpSpPr>
              <a:grpSpLocks/>
            </p:cNvGrpSpPr>
            <p:nvPr/>
          </p:nvGrpSpPr>
          <p:grpSpPr bwMode="auto">
            <a:xfrm>
              <a:off x="3936" y="2352"/>
              <a:ext cx="288" cy="489"/>
              <a:chOff x="3936" y="2352"/>
              <a:chExt cx="288" cy="489"/>
            </a:xfrm>
          </p:grpSpPr>
          <p:sp>
            <p:nvSpPr>
              <p:cNvPr id="269420" name="Rectangle 108"/>
              <p:cNvSpPr>
                <a:spLocks noChangeArrowheads="1"/>
              </p:cNvSpPr>
              <p:nvPr/>
            </p:nvSpPr>
            <p:spPr bwMode="auto">
              <a:xfrm>
                <a:off x="4032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421" name="Rectangle 109"/>
              <p:cNvSpPr>
                <a:spLocks noChangeArrowheads="1"/>
              </p:cNvSpPr>
              <p:nvPr/>
            </p:nvSpPr>
            <p:spPr bwMode="auto">
              <a:xfrm>
                <a:off x="4032" y="2448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422" name="Rectangle 110"/>
              <p:cNvSpPr>
                <a:spLocks noChangeArrowheads="1"/>
              </p:cNvSpPr>
              <p:nvPr/>
            </p:nvSpPr>
            <p:spPr bwMode="auto">
              <a:xfrm>
                <a:off x="3936" y="2352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423" name="Rectangle 111"/>
              <p:cNvSpPr>
                <a:spLocks noChangeArrowheads="1"/>
              </p:cNvSpPr>
              <p:nvPr/>
            </p:nvSpPr>
            <p:spPr bwMode="auto">
              <a:xfrm>
                <a:off x="4032" y="254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424" name="Rectangle 112"/>
              <p:cNvSpPr>
                <a:spLocks noChangeArrowheads="1"/>
              </p:cNvSpPr>
              <p:nvPr/>
            </p:nvSpPr>
            <p:spPr bwMode="auto">
              <a:xfrm>
                <a:off x="4128" y="244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425" name="Rectangle 113"/>
              <p:cNvSpPr>
                <a:spLocks noChangeArrowheads="1"/>
              </p:cNvSpPr>
              <p:nvPr/>
            </p:nvSpPr>
            <p:spPr bwMode="auto">
              <a:xfrm>
                <a:off x="3936" y="254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426" name="Rectangle 114"/>
              <p:cNvSpPr>
                <a:spLocks noChangeArrowheads="1"/>
              </p:cNvSpPr>
              <p:nvPr/>
            </p:nvSpPr>
            <p:spPr bwMode="auto">
              <a:xfrm>
                <a:off x="3936" y="244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427" name="Rectangle 115"/>
              <p:cNvSpPr>
                <a:spLocks noChangeArrowheads="1"/>
              </p:cNvSpPr>
              <p:nvPr/>
            </p:nvSpPr>
            <p:spPr bwMode="auto">
              <a:xfrm>
                <a:off x="4128" y="254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428" name="Rectangle 116"/>
              <p:cNvSpPr>
                <a:spLocks noChangeArrowheads="1"/>
              </p:cNvSpPr>
              <p:nvPr/>
            </p:nvSpPr>
            <p:spPr bwMode="auto">
              <a:xfrm>
                <a:off x="4128" y="235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429" name="Text Box 117"/>
              <p:cNvSpPr txBox="1">
                <a:spLocks noChangeArrowheads="1"/>
              </p:cNvSpPr>
              <p:nvPr/>
            </p:nvSpPr>
            <p:spPr bwMode="auto">
              <a:xfrm>
                <a:off x="3992" y="2591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5</a:t>
                </a:r>
              </a:p>
            </p:txBody>
          </p:sp>
        </p:grpSp>
        <p:sp>
          <p:nvSpPr>
            <p:cNvPr id="269430" name="Line 118"/>
            <p:cNvSpPr>
              <a:spLocks noChangeShapeType="1"/>
            </p:cNvSpPr>
            <p:nvPr/>
          </p:nvSpPr>
          <p:spPr bwMode="auto">
            <a:xfrm>
              <a:off x="3456" y="249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69431" name="Text Box 119"/>
          <p:cNvSpPr txBox="1">
            <a:spLocks noChangeArrowheads="1"/>
          </p:cNvSpPr>
          <p:nvPr/>
        </p:nvSpPr>
        <p:spPr bwMode="auto">
          <a:xfrm>
            <a:off x="3749675" y="838200"/>
            <a:ext cx="5318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6600"/>
                </a:solidFill>
              </a:rPr>
              <a:t>f(N) = g(N) + h(N) </a:t>
            </a:r>
          </a:p>
          <a:p>
            <a:r>
              <a:rPr lang="en-US">
                <a:solidFill>
                  <a:srgbClr val="CC6600"/>
                </a:solidFill>
              </a:rPr>
              <a:t>with h(N) = number of misplaced tiles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92374-7378-48DA-A7DF-119A4DD5080C}" type="slidenum">
              <a:rPr lang="ar-SA"/>
              <a:pPr/>
              <a:t>8</a:t>
            </a:fld>
            <a:endParaRPr lang="en-GB"/>
          </a:p>
        </p:txBody>
      </p:sp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7793038" cy="1462088"/>
          </a:xfrm>
        </p:spPr>
        <p:txBody>
          <a:bodyPr/>
          <a:lstStyle/>
          <a:p>
            <a:r>
              <a:rPr lang="en-US" sz="3400"/>
              <a:t>Approach 2: </a:t>
            </a:r>
            <a:r>
              <a:rPr lang="en-US" sz="3400" i="1"/>
              <a:t>f</a:t>
            </a:r>
            <a:r>
              <a:rPr lang="en-US" sz="3400"/>
              <a:t>  Measures the Cost to the Goal</a:t>
            </a:r>
            <a:endParaRPr lang="en-GB" sz="3400"/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981200"/>
            <a:ext cx="8610600" cy="1981200"/>
          </a:xfrm>
        </p:spPr>
        <p:txBody>
          <a:bodyPr/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2800"/>
              <a:t>A state </a:t>
            </a:r>
            <a:r>
              <a:rPr lang="en-US" sz="2800" i="1"/>
              <a:t>X</a:t>
            </a:r>
            <a:r>
              <a:rPr lang="en-US" sz="2800"/>
              <a:t> would be better than a state </a:t>
            </a:r>
            <a:r>
              <a:rPr lang="en-US" sz="2800" i="1"/>
              <a:t>Y</a:t>
            </a:r>
            <a:r>
              <a:rPr lang="en-US" sz="2800"/>
              <a:t> if the estimated cost of getting from </a:t>
            </a:r>
            <a:r>
              <a:rPr lang="en-US" sz="2800" i="1"/>
              <a:t>X</a:t>
            </a:r>
            <a:r>
              <a:rPr lang="en-US" sz="2800"/>
              <a:t> to the goal is lower than that of </a:t>
            </a:r>
            <a:r>
              <a:rPr lang="en-US" sz="2800" i="1"/>
              <a:t>Y</a:t>
            </a:r>
            <a:r>
              <a:rPr lang="en-US" sz="2800"/>
              <a:t> – because </a:t>
            </a:r>
            <a:r>
              <a:rPr lang="en-US" sz="2800" i="1"/>
              <a:t>X</a:t>
            </a:r>
            <a:r>
              <a:rPr lang="en-US" sz="2800"/>
              <a:t> would be closer to the goal than </a:t>
            </a:r>
            <a:r>
              <a:rPr lang="en-US" sz="2800" i="1"/>
              <a:t>Y</a:t>
            </a:r>
          </a:p>
          <a:p>
            <a:endParaRPr lang="en-US" sz="2800"/>
          </a:p>
        </p:txBody>
      </p:sp>
      <p:pic>
        <p:nvPicPr>
          <p:cNvPr id="172036" name="Picture 4" descr="8puzzle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145088" y="4089400"/>
            <a:ext cx="3810000" cy="1930400"/>
          </a:xfrm>
          <a:noFill/>
          <a:ln/>
        </p:spPr>
      </p:pic>
      <p:sp>
        <p:nvSpPr>
          <p:cNvPr id="172038" name="Text Box 6"/>
          <p:cNvSpPr txBox="1">
            <a:spLocks noChangeArrowheads="1"/>
          </p:cNvSpPr>
          <p:nvPr/>
        </p:nvSpPr>
        <p:spPr bwMode="auto">
          <a:xfrm>
            <a:off x="304800" y="4191000"/>
            <a:ext cx="4800600" cy="2154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dirty="0">
                <a:latin typeface="Times New Roman" pitchFamily="18" charset="0"/>
              </a:rPr>
              <a:t> 8–Puzzle 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h</a:t>
            </a:r>
            <a:r>
              <a:rPr lang="en-US" sz="2000" b="1" baseline="-25000" dirty="0">
                <a:latin typeface="Times New Roman" pitchFamily="18" charset="0"/>
              </a:rPr>
              <a:t>1</a:t>
            </a:r>
            <a:r>
              <a:rPr lang="en-US" sz="2000" dirty="0">
                <a:latin typeface="Times New Roman" pitchFamily="18" charset="0"/>
              </a:rPr>
              <a:t>: The number of misplaced </a:t>
            </a:r>
            <a:r>
              <a:rPr lang="en-US" sz="2000" dirty="0" smtClean="0">
                <a:latin typeface="Times New Roman" pitchFamily="18" charset="0"/>
              </a:rPr>
              <a:t>tiles.</a:t>
            </a:r>
            <a:endParaRPr lang="en-US" sz="2000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1800" b="1" dirty="0"/>
              <a:t>h</a:t>
            </a:r>
            <a:r>
              <a:rPr lang="en-US" sz="1800" b="1" baseline="-25000" dirty="0"/>
              <a:t>2</a:t>
            </a:r>
            <a:r>
              <a:rPr lang="en-US" sz="1800" dirty="0" smtClean="0"/>
              <a:t>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sum of the distances of the tiles from their goal positions.</a:t>
            </a:r>
          </a:p>
          <a:p>
            <a:pPr>
              <a:spcBef>
                <a:spcPct val="50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 Manhattan distance or City-block distance]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AA13-43D2-4908-8014-40F68DB3DB66}" type="slidenum">
              <a:rPr lang="ar-SA"/>
              <a:pPr/>
              <a:t>80</a:t>
            </a:fld>
            <a:endParaRPr lang="en-GB"/>
          </a:p>
        </p:txBody>
      </p:sp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8-Puzzle</a:t>
            </a:r>
          </a:p>
        </p:txBody>
      </p:sp>
      <p:grpSp>
        <p:nvGrpSpPr>
          <p:cNvPr id="270339" name="Group 3"/>
          <p:cNvGrpSpPr>
            <a:grpSpLocks/>
          </p:cNvGrpSpPr>
          <p:nvPr/>
        </p:nvGrpSpPr>
        <p:grpSpPr bwMode="auto">
          <a:xfrm>
            <a:off x="1371600" y="3657600"/>
            <a:ext cx="457200" cy="777875"/>
            <a:chOff x="864" y="2304"/>
            <a:chExt cx="288" cy="490"/>
          </a:xfrm>
        </p:grpSpPr>
        <p:sp>
          <p:nvSpPr>
            <p:cNvPr id="270340" name="Rectangle 4"/>
            <p:cNvSpPr>
              <a:spLocks noChangeArrowheads="1"/>
            </p:cNvSpPr>
            <p:nvPr/>
          </p:nvSpPr>
          <p:spPr bwMode="auto">
            <a:xfrm>
              <a:off x="864" y="230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341" name="Rectangle 5"/>
            <p:cNvSpPr>
              <a:spLocks noChangeArrowheads="1"/>
            </p:cNvSpPr>
            <p:nvPr/>
          </p:nvSpPr>
          <p:spPr bwMode="auto">
            <a:xfrm>
              <a:off x="960" y="230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342" name="Rectangle 6"/>
            <p:cNvSpPr>
              <a:spLocks noChangeArrowheads="1"/>
            </p:cNvSpPr>
            <p:nvPr/>
          </p:nvSpPr>
          <p:spPr bwMode="auto">
            <a:xfrm>
              <a:off x="864" y="2400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343" name="Rectangle 7"/>
            <p:cNvSpPr>
              <a:spLocks noChangeArrowheads="1"/>
            </p:cNvSpPr>
            <p:nvPr/>
          </p:nvSpPr>
          <p:spPr bwMode="auto">
            <a:xfrm>
              <a:off x="960" y="240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344" name="Rectangle 8"/>
            <p:cNvSpPr>
              <a:spLocks noChangeArrowheads="1"/>
            </p:cNvSpPr>
            <p:nvPr/>
          </p:nvSpPr>
          <p:spPr bwMode="auto">
            <a:xfrm>
              <a:off x="1056" y="2400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345" name="Rectangle 9"/>
            <p:cNvSpPr>
              <a:spLocks noChangeArrowheads="1"/>
            </p:cNvSpPr>
            <p:nvPr/>
          </p:nvSpPr>
          <p:spPr bwMode="auto">
            <a:xfrm>
              <a:off x="864" y="2496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346" name="Rectangle 10"/>
            <p:cNvSpPr>
              <a:spLocks noChangeArrowheads="1"/>
            </p:cNvSpPr>
            <p:nvPr/>
          </p:nvSpPr>
          <p:spPr bwMode="auto">
            <a:xfrm>
              <a:off x="960" y="24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347" name="Rectangle 11"/>
            <p:cNvSpPr>
              <a:spLocks noChangeArrowheads="1"/>
            </p:cNvSpPr>
            <p:nvPr/>
          </p:nvSpPr>
          <p:spPr bwMode="auto">
            <a:xfrm>
              <a:off x="1056" y="2496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348" name="Rectangle 12"/>
            <p:cNvSpPr>
              <a:spLocks noChangeArrowheads="1"/>
            </p:cNvSpPr>
            <p:nvPr/>
          </p:nvSpPr>
          <p:spPr bwMode="auto">
            <a:xfrm>
              <a:off x="1056" y="2304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349" name="Text Box 13"/>
            <p:cNvSpPr txBox="1">
              <a:spLocks noChangeArrowheads="1"/>
            </p:cNvSpPr>
            <p:nvPr/>
          </p:nvSpPr>
          <p:spPr bwMode="auto">
            <a:xfrm>
              <a:off x="912" y="2544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/>
                <a:t>4</a:t>
              </a:r>
            </a:p>
          </p:txBody>
        </p:sp>
      </p:grpSp>
      <p:grpSp>
        <p:nvGrpSpPr>
          <p:cNvPr id="270350" name="Group 14"/>
          <p:cNvGrpSpPr>
            <a:grpSpLocks/>
          </p:cNvGrpSpPr>
          <p:nvPr/>
        </p:nvGrpSpPr>
        <p:grpSpPr bwMode="auto">
          <a:xfrm>
            <a:off x="7467600" y="4267200"/>
            <a:ext cx="457200" cy="457200"/>
            <a:chOff x="4704" y="2688"/>
            <a:chExt cx="288" cy="288"/>
          </a:xfrm>
        </p:grpSpPr>
        <p:sp>
          <p:nvSpPr>
            <p:cNvPr id="270351" name="Rectangle 15"/>
            <p:cNvSpPr>
              <a:spLocks noChangeArrowheads="1"/>
            </p:cNvSpPr>
            <p:nvPr/>
          </p:nvSpPr>
          <p:spPr bwMode="auto">
            <a:xfrm>
              <a:off x="4800" y="268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352" name="Rectangle 16"/>
            <p:cNvSpPr>
              <a:spLocks noChangeArrowheads="1"/>
            </p:cNvSpPr>
            <p:nvPr/>
          </p:nvSpPr>
          <p:spPr bwMode="auto">
            <a:xfrm>
              <a:off x="4704" y="278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353" name="Rectangle 17"/>
            <p:cNvSpPr>
              <a:spLocks noChangeArrowheads="1"/>
            </p:cNvSpPr>
            <p:nvPr/>
          </p:nvSpPr>
          <p:spPr bwMode="auto">
            <a:xfrm>
              <a:off x="4704" y="2688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354" name="Rectangle 18"/>
            <p:cNvSpPr>
              <a:spLocks noChangeArrowheads="1"/>
            </p:cNvSpPr>
            <p:nvPr/>
          </p:nvSpPr>
          <p:spPr bwMode="auto">
            <a:xfrm>
              <a:off x="4800" y="288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355" name="Rectangle 19"/>
            <p:cNvSpPr>
              <a:spLocks noChangeArrowheads="1"/>
            </p:cNvSpPr>
            <p:nvPr/>
          </p:nvSpPr>
          <p:spPr bwMode="auto">
            <a:xfrm>
              <a:off x="4896" y="2784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356" name="Rectangle 20"/>
            <p:cNvSpPr>
              <a:spLocks noChangeArrowheads="1"/>
            </p:cNvSpPr>
            <p:nvPr/>
          </p:nvSpPr>
          <p:spPr bwMode="auto">
            <a:xfrm>
              <a:off x="4704" y="2880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357" name="Rectangle 21"/>
            <p:cNvSpPr>
              <a:spLocks noChangeArrowheads="1"/>
            </p:cNvSpPr>
            <p:nvPr/>
          </p:nvSpPr>
          <p:spPr bwMode="auto">
            <a:xfrm>
              <a:off x="4800" y="278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358" name="Rectangle 22"/>
            <p:cNvSpPr>
              <a:spLocks noChangeArrowheads="1"/>
            </p:cNvSpPr>
            <p:nvPr/>
          </p:nvSpPr>
          <p:spPr bwMode="auto">
            <a:xfrm>
              <a:off x="4896" y="2880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359" name="Rectangle 23"/>
            <p:cNvSpPr>
              <a:spLocks noChangeArrowheads="1"/>
            </p:cNvSpPr>
            <p:nvPr/>
          </p:nvSpPr>
          <p:spPr bwMode="auto">
            <a:xfrm>
              <a:off x="4896" y="2688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0360" name="Group 24"/>
          <p:cNvGrpSpPr>
            <a:grpSpLocks/>
          </p:cNvGrpSpPr>
          <p:nvPr/>
        </p:nvGrpSpPr>
        <p:grpSpPr bwMode="auto">
          <a:xfrm>
            <a:off x="1828800" y="3886200"/>
            <a:ext cx="1219200" cy="1006475"/>
            <a:chOff x="1152" y="2448"/>
            <a:chExt cx="768" cy="634"/>
          </a:xfrm>
        </p:grpSpPr>
        <p:grpSp>
          <p:nvGrpSpPr>
            <p:cNvPr id="270361" name="Group 25"/>
            <p:cNvGrpSpPr>
              <a:grpSpLocks/>
            </p:cNvGrpSpPr>
            <p:nvPr/>
          </p:nvGrpSpPr>
          <p:grpSpPr bwMode="auto">
            <a:xfrm>
              <a:off x="1632" y="2592"/>
              <a:ext cx="288" cy="490"/>
              <a:chOff x="1632" y="2592"/>
              <a:chExt cx="288" cy="490"/>
            </a:xfrm>
          </p:grpSpPr>
          <p:sp>
            <p:nvSpPr>
              <p:cNvPr id="270362" name="Rectangle 26"/>
              <p:cNvSpPr>
                <a:spLocks noChangeArrowheads="1"/>
              </p:cNvSpPr>
              <p:nvPr/>
            </p:nvSpPr>
            <p:spPr bwMode="auto">
              <a:xfrm>
                <a:off x="1632" y="259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363" name="Rectangle 27"/>
              <p:cNvSpPr>
                <a:spLocks noChangeArrowheads="1"/>
              </p:cNvSpPr>
              <p:nvPr/>
            </p:nvSpPr>
            <p:spPr bwMode="auto">
              <a:xfrm>
                <a:off x="1728" y="2592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364" name="Rectangle 28"/>
              <p:cNvSpPr>
                <a:spLocks noChangeArrowheads="1"/>
              </p:cNvSpPr>
              <p:nvPr/>
            </p:nvSpPr>
            <p:spPr bwMode="auto">
              <a:xfrm>
                <a:off x="1632" y="268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365" name="Rectangle 29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366" name="Rectangle 30"/>
              <p:cNvSpPr>
                <a:spLocks noChangeArrowheads="1"/>
              </p:cNvSpPr>
              <p:nvPr/>
            </p:nvSpPr>
            <p:spPr bwMode="auto">
              <a:xfrm>
                <a:off x="1824" y="268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367" name="Rectangle 31"/>
              <p:cNvSpPr>
                <a:spLocks noChangeArrowheads="1"/>
              </p:cNvSpPr>
              <p:nvPr/>
            </p:nvSpPr>
            <p:spPr bwMode="auto">
              <a:xfrm>
                <a:off x="1632" y="278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368" name="Rectangle 32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369" name="Rectangle 33"/>
              <p:cNvSpPr>
                <a:spLocks noChangeArrowheads="1"/>
              </p:cNvSpPr>
              <p:nvPr/>
            </p:nvSpPr>
            <p:spPr bwMode="auto">
              <a:xfrm>
                <a:off x="1824" y="278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370" name="Rectangle 34"/>
              <p:cNvSpPr>
                <a:spLocks noChangeArrowheads="1"/>
              </p:cNvSpPr>
              <p:nvPr/>
            </p:nvSpPr>
            <p:spPr bwMode="auto">
              <a:xfrm>
                <a:off x="1824" y="259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371" name="Text Box 35"/>
              <p:cNvSpPr txBox="1">
                <a:spLocks noChangeArrowheads="1"/>
              </p:cNvSpPr>
              <p:nvPr/>
            </p:nvSpPr>
            <p:spPr bwMode="auto">
              <a:xfrm>
                <a:off x="1680" y="2832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4</a:t>
                </a:r>
              </a:p>
            </p:txBody>
          </p:sp>
        </p:grpSp>
        <p:sp>
          <p:nvSpPr>
            <p:cNvPr id="270372" name="Line 36"/>
            <p:cNvSpPr>
              <a:spLocks noChangeShapeType="1"/>
            </p:cNvSpPr>
            <p:nvPr/>
          </p:nvSpPr>
          <p:spPr bwMode="auto">
            <a:xfrm>
              <a:off x="1152" y="2448"/>
              <a:ext cx="48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70373" name="Group 37"/>
          <p:cNvGrpSpPr>
            <a:grpSpLocks/>
          </p:cNvGrpSpPr>
          <p:nvPr/>
        </p:nvGrpSpPr>
        <p:grpSpPr bwMode="auto">
          <a:xfrm>
            <a:off x="1828800" y="3886200"/>
            <a:ext cx="1219200" cy="2225675"/>
            <a:chOff x="1152" y="2448"/>
            <a:chExt cx="768" cy="1402"/>
          </a:xfrm>
        </p:grpSpPr>
        <p:grpSp>
          <p:nvGrpSpPr>
            <p:cNvPr id="270374" name="Group 38"/>
            <p:cNvGrpSpPr>
              <a:grpSpLocks/>
            </p:cNvGrpSpPr>
            <p:nvPr/>
          </p:nvGrpSpPr>
          <p:grpSpPr bwMode="auto">
            <a:xfrm>
              <a:off x="1632" y="3360"/>
              <a:ext cx="288" cy="490"/>
              <a:chOff x="1632" y="3360"/>
              <a:chExt cx="288" cy="490"/>
            </a:xfrm>
          </p:grpSpPr>
          <p:sp>
            <p:nvSpPr>
              <p:cNvPr id="270375" name="Text Box 39"/>
              <p:cNvSpPr txBox="1">
                <a:spLocks noChangeArrowheads="1"/>
              </p:cNvSpPr>
              <p:nvPr/>
            </p:nvSpPr>
            <p:spPr bwMode="auto">
              <a:xfrm>
                <a:off x="1680" y="3600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270376" name="Group 40"/>
              <p:cNvGrpSpPr>
                <a:grpSpLocks/>
              </p:cNvGrpSpPr>
              <p:nvPr/>
            </p:nvGrpSpPr>
            <p:grpSpPr bwMode="auto">
              <a:xfrm>
                <a:off x="1632" y="3360"/>
                <a:ext cx="288" cy="288"/>
                <a:chOff x="1632" y="3360"/>
                <a:chExt cx="288" cy="288"/>
              </a:xfrm>
            </p:grpSpPr>
            <p:sp>
              <p:nvSpPr>
                <p:cNvPr id="270377" name="Rectangle 41"/>
                <p:cNvSpPr>
                  <a:spLocks noChangeArrowheads="1"/>
                </p:cNvSpPr>
                <p:nvPr/>
              </p:nvSpPr>
              <p:spPr bwMode="auto">
                <a:xfrm>
                  <a:off x="163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0378" name="Rectangle 42"/>
                <p:cNvSpPr>
                  <a:spLocks noChangeArrowheads="1"/>
                </p:cNvSpPr>
                <p:nvPr/>
              </p:nvSpPr>
              <p:spPr bwMode="auto">
                <a:xfrm>
                  <a:off x="1728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0379" name="Rectangle 43"/>
                <p:cNvSpPr>
                  <a:spLocks noChangeArrowheads="1"/>
                </p:cNvSpPr>
                <p:nvPr/>
              </p:nvSpPr>
              <p:spPr bwMode="auto">
                <a:xfrm>
                  <a:off x="163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0380" name="Rectangle 44"/>
                <p:cNvSpPr>
                  <a:spLocks noChangeArrowheads="1"/>
                </p:cNvSpPr>
                <p:nvPr/>
              </p:nvSpPr>
              <p:spPr bwMode="auto">
                <a:xfrm>
                  <a:off x="1728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0381" name="Rectangle 45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0382" name="Rectangle 46"/>
                <p:cNvSpPr>
                  <a:spLocks noChangeArrowheads="1"/>
                </p:cNvSpPr>
                <p:nvPr/>
              </p:nvSpPr>
              <p:spPr bwMode="auto">
                <a:xfrm>
                  <a:off x="163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0383" name="Rectangle 47"/>
                <p:cNvSpPr>
                  <a:spLocks noChangeArrowheads="1"/>
                </p:cNvSpPr>
                <p:nvPr/>
              </p:nvSpPr>
              <p:spPr bwMode="auto">
                <a:xfrm>
                  <a:off x="1824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0384" name="Rectangle 48"/>
                <p:cNvSpPr>
                  <a:spLocks noChangeArrowheads="1"/>
                </p:cNvSpPr>
                <p:nvPr/>
              </p:nvSpPr>
              <p:spPr bwMode="auto">
                <a:xfrm>
                  <a:off x="1728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0385" name="Rectangle 49"/>
                <p:cNvSpPr>
                  <a:spLocks noChangeArrowheads="1"/>
                </p:cNvSpPr>
                <p:nvPr/>
              </p:nvSpPr>
              <p:spPr bwMode="auto">
                <a:xfrm>
                  <a:off x="1824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70386" name="Line 50"/>
            <p:cNvSpPr>
              <a:spLocks noChangeShapeType="1"/>
            </p:cNvSpPr>
            <p:nvPr/>
          </p:nvSpPr>
          <p:spPr bwMode="auto">
            <a:xfrm>
              <a:off x="1152" y="2448"/>
              <a:ext cx="48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70388" name="Text Box 52"/>
          <p:cNvSpPr txBox="1">
            <a:spLocks noChangeArrowheads="1"/>
          </p:cNvSpPr>
          <p:nvPr/>
        </p:nvSpPr>
        <p:spPr bwMode="auto">
          <a:xfrm>
            <a:off x="685800" y="4495800"/>
            <a:ext cx="1385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Cutoff=5</a:t>
            </a:r>
          </a:p>
        </p:txBody>
      </p:sp>
      <p:grpSp>
        <p:nvGrpSpPr>
          <p:cNvPr id="270389" name="Group 53"/>
          <p:cNvGrpSpPr>
            <a:grpSpLocks/>
          </p:cNvGrpSpPr>
          <p:nvPr/>
        </p:nvGrpSpPr>
        <p:grpSpPr bwMode="auto">
          <a:xfrm>
            <a:off x="3048000" y="4343400"/>
            <a:ext cx="1219200" cy="1781175"/>
            <a:chOff x="1920" y="2736"/>
            <a:chExt cx="768" cy="1122"/>
          </a:xfrm>
        </p:grpSpPr>
        <p:grpSp>
          <p:nvGrpSpPr>
            <p:cNvPr id="270390" name="Group 54"/>
            <p:cNvGrpSpPr>
              <a:grpSpLocks/>
            </p:cNvGrpSpPr>
            <p:nvPr/>
          </p:nvGrpSpPr>
          <p:grpSpPr bwMode="auto">
            <a:xfrm>
              <a:off x="2400" y="3360"/>
              <a:ext cx="288" cy="498"/>
              <a:chOff x="2400" y="3360"/>
              <a:chExt cx="288" cy="498"/>
            </a:xfrm>
          </p:grpSpPr>
          <p:sp>
            <p:nvSpPr>
              <p:cNvPr id="270391" name="Text Box 55"/>
              <p:cNvSpPr txBox="1">
                <a:spLocks noChangeArrowheads="1"/>
              </p:cNvSpPr>
              <p:nvPr/>
            </p:nvSpPr>
            <p:spPr bwMode="auto">
              <a:xfrm>
                <a:off x="2448" y="3608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270392" name="Group 56"/>
              <p:cNvGrpSpPr>
                <a:grpSpLocks/>
              </p:cNvGrpSpPr>
              <p:nvPr/>
            </p:nvGrpSpPr>
            <p:grpSpPr bwMode="auto">
              <a:xfrm>
                <a:off x="2400" y="3360"/>
                <a:ext cx="288" cy="288"/>
                <a:chOff x="2400" y="3360"/>
                <a:chExt cx="288" cy="288"/>
              </a:xfrm>
            </p:grpSpPr>
            <p:sp>
              <p:nvSpPr>
                <p:cNvPr id="270393" name="Rectangle 57"/>
                <p:cNvSpPr>
                  <a:spLocks noChangeArrowheads="1"/>
                </p:cNvSpPr>
                <p:nvPr/>
              </p:nvSpPr>
              <p:spPr bwMode="auto">
                <a:xfrm>
                  <a:off x="2400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0394" name="Rectangle 58"/>
                <p:cNvSpPr>
                  <a:spLocks noChangeArrowheads="1"/>
                </p:cNvSpPr>
                <p:nvPr/>
              </p:nvSpPr>
              <p:spPr bwMode="auto">
                <a:xfrm>
                  <a:off x="2496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0395" name="Rectangle 59"/>
                <p:cNvSpPr>
                  <a:spLocks noChangeArrowheads="1"/>
                </p:cNvSpPr>
                <p:nvPr/>
              </p:nvSpPr>
              <p:spPr bwMode="auto">
                <a:xfrm>
                  <a:off x="2400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0396" name="Rectangle 60"/>
                <p:cNvSpPr>
                  <a:spLocks noChangeArrowheads="1"/>
                </p:cNvSpPr>
                <p:nvPr/>
              </p:nvSpPr>
              <p:spPr bwMode="auto">
                <a:xfrm>
                  <a:off x="2496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0397" name="Rectangle 61"/>
                <p:cNvSpPr>
                  <a:spLocks noChangeArrowheads="1"/>
                </p:cNvSpPr>
                <p:nvPr/>
              </p:nvSpPr>
              <p:spPr bwMode="auto">
                <a:xfrm>
                  <a:off x="2496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0398" name="Rectangle 62"/>
                <p:cNvSpPr>
                  <a:spLocks noChangeArrowheads="1"/>
                </p:cNvSpPr>
                <p:nvPr/>
              </p:nvSpPr>
              <p:spPr bwMode="auto">
                <a:xfrm>
                  <a:off x="2400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0399" name="Rectangle 63"/>
                <p:cNvSpPr>
                  <a:spLocks noChangeArrowheads="1"/>
                </p:cNvSpPr>
                <p:nvPr/>
              </p:nvSpPr>
              <p:spPr bwMode="auto">
                <a:xfrm>
                  <a:off x="259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0400" name="Rectangle 64"/>
                <p:cNvSpPr>
                  <a:spLocks noChangeArrowheads="1"/>
                </p:cNvSpPr>
                <p:nvPr/>
              </p:nvSpPr>
              <p:spPr bwMode="auto">
                <a:xfrm>
                  <a:off x="259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0401" name="Rectangle 65"/>
                <p:cNvSpPr>
                  <a:spLocks noChangeArrowheads="1"/>
                </p:cNvSpPr>
                <p:nvPr/>
              </p:nvSpPr>
              <p:spPr bwMode="auto">
                <a:xfrm>
                  <a:off x="259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70402" name="Line 66"/>
            <p:cNvSpPr>
              <a:spLocks noChangeShapeType="1"/>
            </p:cNvSpPr>
            <p:nvPr/>
          </p:nvSpPr>
          <p:spPr bwMode="auto">
            <a:xfrm>
              <a:off x="1920" y="2736"/>
              <a:ext cx="48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70403" name="Group 67"/>
          <p:cNvGrpSpPr>
            <a:grpSpLocks/>
          </p:cNvGrpSpPr>
          <p:nvPr/>
        </p:nvGrpSpPr>
        <p:grpSpPr bwMode="auto">
          <a:xfrm>
            <a:off x="3048000" y="4114800"/>
            <a:ext cx="1219200" cy="776288"/>
            <a:chOff x="1920" y="2592"/>
            <a:chExt cx="768" cy="489"/>
          </a:xfrm>
        </p:grpSpPr>
        <p:grpSp>
          <p:nvGrpSpPr>
            <p:cNvPr id="270404" name="Group 68"/>
            <p:cNvGrpSpPr>
              <a:grpSpLocks/>
            </p:cNvGrpSpPr>
            <p:nvPr/>
          </p:nvGrpSpPr>
          <p:grpSpPr bwMode="auto">
            <a:xfrm>
              <a:off x="2400" y="2592"/>
              <a:ext cx="288" cy="489"/>
              <a:chOff x="2400" y="2592"/>
              <a:chExt cx="288" cy="489"/>
            </a:xfrm>
          </p:grpSpPr>
          <p:sp>
            <p:nvSpPr>
              <p:cNvPr id="270405" name="Rectangle 69"/>
              <p:cNvSpPr>
                <a:spLocks noChangeArrowheads="1"/>
              </p:cNvSpPr>
              <p:nvPr/>
            </p:nvSpPr>
            <p:spPr bwMode="auto">
              <a:xfrm>
                <a:off x="2400" y="259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06" name="Rectangle 70"/>
              <p:cNvSpPr>
                <a:spLocks noChangeArrowheads="1"/>
              </p:cNvSpPr>
              <p:nvPr/>
            </p:nvSpPr>
            <p:spPr bwMode="auto">
              <a:xfrm>
                <a:off x="2496" y="2688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07" name="Rectangle 71"/>
              <p:cNvSpPr>
                <a:spLocks noChangeArrowheads="1"/>
              </p:cNvSpPr>
              <p:nvPr/>
            </p:nvSpPr>
            <p:spPr bwMode="auto">
              <a:xfrm>
                <a:off x="2400" y="268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08" name="Rectangle 72"/>
              <p:cNvSpPr>
                <a:spLocks noChangeArrowheads="1"/>
              </p:cNvSpPr>
              <p:nvPr/>
            </p:nvSpPr>
            <p:spPr bwMode="auto">
              <a:xfrm>
                <a:off x="2496" y="278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09" name="Rectangle 73"/>
              <p:cNvSpPr>
                <a:spLocks noChangeArrowheads="1"/>
              </p:cNvSpPr>
              <p:nvPr/>
            </p:nvSpPr>
            <p:spPr bwMode="auto">
              <a:xfrm>
                <a:off x="2592" y="268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10" name="Rectangle 74"/>
              <p:cNvSpPr>
                <a:spLocks noChangeArrowheads="1"/>
              </p:cNvSpPr>
              <p:nvPr/>
            </p:nvSpPr>
            <p:spPr bwMode="auto">
              <a:xfrm>
                <a:off x="2400" y="278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11" name="Rectangle 75"/>
              <p:cNvSpPr>
                <a:spLocks noChangeArrowheads="1"/>
              </p:cNvSpPr>
              <p:nvPr/>
            </p:nvSpPr>
            <p:spPr bwMode="auto">
              <a:xfrm>
                <a:off x="2496" y="259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12" name="Rectangle 76"/>
              <p:cNvSpPr>
                <a:spLocks noChangeArrowheads="1"/>
              </p:cNvSpPr>
              <p:nvPr/>
            </p:nvSpPr>
            <p:spPr bwMode="auto">
              <a:xfrm>
                <a:off x="2592" y="278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13" name="Rectangle 77"/>
              <p:cNvSpPr>
                <a:spLocks noChangeArrowheads="1"/>
              </p:cNvSpPr>
              <p:nvPr/>
            </p:nvSpPr>
            <p:spPr bwMode="auto">
              <a:xfrm>
                <a:off x="2592" y="259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14" name="Text Box 78"/>
              <p:cNvSpPr txBox="1">
                <a:spLocks noChangeArrowheads="1"/>
              </p:cNvSpPr>
              <p:nvPr/>
            </p:nvSpPr>
            <p:spPr bwMode="auto">
              <a:xfrm>
                <a:off x="2456" y="2831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5</a:t>
                </a:r>
              </a:p>
            </p:txBody>
          </p:sp>
        </p:grpSp>
        <p:sp>
          <p:nvSpPr>
            <p:cNvPr id="270415" name="Line 79"/>
            <p:cNvSpPr>
              <a:spLocks noChangeShapeType="1"/>
            </p:cNvSpPr>
            <p:nvPr/>
          </p:nvSpPr>
          <p:spPr bwMode="auto">
            <a:xfrm>
              <a:off x="1920" y="273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70416" name="Group 80"/>
          <p:cNvGrpSpPr>
            <a:grpSpLocks/>
          </p:cNvGrpSpPr>
          <p:nvPr/>
        </p:nvGrpSpPr>
        <p:grpSpPr bwMode="auto">
          <a:xfrm>
            <a:off x="4267200" y="4343400"/>
            <a:ext cx="1219200" cy="1081088"/>
            <a:chOff x="2688" y="2736"/>
            <a:chExt cx="768" cy="681"/>
          </a:xfrm>
        </p:grpSpPr>
        <p:grpSp>
          <p:nvGrpSpPr>
            <p:cNvPr id="270417" name="Group 81"/>
            <p:cNvGrpSpPr>
              <a:grpSpLocks/>
            </p:cNvGrpSpPr>
            <p:nvPr/>
          </p:nvGrpSpPr>
          <p:grpSpPr bwMode="auto">
            <a:xfrm>
              <a:off x="3168" y="2928"/>
              <a:ext cx="288" cy="489"/>
              <a:chOff x="3168" y="2928"/>
              <a:chExt cx="288" cy="489"/>
            </a:xfrm>
          </p:grpSpPr>
          <p:sp>
            <p:nvSpPr>
              <p:cNvPr id="270418" name="Text Box 82"/>
              <p:cNvSpPr txBox="1">
                <a:spLocks noChangeArrowheads="1"/>
              </p:cNvSpPr>
              <p:nvPr/>
            </p:nvSpPr>
            <p:spPr bwMode="auto">
              <a:xfrm>
                <a:off x="3224" y="3167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7</a:t>
                </a:r>
              </a:p>
            </p:txBody>
          </p:sp>
          <p:sp>
            <p:nvSpPr>
              <p:cNvPr id="270419" name="Rectangle 83"/>
              <p:cNvSpPr>
                <a:spLocks noChangeArrowheads="1"/>
              </p:cNvSpPr>
              <p:nvPr/>
            </p:nvSpPr>
            <p:spPr bwMode="auto">
              <a:xfrm>
                <a:off x="3168" y="292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20" name="Rectangle 84"/>
              <p:cNvSpPr>
                <a:spLocks noChangeArrowheads="1"/>
              </p:cNvSpPr>
              <p:nvPr/>
            </p:nvSpPr>
            <p:spPr bwMode="auto">
              <a:xfrm>
                <a:off x="3264" y="302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21" name="Rectangle 85"/>
              <p:cNvSpPr>
                <a:spLocks noChangeArrowheads="1"/>
              </p:cNvSpPr>
              <p:nvPr/>
            </p:nvSpPr>
            <p:spPr bwMode="auto">
              <a:xfrm>
                <a:off x="3168" y="302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22" name="Rectangle 86"/>
              <p:cNvSpPr>
                <a:spLocks noChangeArrowheads="1"/>
              </p:cNvSpPr>
              <p:nvPr/>
            </p:nvSpPr>
            <p:spPr bwMode="auto">
              <a:xfrm>
                <a:off x="3360" y="302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23" name="Rectangle 87"/>
              <p:cNvSpPr>
                <a:spLocks noChangeArrowheads="1"/>
              </p:cNvSpPr>
              <p:nvPr/>
            </p:nvSpPr>
            <p:spPr bwMode="auto">
              <a:xfrm>
                <a:off x="3168" y="312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24" name="Rectangle 88"/>
              <p:cNvSpPr>
                <a:spLocks noChangeArrowheads="1"/>
              </p:cNvSpPr>
              <p:nvPr/>
            </p:nvSpPr>
            <p:spPr bwMode="auto">
              <a:xfrm>
                <a:off x="3360" y="292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25" name="Rectangle 89"/>
              <p:cNvSpPr>
                <a:spLocks noChangeArrowheads="1"/>
              </p:cNvSpPr>
              <p:nvPr/>
            </p:nvSpPr>
            <p:spPr bwMode="auto">
              <a:xfrm>
                <a:off x="3360" y="312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26" name="Rectangle 90"/>
              <p:cNvSpPr>
                <a:spLocks noChangeArrowheads="1"/>
              </p:cNvSpPr>
              <p:nvPr/>
            </p:nvSpPr>
            <p:spPr bwMode="auto">
              <a:xfrm>
                <a:off x="3264" y="292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27" name="Rectangle 91"/>
              <p:cNvSpPr>
                <a:spLocks noChangeArrowheads="1"/>
              </p:cNvSpPr>
              <p:nvPr/>
            </p:nvSpPr>
            <p:spPr bwMode="auto">
              <a:xfrm>
                <a:off x="3264" y="312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70428" name="Line 92"/>
            <p:cNvSpPr>
              <a:spLocks noChangeShapeType="1"/>
            </p:cNvSpPr>
            <p:nvPr/>
          </p:nvSpPr>
          <p:spPr bwMode="auto">
            <a:xfrm>
              <a:off x="2688" y="2736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70429" name="Group 93"/>
          <p:cNvGrpSpPr>
            <a:grpSpLocks/>
          </p:cNvGrpSpPr>
          <p:nvPr/>
        </p:nvGrpSpPr>
        <p:grpSpPr bwMode="auto">
          <a:xfrm>
            <a:off x="4267200" y="3733800"/>
            <a:ext cx="1219200" cy="776288"/>
            <a:chOff x="2688" y="2352"/>
            <a:chExt cx="768" cy="489"/>
          </a:xfrm>
        </p:grpSpPr>
        <p:grpSp>
          <p:nvGrpSpPr>
            <p:cNvPr id="270430" name="Group 94"/>
            <p:cNvGrpSpPr>
              <a:grpSpLocks/>
            </p:cNvGrpSpPr>
            <p:nvPr/>
          </p:nvGrpSpPr>
          <p:grpSpPr bwMode="auto">
            <a:xfrm>
              <a:off x="3168" y="2352"/>
              <a:ext cx="288" cy="489"/>
              <a:chOff x="3168" y="2352"/>
              <a:chExt cx="288" cy="489"/>
            </a:xfrm>
          </p:grpSpPr>
          <p:sp>
            <p:nvSpPr>
              <p:cNvPr id="270431" name="Rectangle 95"/>
              <p:cNvSpPr>
                <a:spLocks noChangeArrowheads="1"/>
              </p:cNvSpPr>
              <p:nvPr/>
            </p:nvSpPr>
            <p:spPr bwMode="auto">
              <a:xfrm>
                <a:off x="3264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32" name="Rectangle 96"/>
              <p:cNvSpPr>
                <a:spLocks noChangeArrowheads="1"/>
              </p:cNvSpPr>
              <p:nvPr/>
            </p:nvSpPr>
            <p:spPr bwMode="auto">
              <a:xfrm>
                <a:off x="3264" y="2448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33" name="Rectangle 97"/>
              <p:cNvSpPr>
                <a:spLocks noChangeArrowheads="1"/>
              </p:cNvSpPr>
              <p:nvPr/>
            </p:nvSpPr>
            <p:spPr bwMode="auto">
              <a:xfrm>
                <a:off x="3168" y="244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34" name="Rectangle 98"/>
              <p:cNvSpPr>
                <a:spLocks noChangeArrowheads="1"/>
              </p:cNvSpPr>
              <p:nvPr/>
            </p:nvSpPr>
            <p:spPr bwMode="auto">
              <a:xfrm>
                <a:off x="3264" y="254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35" name="Rectangle 99"/>
              <p:cNvSpPr>
                <a:spLocks noChangeArrowheads="1"/>
              </p:cNvSpPr>
              <p:nvPr/>
            </p:nvSpPr>
            <p:spPr bwMode="auto">
              <a:xfrm>
                <a:off x="3360" y="244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36" name="Rectangle 100"/>
              <p:cNvSpPr>
                <a:spLocks noChangeArrowheads="1"/>
              </p:cNvSpPr>
              <p:nvPr/>
            </p:nvSpPr>
            <p:spPr bwMode="auto">
              <a:xfrm>
                <a:off x="3168" y="254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37" name="Rectangle 101"/>
              <p:cNvSpPr>
                <a:spLocks noChangeArrowheads="1"/>
              </p:cNvSpPr>
              <p:nvPr/>
            </p:nvSpPr>
            <p:spPr bwMode="auto">
              <a:xfrm>
                <a:off x="3168" y="235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38" name="Rectangle 102"/>
              <p:cNvSpPr>
                <a:spLocks noChangeArrowheads="1"/>
              </p:cNvSpPr>
              <p:nvPr/>
            </p:nvSpPr>
            <p:spPr bwMode="auto">
              <a:xfrm>
                <a:off x="3360" y="254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39" name="Rectangle 103"/>
              <p:cNvSpPr>
                <a:spLocks noChangeArrowheads="1"/>
              </p:cNvSpPr>
              <p:nvPr/>
            </p:nvSpPr>
            <p:spPr bwMode="auto">
              <a:xfrm>
                <a:off x="3360" y="235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40" name="Text Box 104"/>
              <p:cNvSpPr txBox="1">
                <a:spLocks noChangeArrowheads="1"/>
              </p:cNvSpPr>
              <p:nvPr/>
            </p:nvSpPr>
            <p:spPr bwMode="auto">
              <a:xfrm>
                <a:off x="3224" y="2591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5</a:t>
                </a:r>
              </a:p>
            </p:txBody>
          </p:sp>
        </p:grpSp>
        <p:sp>
          <p:nvSpPr>
            <p:cNvPr id="270441" name="Line 105"/>
            <p:cNvSpPr>
              <a:spLocks noChangeShapeType="1"/>
            </p:cNvSpPr>
            <p:nvPr/>
          </p:nvSpPr>
          <p:spPr bwMode="auto">
            <a:xfrm flipV="1">
              <a:off x="2688" y="2496"/>
              <a:ext cx="48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70442" name="Group 106"/>
          <p:cNvGrpSpPr>
            <a:grpSpLocks/>
          </p:cNvGrpSpPr>
          <p:nvPr/>
        </p:nvGrpSpPr>
        <p:grpSpPr bwMode="auto">
          <a:xfrm>
            <a:off x="5486400" y="3733800"/>
            <a:ext cx="1219200" cy="776288"/>
            <a:chOff x="3456" y="2352"/>
            <a:chExt cx="768" cy="489"/>
          </a:xfrm>
        </p:grpSpPr>
        <p:grpSp>
          <p:nvGrpSpPr>
            <p:cNvPr id="270443" name="Group 107"/>
            <p:cNvGrpSpPr>
              <a:grpSpLocks/>
            </p:cNvGrpSpPr>
            <p:nvPr/>
          </p:nvGrpSpPr>
          <p:grpSpPr bwMode="auto">
            <a:xfrm>
              <a:off x="3936" y="2352"/>
              <a:ext cx="288" cy="489"/>
              <a:chOff x="3936" y="2352"/>
              <a:chExt cx="288" cy="489"/>
            </a:xfrm>
          </p:grpSpPr>
          <p:sp>
            <p:nvSpPr>
              <p:cNvPr id="270444" name="Rectangle 108"/>
              <p:cNvSpPr>
                <a:spLocks noChangeArrowheads="1"/>
              </p:cNvSpPr>
              <p:nvPr/>
            </p:nvSpPr>
            <p:spPr bwMode="auto">
              <a:xfrm>
                <a:off x="4032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45" name="Rectangle 109"/>
              <p:cNvSpPr>
                <a:spLocks noChangeArrowheads="1"/>
              </p:cNvSpPr>
              <p:nvPr/>
            </p:nvSpPr>
            <p:spPr bwMode="auto">
              <a:xfrm>
                <a:off x="4032" y="2448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46" name="Rectangle 110"/>
              <p:cNvSpPr>
                <a:spLocks noChangeArrowheads="1"/>
              </p:cNvSpPr>
              <p:nvPr/>
            </p:nvSpPr>
            <p:spPr bwMode="auto">
              <a:xfrm>
                <a:off x="3936" y="2352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47" name="Rectangle 111"/>
              <p:cNvSpPr>
                <a:spLocks noChangeArrowheads="1"/>
              </p:cNvSpPr>
              <p:nvPr/>
            </p:nvSpPr>
            <p:spPr bwMode="auto">
              <a:xfrm>
                <a:off x="4032" y="254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48" name="Rectangle 112"/>
              <p:cNvSpPr>
                <a:spLocks noChangeArrowheads="1"/>
              </p:cNvSpPr>
              <p:nvPr/>
            </p:nvSpPr>
            <p:spPr bwMode="auto">
              <a:xfrm>
                <a:off x="4128" y="244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49" name="Rectangle 113"/>
              <p:cNvSpPr>
                <a:spLocks noChangeArrowheads="1"/>
              </p:cNvSpPr>
              <p:nvPr/>
            </p:nvSpPr>
            <p:spPr bwMode="auto">
              <a:xfrm>
                <a:off x="3936" y="254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50" name="Rectangle 114"/>
              <p:cNvSpPr>
                <a:spLocks noChangeArrowheads="1"/>
              </p:cNvSpPr>
              <p:nvPr/>
            </p:nvSpPr>
            <p:spPr bwMode="auto">
              <a:xfrm>
                <a:off x="3936" y="244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51" name="Rectangle 115"/>
              <p:cNvSpPr>
                <a:spLocks noChangeArrowheads="1"/>
              </p:cNvSpPr>
              <p:nvPr/>
            </p:nvSpPr>
            <p:spPr bwMode="auto">
              <a:xfrm>
                <a:off x="4128" y="254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52" name="Rectangle 116"/>
              <p:cNvSpPr>
                <a:spLocks noChangeArrowheads="1"/>
              </p:cNvSpPr>
              <p:nvPr/>
            </p:nvSpPr>
            <p:spPr bwMode="auto">
              <a:xfrm>
                <a:off x="4128" y="235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53" name="Text Box 117"/>
              <p:cNvSpPr txBox="1">
                <a:spLocks noChangeArrowheads="1"/>
              </p:cNvSpPr>
              <p:nvPr/>
            </p:nvSpPr>
            <p:spPr bwMode="auto">
              <a:xfrm>
                <a:off x="3992" y="2591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5</a:t>
                </a:r>
              </a:p>
            </p:txBody>
          </p:sp>
        </p:grpSp>
        <p:sp>
          <p:nvSpPr>
            <p:cNvPr id="270454" name="Line 118"/>
            <p:cNvSpPr>
              <a:spLocks noChangeShapeType="1"/>
            </p:cNvSpPr>
            <p:nvPr/>
          </p:nvSpPr>
          <p:spPr bwMode="auto">
            <a:xfrm>
              <a:off x="3456" y="249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70455" name="Line 119"/>
          <p:cNvSpPr>
            <a:spLocks noChangeShapeType="1"/>
          </p:cNvSpPr>
          <p:nvPr/>
        </p:nvSpPr>
        <p:spPr bwMode="auto">
          <a:xfrm>
            <a:off x="6705600" y="3962400"/>
            <a:ext cx="762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70456" name="Text Box 120"/>
          <p:cNvSpPr txBox="1">
            <a:spLocks noChangeArrowheads="1"/>
          </p:cNvSpPr>
          <p:nvPr/>
        </p:nvSpPr>
        <p:spPr bwMode="auto">
          <a:xfrm>
            <a:off x="3749675" y="838200"/>
            <a:ext cx="5318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6600"/>
                </a:solidFill>
              </a:rPr>
              <a:t>f(N) = g(N) + h(N) </a:t>
            </a:r>
          </a:p>
          <a:p>
            <a:r>
              <a:rPr lang="en-US">
                <a:solidFill>
                  <a:srgbClr val="CC6600"/>
                </a:solidFill>
              </a:rPr>
              <a:t>with h(N) = number of misplaced tiles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6A75C-F675-4D86-A41D-634A82DF47CA}" type="slidenum">
              <a:rPr lang="ar-SA"/>
              <a:pPr/>
              <a:t>81</a:t>
            </a:fld>
            <a:endParaRPr lang="en-GB"/>
          </a:p>
        </p:txBody>
      </p:sp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When to Use Search Techniques</a:t>
            </a:r>
            <a:endParaRPr lang="en-GB"/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The search space is small, and</a:t>
            </a:r>
          </a:p>
          <a:p>
            <a:pPr lvl="1">
              <a:lnSpc>
                <a:spcPct val="90000"/>
              </a:lnSpc>
            </a:pPr>
            <a:r>
              <a:rPr lang="en-US"/>
              <a:t>There are no other available techniques, or</a:t>
            </a:r>
          </a:p>
          <a:p>
            <a:pPr lvl="1">
              <a:lnSpc>
                <a:spcPct val="90000"/>
              </a:lnSpc>
            </a:pPr>
            <a:r>
              <a:rPr lang="en-US"/>
              <a:t>It is not worth the effort to develop a more efficient technique</a:t>
            </a:r>
          </a:p>
          <a:p>
            <a:pPr lvl="1"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 The search space is large, and</a:t>
            </a:r>
          </a:p>
          <a:p>
            <a:pPr lvl="1">
              <a:lnSpc>
                <a:spcPct val="90000"/>
              </a:lnSpc>
            </a:pPr>
            <a:r>
              <a:rPr lang="en-US"/>
              <a:t>There is no other available techniques, and</a:t>
            </a:r>
          </a:p>
          <a:p>
            <a:pPr lvl="1">
              <a:lnSpc>
                <a:spcPct val="90000"/>
              </a:lnSpc>
            </a:pPr>
            <a:r>
              <a:rPr lang="en-US"/>
              <a:t>There exist “</a:t>
            </a:r>
            <a:r>
              <a:rPr lang="en-US">
                <a:solidFill>
                  <a:schemeClr val="hlink"/>
                </a:solidFill>
              </a:rPr>
              <a:t>good</a:t>
            </a:r>
            <a:r>
              <a:rPr lang="en-US"/>
              <a:t>” heuristics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0A3D-9B62-4F26-B60F-51E859E37C12}" type="slidenum">
              <a:rPr lang="ar-SA"/>
              <a:pPr/>
              <a:t>82</a:t>
            </a:fld>
            <a:endParaRPr lang="en-GB"/>
          </a:p>
        </p:txBody>
      </p:sp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Conclusions</a:t>
            </a:r>
            <a:endParaRPr lang="en-GB"/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4343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>
                <a:latin typeface="Times New Roman" pitchFamily="18" charset="0"/>
              </a:rPr>
              <a:t>Frustration with </a:t>
            </a:r>
            <a:r>
              <a:rPr lang="en-US" sz="2800" i="1">
                <a:latin typeface="Times New Roman" pitchFamily="18" charset="0"/>
              </a:rPr>
              <a:t>uninformed</a:t>
            </a:r>
            <a:r>
              <a:rPr lang="en-US" sz="2800">
                <a:latin typeface="Times New Roman" pitchFamily="18" charset="0"/>
              </a:rPr>
              <a:t> search led to the idea of using domain specific knowledge in a search so that one can intelligently explore only the relevant part of the search space that has a good chance of containing the goal state. These new techniques are called informed (heuristic) search strategies.</a:t>
            </a:r>
          </a:p>
          <a:p>
            <a:pPr>
              <a:lnSpc>
                <a:spcPct val="90000"/>
              </a:lnSpc>
            </a:pPr>
            <a:endParaRPr lang="en-US" sz="280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800">
                <a:latin typeface="Times New Roman" pitchFamily="18" charset="0"/>
              </a:rPr>
              <a:t>Even though heuristics improve the performance of informed search algorithms, they are still time consuming especially for large size instances.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CB652-C55D-48A1-80B0-503DA3C215F7}" type="slidenum">
              <a:rPr lang="ar-SA"/>
              <a:pPr/>
              <a:t>9</a:t>
            </a:fld>
            <a:endParaRPr lang="en-GB"/>
          </a:p>
        </p:txBody>
      </p:sp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4313"/>
            <a:ext cx="7793038" cy="1462087"/>
          </a:xfrm>
        </p:spPr>
        <p:txBody>
          <a:bodyPr/>
          <a:lstStyle/>
          <a:p>
            <a:r>
              <a:rPr lang="en-US" sz="3000"/>
              <a:t>Approach 3: </a:t>
            </a:r>
            <a:r>
              <a:rPr lang="en-US" sz="3000" i="1"/>
              <a:t>f </a:t>
            </a:r>
            <a:r>
              <a:rPr lang="en-US" sz="3000"/>
              <a:t>measures the total cost of the solution path (Admissible Heuristic Functions)</a:t>
            </a:r>
            <a:endParaRPr lang="en-GB" sz="3000"/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981200"/>
            <a:ext cx="8610600" cy="4343400"/>
          </a:xfrm>
        </p:spPr>
        <p:txBody>
          <a:bodyPr/>
          <a:lstStyle/>
          <a:p>
            <a:r>
              <a:rPr lang="en-US" sz="2300" dirty="0">
                <a:latin typeface="Times New Roman" pitchFamily="18" charset="0"/>
              </a:rPr>
              <a:t>A heuristic function </a:t>
            </a:r>
            <a:r>
              <a:rPr lang="en-US" sz="2300" i="1" dirty="0">
                <a:latin typeface="Times New Roman" pitchFamily="18" charset="0"/>
              </a:rPr>
              <a:t>f(n) = g(n) + h(n)</a:t>
            </a:r>
            <a:r>
              <a:rPr lang="en-US" sz="2300" dirty="0">
                <a:latin typeface="Times New Roman" pitchFamily="18" charset="0"/>
              </a:rPr>
              <a:t> is admissible if </a:t>
            </a:r>
            <a:r>
              <a:rPr lang="en-US" sz="2300" i="1" dirty="0">
                <a:latin typeface="Times New Roman" pitchFamily="18" charset="0"/>
              </a:rPr>
              <a:t>h(n)</a:t>
            </a:r>
            <a:r>
              <a:rPr lang="en-US" sz="2300" dirty="0">
                <a:latin typeface="Times New Roman" pitchFamily="18" charset="0"/>
              </a:rPr>
              <a:t> </a:t>
            </a:r>
            <a:r>
              <a:rPr lang="en-US" sz="2300" b="1" dirty="0">
                <a:latin typeface="Times New Roman" pitchFamily="18" charset="0"/>
              </a:rPr>
              <a:t>never</a:t>
            </a:r>
            <a:r>
              <a:rPr lang="en-US" sz="2300" dirty="0">
                <a:latin typeface="Times New Roman" pitchFamily="18" charset="0"/>
              </a:rPr>
              <a:t> overestimates the cost to reach the goal.</a:t>
            </a:r>
          </a:p>
          <a:p>
            <a:pPr lvl="1"/>
            <a:r>
              <a:rPr lang="en-US" sz="2000" dirty="0">
                <a:latin typeface="Times New Roman" pitchFamily="18" charset="0"/>
              </a:rPr>
              <a:t>Admissible heuristics are “optimistic”: “the cost is not that much …”</a:t>
            </a:r>
          </a:p>
          <a:p>
            <a:r>
              <a:rPr lang="en-US" sz="2300" dirty="0">
                <a:latin typeface="Times New Roman" pitchFamily="18" charset="0"/>
              </a:rPr>
              <a:t>However, </a:t>
            </a:r>
            <a:r>
              <a:rPr lang="en-US" sz="2300" i="1" dirty="0">
                <a:latin typeface="Times New Roman" pitchFamily="18" charset="0"/>
              </a:rPr>
              <a:t>g(n)</a:t>
            </a:r>
            <a:r>
              <a:rPr lang="en-US" sz="2300" dirty="0">
                <a:latin typeface="Times New Roman" pitchFamily="18" charset="0"/>
              </a:rPr>
              <a:t> is the exact cost to reach node </a:t>
            </a:r>
            <a:r>
              <a:rPr lang="en-US" sz="2300" i="1" dirty="0">
                <a:latin typeface="Times New Roman" pitchFamily="18" charset="0"/>
              </a:rPr>
              <a:t>n</a:t>
            </a:r>
            <a:r>
              <a:rPr lang="en-US" sz="2300" dirty="0">
                <a:latin typeface="Times New Roman" pitchFamily="18" charset="0"/>
              </a:rPr>
              <a:t> from the initial state.</a:t>
            </a:r>
          </a:p>
          <a:p>
            <a:r>
              <a:rPr lang="en-US" sz="2300" dirty="0">
                <a:latin typeface="Times New Roman" pitchFamily="18" charset="0"/>
              </a:rPr>
              <a:t>Therefore, </a:t>
            </a:r>
            <a:r>
              <a:rPr lang="en-US" sz="2300" i="1" dirty="0">
                <a:latin typeface="Times New Roman" pitchFamily="18" charset="0"/>
              </a:rPr>
              <a:t>f(n)</a:t>
            </a:r>
            <a:r>
              <a:rPr lang="en-US" sz="2300" dirty="0">
                <a:latin typeface="Times New Roman" pitchFamily="18" charset="0"/>
              </a:rPr>
              <a:t> never over-estimate the true cost to reach the goal state through node </a:t>
            </a:r>
            <a:r>
              <a:rPr lang="en-US" sz="2300" i="1" dirty="0">
                <a:latin typeface="Times New Roman" pitchFamily="18" charset="0"/>
              </a:rPr>
              <a:t>n</a:t>
            </a:r>
            <a:r>
              <a:rPr lang="en-US" sz="2300" dirty="0">
                <a:latin typeface="Times New Roman" pitchFamily="18" charset="0"/>
              </a:rPr>
              <a:t>.</a:t>
            </a:r>
          </a:p>
          <a:p>
            <a:r>
              <a:rPr lang="en-US" sz="2300" dirty="0">
                <a:solidFill>
                  <a:srgbClr val="971103"/>
                </a:solidFill>
                <a:latin typeface="Times New Roman" pitchFamily="18" charset="0"/>
              </a:rPr>
              <a:t>Theorem: A search is optimal if </a:t>
            </a:r>
            <a:r>
              <a:rPr lang="en-US" sz="2300" i="1" dirty="0">
                <a:solidFill>
                  <a:srgbClr val="971103"/>
                </a:solidFill>
                <a:latin typeface="Times New Roman" pitchFamily="18" charset="0"/>
              </a:rPr>
              <a:t>h(n)</a:t>
            </a:r>
            <a:r>
              <a:rPr lang="en-US" sz="2300" dirty="0">
                <a:solidFill>
                  <a:srgbClr val="971103"/>
                </a:solidFill>
                <a:latin typeface="Times New Roman" pitchFamily="18" charset="0"/>
              </a:rPr>
              <a:t> is admissible.</a:t>
            </a:r>
          </a:p>
          <a:p>
            <a:pPr lvl="1"/>
            <a:r>
              <a:rPr lang="en-US" sz="2000" dirty="0">
                <a:solidFill>
                  <a:srgbClr val="971103"/>
                </a:solidFill>
                <a:latin typeface="Times New Roman" pitchFamily="18" charset="0"/>
              </a:rPr>
              <a:t>i</a:t>
            </a:r>
            <a:r>
              <a:rPr lang="en-US" sz="2000" dirty="0" smtClean="0">
                <a:solidFill>
                  <a:srgbClr val="971103"/>
                </a:solidFill>
                <a:latin typeface="Times New Roman" pitchFamily="18" charset="0"/>
              </a:rPr>
              <a:t>.e</a:t>
            </a:r>
            <a:r>
              <a:rPr lang="en-US" sz="2000" dirty="0">
                <a:solidFill>
                  <a:srgbClr val="971103"/>
                </a:solidFill>
                <a:latin typeface="Times New Roman" pitchFamily="18" charset="0"/>
              </a:rPr>
              <a:t>. The search using </a:t>
            </a:r>
            <a:r>
              <a:rPr lang="en-US" sz="2000" i="1" dirty="0">
                <a:solidFill>
                  <a:srgbClr val="971103"/>
                </a:solidFill>
                <a:latin typeface="Times New Roman" pitchFamily="18" charset="0"/>
              </a:rPr>
              <a:t>h(n)</a:t>
            </a:r>
            <a:r>
              <a:rPr lang="en-US" sz="2000" dirty="0">
                <a:solidFill>
                  <a:srgbClr val="971103"/>
                </a:solidFill>
                <a:latin typeface="Times New Roman" pitchFamily="18" charset="0"/>
              </a:rPr>
              <a:t> returns an optimal solution.</a:t>
            </a:r>
          </a:p>
          <a:p>
            <a:r>
              <a:rPr lang="en-US" sz="2300" dirty="0">
                <a:solidFill>
                  <a:srgbClr val="971103"/>
                </a:solidFill>
                <a:latin typeface="Times New Roman" pitchFamily="18" charset="0"/>
              </a:rPr>
              <a:t>Given </a:t>
            </a:r>
            <a:r>
              <a:rPr lang="en-US" sz="2300" i="1" dirty="0">
                <a:solidFill>
                  <a:srgbClr val="971103"/>
                </a:solidFill>
                <a:latin typeface="Times New Roman" pitchFamily="18" charset="0"/>
              </a:rPr>
              <a:t>h</a:t>
            </a:r>
            <a:r>
              <a:rPr lang="en-US" sz="2300" i="1" baseline="-25000" dirty="0">
                <a:solidFill>
                  <a:srgbClr val="971103"/>
                </a:solidFill>
                <a:latin typeface="Times New Roman" pitchFamily="18" charset="0"/>
              </a:rPr>
              <a:t>2</a:t>
            </a:r>
            <a:r>
              <a:rPr lang="en-US" sz="2300" i="1" dirty="0">
                <a:solidFill>
                  <a:srgbClr val="971103"/>
                </a:solidFill>
                <a:latin typeface="Times New Roman" pitchFamily="18" charset="0"/>
              </a:rPr>
              <a:t>(n) &gt; h</a:t>
            </a:r>
            <a:r>
              <a:rPr lang="en-US" sz="2300" i="1" baseline="-25000" dirty="0">
                <a:solidFill>
                  <a:srgbClr val="971103"/>
                </a:solidFill>
                <a:latin typeface="Times New Roman" pitchFamily="18" charset="0"/>
              </a:rPr>
              <a:t>1</a:t>
            </a:r>
            <a:r>
              <a:rPr lang="en-US" sz="2300" i="1" dirty="0">
                <a:solidFill>
                  <a:srgbClr val="971103"/>
                </a:solidFill>
                <a:latin typeface="Times New Roman" pitchFamily="18" charset="0"/>
              </a:rPr>
              <a:t>(n) </a:t>
            </a:r>
            <a:r>
              <a:rPr lang="en-US" sz="2300" dirty="0">
                <a:solidFill>
                  <a:srgbClr val="971103"/>
                </a:solidFill>
                <a:latin typeface="Times New Roman" pitchFamily="18" charset="0"/>
              </a:rPr>
              <a:t>for all </a:t>
            </a:r>
            <a:r>
              <a:rPr lang="en-US" sz="2300" i="1" dirty="0">
                <a:solidFill>
                  <a:srgbClr val="971103"/>
                </a:solidFill>
                <a:latin typeface="Times New Roman" pitchFamily="18" charset="0"/>
              </a:rPr>
              <a:t>n, </a:t>
            </a:r>
            <a:r>
              <a:rPr lang="en-US" sz="2300" dirty="0">
                <a:solidFill>
                  <a:srgbClr val="971103"/>
                </a:solidFill>
                <a:latin typeface="Times New Roman" pitchFamily="18" charset="0"/>
              </a:rPr>
              <a:t>it’s always more </a:t>
            </a:r>
            <a:r>
              <a:rPr lang="en-US" sz="2300" u="sng" dirty="0">
                <a:solidFill>
                  <a:srgbClr val="971103"/>
                </a:solidFill>
                <a:latin typeface="Times New Roman" pitchFamily="18" charset="0"/>
              </a:rPr>
              <a:t>efficient</a:t>
            </a:r>
            <a:r>
              <a:rPr lang="en-US" sz="2300" dirty="0">
                <a:solidFill>
                  <a:srgbClr val="971103"/>
                </a:solidFill>
                <a:latin typeface="Times New Roman" pitchFamily="18" charset="0"/>
              </a:rPr>
              <a:t> to use </a:t>
            </a:r>
            <a:r>
              <a:rPr lang="en-US" sz="2300" i="1" dirty="0">
                <a:solidFill>
                  <a:srgbClr val="971103"/>
                </a:solidFill>
                <a:latin typeface="Times New Roman" pitchFamily="18" charset="0"/>
              </a:rPr>
              <a:t>h</a:t>
            </a:r>
            <a:r>
              <a:rPr lang="en-US" sz="2300" i="1" baseline="-25000" dirty="0">
                <a:solidFill>
                  <a:srgbClr val="971103"/>
                </a:solidFill>
                <a:latin typeface="Times New Roman" pitchFamily="18" charset="0"/>
              </a:rPr>
              <a:t>2</a:t>
            </a:r>
            <a:r>
              <a:rPr lang="en-US" sz="2300" i="1" dirty="0">
                <a:solidFill>
                  <a:srgbClr val="971103"/>
                </a:solidFill>
                <a:latin typeface="Times New Roman" pitchFamily="18" charset="0"/>
              </a:rPr>
              <a:t>(n).</a:t>
            </a:r>
          </a:p>
          <a:p>
            <a:pPr lvl="1"/>
            <a:r>
              <a:rPr lang="en-US" sz="2000" i="1" dirty="0">
                <a:solidFill>
                  <a:srgbClr val="971103"/>
                </a:solidFill>
                <a:latin typeface="Times New Roman" pitchFamily="18" charset="0"/>
              </a:rPr>
              <a:t>h</a:t>
            </a:r>
            <a:r>
              <a:rPr lang="en-US" sz="2000" i="1" baseline="-25000" dirty="0">
                <a:solidFill>
                  <a:srgbClr val="971103"/>
                </a:solidFill>
                <a:latin typeface="Times New Roman" pitchFamily="18" charset="0"/>
              </a:rPr>
              <a:t>2</a:t>
            </a:r>
            <a:r>
              <a:rPr lang="en-US" sz="2000" i="1" dirty="0">
                <a:solidFill>
                  <a:srgbClr val="971103"/>
                </a:solidFill>
                <a:latin typeface="Times New Roman" pitchFamily="18" charset="0"/>
              </a:rPr>
              <a:t> </a:t>
            </a:r>
            <a:r>
              <a:rPr lang="en-US" sz="2000" dirty="0">
                <a:solidFill>
                  <a:srgbClr val="971103"/>
                </a:solidFill>
                <a:latin typeface="Times New Roman" pitchFamily="18" charset="0"/>
              </a:rPr>
              <a:t>is more realistic than </a:t>
            </a:r>
            <a:r>
              <a:rPr lang="en-US" sz="2000" i="1" dirty="0">
                <a:solidFill>
                  <a:srgbClr val="971103"/>
                </a:solidFill>
                <a:latin typeface="Times New Roman" pitchFamily="18" charset="0"/>
              </a:rPr>
              <a:t>h</a:t>
            </a:r>
            <a:r>
              <a:rPr lang="en-US" sz="2000" i="1" baseline="-25000" dirty="0">
                <a:solidFill>
                  <a:srgbClr val="971103"/>
                </a:solidFill>
                <a:latin typeface="Times New Roman" pitchFamily="18" charset="0"/>
              </a:rPr>
              <a:t>1 </a:t>
            </a:r>
            <a:r>
              <a:rPr lang="en-US" sz="2000" i="1" dirty="0">
                <a:solidFill>
                  <a:srgbClr val="971103"/>
                </a:solidFill>
                <a:latin typeface="Times New Roman" pitchFamily="18" charset="0"/>
              </a:rPr>
              <a:t>(more informed)</a:t>
            </a:r>
            <a:r>
              <a:rPr lang="en-US" sz="2000" dirty="0">
                <a:solidFill>
                  <a:srgbClr val="971103"/>
                </a:solidFill>
                <a:latin typeface="Times New Roman" pitchFamily="18" charset="0"/>
              </a:rPr>
              <a:t>, though both are optimistic.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usion">
  <a:themeElements>
    <a:clrScheme name="Fusion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Fusio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usion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sion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sion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sion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sion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sion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D698FDF180FA49940FB60126EF34C5" ma:contentTypeVersion="1" ma:contentTypeDescription="Create a new document." ma:contentTypeScope="" ma:versionID="eede60e21b1c34709fd89dfb134f4302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ddb0c952b897a810c8a4e377cff6bff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4131E4D3-7706-40AC-BE1A-6727B8B94A1A}">
  <ds:schemaRefs>
    <ds:schemaRef ds:uri="http://schemas.microsoft.com/office/2006/metadata/propertie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F0113B19-941E-4345-894D-DCF87A1FA5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B5365C-E17A-48DD-9721-B7E9771FA0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2001</TotalTime>
  <Words>3589</Words>
  <Application>Microsoft Office PowerPoint</Application>
  <PresentationFormat>On-screen Show (4:3)</PresentationFormat>
  <Paragraphs>1513</Paragraphs>
  <Slides>82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82</vt:i4>
      </vt:variant>
    </vt:vector>
  </HeadingPairs>
  <TitlesOfParts>
    <vt:vector size="83" baseType="lpstr">
      <vt:lpstr>Fusion</vt:lpstr>
      <vt:lpstr>Artificial Intelligence Problem solving by searching </vt:lpstr>
      <vt:lpstr>Problem Solving by Searching  Search Methods :    informed (Heuristic) search</vt:lpstr>
      <vt:lpstr>Using problem specific knowledge to aid searching</vt:lpstr>
      <vt:lpstr>Using problem specific knowledge to aid searching</vt:lpstr>
      <vt:lpstr>More formally, why heuristic functions work?</vt:lpstr>
      <vt:lpstr>Heuristic Functions</vt:lpstr>
      <vt:lpstr>Approach 1: f  Measures the Value of the Current State</vt:lpstr>
      <vt:lpstr>Approach 2: f  Measures the Cost to the Goal</vt:lpstr>
      <vt:lpstr>Approach 3: f measures the total cost of the solution path (Admissible Heuristic Functions)</vt:lpstr>
      <vt:lpstr>Traditional informed search strategies</vt:lpstr>
      <vt:lpstr>Informed Search Strategies</vt:lpstr>
      <vt:lpstr>An implementation of Best First Search</vt:lpstr>
      <vt:lpstr>Informed Search Strategies</vt:lpstr>
      <vt:lpstr>Greedy Search</vt:lpstr>
      <vt:lpstr>Greedy Search</vt:lpstr>
      <vt:lpstr>Greedy Search</vt:lpstr>
      <vt:lpstr>Greedy Search</vt:lpstr>
      <vt:lpstr>Greedy Search</vt:lpstr>
      <vt:lpstr>Greedy Search</vt:lpstr>
      <vt:lpstr>Greedy Search</vt:lpstr>
      <vt:lpstr>Greedy Search</vt:lpstr>
      <vt:lpstr>Greedy Search</vt:lpstr>
      <vt:lpstr>Greedy Search</vt:lpstr>
      <vt:lpstr>Greedy Search: Tree Search</vt:lpstr>
      <vt:lpstr>Greedy Search: Tree Search</vt:lpstr>
      <vt:lpstr>Greedy Search: Tree Search</vt:lpstr>
      <vt:lpstr>Greedy Search: Tree Search</vt:lpstr>
      <vt:lpstr>Greedy Search: Tree Search</vt:lpstr>
      <vt:lpstr>Greedy Search: Optimal ?</vt:lpstr>
      <vt:lpstr>Greedy Search: Complete ?</vt:lpstr>
      <vt:lpstr>Greedy Search: Tree Search</vt:lpstr>
      <vt:lpstr>Greedy Search: Tree Search</vt:lpstr>
      <vt:lpstr>Greedy Search: Tree Search</vt:lpstr>
      <vt:lpstr>Greedy Search: Tree Search</vt:lpstr>
      <vt:lpstr>Greedy Search: Tree Search</vt:lpstr>
      <vt:lpstr>Greedy Search: Tree Search</vt:lpstr>
      <vt:lpstr>Greedy Search: Time and Space Complexity ?</vt:lpstr>
      <vt:lpstr>Informed Search Strategies</vt:lpstr>
      <vt:lpstr>A* (A Star) </vt:lpstr>
      <vt:lpstr>A* (A Star) </vt:lpstr>
      <vt:lpstr>A* (A Star) </vt:lpstr>
      <vt:lpstr>A* Search</vt:lpstr>
      <vt:lpstr>A* Search: Tree Search</vt:lpstr>
      <vt:lpstr>A* Search: Tree Search</vt:lpstr>
      <vt:lpstr>A* Search: Tree Search</vt:lpstr>
      <vt:lpstr>A* Search: Tree Search</vt:lpstr>
      <vt:lpstr>A* Search: Tree Search</vt:lpstr>
      <vt:lpstr>A* Search: Tree Search</vt:lpstr>
      <vt:lpstr>A* Search: Tree Search</vt:lpstr>
      <vt:lpstr>A* Search: Tree Search</vt:lpstr>
      <vt:lpstr>A* with f() not Admissible</vt:lpstr>
      <vt:lpstr>A* Search: h not admissible !</vt:lpstr>
      <vt:lpstr>A* Search: Tree Search</vt:lpstr>
      <vt:lpstr>A* Search: Tree Search</vt:lpstr>
      <vt:lpstr>A* Search: Tree Search</vt:lpstr>
      <vt:lpstr>A* Search: Tree Search</vt:lpstr>
      <vt:lpstr>A* Search: Tree Search</vt:lpstr>
      <vt:lpstr>A* Search: Tree Search</vt:lpstr>
      <vt:lpstr>A* Search: Tree Search</vt:lpstr>
      <vt:lpstr>A* Search: Tree Search</vt:lpstr>
      <vt:lpstr>A* Search: Tree Search</vt:lpstr>
      <vt:lpstr>A* Algorithm</vt:lpstr>
      <vt:lpstr>A* Algorithm</vt:lpstr>
      <vt:lpstr>A* Search: Analysis</vt:lpstr>
      <vt:lpstr>Informed Search Strategies</vt:lpstr>
      <vt:lpstr>Iterative Deepening A*:IDA*</vt:lpstr>
      <vt:lpstr>Consistent Heuristic</vt:lpstr>
      <vt:lpstr>IDA* Algorithm</vt:lpstr>
      <vt:lpstr>8-Puzzle</vt:lpstr>
      <vt:lpstr>8-Puzzle</vt:lpstr>
      <vt:lpstr>8-Puzzle</vt:lpstr>
      <vt:lpstr>8-Puzzle</vt:lpstr>
      <vt:lpstr>8-Puzzle</vt:lpstr>
      <vt:lpstr>8-Puzzle</vt:lpstr>
      <vt:lpstr>8-Puzzle</vt:lpstr>
      <vt:lpstr>8-Puzzle</vt:lpstr>
      <vt:lpstr>8-Puzzle</vt:lpstr>
      <vt:lpstr>8-Puzzle</vt:lpstr>
      <vt:lpstr>8-Puzzle</vt:lpstr>
      <vt:lpstr>8-Puzzle</vt:lpstr>
      <vt:lpstr>When to Use Search Techniques</vt:lpstr>
      <vt:lpstr>Conclusions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Artificial Intelligence CSC 361</dc:title>
  <cp:lastModifiedBy>Sabari Pramanik</cp:lastModifiedBy>
  <cp:revision>106</cp:revision>
  <dcterms:created xsi:type="dcterms:W3CDTF">2007-09-18T02:19:02Z</dcterms:created>
  <dcterms:modified xsi:type="dcterms:W3CDTF">2012-03-30T03:50:18Z</dcterms:modified>
</cp:coreProperties>
</file>