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ms-office.activeX"/>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Override PartName="/ppt/activeX/activeX1.xml" ContentType="application/vnd.ms-office.activeX+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56" r:id="rId3"/>
    <p:sldId id="257" r:id="rId4"/>
    <p:sldId id="258" r:id="rId5"/>
    <p:sldId id="259" r:id="rId6"/>
    <p:sldId id="260" r:id="rId7"/>
    <p:sldId id="261" r:id="rId8"/>
    <p:sldId id="262" r:id="rId9"/>
    <p:sldId id="263" r:id="rId10"/>
    <p:sldId id="264" r:id="rId11"/>
    <p:sldId id="265" r:id="rId12"/>
    <p:sldId id="266" r:id="rId13"/>
    <p:sldId id="26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4" d="100"/>
          <a:sy n="64" d="100"/>
        </p:scale>
        <p:origin x="-148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hyperlink" Target="mailto:nandini@mail.vidyasagar.ac.in"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file:///C:\Users\NANDINI%20GHOSG\Desktop\PPt%20Video\slide%2050.mov"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file:///C:\Users\NANDINI%20GHOSG\Desktop\PPt%20Video\slide%2051.mov"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file:///C:\Users\NANDINI%20GHOSG\Desktop\PPt%20Video\slide%2052.mov"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ideo" Target="file:///C:\Users\NANDINI%20GHOSG\Desktop\PPt%20Video\slide%2053.mov"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ideo" Target="file:///C:\Users\NANDINI%20GHOSG\Desktop\PPt%20Video\slide%2054.mov" TargetMode="Externa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ideo" Target="file:///C:\Users\NANDINI%20GHOSG\Desktop\PPt%20Video\slide%2055.mov"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ideo" Target="file:///C:\Users\NANDINI%20GHOSG\Desktop\PPt%20Video\slide%2056.mov"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file:///C:\Users\NANDINI%20GHOSG\Desktop\PPt%20Video\slide%2057.mov"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470025"/>
          </a:xfrm>
        </p:spPr>
        <p:txBody>
          <a:bodyPr>
            <a:normAutofit fontScale="90000"/>
          </a:bodyPr>
          <a:lstStyle/>
          <a:p>
            <a:r>
              <a:rPr lang="en-IN" dirty="0" smtClean="0"/>
              <a:t>Microbiology</a:t>
            </a:r>
            <a:br>
              <a:rPr lang="en-IN" dirty="0" smtClean="0"/>
            </a:br>
            <a:r>
              <a:rPr lang="en-IN" dirty="0" smtClean="0"/>
              <a:t>2</a:t>
            </a:r>
            <a:r>
              <a:rPr lang="en-IN" baseline="30000" dirty="0" smtClean="0"/>
              <a:t>nd</a:t>
            </a:r>
            <a:r>
              <a:rPr lang="en-IN" dirty="0" smtClean="0"/>
              <a:t> Semester</a:t>
            </a:r>
            <a:br>
              <a:rPr lang="en-IN" dirty="0" smtClean="0"/>
            </a:br>
            <a:r>
              <a:rPr lang="en-IN" dirty="0" smtClean="0"/>
              <a:t>MCB 201 A</a:t>
            </a:r>
            <a:br>
              <a:rPr lang="en-IN" dirty="0" smtClean="0"/>
            </a:br>
            <a:r>
              <a:rPr lang="en-IN" dirty="0" smtClean="0"/>
              <a:t>Host pathogen interaction</a:t>
            </a:r>
            <a:br>
              <a:rPr lang="en-IN" dirty="0" smtClean="0"/>
            </a:br>
            <a:r>
              <a:rPr lang="en-IN" dirty="0" smtClean="0"/>
              <a:t>4. Plant diseases: Enzymes and toxins in plant diseases</a:t>
            </a:r>
            <a:br>
              <a:rPr lang="en-IN" dirty="0" smtClean="0"/>
            </a:br>
            <a:r>
              <a:rPr lang="en-IN" dirty="0" smtClean="0">
                <a:solidFill>
                  <a:srgbClr val="FF0000"/>
                </a:solidFill>
              </a:rPr>
              <a:t>Part 3</a:t>
            </a:r>
            <a:endParaRPr lang="en-IN" dirty="0">
              <a:solidFill>
                <a:srgbClr val="FF0000"/>
              </a:solidFill>
            </a:endParaRPr>
          </a:p>
        </p:txBody>
      </p:sp>
      <p:sp>
        <p:nvSpPr>
          <p:cNvPr id="3" name="Subtitle 2"/>
          <p:cNvSpPr>
            <a:spLocks noGrp="1"/>
          </p:cNvSpPr>
          <p:nvPr>
            <p:ph type="subTitle" idx="1"/>
          </p:nvPr>
        </p:nvSpPr>
        <p:spPr>
          <a:xfrm>
            <a:off x="-76200" y="5105400"/>
            <a:ext cx="6400800" cy="1752600"/>
          </a:xfrm>
        </p:spPr>
        <p:txBody>
          <a:bodyPr/>
          <a:lstStyle/>
          <a:p>
            <a:r>
              <a:rPr lang="en-IN" dirty="0" smtClean="0"/>
              <a:t>Dr. </a:t>
            </a:r>
            <a:r>
              <a:rPr lang="en-IN" dirty="0" err="1" smtClean="0"/>
              <a:t>Nandini</a:t>
            </a:r>
            <a:r>
              <a:rPr lang="en-IN" dirty="0" smtClean="0"/>
              <a:t> </a:t>
            </a:r>
            <a:r>
              <a:rPr lang="en-IN" dirty="0" err="1" smtClean="0"/>
              <a:t>Ghosh</a:t>
            </a:r>
            <a:endParaRPr lang="en-IN"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gular Pentagon 1"/>
          <p:cNvSpPr/>
          <p:nvPr/>
        </p:nvSpPr>
        <p:spPr>
          <a:xfrm>
            <a:off x="0" y="381000"/>
            <a:ext cx="8686800" cy="6477000"/>
          </a:xfrm>
          <a:prstGeom prst="pent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gular Pentagon 2"/>
          <p:cNvSpPr/>
          <p:nvPr/>
        </p:nvSpPr>
        <p:spPr>
          <a:xfrm>
            <a:off x="338667" y="799123"/>
            <a:ext cx="8043333" cy="5812692"/>
          </a:xfrm>
          <a:prstGeom prst="pent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ounded Rectangle 3"/>
          <p:cNvSpPr/>
          <p:nvPr/>
        </p:nvSpPr>
        <p:spPr>
          <a:xfrm rot="20007435">
            <a:off x="642637" y="1252089"/>
            <a:ext cx="1447800" cy="830385"/>
          </a:xfrm>
          <a:prstGeom prst="roundRect">
            <a:avLst/>
          </a:prstGeom>
          <a:solidFill>
            <a:srgbClr val="FFE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L-Shape 4"/>
          <p:cNvSpPr/>
          <p:nvPr/>
        </p:nvSpPr>
        <p:spPr>
          <a:xfrm rot="9337966">
            <a:off x="2147055" y="1054035"/>
            <a:ext cx="453405" cy="1271252"/>
          </a:xfrm>
          <a:prstGeom prst="corner">
            <a:avLst/>
          </a:prstGeom>
          <a:solidFill>
            <a:srgbClr val="FFE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2" descr="Image result for tabtoxin mode of action"/>
          <p:cNvPicPr>
            <a:picLocks noChangeAspect="1" noChangeArrowheads="1"/>
          </p:cNvPicPr>
          <p:nvPr/>
        </p:nvPicPr>
        <p:blipFill>
          <a:blip r:embed="rId2"/>
          <a:srcRect l="3134" t="5565" r="2855" b="8174"/>
          <a:stretch>
            <a:fillRect/>
          </a:stretch>
        </p:blipFill>
        <p:spPr bwMode="auto">
          <a:xfrm>
            <a:off x="1905000" y="2362200"/>
            <a:ext cx="5029200" cy="3464560"/>
          </a:xfrm>
          <a:prstGeom prst="rect">
            <a:avLst/>
          </a:prstGeom>
          <a:noFill/>
        </p:spPr>
      </p:pic>
      <p:pic>
        <p:nvPicPr>
          <p:cNvPr id="7" name="Picture 2" descr="Schematic representation of glutamine and arginine biosynthetic pathway and the corresponding target enzymes inhibited by antimetabolite toxins produced by different Pseudomonas syringae pathovars. Unknown refers to the uncharacterized toxic activity from some strains of P. syringae pv. tomato . GS: Glutamine synthetase; OCT: Ornithine carbamoyltransferase; OAT: Ornithine acetyl transferase. Figure partially adapted from Arrebola et al. [61].Â "/>
          <p:cNvPicPr>
            <a:picLocks noChangeAspect="1" noChangeArrowheads="1"/>
          </p:cNvPicPr>
          <p:nvPr/>
        </p:nvPicPr>
        <p:blipFill>
          <a:blip r:embed="rId3"/>
          <a:srcRect/>
          <a:stretch>
            <a:fillRect/>
          </a:stretch>
        </p:blipFill>
        <p:spPr bwMode="auto">
          <a:xfrm>
            <a:off x="2133600" y="2438400"/>
            <a:ext cx="4297680" cy="3263210"/>
          </a:xfrm>
          <a:prstGeom prst="rect">
            <a:avLst/>
          </a:prstGeom>
          <a:noFill/>
        </p:spPr>
      </p:pic>
      <p:pic>
        <p:nvPicPr>
          <p:cNvPr id="8" name="Picture 2" descr="An external file that holds a picture, illustration, etc.&#10;Object name is mr0290011013.jpg"/>
          <p:cNvPicPr>
            <a:picLocks noChangeAspect="1" noChangeArrowheads="1"/>
          </p:cNvPicPr>
          <p:nvPr/>
        </p:nvPicPr>
        <p:blipFill>
          <a:blip r:embed="rId4"/>
          <a:srcRect/>
          <a:stretch>
            <a:fillRect/>
          </a:stretch>
        </p:blipFill>
        <p:spPr bwMode="auto">
          <a:xfrm>
            <a:off x="1676400" y="2362200"/>
            <a:ext cx="5410200" cy="3354329"/>
          </a:xfrm>
          <a:prstGeom prst="rect">
            <a:avLst/>
          </a:prstGeom>
          <a:noFill/>
        </p:spPr>
      </p:pic>
      <p:sp>
        <p:nvSpPr>
          <p:cNvPr id="9" name="TextBox 8"/>
          <p:cNvSpPr txBox="1"/>
          <p:nvPr/>
        </p:nvSpPr>
        <p:spPr>
          <a:xfrm>
            <a:off x="3276600" y="1981200"/>
            <a:ext cx="3429000" cy="923330"/>
          </a:xfrm>
          <a:prstGeom prst="rect">
            <a:avLst/>
          </a:prstGeom>
          <a:noFill/>
        </p:spPr>
        <p:txBody>
          <a:bodyPr wrap="square" rtlCol="0">
            <a:spAutoFit/>
          </a:bodyPr>
          <a:lstStyle/>
          <a:p>
            <a:r>
              <a:rPr lang="en-IN" b="1" dirty="0" err="1" smtClean="0"/>
              <a:t>Phaseolotoxin</a:t>
            </a:r>
            <a:endParaRPr lang="en-IN" b="1" dirty="0" smtClean="0"/>
          </a:p>
          <a:p>
            <a:pPr>
              <a:buFont typeface="Arial" pitchFamily="34" charset="0"/>
              <a:buChar char="•"/>
            </a:pPr>
            <a:r>
              <a:rPr lang="en-IN" b="1" dirty="0" smtClean="0"/>
              <a:t>Producer – </a:t>
            </a:r>
            <a:r>
              <a:rPr lang="en-IN" b="1" i="1" dirty="0" smtClean="0"/>
              <a:t>P. </a:t>
            </a:r>
            <a:r>
              <a:rPr lang="en-IN" b="1" i="1" dirty="0" err="1" smtClean="0"/>
              <a:t>Syringae</a:t>
            </a:r>
            <a:r>
              <a:rPr lang="en-IN" b="1" i="1" dirty="0" smtClean="0"/>
              <a:t> </a:t>
            </a:r>
            <a:r>
              <a:rPr lang="en-IN" b="1" i="1" dirty="0" err="1" smtClean="0"/>
              <a:t>pv</a:t>
            </a:r>
            <a:r>
              <a:rPr lang="en-IN" b="1" i="1" dirty="0" smtClean="0"/>
              <a:t> </a:t>
            </a:r>
            <a:r>
              <a:rPr lang="en-IN" b="1" i="1" dirty="0" err="1" smtClean="0"/>
              <a:t>phaseolicola</a:t>
            </a:r>
            <a:endParaRPr lang="en-IN" b="1" i="1" dirty="0"/>
          </a:p>
        </p:txBody>
      </p:sp>
      <p:pic>
        <p:nvPicPr>
          <p:cNvPr id="10" name="Picture 2" descr="An external file that holds a picture, illustration, etc.&#10;Object name is mr0290011014.jpg"/>
          <p:cNvPicPr>
            <a:picLocks noChangeAspect="1" noChangeArrowheads="1"/>
          </p:cNvPicPr>
          <p:nvPr/>
        </p:nvPicPr>
        <p:blipFill>
          <a:blip r:embed="rId5"/>
          <a:srcRect/>
          <a:stretch>
            <a:fillRect/>
          </a:stretch>
        </p:blipFill>
        <p:spPr bwMode="auto">
          <a:xfrm>
            <a:off x="2209800" y="2514600"/>
            <a:ext cx="4572000" cy="3366449"/>
          </a:xfrm>
          <a:prstGeom prst="rect">
            <a:avLst/>
          </a:prstGeom>
          <a:noFill/>
        </p:spPr>
      </p:pic>
      <p:pic>
        <p:nvPicPr>
          <p:cNvPr id="11" name="Picture 2"/>
          <p:cNvPicPr>
            <a:picLocks noChangeAspect="1" noChangeArrowheads="1"/>
          </p:cNvPicPr>
          <p:nvPr/>
        </p:nvPicPr>
        <p:blipFill>
          <a:blip r:embed="rId6"/>
          <a:srcRect l="49019" t="37942" r="32064" b="22817"/>
          <a:stretch>
            <a:fillRect/>
          </a:stretch>
        </p:blipFill>
        <p:spPr bwMode="auto">
          <a:xfrm>
            <a:off x="1524000" y="2286000"/>
            <a:ext cx="2527069" cy="3657600"/>
          </a:xfrm>
          <a:prstGeom prst="rect">
            <a:avLst/>
          </a:prstGeom>
          <a:noFill/>
          <a:ln w="9525">
            <a:noFill/>
            <a:miter lim="800000"/>
            <a:headEnd/>
            <a:tailEnd/>
          </a:ln>
          <a:effectLst/>
        </p:spPr>
      </p:pic>
      <p:pic>
        <p:nvPicPr>
          <p:cNvPr id="12" name="Picture 2"/>
          <p:cNvPicPr>
            <a:picLocks noChangeAspect="1" noChangeArrowheads="1"/>
          </p:cNvPicPr>
          <p:nvPr/>
        </p:nvPicPr>
        <p:blipFill>
          <a:blip r:embed="rId6"/>
          <a:srcRect l="11186" t="54352" r="51976" b="19963"/>
          <a:stretch>
            <a:fillRect/>
          </a:stretch>
        </p:blipFill>
        <p:spPr bwMode="auto">
          <a:xfrm>
            <a:off x="3886200" y="3200400"/>
            <a:ext cx="3759200" cy="1828800"/>
          </a:xfrm>
          <a:prstGeom prst="rect">
            <a:avLst/>
          </a:prstGeom>
          <a:noFill/>
          <a:ln w="9525">
            <a:noFill/>
            <a:miter lim="800000"/>
            <a:headEnd/>
            <a:tailEnd/>
          </a:ln>
          <a:effectLst/>
        </p:spPr>
      </p:pic>
      <p:pic>
        <p:nvPicPr>
          <p:cNvPr id="13" name="Picture 2"/>
          <p:cNvPicPr>
            <a:picLocks noChangeAspect="1" noChangeArrowheads="1"/>
          </p:cNvPicPr>
          <p:nvPr/>
        </p:nvPicPr>
        <p:blipFill>
          <a:blip r:embed="rId6"/>
          <a:srcRect l="11186" t="39369" r="53470" b="56350"/>
          <a:stretch>
            <a:fillRect/>
          </a:stretch>
        </p:blipFill>
        <p:spPr bwMode="auto">
          <a:xfrm>
            <a:off x="3886200" y="2971800"/>
            <a:ext cx="3962400" cy="334851"/>
          </a:xfrm>
          <a:prstGeom prst="rect">
            <a:avLst/>
          </a:prstGeom>
          <a:noFill/>
          <a:ln w="9525">
            <a:noFill/>
            <a:miter lim="800000"/>
            <a:headEnd/>
            <a:tailEnd/>
          </a:ln>
          <a:effectLst/>
        </p:spPr>
      </p:pic>
      <p:pic>
        <p:nvPicPr>
          <p:cNvPr id="14" name="Picture 2"/>
          <p:cNvPicPr>
            <a:picLocks noChangeAspect="1" noChangeArrowheads="1"/>
          </p:cNvPicPr>
          <p:nvPr/>
        </p:nvPicPr>
        <p:blipFill>
          <a:blip r:embed="rId7"/>
          <a:srcRect l="12884" t="23333" r="13324" b="11111"/>
          <a:stretch>
            <a:fillRect/>
          </a:stretch>
        </p:blipFill>
        <p:spPr bwMode="auto">
          <a:xfrm>
            <a:off x="1447799" y="2743200"/>
            <a:ext cx="5644773" cy="2819400"/>
          </a:xfrm>
          <a:prstGeom prst="rect">
            <a:avLst/>
          </a:prstGeom>
          <a:noFill/>
          <a:ln w="9525">
            <a:noFill/>
            <a:miter lim="800000"/>
            <a:headEnd/>
            <a:tailEnd/>
          </a:ln>
          <a:effectLst/>
        </p:spPr>
      </p:pic>
      <p:pic>
        <p:nvPicPr>
          <p:cNvPr id="15" name="Picture 2"/>
          <p:cNvPicPr>
            <a:picLocks noChangeAspect="1" noChangeArrowheads="1"/>
          </p:cNvPicPr>
          <p:nvPr/>
        </p:nvPicPr>
        <p:blipFill>
          <a:blip r:embed="rId7"/>
          <a:srcRect l="53489" t="4444" r="30269" b="88889"/>
          <a:stretch>
            <a:fillRect/>
          </a:stretch>
        </p:blipFill>
        <p:spPr bwMode="auto">
          <a:xfrm>
            <a:off x="3429000" y="2438400"/>
            <a:ext cx="1981200" cy="457200"/>
          </a:xfrm>
          <a:prstGeom prst="rect">
            <a:avLst/>
          </a:prstGeom>
          <a:noFill/>
          <a:ln w="9525">
            <a:noFill/>
            <a:miter lim="800000"/>
            <a:headEnd/>
            <a:tailEnd/>
          </a:ln>
          <a:effectLst/>
        </p:spPr>
      </p:pic>
      <p:pic>
        <p:nvPicPr>
          <p:cNvPr id="16" name="Picture 2"/>
          <p:cNvPicPr>
            <a:picLocks noChangeAspect="1" noChangeArrowheads="1"/>
          </p:cNvPicPr>
          <p:nvPr/>
        </p:nvPicPr>
        <p:blipFill>
          <a:blip r:embed="rId8"/>
          <a:srcRect l="12884" t="10000" r="12738" b="54444"/>
          <a:stretch>
            <a:fillRect/>
          </a:stretch>
        </p:blipFill>
        <p:spPr bwMode="auto">
          <a:xfrm>
            <a:off x="1828801" y="3505200"/>
            <a:ext cx="5181599" cy="1905000"/>
          </a:xfrm>
          <a:prstGeom prst="rect">
            <a:avLst/>
          </a:prstGeom>
          <a:noFill/>
          <a:ln w="9525">
            <a:noFill/>
            <a:miter lim="800000"/>
            <a:headEnd/>
            <a:tailEnd/>
          </a:ln>
          <a:effectLst/>
        </p:spPr>
      </p:pic>
      <p:sp>
        <p:nvSpPr>
          <p:cNvPr id="17" name="TextBox 16"/>
          <p:cNvSpPr txBox="1"/>
          <p:nvPr/>
        </p:nvSpPr>
        <p:spPr>
          <a:xfrm>
            <a:off x="2362200" y="2286000"/>
            <a:ext cx="4419600" cy="830997"/>
          </a:xfrm>
          <a:prstGeom prst="rect">
            <a:avLst/>
          </a:prstGeom>
          <a:noFill/>
        </p:spPr>
        <p:txBody>
          <a:bodyPr wrap="square" rtlCol="0">
            <a:spAutoFit/>
          </a:bodyPr>
          <a:lstStyle/>
          <a:p>
            <a:pPr algn="ctr"/>
            <a:r>
              <a:rPr lang="en-IN" sz="2800" b="1" dirty="0" err="1" smtClean="0"/>
              <a:t>Victorin</a:t>
            </a:r>
            <a:endParaRPr lang="en-IN" sz="2800" b="1" dirty="0" smtClean="0"/>
          </a:p>
          <a:p>
            <a:pPr algn="ctr"/>
            <a:r>
              <a:rPr lang="en-IN" sz="2000" b="1" dirty="0" smtClean="0"/>
              <a:t>Produced by </a:t>
            </a:r>
            <a:r>
              <a:rPr lang="en-IN" sz="2000" b="1" i="1" dirty="0" err="1" smtClean="0"/>
              <a:t>Helminthosporium</a:t>
            </a:r>
            <a:r>
              <a:rPr lang="en-IN" sz="2000" b="1" i="1" dirty="0" smtClean="0"/>
              <a:t> </a:t>
            </a:r>
            <a:r>
              <a:rPr lang="en-IN" sz="2000" b="1" i="1" dirty="0" err="1" smtClean="0"/>
              <a:t>victoria</a:t>
            </a:r>
            <a:endParaRPr lang="en-IN" sz="2000" b="1" i="1" dirty="0"/>
          </a:p>
        </p:txBody>
      </p:sp>
      <p:grpSp>
        <p:nvGrpSpPr>
          <p:cNvPr id="20" name="Group 19"/>
          <p:cNvGrpSpPr/>
          <p:nvPr/>
        </p:nvGrpSpPr>
        <p:grpSpPr>
          <a:xfrm>
            <a:off x="1676400" y="5486400"/>
            <a:ext cx="5252536" cy="838200"/>
            <a:chOff x="1676400" y="5486400"/>
            <a:chExt cx="5252536" cy="838200"/>
          </a:xfrm>
        </p:grpSpPr>
        <p:pic>
          <p:nvPicPr>
            <p:cNvPr id="18" name="Picture 2"/>
            <p:cNvPicPr>
              <a:picLocks noChangeAspect="1" noChangeArrowheads="1"/>
            </p:cNvPicPr>
            <p:nvPr/>
          </p:nvPicPr>
          <p:blipFill>
            <a:blip r:embed="rId8"/>
            <a:srcRect l="12884" t="68889" r="12738" b="10000"/>
            <a:stretch>
              <a:fillRect/>
            </a:stretch>
          </p:blipFill>
          <p:spPr bwMode="auto">
            <a:xfrm>
              <a:off x="1676400" y="5486400"/>
              <a:ext cx="5252536" cy="838200"/>
            </a:xfrm>
            <a:prstGeom prst="rect">
              <a:avLst/>
            </a:prstGeom>
            <a:noFill/>
            <a:ln w="9525">
              <a:noFill/>
              <a:miter lim="800000"/>
              <a:headEnd/>
              <a:tailEnd/>
            </a:ln>
            <a:effectLst/>
          </p:spPr>
        </p:pic>
        <p:sp>
          <p:nvSpPr>
            <p:cNvPr id="19" name="Rectangle 18"/>
            <p:cNvSpPr/>
            <p:nvPr/>
          </p:nvSpPr>
          <p:spPr>
            <a:xfrm>
              <a:off x="4724400" y="6172200"/>
              <a:ext cx="2057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21" name="Picture 2" descr="Image result for t toxin"/>
          <p:cNvPicPr>
            <a:picLocks noChangeAspect="1" noChangeArrowheads="1"/>
          </p:cNvPicPr>
          <p:nvPr/>
        </p:nvPicPr>
        <p:blipFill>
          <a:blip r:embed="rId9"/>
          <a:srcRect/>
          <a:stretch>
            <a:fillRect/>
          </a:stretch>
        </p:blipFill>
        <p:spPr bwMode="auto">
          <a:xfrm>
            <a:off x="1981200" y="2438400"/>
            <a:ext cx="4343400" cy="2895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16" fill="hold" nodeType="clickEffect">
                                  <p:stCondLst>
                                    <p:cond delay="0"/>
                                  </p:stCondLst>
                                  <p:childTnLst>
                                    <p:animEffect transition="out" filter="circle(in)">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par>
                                <p:cTn id="28" presetID="5" presetClass="entr" presetSubtype="1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xit" presetSubtype="16" fill="hold" grpId="1" nodeType="clickEffect">
                                  <p:stCondLst>
                                    <p:cond delay="0"/>
                                  </p:stCondLst>
                                  <p:childTnLst>
                                    <p:animEffect transition="out" filter="box(in)">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4" presetClass="exit" presetSubtype="16" fill="hold" nodeType="withEffect">
                                  <p:stCondLst>
                                    <p:cond delay="0"/>
                                  </p:stCondLst>
                                  <p:childTnLst>
                                    <p:animEffect transition="out" filter="box(i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xit" presetSubtype="16" fill="hold" nodeType="clickEffect">
                                  <p:stCondLst>
                                    <p:cond delay="0"/>
                                  </p:stCondLst>
                                  <p:childTnLst>
                                    <p:animEffect transition="out" filter="box(in)">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linds(horizontal)">
                                      <p:cBhvr>
                                        <p:cTn id="53" dur="500"/>
                                        <p:tgtEl>
                                          <p:spTgt spid="13"/>
                                        </p:tgtEl>
                                      </p:cBhvr>
                                    </p:animEffect>
                                  </p:childTnLst>
                                </p:cTn>
                              </p:par>
                              <p:par>
                                <p:cTn id="54" presetID="3" presetClass="entr" presetSubtype="1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linds(horizontal)">
                                      <p:cBhvr>
                                        <p:cTn id="56" dur="500"/>
                                        <p:tgtEl>
                                          <p:spTgt spid="12"/>
                                        </p:tgtEl>
                                      </p:cBhvr>
                                    </p:animEffect>
                                  </p:childTnLst>
                                </p:cTn>
                              </p:par>
                              <p:par>
                                <p:cTn id="57" presetID="3" presetClass="entr" presetSubtype="1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linds(horizontal)">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8" presetClass="exit" presetSubtype="16" fill="hold" nodeType="clickEffect">
                                  <p:stCondLst>
                                    <p:cond delay="0"/>
                                  </p:stCondLst>
                                  <p:childTnLst>
                                    <p:animEffect transition="out" filter="diamond(in)">
                                      <p:cBhvr>
                                        <p:cTn id="63" dur="2000"/>
                                        <p:tgtEl>
                                          <p:spTgt spid="13"/>
                                        </p:tgtEl>
                                      </p:cBhvr>
                                    </p:animEffect>
                                    <p:set>
                                      <p:cBhvr>
                                        <p:cTn id="64" dur="1" fill="hold">
                                          <p:stCondLst>
                                            <p:cond delay="1999"/>
                                          </p:stCondLst>
                                        </p:cTn>
                                        <p:tgtEl>
                                          <p:spTgt spid="13"/>
                                        </p:tgtEl>
                                        <p:attrNameLst>
                                          <p:attrName>style.visibility</p:attrName>
                                        </p:attrNameLst>
                                      </p:cBhvr>
                                      <p:to>
                                        <p:strVal val="hidden"/>
                                      </p:to>
                                    </p:set>
                                  </p:childTnLst>
                                </p:cTn>
                              </p:par>
                              <p:par>
                                <p:cTn id="65" presetID="8" presetClass="exit" presetSubtype="16" fill="hold" nodeType="withEffect">
                                  <p:stCondLst>
                                    <p:cond delay="0"/>
                                  </p:stCondLst>
                                  <p:childTnLst>
                                    <p:animEffect transition="out" filter="diamond(in)">
                                      <p:cBhvr>
                                        <p:cTn id="66" dur="2000"/>
                                        <p:tgtEl>
                                          <p:spTgt spid="12"/>
                                        </p:tgtEl>
                                      </p:cBhvr>
                                    </p:animEffect>
                                    <p:set>
                                      <p:cBhvr>
                                        <p:cTn id="67" dur="1" fill="hold">
                                          <p:stCondLst>
                                            <p:cond delay="1999"/>
                                          </p:stCondLst>
                                        </p:cTn>
                                        <p:tgtEl>
                                          <p:spTgt spid="12"/>
                                        </p:tgtEl>
                                        <p:attrNameLst>
                                          <p:attrName>style.visibility</p:attrName>
                                        </p:attrNameLst>
                                      </p:cBhvr>
                                      <p:to>
                                        <p:strVal val="hidden"/>
                                      </p:to>
                                    </p:set>
                                  </p:childTnLst>
                                </p:cTn>
                              </p:par>
                              <p:par>
                                <p:cTn id="68" presetID="8" presetClass="exit" presetSubtype="16" fill="hold" nodeType="withEffect">
                                  <p:stCondLst>
                                    <p:cond delay="0"/>
                                  </p:stCondLst>
                                  <p:childTnLst>
                                    <p:animEffect transition="out" filter="diamond(in)">
                                      <p:cBhvr>
                                        <p:cTn id="69" dur="2000"/>
                                        <p:tgtEl>
                                          <p:spTgt spid="11"/>
                                        </p:tgtEl>
                                      </p:cBhvr>
                                    </p:animEffect>
                                    <p:set>
                                      <p:cBhvr>
                                        <p:cTn id="70" dur="1" fill="hold">
                                          <p:stCondLst>
                                            <p:cond delay="1999"/>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dissolve">
                                      <p:cBhvr>
                                        <p:cTn id="75" dur="500"/>
                                        <p:tgtEl>
                                          <p:spTgt spid="15"/>
                                        </p:tgtEl>
                                      </p:cBhvr>
                                    </p:animEffect>
                                  </p:childTnLst>
                                </p:cTn>
                              </p:par>
                              <p:par>
                                <p:cTn id="76" presetID="9" presetClass="entr" presetSubtype="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dissolve">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nodeType="clickEffect">
                                  <p:stCondLst>
                                    <p:cond delay="0"/>
                                  </p:stCondLst>
                                  <p:childTnLst>
                                    <p:anim calcmode="lin" valueType="num">
                                      <p:cBhvr additive="base">
                                        <p:cTn id="82" dur="500"/>
                                        <p:tgtEl>
                                          <p:spTgt spid="15"/>
                                        </p:tgtEl>
                                        <p:attrNameLst>
                                          <p:attrName>ppt_x</p:attrName>
                                        </p:attrNameLst>
                                      </p:cBhvr>
                                      <p:tavLst>
                                        <p:tav tm="0">
                                          <p:val>
                                            <p:strVal val="ppt_x"/>
                                          </p:val>
                                        </p:tav>
                                        <p:tav tm="100000">
                                          <p:val>
                                            <p:strVal val="ppt_x"/>
                                          </p:val>
                                        </p:tav>
                                      </p:tavLst>
                                    </p:anim>
                                    <p:anim calcmode="lin" valueType="num">
                                      <p:cBhvr additive="base">
                                        <p:cTn id="83" dur="500"/>
                                        <p:tgtEl>
                                          <p:spTgt spid="15"/>
                                        </p:tgtEl>
                                        <p:attrNameLst>
                                          <p:attrName>ppt_y</p:attrName>
                                        </p:attrNameLst>
                                      </p:cBhvr>
                                      <p:tavLst>
                                        <p:tav tm="0">
                                          <p:val>
                                            <p:strVal val="ppt_y"/>
                                          </p:val>
                                        </p:tav>
                                        <p:tav tm="100000">
                                          <p:val>
                                            <p:strVal val="1+ppt_h/2"/>
                                          </p:val>
                                        </p:tav>
                                      </p:tavLst>
                                    </p:anim>
                                    <p:set>
                                      <p:cBhvr>
                                        <p:cTn id="84" dur="1" fill="hold">
                                          <p:stCondLst>
                                            <p:cond delay="499"/>
                                          </p:stCondLst>
                                        </p:cTn>
                                        <p:tgtEl>
                                          <p:spTgt spid="15"/>
                                        </p:tgtEl>
                                        <p:attrNameLst>
                                          <p:attrName>style.visibility</p:attrName>
                                        </p:attrNameLst>
                                      </p:cBhvr>
                                      <p:to>
                                        <p:strVal val="hidden"/>
                                      </p:to>
                                    </p:set>
                                  </p:childTnLst>
                                </p:cTn>
                              </p:par>
                              <p:par>
                                <p:cTn id="85" presetID="2" presetClass="exit" presetSubtype="4" fill="hold" nodeType="withEffect">
                                  <p:stCondLst>
                                    <p:cond delay="0"/>
                                  </p:stCondLst>
                                  <p:childTnLst>
                                    <p:anim calcmode="lin" valueType="num">
                                      <p:cBhvr additive="base">
                                        <p:cTn id="86" dur="500"/>
                                        <p:tgtEl>
                                          <p:spTgt spid="14"/>
                                        </p:tgtEl>
                                        <p:attrNameLst>
                                          <p:attrName>ppt_x</p:attrName>
                                        </p:attrNameLst>
                                      </p:cBhvr>
                                      <p:tavLst>
                                        <p:tav tm="0">
                                          <p:val>
                                            <p:strVal val="ppt_x"/>
                                          </p:val>
                                        </p:tav>
                                        <p:tav tm="100000">
                                          <p:val>
                                            <p:strVal val="ppt_x"/>
                                          </p:val>
                                        </p:tav>
                                      </p:tavLst>
                                    </p:anim>
                                    <p:anim calcmode="lin" valueType="num">
                                      <p:cBhvr additive="base">
                                        <p:cTn id="87" dur="500"/>
                                        <p:tgtEl>
                                          <p:spTgt spid="14"/>
                                        </p:tgtEl>
                                        <p:attrNameLst>
                                          <p:attrName>ppt_y</p:attrName>
                                        </p:attrNameLst>
                                      </p:cBhvr>
                                      <p:tavLst>
                                        <p:tav tm="0">
                                          <p:val>
                                            <p:strVal val="ppt_y"/>
                                          </p:val>
                                        </p:tav>
                                        <p:tav tm="100000">
                                          <p:val>
                                            <p:strVal val="1+ppt_h/2"/>
                                          </p:val>
                                        </p:tav>
                                      </p:tavLst>
                                    </p:anim>
                                    <p:set>
                                      <p:cBhvr>
                                        <p:cTn id="88" dur="1" fill="hold">
                                          <p:stCondLst>
                                            <p:cond delay="499"/>
                                          </p:stCondLst>
                                        </p:cTn>
                                        <p:tgtEl>
                                          <p:spTgt spid="1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 presetClass="entr" presetSubtype="1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checkerboard(across)">
                                      <p:cBhvr>
                                        <p:cTn id="93" dur="500"/>
                                        <p:tgtEl>
                                          <p:spTgt spid="20"/>
                                        </p:tgtEl>
                                      </p:cBhvr>
                                    </p:animEffect>
                                  </p:childTnLst>
                                </p:cTn>
                              </p:par>
                              <p:par>
                                <p:cTn id="94" presetID="5" presetClass="entr" presetSubtype="10" fill="hold"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checkerboard(across)">
                                      <p:cBhvr>
                                        <p:cTn id="96" dur="500"/>
                                        <p:tgtEl>
                                          <p:spTgt spid="16"/>
                                        </p:tgtEl>
                                      </p:cBhvr>
                                    </p:animEffect>
                                  </p:childTnLst>
                                </p:cTn>
                              </p:par>
                              <p:par>
                                <p:cTn id="97" presetID="5" presetClass="entr" presetSubtype="10" fill="hold" grpId="0" nodeType="with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checkerboard(across)">
                                      <p:cBhvr>
                                        <p:cTn id="99" dur="500"/>
                                        <p:tgtEl>
                                          <p:spTgt spid="17"/>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xit" presetSubtype="16" fill="hold" nodeType="clickEffect">
                                  <p:stCondLst>
                                    <p:cond delay="0"/>
                                  </p:stCondLst>
                                  <p:childTnLst>
                                    <p:animEffect transition="out" filter="circle(in)">
                                      <p:cBhvr>
                                        <p:cTn id="103" dur="2000"/>
                                        <p:tgtEl>
                                          <p:spTgt spid="20"/>
                                        </p:tgtEl>
                                      </p:cBhvr>
                                    </p:animEffect>
                                    <p:set>
                                      <p:cBhvr>
                                        <p:cTn id="104" dur="1" fill="hold">
                                          <p:stCondLst>
                                            <p:cond delay="1999"/>
                                          </p:stCondLst>
                                        </p:cTn>
                                        <p:tgtEl>
                                          <p:spTgt spid="20"/>
                                        </p:tgtEl>
                                        <p:attrNameLst>
                                          <p:attrName>style.visibility</p:attrName>
                                        </p:attrNameLst>
                                      </p:cBhvr>
                                      <p:to>
                                        <p:strVal val="hidden"/>
                                      </p:to>
                                    </p:set>
                                  </p:childTnLst>
                                </p:cTn>
                              </p:par>
                              <p:par>
                                <p:cTn id="105" presetID="6" presetClass="exit" presetSubtype="16" fill="hold" nodeType="withEffect">
                                  <p:stCondLst>
                                    <p:cond delay="0"/>
                                  </p:stCondLst>
                                  <p:childTnLst>
                                    <p:animEffect transition="out" filter="circle(in)">
                                      <p:cBhvr>
                                        <p:cTn id="106" dur="2000"/>
                                        <p:tgtEl>
                                          <p:spTgt spid="16"/>
                                        </p:tgtEl>
                                      </p:cBhvr>
                                    </p:animEffect>
                                    <p:set>
                                      <p:cBhvr>
                                        <p:cTn id="107" dur="1" fill="hold">
                                          <p:stCondLst>
                                            <p:cond delay="1999"/>
                                          </p:stCondLst>
                                        </p:cTn>
                                        <p:tgtEl>
                                          <p:spTgt spid="16"/>
                                        </p:tgtEl>
                                        <p:attrNameLst>
                                          <p:attrName>style.visibility</p:attrName>
                                        </p:attrNameLst>
                                      </p:cBhvr>
                                      <p:to>
                                        <p:strVal val="hidden"/>
                                      </p:to>
                                    </p:set>
                                  </p:childTnLst>
                                </p:cTn>
                              </p:par>
                              <p:par>
                                <p:cTn id="108" presetID="6" presetClass="exit" presetSubtype="16" fill="hold" grpId="1" nodeType="withEffect">
                                  <p:stCondLst>
                                    <p:cond delay="0"/>
                                  </p:stCondLst>
                                  <p:childTnLst>
                                    <p:animEffect transition="out" filter="circle(in)">
                                      <p:cBhvr>
                                        <p:cTn id="109" dur="2000"/>
                                        <p:tgtEl>
                                          <p:spTgt spid="17"/>
                                        </p:tgtEl>
                                      </p:cBhvr>
                                    </p:animEffect>
                                    <p:set>
                                      <p:cBhvr>
                                        <p:cTn id="110" dur="1" fill="hold">
                                          <p:stCondLst>
                                            <p:cond delay="1999"/>
                                          </p:stCondLst>
                                        </p:cTn>
                                        <p:tgtEl>
                                          <p:spTgt spid="1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4" presetClass="entr" presetSubtype="16" fill="hold"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box(in)">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2" presetClass="exit" presetSubtype="4" fill="hold" nodeType="clickEffect">
                                  <p:stCondLst>
                                    <p:cond delay="0"/>
                                  </p:stCondLst>
                                  <p:childTnLst>
                                    <p:anim calcmode="lin" valueType="num">
                                      <p:cBhvr additive="base">
                                        <p:cTn id="119" dur="500"/>
                                        <p:tgtEl>
                                          <p:spTgt spid="21"/>
                                        </p:tgtEl>
                                        <p:attrNameLst>
                                          <p:attrName>ppt_x</p:attrName>
                                        </p:attrNameLst>
                                      </p:cBhvr>
                                      <p:tavLst>
                                        <p:tav tm="0">
                                          <p:val>
                                            <p:strVal val="ppt_x"/>
                                          </p:val>
                                        </p:tav>
                                        <p:tav tm="100000">
                                          <p:val>
                                            <p:strVal val="ppt_x"/>
                                          </p:val>
                                        </p:tav>
                                      </p:tavLst>
                                    </p:anim>
                                    <p:anim calcmode="lin" valueType="num">
                                      <p:cBhvr additive="base">
                                        <p:cTn id="120" dur="500"/>
                                        <p:tgtEl>
                                          <p:spTgt spid="21"/>
                                        </p:tgtEl>
                                        <p:attrNameLst>
                                          <p:attrName>ppt_y</p:attrName>
                                        </p:attrNameLst>
                                      </p:cBhvr>
                                      <p:tavLst>
                                        <p:tav tm="0">
                                          <p:val>
                                            <p:strVal val="ppt_y"/>
                                          </p:val>
                                        </p:tav>
                                        <p:tav tm="100000">
                                          <p:val>
                                            <p:strVal val="1+ppt_h/2"/>
                                          </p:val>
                                        </p:tav>
                                      </p:tavLst>
                                    </p:anim>
                                    <p:set>
                                      <p:cBhvr>
                                        <p:cTn id="121"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7" grpId="0"/>
      <p:bldP spid="1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l="16398" t="33333" r="37921" b="6250"/>
          <a:stretch>
            <a:fillRect/>
          </a:stretch>
        </p:blipFill>
        <p:spPr bwMode="auto">
          <a:xfrm>
            <a:off x="609600" y="1305169"/>
            <a:ext cx="7467600" cy="5552831"/>
          </a:xfrm>
          <a:prstGeom prst="rect">
            <a:avLst/>
          </a:prstGeom>
          <a:noFill/>
          <a:ln w="9525">
            <a:noFill/>
            <a:miter lim="800000"/>
            <a:headEnd/>
            <a:tailEnd/>
          </a:ln>
          <a:effectLst/>
        </p:spPr>
      </p:pic>
      <p:sp>
        <p:nvSpPr>
          <p:cNvPr id="3" name="TextBox 2"/>
          <p:cNvSpPr txBox="1"/>
          <p:nvPr/>
        </p:nvSpPr>
        <p:spPr>
          <a:xfrm>
            <a:off x="304800" y="381000"/>
            <a:ext cx="7924800" cy="523220"/>
          </a:xfrm>
          <a:prstGeom prst="rect">
            <a:avLst/>
          </a:prstGeom>
          <a:noFill/>
        </p:spPr>
        <p:txBody>
          <a:bodyPr wrap="square" rtlCol="0">
            <a:spAutoFit/>
          </a:bodyPr>
          <a:lstStyle/>
          <a:p>
            <a:r>
              <a:rPr lang="en-IN" sz="2800" b="1" dirty="0" smtClean="0"/>
              <a:t>Other toxins involved in plant pathogen interaction</a:t>
            </a:r>
            <a:endParaRPr lang="en-IN" sz="28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srcRect/>
          <a:stretch>
            <a:fillRect/>
          </a:stretch>
        </p:blipFill>
        <p:spPr bwMode="auto">
          <a:xfrm>
            <a:off x="2286000" y="1717675"/>
            <a:ext cx="4572000" cy="3429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2286000" y="1717675"/>
            <a:ext cx="4572000" cy="3429000"/>
          </a:xfrm>
          <a:prstGeom prst="rect">
            <a:avLst/>
          </a:prstGeom>
          <a:noFill/>
          <a:ln w="9525">
            <a:noFill/>
            <a:miter lim="800000"/>
            <a:headEnd/>
            <a:tailEnd/>
          </a:ln>
          <a:effectLst/>
        </p:spPr>
      </p:pic>
    </p:spTree>
    <p:controls>
      <p:control spid="1026" name="ShockwaveFlash1" r:id="rId2" imgW="6249960" imgH="4419720"/>
    </p:controls>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685800"/>
            <a:ext cx="4572000" cy="5078313"/>
          </a:xfrm>
          <a:prstGeom prst="rect">
            <a:avLst/>
          </a:prstGeom>
        </p:spPr>
        <p:txBody>
          <a:bodyPr>
            <a:spAutoFit/>
          </a:bodyPr>
          <a:lstStyle/>
          <a:p>
            <a:r>
              <a:rPr lang="en-IN" sz="3600" dirty="0" smtClean="0">
                <a:latin typeface="3ds" pitchFamily="2" charset="0"/>
              </a:rPr>
              <a:t>Thank you</a:t>
            </a:r>
          </a:p>
          <a:p>
            <a:endParaRPr lang="en-IN" sz="3600" dirty="0" smtClean="0">
              <a:latin typeface="3ds" pitchFamily="2" charset="0"/>
            </a:endParaRPr>
          </a:p>
          <a:p>
            <a:endParaRPr lang="en-IN" sz="3600" dirty="0" smtClean="0">
              <a:latin typeface="3ds" pitchFamily="2" charset="0"/>
            </a:endParaRPr>
          </a:p>
          <a:p>
            <a:r>
              <a:rPr lang="en-IN" sz="3600" dirty="0" smtClean="0">
                <a:latin typeface="3ds" pitchFamily="2" charset="0"/>
              </a:rPr>
              <a:t>For any queries: E- mail: </a:t>
            </a:r>
            <a:r>
              <a:rPr lang="en-IN" sz="3600" dirty="0" smtClean="0">
                <a:latin typeface="3ds" pitchFamily="2" charset="0"/>
                <a:hlinkClick r:id="rId2"/>
              </a:rPr>
              <a:t>nandini@mail.vidyasagar.ac.in</a:t>
            </a:r>
            <a:endParaRPr lang="en-IN" sz="3600" dirty="0" smtClean="0">
              <a:latin typeface="3ds" pitchFamily="2" charset="0"/>
            </a:endParaRPr>
          </a:p>
          <a:p>
            <a:r>
              <a:rPr lang="en-IN" sz="3600" dirty="0" smtClean="0">
                <a:latin typeface="3ds" pitchFamily="2" charset="0"/>
              </a:rPr>
              <a:t>Ph. No. - 7044245246 </a:t>
            </a:r>
            <a:endParaRPr lang="en-IN" sz="3600" dirty="0">
              <a:latin typeface="3ds"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l="12299" t="31250" r="33821" b="9375"/>
          <a:stretch>
            <a:fillRect/>
          </a:stretch>
        </p:blipFill>
        <p:spPr bwMode="auto">
          <a:xfrm>
            <a:off x="304799" y="228600"/>
            <a:ext cx="8732253" cy="5410200"/>
          </a:xfrm>
          <a:prstGeom prst="rect">
            <a:avLst/>
          </a:prstGeom>
          <a:noFill/>
          <a:ln w="9525">
            <a:noFill/>
            <a:miter lim="800000"/>
            <a:headEnd/>
            <a:tailEnd/>
          </a:ln>
          <a:effectLst/>
        </p:spPr>
      </p:pic>
      <p:pic>
        <p:nvPicPr>
          <p:cNvPr id="3" name="slide 50.mov">
            <a:hlinkClick r:id="" action="ppaction://media"/>
          </p:cNvPr>
          <p:cNvPicPr>
            <a:picLocks noRot="1" noChangeAspect="1"/>
          </p:cNvPicPr>
          <p:nvPr>
            <a:videoFile r:link="rId1"/>
          </p:nvPr>
        </p:nvPicPr>
        <p:blipFill>
          <a:blip r:embed="rId4" cstate="print"/>
          <a:stretch>
            <a:fillRect/>
          </a:stretch>
        </p:blipFill>
        <p:spPr>
          <a:xfrm>
            <a:off x="4868334" y="4419600"/>
            <a:ext cx="4199466"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l="9370" t="34375" r="32650" b="8333"/>
          <a:stretch>
            <a:fillRect/>
          </a:stretch>
        </p:blipFill>
        <p:spPr bwMode="auto">
          <a:xfrm>
            <a:off x="-30480" y="76200"/>
            <a:ext cx="8641080" cy="5715000"/>
          </a:xfrm>
          <a:prstGeom prst="rect">
            <a:avLst/>
          </a:prstGeom>
          <a:noFill/>
          <a:ln w="9525">
            <a:noFill/>
            <a:miter lim="800000"/>
            <a:headEnd/>
            <a:tailEnd/>
          </a:ln>
          <a:effectLst/>
        </p:spPr>
      </p:pic>
      <p:pic>
        <p:nvPicPr>
          <p:cNvPr id="5" name="slide 51.mov">
            <a:hlinkClick r:id="" action="ppaction://media"/>
          </p:cNvPr>
          <p:cNvPicPr>
            <a:picLocks noRot="1" noChangeAspect="1"/>
          </p:cNvPicPr>
          <p:nvPr>
            <a:videoFile r:link="rId1"/>
          </p:nvPr>
        </p:nvPicPr>
        <p:blipFill>
          <a:blip r:embed="rId4" cstate="print"/>
          <a:stretch>
            <a:fillRect/>
          </a:stretch>
        </p:blipFill>
        <p:spPr>
          <a:xfrm>
            <a:off x="6096000" y="4876800"/>
            <a:ext cx="3048000" cy="198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l="10542" t="41667" r="33236" b="12500"/>
          <a:stretch>
            <a:fillRect/>
          </a:stretch>
        </p:blipFill>
        <p:spPr bwMode="auto">
          <a:xfrm>
            <a:off x="228600" y="457200"/>
            <a:ext cx="8458200" cy="4800600"/>
          </a:xfrm>
          <a:prstGeom prst="rect">
            <a:avLst/>
          </a:prstGeom>
          <a:noFill/>
          <a:ln w="9525">
            <a:noFill/>
            <a:miter lim="800000"/>
            <a:headEnd/>
            <a:tailEnd/>
          </a:ln>
          <a:effectLst/>
        </p:spPr>
      </p:pic>
      <p:pic>
        <p:nvPicPr>
          <p:cNvPr id="5" name="slide 52.mov">
            <a:hlinkClick r:id="" action="ppaction://media"/>
          </p:cNvPr>
          <p:cNvPicPr>
            <a:picLocks noRot="1" noChangeAspect="1"/>
          </p:cNvPicPr>
          <p:nvPr>
            <a:videoFile r:link="rId1"/>
          </p:nvPr>
        </p:nvPicPr>
        <p:blipFill>
          <a:blip r:embed="rId4" cstate="print"/>
          <a:stretch>
            <a:fillRect/>
          </a:stretch>
        </p:blipFill>
        <p:spPr>
          <a:xfrm>
            <a:off x="5105401" y="4586287"/>
            <a:ext cx="4038600" cy="22717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srcRect l="15941" t="70000" r="12738"/>
          <a:stretch>
            <a:fillRect/>
          </a:stretch>
        </p:blipFill>
        <p:spPr bwMode="auto">
          <a:xfrm>
            <a:off x="3505200" y="4800600"/>
            <a:ext cx="5638801" cy="2057400"/>
          </a:xfrm>
          <a:prstGeom prst="rect">
            <a:avLst/>
          </a:prstGeom>
          <a:noFill/>
          <a:ln w="9525">
            <a:noFill/>
            <a:miter lim="800000"/>
            <a:headEnd/>
            <a:tailEnd/>
          </a:ln>
          <a:effectLst/>
        </p:spPr>
      </p:pic>
      <p:pic>
        <p:nvPicPr>
          <p:cNvPr id="4" name="slide 53.mov">
            <a:hlinkClick r:id="" action="ppaction://media"/>
          </p:cNvPr>
          <p:cNvPicPr>
            <a:picLocks noRot="1" noChangeAspect="1"/>
          </p:cNvPicPr>
          <p:nvPr>
            <a:videoFile r:link="rId1"/>
          </p:nvPr>
        </p:nvPicPr>
        <p:blipFill>
          <a:blip r:embed="rId4" cstate="print"/>
          <a:stretch>
            <a:fillRect/>
          </a:stretch>
        </p:blipFill>
        <p:spPr>
          <a:xfrm>
            <a:off x="0" y="4572000"/>
            <a:ext cx="3522133" cy="1981200"/>
          </a:xfrm>
          <a:prstGeom prst="rect">
            <a:avLst/>
          </a:prstGeom>
        </p:spPr>
      </p:pic>
      <p:pic>
        <p:nvPicPr>
          <p:cNvPr id="5" name="Picture 2"/>
          <p:cNvPicPr>
            <a:picLocks noChangeAspect="1" noChangeArrowheads="1"/>
          </p:cNvPicPr>
          <p:nvPr/>
        </p:nvPicPr>
        <p:blipFill>
          <a:blip r:embed="rId3"/>
          <a:srcRect l="12884" r="12738" b="31111"/>
          <a:stretch>
            <a:fillRect/>
          </a:stretch>
        </p:blipFill>
        <p:spPr bwMode="auto">
          <a:xfrm>
            <a:off x="71437" y="0"/>
            <a:ext cx="8615363" cy="448632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l="9370" t="34375" r="32650" b="9375"/>
          <a:stretch>
            <a:fillRect/>
          </a:stretch>
        </p:blipFill>
        <p:spPr bwMode="auto">
          <a:xfrm>
            <a:off x="0" y="228600"/>
            <a:ext cx="9144000" cy="3657600"/>
          </a:xfrm>
          <a:prstGeom prst="rect">
            <a:avLst/>
          </a:prstGeom>
          <a:noFill/>
          <a:ln w="9525">
            <a:noFill/>
            <a:miter lim="800000"/>
            <a:headEnd/>
            <a:tailEnd/>
          </a:ln>
          <a:effectLst/>
        </p:spPr>
      </p:pic>
      <p:pic>
        <p:nvPicPr>
          <p:cNvPr id="5122" name="Picture 2" descr="Image result for t toxin"/>
          <p:cNvPicPr>
            <a:picLocks noChangeAspect="1" noChangeArrowheads="1"/>
          </p:cNvPicPr>
          <p:nvPr/>
        </p:nvPicPr>
        <p:blipFill>
          <a:blip r:embed="rId4"/>
          <a:srcRect/>
          <a:stretch>
            <a:fillRect/>
          </a:stretch>
        </p:blipFill>
        <p:spPr bwMode="auto">
          <a:xfrm>
            <a:off x="228600" y="3810001"/>
            <a:ext cx="4343400" cy="2895600"/>
          </a:xfrm>
          <a:prstGeom prst="rect">
            <a:avLst/>
          </a:prstGeom>
          <a:noFill/>
        </p:spPr>
      </p:pic>
      <p:pic>
        <p:nvPicPr>
          <p:cNvPr id="4" name="slide 54.mov">
            <a:hlinkClick r:id="" action="ppaction://media"/>
          </p:cNvPr>
          <p:cNvPicPr>
            <a:picLocks noRot="1" noChangeAspect="1"/>
          </p:cNvPicPr>
          <p:nvPr>
            <a:videoFile r:link="rId1"/>
          </p:nvPr>
        </p:nvPicPr>
        <p:blipFill>
          <a:blip r:embed="rId5"/>
          <a:stretch>
            <a:fillRect/>
          </a:stretch>
        </p:blipFill>
        <p:spPr>
          <a:xfrm>
            <a:off x="4631267" y="4114800"/>
            <a:ext cx="4512733" cy="25384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l="8785" t="36458" r="50805" b="15625"/>
          <a:stretch>
            <a:fillRect/>
          </a:stretch>
        </p:blipFill>
        <p:spPr bwMode="auto">
          <a:xfrm>
            <a:off x="228600" y="0"/>
            <a:ext cx="8458200" cy="4495800"/>
          </a:xfrm>
          <a:prstGeom prst="rect">
            <a:avLst/>
          </a:prstGeom>
          <a:noFill/>
          <a:ln w="9525">
            <a:noFill/>
            <a:miter lim="800000"/>
            <a:headEnd/>
            <a:tailEnd/>
          </a:ln>
          <a:effectLst/>
        </p:spPr>
      </p:pic>
      <p:pic>
        <p:nvPicPr>
          <p:cNvPr id="3" name="slide 55.mov">
            <a:hlinkClick r:id="" action="ppaction://media"/>
          </p:cNvPr>
          <p:cNvPicPr>
            <a:picLocks noRot="1" noChangeAspect="1"/>
          </p:cNvPicPr>
          <p:nvPr>
            <a:videoFile r:link="rId1"/>
          </p:nvPr>
        </p:nvPicPr>
        <p:blipFill>
          <a:blip r:embed="rId4" cstate="print"/>
          <a:stretch>
            <a:fillRect/>
          </a:stretch>
        </p:blipFill>
        <p:spPr>
          <a:xfrm>
            <a:off x="5105400" y="4586287"/>
            <a:ext cx="4038600" cy="22717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l="49195" t="36458" r="34407" b="13542"/>
          <a:stretch>
            <a:fillRect/>
          </a:stretch>
        </p:blipFill>
        <p:spPr bwMode="auto">
          <a:xfrm>
            <a:off x="7010400" y="228600"/>
            <a:ext cx="2133600" cy="36576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a:srcRect l="9590" t="34375" r="44143" b="22917"/>
          <a:stretch>
            <a:fillRect/>
          </a:stretch>
        </p:blipFill>
        <p:spPr bwMode="auto">
          <a:xfrm>
            <a:off x="-1" y="228600"/>
            <a:ext cx="7239001" cy="4495800"/>
          </a:xfrm>
          <a:prstGeom prst="rect">
            <a:avLst/>
          </a:prstGeom>
          <a:noFill/>
          <a:ln w="9525">
            <a:noFill/>
            <a:miter lim="800000"/>
            <a:headEnd/>
            <a:tailEnd/>
          </a:ln>
          <a:effectLst/>
        </p:spPr>
      </p:pic>
      <p:pic>
        <p:nvPicPr>
          <p:cNvPr id="5" name="slide 56.mov">
            <a:hlinkClick r:id="" action="ppaction://media"/>
          </p:cNvPr>
          <p:cNvPicPr>
            <a:picLocks noRot="1" noChangeAspect="1"/>
          </p:cNvPicPr>
          <p:nvPr>
            <a:videoFile r:link="rId1"/>
          </p:nvPr>
        </p:nvPicPr>
        <p:blipFill>
          <a:blip r:embed="rId5"/>
          <a:stretch>
            <a:fillRect/>
          </a:stretch>
        </p:blipFill>
        <p:spPr>
          <a:xfrm>
            <a:off x="4648200" y="4267200"/>
            <a:ext cx="4495800" cy="2528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2.wp.com/biocomm.eu/wp-content/uploads/2017/12/Bioherb-ps.jpg?fit=1024%2C812"/>
          <p:cNvPicPr>
            <a:picLocks noChangeAspect="1" noChangeArrowheads="1"/>
          </p:cNvPicPr>
          <p:nvPr/>
        </p:nvPicPr>
        <p:blipFill>
          <a:blip r:embed="rId3"/>
          <a:srcRect/>
          <a:stretch>
            <a:fillRect/>
          </a:stretch>
        </p:blipFill>
        <p:spPr bwMode="auto">
          <a:xfrm>
            <a:off x="304800" y="0"/>
            <a:ext cx="8839200" cy="5715000"/>
          </a:xfrm>
          <a:prstGeom prst="rect">
            <a:avLst/>
          </a:prstGeom>
          <a:noFill/>
        </p:spPr>
      </p:pic>
      <p:pic>
        <p:nvPicPr>
          <p:cNvPr id="3" name="slide 57.mov">
            <a:hlinkClick r:id="" action="ppaction://media"/>
          </p:cNvPr>
          <p:cNvPicPr>
            <a:picLocks noRot="1" noChangeAspect="1"/>
          </p:cNvPicPr>
          <p:nvPr>
            <a:videoFile r:link="rId1"/>
          </p:nvPr>
        </p:nvPicPr>
        <p:blipFill>
          <a:blip r:embed="rId4" cstate="print"/>
          <a:stretch>
            <a:fillRect/>
          </a:stretch>
        </p:blipFill>
        <p:spPr>
          <a:xfrm>
            <a:off x="6163733" y="5181600"/>
            <a:ext cx="2980267"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41</Words>
  <Application>Microsoft Office PowerPoint</Application>
  <PresentationFormat>On-screen Show (4:3)</PresentationFormat>
  <Paragraphs>12</Paragraphs>
  <Slides>13</Slides>
  <Notes>0</Notes>
  <HiddenSlides>0</HiddenSlides>
  <MMClips>8</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Microbiology 2nd Semester MCB 201 A Host pathogen interaction 4. Plant diseases: Enzymes and toxins in plant diseases Part 3</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Microbiology 2nd Semester MCB 201 A Host pathogen interaction 4. Plant diseases: Enzymes and toxins in plant diseases Part 3</dc:title>
  <dc:creator>Nandini Ghosh</dc:creator>
  <cp:lastModifiedBy>Calcutta University</cp:lastModifiedBy>
  <cp:revision>5</cp:revision>
  <dcterms:created xsi:type="dcterms:W3CDTF">2006-08-16T00:00:00Z</dcterms:created>
  <dcterms:modified xsi:type="dcterms:W3CDTF">2020-04-04T10:38:31Z</dcterms:modified>
</cp:coreProperties>
</file>