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A1D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76" autoAdjust="0"/>
  </p:normalViewPr>
  <p:slideViewPr>
    <p:cSldViewPr>
      <p:cViewPr varScale="1">
        <p:scale>
          <a:sx n="63" d="100"/>
          <a:sy n="63" d="100"/>
        </p:scale>
        <p:origin x="-13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  <a:solidFill>
            <a:schemeClr val="accent3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PRAGMATICS</a:t>
            </a:r>
            <a:b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en-US" b="1" dirty="0" err="1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প্রয়োগতত্ত্ব</a:t>
            </a:r>
            <a:r>
              <a:rPr lang="en-US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en-US" b="1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7000" y="6858000"/>
            <a:ext cx="5105400" cy="381000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bn-IN" dirty="0" smtClean="0">
                <a:solidFill>
                  <a:srgbClr val="7030A0"/>
                </a:solidFill>
              </a:rPr>
              <a:t>পুনঃনির্দেশিকা</a:t>
            </a:r>
            <a:r>
              <a:rPr lang="en-US" dirty="0" smtClean="0">
                <a:solidFill>
                  <a:srgbClr val="7030A0"/>
                </a:solidFill>
              </a:rPr>
              <a:t/>
            </a:r>
            <a:br>
              <a:rPr lang="en-US" dirty="0" smtClean="0">
                <a:solidFill>
                  <a:srgbClr val="7030A0"/>
                </a:solidFill>
              </a:rPr>
            </a:br>
            <a:r>
              <a:rPr lang="en-US" dirty="0" smtClean="0">
                <a:solidFill>
                  <a:srgbClr val="7030A0"/>
                </a:solidFill>
              </a:rPr>
              <a:t>Anaphora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n-IN" dirty="0" smtClean="0">
                <a:solidFill>
                  <a:schemeClr val="bg1"/>
                </a:solidFill>
              </a:rPr>
              <a:t>কোন কথোপকথনে একটি নির্দেশ প্রথমে একবার ব্যবহৃত হলেও প্রয়োজনে অন্য রূপে আবার ফিরে আসে। এক্ষেত্রে প্রথমটি মূল নির্দেশ । এই অন্য শব্দের মধ্যে প্রত্যাবর্তনকারী নির্দেশকে বলে পুনঃনির্দেশিকা।</a:t>
            </a:r>
          </a:p>
          <a:p>
            <a:r>
              <a:rPr lang="bn-IN" dirty="0" smtClean="0">
                <a:solidFill>
                  <a:schemeClr val="bg1"/>
                </a:solidFill>
              </a:rPr>
              <a:t>দৃষ্টান্ত </a:t>
            </a:r>
            <a:r>
              <a:rPr lang="en-US" dirty="0" smtClean="0">
                <a:solidFill>
                  <a:schemeClr val="bg1"/>
                </a:solidFill>
              </a:rPr>
              <a:t>:</a:t>
            </a:r>
            <a:r>
              <a:rPr lang="bn-IN" dirty="0" smtClean="0">
                <a:solidFill>
                  <a:schemeClr val="bg1"/>
                </a:solidFill>
              </a:rPr>
              <a:t> – আমি একটি সাপ দেলখলাম। সাপটি কালো। সেটি ফনা তুলেছিল।</a:t>
            </a:r>
          </a:p>
          <a:p>
            <a:r>
              <a:rPr lang="bn-IN" dirty="0" smtClean="0">
                <a:solidFill>
                  <a:schemeClr val="bg1"/>
                </a:solidFill>
              </a:rPr>
              <a:t>--</a:t>
            </a:r>
            <a:r>
              <a:rPr lang="en-US" dirty="0" smtClean="0">
                <a:solidFill>
                  <a:schemeClr val="bg1"/>
                </a:solidFill>
              </a:rPr>
              <a:t> ‘</a:t>
            </a:r>
            <a:r>
              <a:rPr lang="bn-IN" dirty="0" smtClean="0">
                <a:solidFill>
                  <a:schemeClr val="bg1"/>
                </a:solidFill>
              </a:rPr>
              <a:t>সাপটি </a:t>
            </a:r>
            <a:r>
              <a:rPr lang="bn-IN" dirty="0" smtClean="0">
                <a:solidFill>
                  <a:schemeClr val="bg1"/>
                </a:solidFill>
              </a:rPr>
              <a:t>’ও ‘সেটি’ পুনঃনির্দেশিকা</a:t>
            </a:r>
            <a:r>
              <a:rPr lang="bn-IN" dirty="0" smtClean="0">
                <a:solidFill>
                  <a:srgbClr val="FF0000"/>
                </a:solidFill>
              </a:rPr>
              <a:t>।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IN" dirty="0" smtClean="0"/>
              <a:t>পুর্বানুমিতি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Pre- Supposition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IN" dirty="0" smtClean="0">
                <a:solidFill>
                  <a:srgbClr val="7030A0"/>
                </a:solidFill>
              </a:rPr>
              <a:t>বক্তা যখন ধরেই নেন কোনো তথ্য তাঁর মতো শ্রোতারও জানা আছে এবং কথনে সেই আভাস রেখে পরবর্তী বাচনক্রিয়া সম্পাদন করেন , তখন পুর্বানুমিতি হয়। </a:t>
            </a:r>
            <a:endParaRPr lang="en-US" dirty="0" smtClean="0">
              <a:solidFill>
                <a:srgbClr val="7030A0"/>
              </a:solidFill>
            </a:endParaRPr>
          </a:p>
          <a:p>
            <a:r>
              <a:rPr lang="bn-IN" dirty="0" smtClean="0">
                <a:solidFill>
                  <a:srgbClr val="7030A0"/>
                </a:solidFill>
              </a:rPr>
              <a:t>দৃষ্টান্ত</a:t>
            </a:r>
            <a:r>
              <a:rPr lang="en-US" dirty="0" smtClean="0">
                <a:solidFill>
                  <a:srgbClr val="7030A0"/>
                </a:solidFill>
              </a:rPr>
              <a:t> :</a:t>
            </a:r>
            <a:r>
              <a:rPr lang="bn-IN" dirty="0" smtClean="0">
                <a:solidFill>
                  <a:srgbClr val="7030A0"/>
                </a:solidFill>
              </a:rPr>
              <a:t> </a:t>
            </a:r>
            <a:r>
              <a:rPr lang="bn-IN" dirty="0" smtClean="0">
                <a:solidFill>
                  <a:srgbClr val="7030A0"/>
                </a:solidFill>
              </a:rPr>
              <a:t>-  সে জেল থেকে ছাড়া পাওয়ার পর তোমার কাছে গিয়েছিল ?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bn-IN" dirty="0" smtClean="0">
                <a:solidFill>
                  <a:schemeClr val="accent6">
                    <a:lumMod val="75000"/>
                  </a:schemeClr>
                </a:solidFill>
              </a:rPr>
              <a:t>সমবায়ী বাক্যালাপ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bn-IN" dirty="0" smtClean="0">
                <a:solidFill>
                  <a:schemeClr val="accent6">
                    <a:lumMod val="75000"/>
                  </a:schemeClr>
                </a:solidFill>
              </a:rPr>
              <a:t>কথোপকথন রীতি</a:t>
            </a:r>
            <a:br>
              <a:rPr lang="bn-IN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Co-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OperativeTalk:Conversational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Rules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n-IN" dirty="0" smtClean="0">
                <a:solidFill>
                  <a:srgbClr val="7030A0"/>
                </a:solidFill>
              </a:rPr>
              <a:t>কোন কথনের আক্ষরিক অর্থের গভীরে বক্তার অভিপ্রায়মূলক যে অর্থ নিহিত থাকে , তা অনেকখানি কথোপকথন রীতি একটি বার্তা – সংযোগকে সার্থক তুলে।</a:t>
            </a:r>
          </a:p>
          <a:p>
            <a:r>
              <a:rPr lang="bn-IN" dirty="0" smtClean="0">
                <a:solidFill>
                  <a:srgbClr val="7030A0"/>
                </a:solidFill>
              </a:rPr>
              <a:t>দার্শনিক পল কথোপকথন রীতির কয়েকটি নীতিসুত্র(</a:t>
            </a:r>
            <a:r>
              <a:rPr lang="en-US" dirty="0" smtClean="0">
                <a:solidFill>
                  <a:srgbClr val="7030A0"/>
                </a:solidFill>
              </a:rPr>
              <a:t>Maxim</a:t>
            </a:r>
            <a:r>
              <a:rPr lang="bn-IN" dirty="0" smtClean="0">
                <a:solidFill>
                  <a:srgbClr val="7030A0"/>
                </a:solidFill>
              </a:rPr>
              <a:t>) এর কথা বলেছেন-</a:t>
            </a:r>
          </a:p>
          <a:p>
            <a:r>
              <a:rPr lang="bn-IN" dirty="0" smtClean="0">
                <a:solidFill>
                  <a:srgbClr val="7030A0"/>
                </a:solidFill>
              </a:rPr>
              <a:t>ক)কথোপকথনে প্রাসঙ্গিক তথ্যই দিতে হবে ।</a:t>
            </a:r>
          </a:p>
          <a:p>
            <a:r>
              <a:rPr lang="bn-IN" dirty="0" smtClean="0">
                <a:solidFill>
                  <a:srgbClr val="7030A0"/>
                </a:solidFill>
              </a:rPr>
              <a:t>খ) যা অসত্য কথা বলে জানো তা বলবে না।</a:t>
            </a:r>
          </a:p>
          <a:p>
            <a:r>
              <a:rPr lang="bn-IN" dirty="0" smtClean="0">
                <a:solidFill>
                  <a:srgbClr val="7030A0"/>
                </a:solidFill>
              </a:rPr>
              <a:t>গ) বলার মধ্যে পারম্পর্য রাখো।</a:t>
            </a:r>
          </a:p>
          <a:p>
            <a:r>
              <a:rPr lang="bn-IN" dirty="0" smtClean="0">
                <a:solidFill>
                  <a:srgbClr val="7030A0"/>
                </a:solidFill>
              </a:rPr>
              <a:t>ঘ)প্রয়োজনে তুলনায় অতিরিক্ত তথ্য প্রদান করো না ।</a:t>
            </a:r>
          </a:p>
          <a:p>
            <a:r>
              <a:rPr lang="bn-IN" dirty="0" smtClean="0">
                <a:solidFill>
                  <a:srgbClr val="7030A0"/>
                </a:solidFill>
              </a:rPr>
              <a:t>ঙ) দ্ব্যরথবোধকতা বর্জন কর। 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IN" dirty="0" smtClean="0">
                <a:solidFill>
                  <a:schemeClr val="accent2"/>
                </a:solidFill>
              </a:rPr>
              <a:t>বিভক্তি প্রয়োগের বিষয়টি যথাযথ না হলে অর্থ পরিবর্তন হয়ে যায়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IN" dirty="0" smtClean="0">
                <a:solidFill>
                  <a:schemeClr val="accent1">
                    <a:lumMod val="50000"/>
                  </a:schemeClr>
                </a:solidFill>
              </a:rPr>
              <a:t>চাঁপা গন্ধ পেলাম ।</a:t>
            </a:r>
          </a:p>
          <a:p>
            <a:r>
              <a:rPr lang="bn-IN" dirty="0" smtClean="0">
                <a:solidFill>
                  <a:schemeClr val="accent1">
                    <a:lumMod val="50000"/>
                  </a:schemeClr>
                </a:solidFill>
              </a:rPr>
              <a:t>চাঁপার গন্ধ পেলাম।</a:t>
            </a:r>
          </a:p>
          <a:p>
            <a:endParaRPr lang="bn-IN" dirty="0" smtClean="0"/>
          </a:p>
          <a:p>
            <a:r>
              <a:rPr lang="bn-IN" dirty="0" smtClean="0">
                <a:solidFill>
                  <a:schemeClr val="accent5"/>
                </a:solidFill>
              </a:rPr>
              <a:t>ব্যবহার বৈচিত্র্য অর্থগত মাত্রা পরিবর্তন করে।</a:t>
            </a:r>
          </a:p>
          <a:p>
            <a:r>
              <a:rPr lang="bn-IN" dirty="0" smtClean="0">
                <a:solidFill>
                  <a:schemeClr val="accent5"/>
                </a:solidFill>
              </a:rPr>
              <a:t>আমাদের দেশে শিক্ষিতরা মন্ত্রী হন।</a:t>
            </a:r>
          </a:p>
          <a:p>
            <a:r>
              <a:rPr lang="bn-IN" dirty="0" smtClean="0">
                <a:solidFill>
                  <a:schemeClr val="accent5"/>
                </a:solidFill>
              </a:rPr>
              <a:t>আমাদের দেশে শিক্ষিতরাও মন্ত্রী হন।</a:t>
            </a:r>
          </a:p>
          <a:p>
            <a:endParaRPr lang="bn-IN" dirty="0" smtClean="0"/>
          </a:p>
          <a:p>
            <a:endParaRPr lang="bn-IN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IN" b="1" dirty="0" smtClean="0">
                <a:solidFill>
                  <a:schemeClr val="accent1"/>
                </a:solidFill>
              </a:rPr>
              <a:t>সংজ্ঞা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bn-IN" dirty="0" smtClean="0">
                <a:solidFill>
                  <a:schemeClr val="accent2">
                    <a:lumMod val="75000"/>
                  </a:schemeClr>
                </a:solidFill>
              </a:rPr>
              <a:t>প্রসঙ্গ নির্ভর ও বক্তার অভিপ্রায় অনুযায়ী অর্থ বা বক্তার্থ পর্যালোচনা হল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PRAGMATICS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বা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bn-IN" dirty="0" smtClean="0">
                <a:solidFill>
                  <a:schemeClr val="accent2">
                    <a:lumMod val="75000"/>
                  </a:schemeClr>
                </a:solidFill>
              </a:rPr>
              <a:t>প্রয়োগ তত্ত্বের বিষয়।</a:t>
            </a:r>
          </a:p>
          <a:p>
            <a:pPr>
              <a:buNone/>
            </a:pPr>
            <a:endParaRPr lang="bn-IN" dirty="0" smtClean="0"/>
          </a:p>
          <a:p>
            <a:pPr>
              <a:buNone/>
            </a:pPr>
            <a:r>
              <a:rPr lang="bn-IN" dirty="0" smtClean="0">
                <a:solidFill>
                  <a:srgbClr val="7030A0"/>
                </a:solidFill>
              </a:rPr>
              <a:t>দৃষ্টান্ত </a:t>
            </a:r>
            <a:r>
              <a:rPr lang="en-US" dirty="0" smtClean="0">
                <a:solidFill>
                  <a:srgbClr val="7030A0"/>
                </a:solidFill>
              </a:rPr>
              <a:t>:</a:t>
            </a:r>
            <a:r>
              <a:rPr lang="bn-IN" dirty="0" smtClean="0">
                <a:solidFill>
                  <a:srgbClr val="7030A0"/>
                </a:solidFill>
              </a:rPr>
              <a:t>- </a:t>
            </a:r>
            <a:r>
              <a:rPr lang="en-US" dirty="0" smtClean="0">
                <a:solidFill>
                  <a:srgbClr val="7030A0"/>
                </a:solidFill>
              </a:rPr>
              <a:t>Heated attendant parking.</a:t>
            </a:r>
            <a:r>
              <a:rPr lang="bn-IN" dirty="0" smtClean="0">
                <a:solidFill>
                  <a:srgbClr val="7030A0"/>
                </a:solidFill>
              </a:rPr>
              <a:t>  </a:t>
            </a:r>
            <a:r>
              <a:rPr lang="bn-IN" dirty="0" smtClean="0">
                <a:solidFill>
                  <a:srgbClr val="7030A0"/>
                </a:solidFill>
                <a:latin typeface="Kalpurush" pitchFamily="2" charset="0"/>
                <a:cs typeface="Kalpurush" pitchFamily="2" charset="0"/>
              </a:rPr>
              <a:t> 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প্রসঙ্গ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7030A0"/>
                </a:solidFill>
              </a:rPr>
              <a:t>প্রসঙ্গ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শুধুমাত্র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পুর্ববর্তী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কথোপকথন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মাত্র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নয়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স্থান,কাল,উপস্থিত</a:t>
            </a:r>
            <a:r>
              <a:rPr lang="en-US" dirty="0" smtClean="0">
                <a:solidFill>
                  <a:srgbClr val="7030A0"/>
                </a:solidFill>
              </a:rPr>
              <a:t>   </a:t>
            </a:r>
            <a:r>
              <a:rPr lang="en-US" dirty="0" err="1" smtClean="0">
                <a:solidFill>
                  <a:srgbClr val="7030A0"/>
                </a:solidFill>
              </a:rPr>
              <a:t>ব্যক্তি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ইত্যাদি</a:t>
            </a:r>
            <a:r>
              <a:rPr lang="en-US" dirty="0" smtClean="0">
                <a:solidFill>
                  <a:srgbClr val="7030A0"/>
                </a:solidFill>
              </a:rPr>
              <a:t> ও </a:t>
            </a:r>
            <a:r>
              <a:rPr lang="en-US" dirty="0" err="1" smtClean="0">
                <a:solidFill>
                  <a:srgbClr val="7030A0"/>
                </a:solidFill>
              </a:rPr>
              <a:t>প্রসঙ্গ</a:t>
            </a:r>
            <a:r>
              <a:rPr lang="en-US" dirty="0" smtClean="0">
                <a:solidFill>
                  <a:srgbClr val="7030A0"/>
                </a:solidFill>
              </a:rPr>
              <a:t> ।</a:t>
            </a:r>
          </a:p>
          <a:p>
            <a:endParaRPr lang="en-US" dirty="0" smtClean="0">
              <a:solidFill>
                <a:srgbClr val="7030A0"/>
              </a:solidFill>
            </a:endParaRPr>
          </a:p>
          <a:p>
            <a:r>
              <a:rPr lang="en-US" dirty="0" err="1" smtClean="0">
                <a:solidFill>
                  <a:srgbClr val="7030A0"/>
                </a:solidFill>
              </a:rPr>
              <a:t>প্রসঙ্গ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দুই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ধরণের</a:t>
            </a:r>
            <a:r>
              <a:rPr lang="en-US" dirty="0" smtClean="0">
                <a:solidFill>
                  <a:srgbClr val="7030A0"/>
                </a:solidFill>
              </a:rPr>
              <a:t>-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১) </a:t>
            </a:r>
            <a:r>
              <a:rPr lang="en-US" dirty="0" err="1" smtClean="0">
                <a:solidFill>
                  <a:srgbClr val="7030A0"/>
                </a:solidFill>
              </a:rPr>
              <a:t>ভাষাতাত্ত্বিক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প্রসঙ্গ</a:t>
            </a:r>
            <a:r>
              <a:rPr lang="en-US" dirty="0" smtClean="0">
                <a:solidFill>
                  <a:srgbClr val="7030A0"/>
                </a:solidFill>
              </a:rPr>
              <a:t>(Linguistics Context </a:t>
            </a:r>
            <a:r>
              <a:rPr lang="en-US" dirty="0" err="1" smtClean="0">
                <a:solidFill>
                  <a:srgbClr val="7030A0"/>
                </a:solidFill>
              </a:rPr>
              <a:t>বা</a:t>
            </a:r>
            <a:r>
              <a:rPr lang="en-US" dirty="0" smtClean="0">
                <a:solidFill>
                  <a:srgbClr val="7030A0"/>
                </a:solidFill>
              </a:rPr>
              <a:t> Co-text)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২) </a:t>
            </a:r>
            <a:r>
              <a:rPr lang="en-US" dirty="0" err="1" smtClean="0">
                <a:solidFill>
                  <a:srgbClr val="7030A0"/>
                </a:solidFill>
              </a:rPr>
              <a:t>বাহ্যিক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প্রসঙ্গ</a:t>
            </a:r>
            <a:r>
              <a:rPr lang="en-US" dirty="0" smtClean="0">
                <a:solidFill>
                  <a:srgbClr val="7030A0"/>
                </a:solidFill>
              </a:rPr>
              <a:t> (Physical Context)</a:t>
            </a:r>
          </a:p>
          <a:p>
            <a:r>
              <a:rPr lang="en-US" dirty="0" err="1" smtClean="0">
                <a:solidFill>
                  <a:srgbClr val="7030A0"/>
                </a:solidFill>
              </a:rPr>
              <a:t>দৃষ্টান্ত</a:t>
            </a:r>
            <a:r>
              <a:rPr lang="en-US" dirty="0" smtClean="0">
                <a:solidFill>
                  <a:srgbClr val="7030A0"/>
                </a:solidFill>
              </a:rPr>
              <a:t> ঃ- </a:t>
            </a:r>
            <a:r>
              <a:rPr lang="en-US" dirty="0" err="1" smtClean="0">
                <a:solidFill>
                  <a:srgbClr val="7030A0"/>
                </a:solidFill>
              </a:rPr>
              <a:t>তুমি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জলে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কি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মেশাচ্ছ</a:t>
            </a:r>
            <a:r>
              <a:rPr lang="en-US" dirty="0" smtClean="0">
                <a:solidFill>
                  <a:srgbClr val="7030A0"/>
                </a:solidFill>
              </a:rPr>
              <a:t> ?</a:t>
            </a:r>
          </a:p>
          <a:p>
            <a:endParaRPr lang="en-US" dirty="0" smtClean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bn-IN" dirty="0" smtClean="0">
                <a:solidFill>
                  <a:schemeClr val="bg1"/>
                </a:solidFill>
              </a:rPr>
              <a:t>উত্তর এলো ‘ধরে নাও চিনি’ ।</a:t>
            </a:r>
          </a:p>
          <a:p>
            <a:r>
              <a:rPr lang="bn-IN" dirty="0" smtClean="0">
                <a:solidFill>
                  <a:schemeClr val="bg1"/>
                </a:solidFill>
              </a:rPr>
              <a:t>তুমি আমাকে চেনো ?</a:t>
            </a:r>
          </a:p>
          <a:p>
            <a:r>
              <a:rPr lang="bn-IN" dirty="0" smtClean="0">
                <a:solidFill>
                  <a:schemeClr val="bg1"/>
                </a:solidFill>
              </a:rPr>
              <a:t>উত্তর এল ‘ধরে নাও চিনি’।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bn-IN" b="1" dirty="0" smtClean="0">
                <a:solidFill>
                  <a:srgbClr val="FFFF00"/>
                </a:solidFill>
              </a:rPr>
              <a:t>প্রদর্শক</a:t>
            </a:r>
            <a:r>
              <a:rPr lang="en-US" b="1" dirty="0" smtClean="0">
                <a:solidFill>
                  <a:srgbClr val="FFFF00"/>
                </a:solidFill>
              </a:rPr>
              <a:t/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err="1" smtClean="0">
                <a:solidFill>
                  <a:srgbClr val="FFFF00"/>
                </a:solidFill>
              </a:rPr>
              <a:t>Deixis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Pointing Via Language.</a:t>
            </a:r>
          </a:p>
          <a:p>
            <a:r>
              <a:rPr lang="bn-IN" dirty="0" smtClean="0">
                <a:solidFill>
                  <a:srgbClr val="002060"/>
                </a:solidFill>
              </a:rPr>
              <a:t>যা বাক্যে প্রযুক্ত হয়ে বক্তার অভিপ্রেত অর্থ বোঝাতে সাহায্য করে।</a:t>
            </a:r>
          </a:p>
          <a:p>
            <a:r>
              <a:rPr lang="bn-IN" dirty="0" smtClean="0">
                <a:solidFill>
                  <a:srgbClr val="002060"/>
                </a:solidFill>
              </a:rPr>
              <a:t>প্রদর্শক তিন প্রকার –</a:t>
            </a:r>
          </a:p>
          <a:p>
            <a:r>
              <a:rPr lang="bn-IN" dirty="0" smtClean="0">
                <a:solidFill>
                  <a:srgbClr val="002060"/>
                </a:solidFill>
              </a:rPr>
              <a:t>১) ব্যক্তি প্রদর্শক (</a:t>
            </a:r>
            <a:r>
              <a:rPr lang="en-US" dirty="0" smtClean="0">
                <a:solidFill>
                  <a:srgbClr val="002060"/>
                </a:solidFill>
              </a:rPr>
              <a:t>Personal </a:t>
            </a:r>
            <a:r>
              <a:rPr lang="en-US" dirty="0" err="1" smtClean="0">
                <a:solidFill>
                  <a:srgbClr val="002060"/>
                </a:solidFill>
              </a:rPr>
              <a:t>Deixis</a:t>
            </a:r>
            <a:r>
              <a:rPr lang="bn-IN" dirty="0" smtClean="0">
                <a:solidFill>
                  <a:srgbClr val="002060"/>
                </a:solidFill>
              </a:rPr>
              <a:t>)</a:t>
            </a:r>
          </a:p>
          <a:p>
            <a:r>
              <a:rPr lang="bn-IN" dirty="0" smtClean="0">
                <a:solidFill>
                  <a:srgbClr val="002060"/>
                </a:solidFill>
              </a:rPr>
              <a:t>২) স্থানিক প্রদর্শক </a:t>
            </a:r>
            <a:r>
              <a:rPr lang="en-US" dirty="0" smtClean="0">
                <a:solidFill>
                  <a:srgbClr val="002060"/>
                </a:solidFill>
              </a:rPr>
              <a:t>(Spatial </a:t>
            </a:r>
            <a:r>
              <a:rPr lang="en-US" dirty="0" err="1" smtClean="0">
                <a:solidFill>
                  <a:srgbClr val="002060"/>
                </a:solidFill>
              </a:rPr>
              <a:t>Deixis</a:t>
            </a:r>
            <a:r>
              <a:rPr lang="en-US" dirty="0" smtClean="0">
                <a:solidFill>
                  <a:srgbClr val="002060"/>
                </a:solidFill>
              </a:rPr>
              <a:t>)</a:t>
            </a:r>
            <a:endParaRPr lang="bn-IN" dirty="0" smtClean="0">
              <a:solidFill>
                <a:srgbClr val="002060"/>
              </a:solidFill>
            </a:endParaRPr>
          </a:p>
          <a:p>
            <a:r>
              <a:rPr lang="bn-IN" dirty="0" smtClean="0">
                <a:solidFill>
                  <a:srgbClr val="002060"/>
                </a:solidFill>
              </a:rPr>
              <a:t>৩) কালিক প্রদর্শক</a:t>
            </a:r>
            <a:r>
              <a:rPr lang="en-US" dirty="0" smtClean="0">
                <a:solidFill>
                  <a:srgbClr val="002060"/>
                </a:solidFill>
              </a:rPr>
              <a:t> (Temporal </a:t>
            </a:r>
            <a:r>
              <a:rPr lang="en-US" dirty="0" err="1" smtClean="0">
                <a:solidFill>
                  <a:srgbClr val="002060"/>
                </a:solidFill>
              </a:rPr>
              <a:t>Deixis</a:t>
            </a:r>
            <a:r>
              <a:rPr lang="en-US" dirty="0" smtClean="0">
                <a:solidFill>
                  <a:srgbClr val="002060"/>
                </a:solidFill>
              </a:rPr>
              <a:t>)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IN" b="1" dirty="0" smtClean="0">
                <a:solidFill>
                  <a:schemeClr val="accent2"/>
                </a:solidFill>
              </a:rPr>
              <a:t>বাচন- ক্রিয়াতত্ত্ব </a:t>
            </a:r>
            <a:br>
              <a:rPr lang="bn-IN" b="1" dirty="0" smtClean="0">
                <a:solidFill>
                  <a:schemeClr val="accent2"/>
                </a:solidFill>
              </a:rPr>
            </a:br>
            <a:r>
              <a:rPr lang="en-US" b="1" dirty="0" smtClean="0">
                <a:solidFill>
                  <a:schemeClr val="accent2"/>
                </a:solidFill>
              </a:rPr>
              <a:t>Speech Act Theory</a:t>
            </a:r>
            <a:r>
              <a:rPr lang="bn-IN" b="1" dirty="0" smtClean="0">
                <a:solidFill>
                  <a:schemeClr val="accent2"/>
                </a:solidFill>
              </a:rPr>
              <a:t/>
            </a:r>
            <a:br>
              <a:rPr lang="bn-IN" b="1" dirty="0" smtClean="0">
                <a:solidFill>
                  <a:schemeClr val="accent2"/>
                </a:solidFill>
              </a:rPr>
            </a:b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bn-IN" dirty="0" smtClean="0">
                <a:solidFill>
                  <a:srgbClr val="7030A0"/>
                </a:solidFill>
              </a:rPr>
              <a:t>প্রশ্নবাচক</a:t>
            </a:r>
            <a:r>
              <a:rPr lang="en-US" dirty="0" smtClean="0">
                <a:solidFill>
                  <a:srgbClr val="7030A0"/>
                </a:solidFill>
              </a:rPr>
              <a:t> (Interrogative)</a:t>
            </a:r>
            <a:endParaRPr lang="bn-IN" dirty="0" smtClean="0">
              <a:solidFill>
                <a:srgbClr val="7030A0"/>
              </a:solidFill>
            </a:endParaRPr>
          </a:p>
          <a:p>
            <a:r>
              <a:rPr lang="bn-IN" dirty="0" smtClean="0">
                <a:solidFill>
                  <a:srgbClr val="7030A0"/>
                </a:solidFill>
              </a:rPr>
              <a:t>আজ্ঞাবাচক</a:t>
            </a:r>
            <a:r>
              <a:rPr lang="en-US" dirty="0" smtClean="0">
                <a:solidFill>
                  <a:srgbClr val="7030A0"/>
                </a:solidFill>
              </a:rPr>
              <a:t> (Imperative)</a:t>
            </a:r>
            <a:endParaRPr lang="bn-IN" dirty="0" smtClean="0">
              <a:solidFill>
                <a:srgbClr val="7030A0"/>
              </a:solidFill>
            </a:endParaRPr>
          </a:p>
          <a:p>
            <a:r>
              <a:rPr lang="bn-IN" dirty="0" smtClean="0">
                <a:solidFill>
                  <a:srgbClr val="7030A0"/>
                </a:solidFill>
              </a:rPr>
              <a:t>বিবৃতিমূলক</a:t>
            </a:r>
            <a:r>
              <a:rPr lang="en-US" dirty="0" smtClean="0">
                <a:solidFill>
                  <a:srgbClr val="7030A0"/>
                </a:solidFill>
              </a:rPr>
              <a:t> (</a:t>
            </a:r>
            <a:r>
              <a:rPr lang="en-US" dirty="0" err="1" smtClean="0">
                <a:solidFill>
                  <a:srgbClr val="7030A0"/>
                </a:solidFill>
              </a:rPr>
              <a:t>Deleration</a:t>
            </a:r>
            <a:r>
              <a:rPr lang="en-US" dirty="0" smtClean="0">
                <a:solidFill>
                  <a:srgbClr val="7030A0"/>
                </a:solidFill>
              </a:rPr>
              <a:t>)</a:t>
            </a:r>
          </a:p>
          <a:p>
            <a:pPr>
              <a:buNone/>
            </a:pPr>
            <a:r>
              <a:rPr lang="bn-IN" dirty="0" smtClean="0">
                <a:solidFill>
                  <a:srgbClr val="7030A0"/>
                </a:solidFill>
              </a:rPr>
              <a:t>দৃষ্টান্ত ঃ - মেদিনীপুর বাসস্ট্যান্ডটা কোন দিক দিয়ে যেতে হয় বলতে পারেন।</a:t>
            </a:r>
          </a:p>
          <a:p>
            <a:r>
              <a:rPr lang="bn-IN" dirty="0" smtClean="0">
                <a:solidFill>
                  <a:srgbClr val="7030A0"/>
                </a:solidFill>
              </a:rPr>
              <a:t>প্রাথমিক বাচনিক ক্রিয়া তিন প্রকার –</a:t>
            </a:r>
          </a:p>
          <a:p>
            <a:r>
              <a:rPr lang="bn-IN" dirty="0" smtClean="0">
                <a:solidFill>
                  <a:srgbClr val="7030A0"/>
                </a:solidFill>
              </a:rPr>
              <a:t>১) </a:t>
            </a:r>
            <a:r>
              <a:rPr lang="en-US" dirty="0" err="1" smtClean="0">
                <a:solidFill>
                  <a:srgbClr val="7030A0"/>
                </a:solidFill>
              </a:rPr>
              <a:t>Locutionary</a:t>
            </a:r>
            <a:r>
              <a:rPr lang="en-US" dirty="0" smtClean="0">
                <a:solidFill>
                  <a:srgbClr val="7030A0"/>
                </a:solidFill>
              </a:rPr>
              <a:t> Act (</a:t>
            </a:r>
            <a:r>
              <a:rPr lang="bn-IN" dirty="0" smtClean="0">
                <a:solidFill>
                  <a:srgbClr val="7030A0"/>
                </a:solidFill>
              </a:rPr>
              <a:t> আক্ষরিক প্রয়োগ নির্ভর</a:t>
            </a:r>
            <a:r>
              <a:rPr lang="en-US" dirty="0" smtClean="0">
                <a:solidFill>
                  <a:srgbClr val="7030A0"/>
                </a:solidFill>
              </a:rPr>
              <a:t>)</a:t>
            </a:r>
            <a:endParaRPr lang="bn-IN" dirty="0" smtClean="0">
              <a:solidFill>
                <a:srgbClr val="7030A0"/>
              </a:solidFill>
            </a:endParaRPr>
          </a:p>
          <a:p>
            <a:r>
              <a:rPr lang="en-US" dirty="0" smtClean="0">
                <a:solidFill>
                  <a:srgbClr val="7030A0"/>
                </a:solidFill>
              </a:rPr>
              <a:t>2) Illocutionary Act (</a:t>
            </a:r>
            <a:r>
              <a:rPr lang="bn-IN" dirty="0" smtClean="0">
                <a:solidFill>
                  <a:srgbClr val="7030A0"/>
                </a:solidFill>
              </a:rPr>
              <a:t>পরোক্ষ ভঙ্গি</a:t>
            </a:r>
            <a:r>
              <a:rPr lang="en-US" dirty="0" smtClean="0">
                <a:solidFill>
                  <a:srgbClr val="7030A0"/>
                </a:solidFill>
              </a:rPr>
              <a:t>)</a:t>
            </a:r>
            <a:endParaRPr lang="bn-IN" dirty="0" smtClean="0">
              <a:solidFill>
                <a:srgbClr val="7030A0"/>
              </a:solidFill>
            </a:endParaRPr>
          </a:p>
          <a:p>
            <a:r>
              <a:rPr lang="en-US" dirty="0" smtClean="0">
                <a:solidFill>
                  <a:srgbClr val="7030A0"/>
                </a:solidFill>
              </a:rPr>
              <a:t>3)(</a:t>
            </a:r>
            <a:r>
              <a:rPr lang="bn-IN" dirty="0" smtClean="0">
                <a:solidFill>
                  <a:srgbClr val="7030A0"/>
                </a:solidFill>
              </a:rPr>
              <a:t>শ্রোতা কী গ্রহণ করল</a:t>
            </a:r>
            <a:r>
              <a:rPr lang="en-US" dirty="0" smtClean="0">
                <a:solidFill>
                  <a:srgbClr val="7030A0"/>
                </a:solidFill>
              </a:rPr>
              <a:t>)</a:t>
            </a:r>
            <a:endParaRPr lang="bn-IN" dirty="0" smtClean="0">
              <a:solidFill>
                <a:srgbClr val="7030A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bn-IN" dirty="0" smtClean="0">
                <a:solidFill>
                  <a:srgbClr val="FF0000"/>
                </a:solidFill>
              </a:rPr>
              <a:t>নির্দেশক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Reference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bn-IN" dirty="0" smtClean="0">
                <a:solidFill>
                  <a:schemeClr val="bg1">
                    <a:lumMod val="95000"/>
                  </a:schemeClr>
                </a:solidFill>
              </a:rPr>
              <a:t>বক্তা বা লেখক প্রয়োজন মতো শব্দ বা শব্দ গুচ্ছকে বিশেষ বিশেষ চিহ্ন সুত্র (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clue</a:t>
            </a:r>
            <a:r>
              <a:rPr lang="bn-IN" dirty="0" smtClean="0">
                <a:solidFill>
                  <a:schemeClr val="bg1">
                    <a:lumMod val="95000"/>
                  </a:schemeClr>
                </a:solidFill>
              </a:rPr>
              <a:t> ) হিসেবেও নেন। এবং তার সাহায্যে নিজস্ব কথন ও লিখন কৌশলে শ্রোতাও পাঠককে কোন কিছু অনুধাবন করতে বা চিহ্নিত করতে  সাহায্য করেন। তাকে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 Reference</a:t>
            </a:r>
            <a:r>
              <a:rPr lang="bn-IN" dirty="0" smtClean="0">
                <a:solidFill>
                  <a:schemeClr val="bg1">
                    <a:lumMod val="95000"/>
                  </a:schemeClr>
                </a:solidFill>
              </a:rPr>
              <a:t> বা নির্দেশক ক্রিয়া বলে।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</a:p>
          <a:p>
            <a:r>
              <a:rPr lang="bn-IN" dirty="0" smtClean="0">
                <a:solidFill>
                  <a:schemeClr val="bg1">
                    <a:lumMod val="95000"/>
                  </a:schemeClr>
                </a:solidFill>
              </a:rPr>
              <a:t>আর  হিসেবে যে নামবাচক বিশেষ্য , বিশেষ্য পদ্গুচ্ছ বা সর্বনাম ব্যবহৃত হচ্ছে তাকে 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Reference</a:t>
            </a:r>
            <a:r>
              <a:rPr lang="bn-IN" dirty="0" smtClean="0">
                <a:solidFill>
                  <a:schemeClr val="bg1">
                    <a:lumMod val="95000"/>
                  </a:schemeClr>
                </a:solidFill>
              </a:rPr>
              <a:t> বলে।   হাত্ কাটা রাবণ।</a:t>
            </a:r>
          </a:p>
          <a:p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bn-IN" dirty="0" smtClean="0">
                <a:solidFill>
                  <a:srgbClr val="FF0000"/>
                </a:solidFill>
              </a:rPr>
              <a:t>অবধারণ</a:t>
            </a:r>
            <a:br>
              <a:rPr lang="bn-IN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Inference</a:t>
            </a:r>
            <a:r>
              <a:rPr lang="bn-IN" dirty="0" smtClean="0"/>
              <a:t/>
            </a:r>
            <a:br>
              <a:rPr lang="bn-IN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কোন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উক্তির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সাধারণ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তথ্যটি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যদি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অন্য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এক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তথ্য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বা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বক্তব্যের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উদ্ভব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ঘটায়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তবে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উদ্ভূত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তথ্য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বা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বক্তব্যটিকে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অবধারণ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বলে</a:t>
            </a:r>
            <a:r>
              <a:rPr lang="en-US" dirty="0" smtClean="0">
                <a:solidFill>
                  <a:srgbClr val="00B050"/>
                </a:solidFill>
              </a:rPr>
              <a:t>।</a:t>
            </a:r>
          </a:p>
          <a:p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err="1" smtClean="0">
                <a:solidFill>
                  <a:srgbClr val="00B050"/>
                </a:solidFill>
              </a:rPr>
              <a:t>দৃষ্টান্ত</a:t>
            </a:r>
            <a:r>
              <a:rPr lang="en-US" dirty="0" smtClean="0">
                <a:solidFill>
                  <a:srgbClr val="00B050"/>
                </a:solidFill>
              </a:rPr>
              <a:t> ঃ – </a:t>
            </a:r>
            <a:r>
              <a:rPr lang="en-US" dirty="0" err="1" smtClean="0">
                <a:solidFill>
                  <a:srgbClr val="00B050"/>
                </a:solidFill>
              </a:rPr>
              <a:t>তুমি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রবীন্দ্রনাথ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পড়েছো</a:t>
            </a:r>
            <a:r>
              <a:rPr lang="en-US" dirty="0" smtClean="0">
                <a:solidFill>
                  <a:srgbClr val="00B050"/>
                </a:solidFill>
              </a:rPr>
              <a:t> ?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                 </a:t>
            </a:r>
            <a:r>
              <a:rPr lang="en-US" dirty="0" err="1" smtClean="0">
                <a:solidFill>
                  <a:srgbClr val="00B050"/>
                </a:solidFill>
              </a:rPr>
              <a:t>কাঠ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কোথায়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বসেছে</a:t>
            </a:r>
            <a:r>
              <a:rPr lang="en-US" dirty="0" smtClean="0">
                <a:solidFill>
                  <a:srgbClr val="00B050"/>
                </a:solidFill>
              </a:rPr>
              <a:t> ?</a:t>
            </a:r>
          </a:p>
          <a:p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err="1" smtClean="0">
                <a:solidFill>
                  <a:srgbClr val="00B050"/>
                </a:solidFill>
              </a:rPr>
              <a:t>এক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উল্লেখ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থেকে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অন্য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এক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বিষয়ের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এইভাবে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অনুশীলনটি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অবধারণ</a:t>
            </a:r>
            <a:r>
              <a:rPr lang="en-US" dirty="0" smtClean="0">
                <a:solidFill>
                  <a:srgbClr val="00B050"/>
                </a:solidFill>
              </a:rPr>
              <a:t> ।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</TotalTime>
  <Words>502</Words>
  <Application>Microsoft Office PowerPoint</Application>
  <PresentationFormat>On-screen Show (4:3)</PresentationFormat>
  <Paragraphs>63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PRAGMATICS প্রয়োগতত্ত্ব </vt:lpstr>
      <vt:lpstr>বিভক্তি প্রয়োগের বিষয়টি যথাযথ না হলে অর্থ পরিবর্তন হয়ে যায়</vt:lpstr>
      <vt:lpstr>সংজ্ঞা</vt:lpstr>
      <vt:lpstr>প্রসঙ্গ</vt:lpstr>
      <vt:lpstr>Slide 5</vt:lpstr>
      <vt:lpstr>প্রদর্শক Deixis</vt:lpstr>
      <vt:lpstr>বাচন- ক্রিয়াতত্ত্ব  Speech Act Theory </vt:lpstr>
      <vt:lpstr>নির্দেশক Reference</vt:lpstr>
      <vt:lpstr>অবধারণ Inference </vt:lpstr>
      <vt:lpstr>পুনঃনির্দেশিকা Anaphora</vt:lpstr>
      <vt:lpstr>পুর্বানুমিতি Pre- Supposition</vt:lpstr>
      <vt:lpstr>সমবায়ী বাক্যালাপ: কথোপকথন রীতি Co-OperativeTalk:Conversational Rules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PRAGMATICS প্রয়োগতত্ত্ব</dc:title>
  <dc:creator>Admin</dc:creator>
  <cp:lastModifiedBy>Admin</cp:lastModifiedBy>
  <cp:revision>26</cp:revision>
  <dcterms:created xsi:type="dcterms:W3CDTF">2006-08-16T00:00:00Z</dcterms:created>
  <dcterms:modified xsi:type="dcterms:W3CDTF">2019-11-29T07:56:26Z</dcterms:modified>
</cp:coreProperties>
</file>