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colors2.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66" r:id="rId4"/>
    <p:sldId id="265" r:id="rId5"/>
    <p:sldId id="259" r:id="rId6"/>
    <p:sldId id="263" r:id="rId7"/>
    <p:sldId id="267" r:id="rId8"/>
    <p:sldId id="260" r:id="rId9"/>
    <p:sldId id="261" r:id="rId10"/>
    <p:sldId id="262" r:id="rId11"/>
    <p:sldId id="257" r:id="rId12"/>
    <p:sldId id="258"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15D5E5-7610-4761-A1E7-3770D088C2EE}" type="doc">
      <dgm:prSet loTypeId="urn:microsoft.com/office/officeart/2005/8/layout/matrix3" loCatId="matrix" qsTypeId="urn:microsoft.com/office/officeart/2005/8/quickstyle/simple1" qsCatId="simple" csTypeId="urn:microsoft.com/office/officeart/2005/8/colors/accent1_2" csCatId="accent1" phldr="1"/>
      <dgm:spPr/>
      <dgm:t>
        <a:bodyPr/>
        <a:lstStyle/>
        <a:p>
          <a:endParaRPr lang="en-US"/>
        </a:p>
      </dgm:t>
    </dgm:pt>
    <dgm:pt modelId="{AA974F85-FF00-4DB1-A642-74317FD5EB70}">
      <dgm:prSet/>
      <dgm:spPr/>
      <dgm:t>
        <a:bodyPr/>
        <a:lstStyle/>
        <a:p>
          <a:pPr rtl="0"/>
          <a:r>
            <a:rPr lang="en-US" dirty="0" smtClean="0"/>
            <a:t>Hatred of the foreigner could later turn into hatred of Indians different from oneself.</a:t>
          </a:r>
          <a:endParaRPr lang="en-US" dirty="0"/>
        </a:p>
      </dgm:t>
    </dgm:pt>
    <dgm:pt modelId="{687F6C41-B468-42A2-BC28-77AC92F728A8}" type="parTrans" cxnId="{1810673B-2B49-48A6-89DE-06542526F540}">
      <dgm:prSet/>
      <dgm:spPr/>
      <dgm:t>
        <a:bodyPr/>
        <a:lstStyle/>
        <a:p>
          <a:endParaRPr lang="en-US"/>
        </a:p>
      </dgm:t>
    </dgm:pt>
    <dgm:pt modelId="{E219C9D1-9BC8-4069-A2B8-D2753429D73A}" type="sibTrans" cxnId="{1810673B-2B49-48A6-89DE-06542526F540}">
      <dgm:prSet/>
      <dgm:spPr/>
      <dgm:t>
        <a:bodyPr/>
        <a:lstStyle/>
        <a:p>
          <a:endParaRPr lang="en-US"/>
        </a:p>
      </dgm:t>
    </dgm:pt>
    <dgm:pt modelId="{0D04E386-061E-4A3D-B353-EA8EB28541E5}">
      <dgm:prSet custT="1"/>
      <dgm:spPr/>
      <dgm:t>
        <a:bodyPr/>
        <a:lstStyle/>
        <a:p>
          <a:pPr rtl="0"/>
          <a:r>
            <a:rPr lang="en-US" sz="2000" dirty="0" smtClean="0"/>
            <a:t>He was critical of the cold-blooded utilitarianism of the West</a:t>
          </a:r>
          <a:endParaRPr lang="en-US" sz="2000" dirty="0"/>
        </a:p>
      </dgm:t>
    </dgm:pt>
    <dgm:pt modelId="{3AE847DD-BE97-4C95-A7A3-F06E791A8C58}" type="parTrans" cxnId="{B26F7A2C-3D78-4384-9918-13207B1563DF}">
      <dgm:prSet/>
      <dgm:spPr/>
      <dgm:t>
        <a:bodyPr/>
        <a:lstStyle/>
        <a:p>
          <a:endParaRPr lang="en-US"/>
        </a:p>
      </dgm:t>
    </dgm:pt>
    <dgm:pt modelId="{FDFF5A78-E89F-4E92-8FDC-E9CD2ABD7CD6}" type="sibTrans" cxnId="{B26F7A2C-3D78-4384-9918-13207B1563DF}">
      <dgm:prSet/>
      <dgm:spPr/>
      <dgm:t>
        <a:bodyPr/>
        <a:lstStyle/>
        <a:p>
          <a:endParaRPr lang="en-US"/>
        </a:p>
      </dgm:t>
    </dgm:pt>
    <dgm:pt modelId="{FA883320-59B7-42B6-91B3-9B6F19D20461}">
      <dgm:prSet/>
      <dgm:spPr/>
      <dgm:t>
        <a:bodyPr/>
        <a:lstStyle/>
        <a:p>
          <a:pPr rtl="0"/>
          <a:r>
            <a:rPr lang="en-US" dirty="0" smtClean="0"/>
            <a:t>He was critical of Gandhi’s non-cooperation movement and maintained that such a movement will not dissolve Hindu Muslim differences.</a:t>
          </a:r>
          <a:endParaRPr lang="en-US" dirty="0"/>
        </a:p>
      </dgm:t>
    </dgm:pt>
    <dgm:pt modelId="{D0653D92-64BA-4002-9A56-743F60A68296}" type="parTrans" cxnId="{83E238F6-8F92-4B4D-8F04-4481228BDF8E}">
      <dgm:prSet/>
      <dgm:spPr/>
      <dgm:t>
        <a:bodyPr/>
        <a:lstStyle/>
        <a:p>
          <a:endParaRPr lang="en-US"/>
        </a:p>
      </dgm:t>
    </dgm:pt>
    <dgm:pt modelId="{D5E9ACBC-68D8-4ACF-9E83-FA63AE1775E5}" type="sibTrans" cxnId="{83E238F6-8F92-4B4D-8F04-4481228BDF8E}">
      <dgm:prSet/>
      <dgm:spPr/>
      <dgm:t>
        <a:bodyPr/>
        <a:lstStyle/>
        <a:p>
          <a:endParaRPr lang="en-US"/>
        </a:p>
      </dgm:t>
    </dgm:pt>
    <dgm:pt modelId="{E3062BC6-6561-43EF-9115-6897C488055F}">
      <dgm:prSet custT="1"/>
      <dgm:spPr/>
      <dgm:t>
        <a:bodyPr/>
        <a:lstStyle/>
        <a:p>
          <a:pPr rtl="0"/>
          <a:r>
            <a:rPr lang="en-US" sz="2000" dirty="0" smtClean="0"/>
            <a:t>Man is man, machine is machine And never the twain shall wed</a:t>
          </a:r>
          <a:endParaRPr lang="en-US" sz="2000" dirty="0"/>
        </a:p>
      </dgm:t>
    </dgm:pt>
    <dgm:pt modelId="{B3082418-A05E-4237-989D-21A0F739A18A}" type="parTrans" cxnId="{C94D28BB-8EDE-402D-813A-139BC5BC7F0F}">
      <dgm:prSet/>
      <dgm:spPr/>
      <dgm:t>
        <a:bodyPr/>
        <a:lstStyle/>
        <a:p>
          <a:endParaRPr lang="en-US"/>
        </a:p>
      </dgm:t>
    </dgm:pt>
    <dgm:pt modelId="{F5EA966B-3D8E-420C-9174-726FB30F8168}" type="sibTrans" cxnId="{C94D28BB-8EDE-402D-813A-139BC5BC7F0F}">
      <dgm:prSet/>
      <dgm:spPr/>
      <dgm:t>
        <a:bodyPr/>
        <a:lstStyle/>
        <a:p>
          <a:endParaRPr lang="en-US"/>
        </a:p>
      </dgm:t>
    </dgm:pt>
    <dgm:pt modelId="{DF47D255-E2C5-409E-87A5-2FF0ADD5408A}">
      <dgm:prSet/>
      <dgm:spPr/>
    </dgm:pt>
    <dgm:pt modelId="{7FB1AB0C-295A-47A1-A123-D5B12F86DEC4}" type="parTrans" cxnId="{6ACF6E36-4B4D-42FE-8945-B62213543849}">
      <dgm:prSet/>
      <dgm:spPr/>
      <dgm:t>
        <a:bodyPr/>
        <a:lstStyle/>
        <a:p>
          <a:endParaRPr lang="en-US"/>
        </a:p>
      </dgm:t>
    </dgm:pt>
    <dgm:pt modelId="{4A92A327-0D8D-4AE3-BC28-6E1E659211E0}" type="sibTrans" cxnId="{6ACF6E36-4B4D-42FE-8945-B62213543849}">
      <dgm:prSet/>
      <dgm:spPr/>
      <dgm:t>
        <a:bodyPr/>
        <a:lstStyle/>
        <a:p>
          <a:endParaRPr lang="en-US"/>
        </a:p>
      </dgm:t>
    </dgm:pt>
    <dgm:pt modelId="{D2465098-80DD-4F57-9B60-14F455754A8E}">
      <dgm:prSet/>
      <dgm:spPr/>
      <dgm:t>
        <a:bodyPr/>
        <a:lstStyle/>
        <a:p>
          <a:pPr rtl="0"/>
          <a:endParaRPr lang="en-US" dirty="0"/>
        </a:p>
      </dgm:t>
    </dgm:pt>
    <dgm:pt modelId="{A98CD76B-2536-4BCE-AB9A-6F37236E4313}" type="parTrans" cxnId="{394C2010-B689-4944-A5AA-36D16823F366}">
      <dgm:prSet/>
      <dgm:spPr/>
      <dgm:t>
        <a:bodyPr/>
        <a:lstStyle/>
        <a:p>
          <a:endParaRPr lang="en-US"/>
        </a:p>
      </dgm:t>
    </dgm:pt>
    <dgm:pt modelId="{629EB61C-C9FF-4565-8E2B-B75DB4564011}" type="sibTrans" cxnId="{394C2010-B689-4944-A5AA-36D16823F366}">
      <dgm:prSet/>
      <dgm:spPr/>
      <dgm:t>
        <a:bodyPr/>
        <a:lstStyle/>
        <a:p>
          <a:endParaRPr lang="en-US"/>
        </a:p>
      </dgm:t>
    </dgm:pt>
    <dgm:pt modelId="{1AB31945-CD5A-424A-9B57-9255EA57163D}">
      <dgm:prSet/>
      <dgm:spPr/>
    </dgm:pt>
    <dgm:pt modelId="{46C8921F-5D22-4051-BA93-380000359F22}" type="parTrans" cxnId="{A0E61A1D-0E92-4037-BD58-823E3ACE7FDD}">
      <dgm:prSet/>
      <dgm:spPr/>
      <dgm:t>
        <a:bodyPr/>
        <a:lstStyle/>
        <a:p>
          <a:endParaRPr lang="en-US"/>
        </a:p>
      </dgm:t>
    </dgm:pt>
    <dgm:pt modelId="{30305072-CCF5-4DE3-97E0-6E1AE595758B}" type="sibTrans" cxnId="{A0E61A1D-0E92-4037-BD58-823E3ACE7FDD}">
      <dgm:prSet/>
      <dgm:spPr/>
      <dgm:t>
        <a:bodyPr/>
        <a:lstStyle/>
        <a:p>
          <a:endParaRPr lang="en-US"/>
        </a:p>
      </dgm:t>
    </dgm:pt>
    <dgm:pt modelId="{C8A0C85C-F902-4215-A10B-B518AF19E608}">
      <dgm:prSet/>
      <dgm:spPr/>
      <dgm:t>
        <a:bodyPr/>
        <a:lstStyle/>
        <a:p>
          <a:pPr rtl="0"/>
          <a:endParaRPr lang="en-US" dirty="0"/>
        </a:p>
      </dgm:t>
    </dgm:pt>
    <dgm:pt modelId="{4083B6CC-8D43-40CD-8814-85A1EE1BA5C8}" type="parTrans" cxnId="{4202538C-94E2-4727-A566-8D6524C0B2F3}">
      <dgm:prSet/>
      <dgm:spPr/>
      <dgm:t>
        <a:bodyPr/>
        <a:lstStyle/>
        <a:p>
          <a:endParaRPr lang="en-US"/>
        </a:p>
      </dgm:t>
    </dgm:pt>
    <dgm:pt modelId="{658C3426-17F5-42FF-9EBE-A8473C5BC3E3}" type="sibTrans" cxnId="{4202538C-94E2-4727-A566-8D6524C0B2F3}">
      <dgm:prSet/>
      <dgm:spPr/>
      <dgm:t>
        <a:bodyPr/>
        <a:lstStyle/>
        <a:p>
          <a:endParaRPr lang="en-US"/>
        </a:p>
      </dgm:t>
    </dgm:pt>
    <dgm:pt modelId="{F90818AA-90B5-49D8-84CF-57E14661FC50}" type="pres">
      <dgm:prSet presAssocID="{DF15D5E5-7610-4761-A1E7-3770D088C2EE}" presName="matrix" presStyleCnt="0">
        <dgm:presLayoutVars>
          <dgm:chMax val="1"/>
          <dgm:dir/>
          <dgm:resizeHandles val="exact"/>
        </dgm:presLayoutVars>
      </dgm:prSet>
      <dgm:spPr/>
    </dgm:pt>
    <dgm:pt modelId="{435AB438-212D-4E16-90D3-FBA0C86D53D4}" type="pres">
      <dgm:prSet presAssocID="{DF15D5E5-7610-4761-A1E7-3770D088C2EE}" presName="diamond" presStyleLbl="bgShp" presStyleIdx="0" presStyleCnt="1"/>
      <dgm:spPr/>
    </dgm:pt>
    <dgm:pt modelId="{F15744E3-F52F-4C4D-B9A2-EB13C6998B78}" type="pres">
      <dgm:prSet presAssocID="{DF15D5E5-7610-4761-A1E7-3770D088C2EE}" presName="quad1" presStyleLbl="node1" presStyleIdx="0" presStyleCnt="4">
        <dgm:presLayoutVars>
          <dgm:chMax val="0"/>
          <dgm:chPref val="0"/>
          <dgm:bulletEnabled val="1"/>
        </dgm:presLayoutVars>
      </dgm:prSet>
      <dgm:spPr/>
    </dgm:pt>
    <dgm:pt modelId="{D1145D4F-A352-48FA-9580-CB492B8BF634}" type="pres">
      <dgm:prSet presAssocID="{DF15D5E5-7610-4761-A1E7-3770D088C2EE}" presName="quad2" presStyleLbl="node1" presStyleIdx="1" presStyleCnt="4">
        <dgm:presLayoutVars>
          <dgm:chMax val="0"/>
          <dgm:chPref val="0"/>
          <dgm:bulletEnabled val="1"/>
        </dgm:presLayoutVars>
      </dgm:prSet>
      <dgm:spPr/>
    </dgm:pt>
    <dgm:pt modelId="{78C7CFD0-056B-4C22-ADB3-046A002C80B3}" type="pres">
      <dgm:prSet presAssocID="{DF15D5E5-7610-4761-A1E7-3770D088C2EE}" presName="quad3" presStyleLbl="node1" presStyleIdx="2" presStyleCnt="4">
        <dgm:presLayoutVars>
          <dgm:chMax val="0"/>
          <dgm:chPref val="0"/>
          <dgm:bulletEnabled val="1"/>
        </dgm:presLayoutVars>
      </dgm:prSet>
      <dgm:spPr/>
    </dgm:pt>
    <dgm:pt modelId="{4238CB99-B90E-4AD1-85D6-2D502A92EFCF}" type="pres">
      <dgm:prSet presAssocID="{DF15D5E5-7610-4761-A1E7-3770D088C2EE}" presName="quad4" presStyleLbl="node1" presStyleIdx="3" presStyleCnt="4">
        <dgm:presLayoutVars>
          <dgm:chMax val="0"/>
          <dgm:chPref val="0"/>
          <dgm:bulletEnabled val="1"/>
        </dgm:presLayoutVars>
      </dgm:prSet>
      <dgm:spPr/>
      <dgm:t>
        <a:bodyPr/>
        <a:lstStyle/>
        <a:p>
          <a:endParaRPr lang="en-US"/>
        </a:p>
      </dgm:t>
    </dgm:pt>
  </dgm:ptLst>
  <dgm:cxnLst>
    <dgm:cxn modelId="{6ACF6E36-4B4D-42FE-8945-B62213543849}" srcId="{DF15D5E5-7610-4761-A1E7-3770D088C2EE}" destId="{DF47D255-E2C5-409E-87A5-2FF0ADD5408A}" srcOrd="4" destOrd="0" parTransId="{7FB1AB0C-295A-47A1-A123-D5B12F86DEC4}" sibTransId="{4A92A327-0D8D-4AE3-BC28-6E1E659211E0}"/>
    <dgm:cxn modelId="{4202538C-94E2-4727-A566-8D6524C0B2F3}" srcId="{1AB31945-CD5A-424A-9B57-9255EA57163D}" destId="{C8A0C85C-F902-4215-A10B-B518AF19E608}" srcOrd="0" destOrd="0" parTransId="{4083B6CC-8D43-40CD-8814-85A1EE1BA5C8}" sibTransId="{658C3426-17F5-42FF-9EBE-A8473C5BC3E3}"/>
    <dgm:cxn modelId="{629AFAA7-1B45-4748-93E0-BE560650D5AD}" type="presOf" srcId="{FA883320-59B7-42B6-91B3-9B6F19D20461}" destId="{78C7CFD0-056B-4C22-ADB3-046A002C80B3}" srcOrd="0" destOrd="0" presId="urn:microsoft.com/office/officeart/2005/8/layout/matrix3"/>
    <dgm:cxn modelId="{B26F7A2C-3D78-4384-9918-13207B1563DF}" srcId="{DF15D5E5-7610-4761-A1E7-3770D088C2EE}" destId="{0D04E386-061E-4A3D-B353-EA8EB28541E5}" srcOrd="1" destOrd="0" parTransId="{3AE847DD-BE97-4C95-A7A3-F06E791A8C58}" sibTransId="{FDFF5A78-E89F-4E92-8FDC-E9CD2ABD7CD6}"/>
    <dgm:cxn modelId="{83E238F6-8F92-4B4D-8F04-4481228BDF8E}" srcId="{DF15D5E5-7610-4761-A1E7-3770D088C2EE}" destId="{FA883320-59B7-42B6-91B3-9B6F19D20461}" srcOrd="2" destOrd="0" parTransId="{D0653D92-64BA-4002-9A56-743F60A68296}" sibTransId="{D5E9ACBC-68D8-4ACF-9E83-FA63AE1775E5}"/>
    <dgm:cxn modelId="{1810673B-2B49-48A6-89DE-06542526F540}" srcId="{DF15D5E5-7610-4761-A1E7-3770D088C2EE}" destId="{AA974F85-FF00-4DB1-A642-74317FD5EB70}" srcOrd="0" destOrd="0" parTransId="{687F6C41-B468-42A2-BC28-77AC92F728A8}" sibTransId="{E219C9D1-9BC8-4069-A2B8-D2753429D73A}"/>
    <dgm:cxn modelId="{7D120F6C-F938-4FB1-99C3-8E25A3218E82}" type="presOf" srcId="{E3062BC6-6561-43EF-9115-6897C488055F}" destId="{4238CB99-B90E-4AD1-85D6-2D502A92EFCF}" srcOrd="0" destOrd="0" presId="urn:microsoft.com/office/officeart/2005/8/layout/matrix3"/>
    <dgm:cxn modelId="{C94D28BB-8EDE-402D-813A-139BC5BC7F0F}" srcId="{DF15D5E5-7610-4761-A1E7-3770D088C2EE}" destId="{E3062BC6-6561-43EF-9115-6897C488055F}" srcOrd="3" destOrd="0" parTransId="{B3082418-A05E-4237-989D-21A0F739A18A}" sibTransId="{F5EA966B-3D8E-420C-9174-726FB30F8168}"/>
    <dgm:cxn modelId="{A0E61A1D-0E92-4037-BD58-823E3ACE7FDD}" srcId="{DF15D5E5-7610-4761-A1E7-3770D088C2EE}" destId="{1AB31945-CD5A-424A-9B57-9255EA57163D}" srcOrd="6" destOrd="0" parTransId="{46C8921F-5D22-4051-BA93-380000359F22}" sibTransId="{30305072-CCF5-4DE3-97E0-6E1AE595758B}"/>
    <dgm:cxn modelId="{394C2010-B689-4944-A5AA-36D16823F366}" srcId="{DF15D5E5-7610-4761-A1E7-3770D088C2EE}" destId="{D2465098-80DD-4F57-9B60-14F455754A8E}" srcOrd="5" destOrd="0" parTransId="{A98CD76B-2536-4BCE-AB9A-6F37236E4313}" sibTransId="{629EB61C-C9FF-4565-8E2B-B75DB4564011}"/>
    <dgm:cxn modelId="{BA2F8681-DBDA-407E-A46F-D26A9FFA0889}" type="presOf" srcId="{AA974F85-FF00-4DB1-A642-74317FD5EB70}" destId="{F15744E3-F52F-4C4D-B9A2-EB13C6998B78}" srcOrd="0" destOrd="0" presId="urn:microsoft.com/office/officeart/2005/8/layout/matrix3"/>
    <dgm:cxn modelId="{50A27565-BA76-45F3-AE53-ED8394C20E8E}" type="presOf" srcId="{0D04E386-061E-4A3D-B353-EA8EB28541E5}" destId="{D1145D4F-A352-48FA-9580-CB492B8BF634}" srcOrd="0" destOrd="0" presId="urn:microsoft.com/office/officeart/2005/8/layout/matrix3"/>
    <dgm:cxn modelId="{11684F2E-9033-48F3-83E0-708A65FBFA6D}" type="presOf" srcId="{DF15D5E5-7610-4761-A1E7-3770D088C2EE}" destId="{F90818AA-90B5-49D8-84CF-57E14661FC50}" srcOrd="0" destOrd="0" presId="urn:microsoft.com/office/officeart/2005/8/layout/matrix3"/>
    <dgm:cxn modelId="{61BA71C3-B633-4A74-8CC4-D8943F7C243D}" type="presParOf" srcId="{F90818AA-90B5-49D8-84CF-57E14661FC50}" destId="{435AB438-212D-4E16-90D3-FBA0C86D53D4}" srcOrd="0" destOrd="0" presId="urn:microsoft.com/office/officeart/2005/8/layout/matrix3"/>
    <dgm:cxn modelId="{9E2ACF7A-36DE-4008-A1FE-635AA170E386}" type="presParOf" srcId="{F90818AA-90B5-49D8-84CF-57E14661FC50}" destId="{F15744E3-F52F-4C4D-B9A2-EB13C6998B78}" srcOrd="1" destOrd="0" presId="urn:microsoft.com/office/officeart/2005/8/layout/matrix3"/>
    <dgm:cxn modelId="{5F40AEED-54D1-4FA4-AA88-11DCC2B985F3}" type="presParOf" srcId="{F90818AA-90B5-49D8-84CF-57E14661FC50}" destId="{D1145D4F-A352-48FA-9580-CB492B8BF634}" srcOrd="2" destOrd="0" presId="urn:microsoft.com/office/officeart/2005/8/layout/matrix3"/>
    <dgm:cxn modelId="{4FDA7439-8BD0-427B-9ABA-0C526EE4788D}" type="presParOf" srcId="{F90818AA-90B5-49D8-84CF-57E14661FC50}" destId="{78C7CFD0-056B-4C22-ADB3-046A002C80B3}" srcOrd="3" destOrd="0" presId="urn:microsoft.com/office/officeart/2005/8/layout/matrix3"/>
    <dgm:cxn modelId="{08A14131-C657-4A80-8A06-91B5F278D12D}" type="presParOf" srcId="{F90818AA-90B5-49D8-84CF-57E14661FC50}" destId="{4238CB99-B90E-4AD1-85D6-2D502A92EFCF}" srcOrd="4" destOrd="0" presId="urn:microsoft.com/office/officeart/2005/8/layout/matrix3"/>
  </dgm:cxnLst>
  <dgm:bg/>
  <dgm:whole/>
</dgm:dataModel>
</file>

<file path=ppt/diagrams/data2.xml><?xml version="1.0" encoding="utf-8"?>
<dgm:dataModel xmlns:dgm="http://schemas.openxmlformats.org/drawingml/2006/diagram" xmlns:a="http://schemas.openxmlformats.org/drawingml/2006/main">
  <dgm:ptLst>
    <dgm:pt modelId="{30A07105-5ED1-47AB-BB8A-48605841DE9B}" type="doc">
      <dgm:prSet loTypeId="urn:microsoft.com/office/officeart/2005/8/layout/arrow1" loCatId="relationship" qsTypeId="urn:microsoft.com/office/officeart/2005/8/quickstyle/simple1" qsCatId="simple" csTypeId="urn:microsoft.com/office/officeart/2005/8/colors/accent1_2" csCatId="accent1" phldr="1"/>
      <dgm:spPr/>
      <dgm:t>
        <a:bodyPr/>
        <a:lstStyle/>
        <a:p>
          <a:endParaRPr lang="en-US"/>
        </a:p>
      </dgm:t>
    </dgm:pt>
    <dgm:pt modelId="{5203C7AC-15A7-4A31-9BC7-F8F0DBB6DA69}">
      <dgm:prSet phldrT="[Text]"/>
      <dgm:spPr/>
      <dgm:t>
        <a:bodyPr/>
        <a:lstStyle/>
        <a:p>
          <a:r>
            <a:rPr lang="en-US" dirty="0" err="1" smtClean="0"/>
            <a:t>Hammargen</a:t>
          </a:r>
          <a:r>
            <a:rPr lang="en-US" dirty="0" smtClean="0"/>
            <a:t>, the obscure individual from Sweden</a:t>
          </a:r>
          <a:endParaRPr lang="en-US" dirty="0"/>
        </a:p>
      </dgm:t>
    </dgm:pt>
    <dgm:pt modelId="{5943767B-C8FC-4AF6-AFEB-77C96FAD2664}" type="parTrans" cxnId="{3F698054-5818-4EC4-911E-11A6BB6F038F}">
      <dgm:prSet/>
      <dgm:spPr/>
      <dgm:t>
        <a:bodyPr/>
        <a:lstStyle/>
        <a:p>
          <a:endParaRPr lang="en-US"/>
        </a:p>
      </dgm:t>
    </dgm:pt>
    <dgm:pt modelId="{198AC5F7-6A54-4C21-AF10-E18B753CFBF9}" type="sibTrans" cxnId="{3F698054-5818-4EC4-911E-11A6BB6F038F}">
      <dgm:prSet/>
      <dgm:spPr/>
      <dgm:t>
        <a:bodyPr/>
        <a:lstStyle/>
        <a:p>
          <a:endParaRPr lang="en-US"/>
        </a:p>
      </dgm:t>
    </dgm:pt>
    <dgm:pt modelId="{70796D07-1C0A-400A-8032-12C4D7A21650}">
      <dgm:prSet phldrT="[Text]"/>
      <dgm:spPr/>
      <dgm:t>
        <a:bodyPr/>
        <a:lstStyle/>
        <a:p>
          <a:r>
            <a:rPr lang="en-US" dirty="0" smtClean="0"/>
            <a:t>The ubiquity of red tape and sealing wax</a:t>
          </a:r>
          <a:endParaRPr lang="en-US" dirty="0"/>
        </a:p>
      </dgm:t>
    </dgm:pt>
    <dgm:pt modelId="{4A0E3E6B-4D21-4999-A9DB-BC9D2F5E7F39}" type="parTrans" cxnId="{A6E8ADA9-E5A4-4F8F-B879-EEA7D0F9B50A}">
      <dgm:prSet/>
      <dgm:spPr/>
      <dgm:t>
        <a:bodyPr/>
        <a:lstStyle/>
        <a:p>
          <a:endParaRPr lang="en-US"/>
        </a:p>
      </dgm:t>
    </dgm:pt>
    <dgm:pt modelId="{437B5863-6774-41A8-89A5-FD57E4835BA9}" type="sibTrans" cxnId="{A6E8ADA9-E5A4-4F8F-B879-EEA7D0F9B50A}">
      <dgm:prSet/>
      <dgm:spPr/>
      <dgm:t>
        <a:bodyPr/>
        <a:lstStyle/>
        <a:p>
          <a:endParaRPr lang="en-US"/>
        </a:p>
      </dgm:t>
    </dgm:pt>
    <dgm:pt modelId="{D3400128-B2D8-4FA9-B483-30D1B9ED028A}" type="pres">
      <dgm:prSet presAssocID="{30A07105-5ED1-47AB-BB8A-48605841DE9B}" presName="cycle" presStyleCnt="0">
        <dgm:presLayoutVars>
          <dgm:dir/>
          <dgm:resizeHandles val="exact"/>
        </dgm:presLayoutVars>
      </dgm:prSet>
      <dgm:spPr/>
    </dgm:pt>
    <dgm:pt modelId="{FD490548-C5C6-4FF4-96FD-56033AA49255}" type="pres">
      <dgm:prSet presAssocID="{5203C7AC-15A7-4A31-9BC7-F8F0DBB6DA69}" presName="arrow" presStyleLbl="node1" presStyleIdx="0" presStyleCnt="2">
        <dgm:presLayoutVars>
          <dgm:bulletEnabled val="1"/>
        </dgm:presLayoutVars>
      </dgm:prSet>
      <dgm:spPr/>
      <dgm:t>
        <a:bodyPr/>
        <a:lstStyle/>
        <a:p>
          <a:endParaRPr lang="en-US"/>
        </a:p>
      </dgm:t>
    </dgm:pt>
    <dgm:pt modelId="{55F11B74-88A0-42B1-B340-965F10EFCE33}" type="pres">
      <dgm:prSet presAssocID="{70796D07-1C0A-400A-8032-12C4D7A21650}" presName="arrow" presStyleLbl="node1" presStyleIdx="1" presStyleCnt="2">
        <dgm:presLayoutVars>
          <dgm:bulletEnabled val="1"/>
        </dgm:presLayoutVars>
      </dgm:prSet>
      <dgm:spPr/>
    </dgm:pt>
  </dgm:ptLst>
  <dgm:cxnLst>
    <dgm:cxn modelId="{A6E8ADA9-E5A4-4F8F-B879-EEA7D0F9B50A}" srcId="{30A07105-5ED1-47AB-BB8A-48605841DE9B}" destId="{70796D07-1C0A-400A-8032-12C4D7A21650}" srcOrd="1" destOrd="0" parTransId="{4A0E3E6B-4D21-4999-A9DB-BC9D2F5E7F39}" sibTransId="{437B5863-6774-41A8-89A5-FD57E4835BA9}"/>
    <dgm:cxn modelId="{3F698054-5818-4EC4-911E-11A6BB6F038F}" srcId="{30A07105-5ED1-47AB-BB8A-48605841DE9B}" destId="{5203C7AC-15A7-4A31-9BC7-F8F0DBB6DA69}" srcOrd="0" destOrd="0" parTransId="{5943767B-C8FC-4AF6-AFEB-77C96FAD2664}" sibTransId="{198AC5F7-6A54-4C21-AF10-E18B753CFBF9}"/>
    <dgm:cxn modelId="{872F06F5-4CC0-4971-95A9-44ED1EA47527}" type="presOf" srcId="{30A07105-5ED1-47AB-BB8A-48605841DE9B}" destId="{D3400128-B2D8-4FA9-B483-30D1B9ED028A}" srcOrd="0" destOrd="0" presId="urn:microsoft.com/office/officeart/2005/8/layout/arrow1"/>
    <dgm:cxn modelId="{57EAE96F-178D-4EBF-BC53-B1E392D6AA33}" type="presOf" srcId="{70796D07-1C0A-400A-8032-12C4D7A21650}" destId="{55F11B74-88A0-42B1-B340-965F10EFCE33}" srcOrd="0" destOrd="0" presId="urn:microsoft.com/office/officeart/2005/8/layout/arrow1"/>
    <dgm:cxn modelId="{AE77534E-6191-46AE-A794-FE5E4AB8FFA6}" type="presOf" srcId="{5203C7AC-15A7-4A31-9BC7-F8F0DBB6DA69}" destId="{FD490548-C5C6-4FF4-96FD-56033AA49255}" srcOrd="0" destOrd="0" presId="urn:microsoft.com/office/officeart/2005/8/layout/arrow1"/>
    <dgm:cxn modelId="{0907BD46-EB0B-4411-B7D7-E3B11DEC696C}" type="presParOf" srcId="{D3400128-B2D8-4FA9-B483-30D1B9ED028A}" destId="{FD490548-C5C6-4FF4-96FD-56033AA49255}" srcOrd="0" destOrd="0" presId="urn:microsoft.com/office/officeart/2005/8/layout/arrow1"/>
    <dgm:cxn modelId="{09747A4F-D250-43E3-A7A5-F8A4E2A2E025}" type="presParOf" srcId="{D3400128-B2D8-4FA9-B483-30D1B9ED028A}" destId="{55F11B74-88A0-42B1-B340-965F10EFCE33}" srcOrd="1" destOrd="0" presId="urn:microsoft.com/office/officeart/2005/8/layout/arrow1"/>
  </dgm:cxnLst>
  <dgm:bg/>
  <dgm:whole/>
</dgm:dataModel>
</file>

<file path=ppt/diagrams/data3.xml><?xml version="1.0" encoding="utf-8"?>
<dgm:dataModel xmlns:dgm="http://schemas.openxmlformats.org/drawingml/2006/diagram" xmlns:a="http://schemas.openxmlformats.org/drawingml/2006/main">
  <dgm:ptLst>
    <dgm:pt modelId="{BFBC9193-66E9-4F97-9F94-7ED1F6D6EA3D}"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n-US"/>
        </a:p>
      </dgm:t>
    </dgm:pt>
    <dgm:pt modelId="{430DCBCF-EA48-4F73-8ECF-9B5FA9413847}">
      <dgm:prSet phldrT="[Text]" custT="1"/>
      <dgm:spPr/>
      <dgm:t>
        <a:bodyPr/>
        <a:lstStyle/>
        <a:p>
          <a:r>
            <a:rPr lang="en-US" sz="1600" dirty="0" smtClean="0"/>
            <a:t>In India, when I spoke to my own people of what the whole world was suffering from, they replied that I was trying to make them weak…They had no time to waste on higher ideals. It was the law of nature</a:t>
          </a:r>
          <a:endParaRPr lang="en-US" sz="1600" dirty="0"/>
        </a:p>
      </dgm:t>
    </dgm:pt>
    <dgm:pt modelId="{8F43693E-5E89-4D49-98FC-1A4016076143}" type="parTrans" cxnId="{565F1DAC-AFF7-4CA8-AE2C-34D9FDDFF853}">
      <dgm:prSet/>
      <dgm:spPr/>
      <dgm:t>
        <a:bodyPr/>
        <a:lstStyle/>
        <a:p>
          <a:endParaRPr lang="en-US"/>
        </a:p>
      </dgm:t>
    </dgm:pt>
    <dgm:pt modelId="{34A9E3D8-424C-42CE-9AEF-7B05EA715D7A}" type="sibTrans" cxnId="{565F1DAC-AFF7-4CA8-AE2C-34D9FDDFF853}">
      <dgm:prSet/>
      <dgm:spPr/>
      <dgm:t>
        <a:bodyPr/>
        <a:lstStyle/>
        <a:p>
          <a:endParaRPr lang="en-US"/>
        </a:p>
      </dgm:t>
    </dgm:pt>
    <dgm:pt modelId="{B7CC7B07-709A-4878-A6CB-3C98BE4C572B}">
      <dgm:prSet phldrT="[Text]" custT="1"/>
      <dgm:spPr/>
      <dgm:t>
        <a:bodyPr/>
        <a:lstStyle/>
        <a:p>
          <a:r>
            <a:rPr lang="en-US" sz="1600" dirty="0" smtClean="0"/>
            <a:t>Asia is again waiting for such dreamers to come and carry on the work not of fighting, not of profit making, but of establishing bonds of spiritual relationship</a:t>
          </a:r>
          <a:endParaRPr lang="en-US" sz="2700" dirty="0"/>
        </a:p>
      </dgm:t>
    </dgm:pt>
    <dgm:pt modelId="{20AC8156-8426-4F17-BF0E-A94228F0CDEE}" type="parTrans" cxnId="{2BC43644-F473-45C0-B881-35A8E0810329}">
      <dgm:prSet/>
      <dgm:spPr/>
      <dgm:t>
        <a:bodyPr/>
        <a:lstStyle/>
        <a:p>
          <a:endParaRPr lang="en-US"/>
        </a:p>
      </dgm:t>
    </dgm:pt>
    <dgm:pt modelId="{4609D1C5-5E04-42BB-99CA-3A943BAE2792}" type="sibTrans" cxnId="{2BC43644-F473-45C0-B881-35A8E0810329}">
      <dgm:prSet/>
      <dgm:spPr/>
      <dgm:t>
        <a:bodyPr/>
        <a:lstStyle/>
        <a:p>
          <a:endParaRPr lang="en-US"/>
        </a:p>
      </dgm:t>
    </dgm:pt>
    <dgm:pt modelId="{B5EAD998-87C2-45B3-8CD6-E30763A24DD2}" type="pres">
      <dgm:prSet presAssocID="{BFBC9193-66E9-4F97-9F94-7ED1F6D6EA3D}" presName="compositeShape" presStyleCnt="0">
        <dgm:presLayoutVars>
          <dgm:chMax val="2"/>
          <dgm:dir/>
          <dgm:resizeHandles val="exact"/>
        </dgm:presLayoutVars>
      </dgm:prSet>
      <dgm:spPr/>
    </dgm:pt>
    <dgm:pt modelId="{967032F9-BBB2-4748-990A-C4CB31718235}" type="pres">
      <dgm:prSet presAssocID="{BFBC9193-66E9-4F97-9F94-7ED1F6D6EA3D}" presName="divider" presStyleLbl="fgShp" presStyleIdx="0" presStyleCnt="1"/>
      <dgm:spPr/>
    </dgm:pt>
    <dgm:pt modelId="{5107E68D-5884-4580-9EC5-BEE56D9470C7}" type="pres">
      <dgm:prSet presAssocID="{430DCBCF-EA48-4F73-8ECF-9B5FA9413847}" presName="downArrow" presStyleLbl="node1" presStyleIdx="0" presStyleCnt="2"/>
      <dgm:spPr/>
    </dgm:pt>
    <dgm:pt modelId="{E4E18538-706C-4C20-A9F7-2EE7FBA9CC7E}" type="pres">
      <dgm:prSet presAssocID="{430DCBCF-EA48-4F73-8ECF-9B5FA9413847}" presName="downArrowText" presStyleLbl="revTx" presStyleIdx="0" presStyleCnt="2">
        <dgm:presLayoutVars>
          <dgm:bulletEnabled val="1"/>
        </dgm:presLayoutVars>
      </dgm:prSet>
      <dgm:spPr/>
      <dgm:t>
        <a:bodyPr/>
        <a:lstStyle/>
        <a:p>
          <a:endParaRPr lang="en-US"/>
        </a:p>
      </dgm:t>
    </dgm:pt>
    <dgm:pt modelId="{494BB7BF-051B-4E64-B0B1-C1184FA6017A}" type="pres">
      <dgm:prSet presAssocID="{B7CC7B07-709A-4878-A6CB-3C98BE4C572B}" presName="upArrow" presStyleLbl="node1" presStyleIdx="1" presStyleCnt="2"/>
      <dgm:spPr/>
    </dgm:pt>
    <dgm:pt modelId="{5E0002E4-8C8A-455F-9C10-24A2B6AF560A}" type="pres">
      <dgm:prSet presAssocID="{B7CC7B07-709A-4878-A6CB-3C98BE4C572B}" presName="upArrowText" presStyleLbl="revTx" presStyleIdx="1" presStyleCnt="2">
        <dgm:presLayoutVars>
          <dgm:bulletEnabled val="1"/>
        </dgm:presLayoutVars>
      </dgm:prSet>
      <dgm:spPr/>
    </dgm:pt>
  </dgm:ptLst>
  <dgm:cxnLst>
    <dgm:cxn modelId="{2BC43644-F473-45C0-B881-35A8E0810329}" srcId="{BFBC9193-66E9-4F97-9F94-7ED1F6D6EA3D}" destId="{B7CC7B07-709A-4878-A6CB-3C98BE4C572B}" srcOrd="1" destOrd="0" parTransId="{20AC8156-8426-4F17-BF0E-A94228F0CDEE}" sibTransId="{4609D1C5-5E04-42BB-99CA-3A943BAE2792}"/>
    <dgm:cxn modelId="{93ED8C9A-211A-4CC3-A328-8C0C5C4FF738}" type="presOf" srcId="{B7CC7B07-709A-4878-A6CB-3C98BE4C572B}" destId="{5E0002E4-8C8A-455F-9C10-24A2B6AF560A}" srcOrd="0" destOrd="0" presId="urn:microsoft.com/office/officeart/2005/8/layout/arrow3"/>
    <dgm:cxn modelId="{4ACE1AEF-8EE5-442E-A3DF-DFF8CBFFE45B}" type="presOf" srcId="{BFBC9193-66E9-4F97-9F94-7ED1F6D6EA3D}" destId="{B5EAD998-87C2-45B3-8CD6-E30763A24DD2}" srcOrd="0" destOrd="0" presId="urn:microsoft.com/office/officeart/2005/8/layout/arrow3"/>
    <dgm:cxn modelId="{565F1DAC-AFF7-4CA8-AE2C-34D9FDDFF853}" srcId="{BFBC9193-66E9-4F97-9F94-7ED1F6D6EA3D}" destId="{430DCBCF-EA48-4F73-8ECF-9B5FA9413847}" srcOrd="0" destOrd="0" parTransId="{8F43693E-5E89-4D49-98FC-1A4016076143}" sibTransId="{34A9E3D8-424C-42CE-9AEF-7B05EA715D7A}"/>
    <dgm:cxn modelId="{890846F5-6D92-4B98-AD02-EE2B221B5BE4}" type="presOf" srcId="{430DCBCF-EA48-4F73-8ECF-9B5FA9413847}" destId="{E4E18538-706C-4C20-A9F7-2EE7FBA9CC7E}" srcOrd="0" destOrd="0" presId="urn:microsoft.com/office/officeart/2005/8/layout/arrow3"/>
    <dgm:cxn modelId="{680BB720-745B-4576-B935-62372FD245D6}" type="presParOf" srcId="{B5EAD998-87C2-45B3-8CD6-E30763A24DD2}" destId="{967032F9-BBB2-4748-990A-C4CB31718235}" srcOrd="0" destOrd="0" presId="urn:microsoft.com/office/officeart/2005/8/layout/arrow3"/>
    <dgm:cxn modelId="{5C5FF14D-9966-4C22-BED2-36E314C15916}" type="presParOf" srcId="{B5EAD998-87C2-45B3-8CD6-E30763A24DD2}" destId="{5107E68D-5884-4580-9EC5-BEE56D9470C7}" srcOrd="1" destOrd="0" presId="urn:microsoft.com/office/officeart/2005/8/layout/arrow3"/>
    <dgm:cxn modelId="{416FCD61-BB87-499E-905A-CA2AA1B57A49}" type="presParOf" srcId="{B5EAD998-87C2-45B3-8CD6-E30763A24DD2}" destId="{E4E18538-706C-4C20-A9F7-2EE7FBA9CC7E}" srcOrd="2" destOrd="0" presId="urn:microsoft.com/office/officeart/2005/8/layout/arrow3"/>
    <dgm:cxn modelId="{6AAD1B2B-3589-4161-9134-8655435E6C82}" type="presParOf" srcId="{B5EAD998-87C2-45B3-8CD6-E30763A24DD2}" destId="{494BB7BF-051B-4E64-B0B1-C1184FA6017A}" srcOrd="3" destOrd="0" presId="urn:microsoft.com/office/officeart/2005/8/layout/arrow3"/>
    <dgm:cxn modelId="{5BF788AE-7B1D-4AA0-8348-AEE0F270D63F}" type="presParOf" srcId="{B5EAD998-87C2-45B3-8CD6-E30763A24DD2}" destId="{5E0002E4-8C8A-455F-9C10-24A2B6AF560A}" srcOrd="4" destOrd="0" presId="urn:microsoft.com/office/officeart/2005/8/layout/arrow3"/>
  </dgm:cxnLst>
  <dgm:bg/>
  <dgm:whole/>
</dgm:dataModel>
</file>

<file path=ppt/diagrams/layout1.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F95425-E4BF-431C-B95A-DE8553EFE4BC}" type="datetimeFigureOut">
              <a:rPr lang="en-US" smtClean="0"/>
              <a:t>22/02/2019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F95425-E4BF-431C-B95A-DE8553EFE4BC}" type="datetimeFigureOut">
              <a:rPr lang="en-US" smtClean="0"/>
              <a:t>22/02/2019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F95425-E4BF-431C-B95A-DE8553EFE4BC}" type="datetimeFigureOut">
              <a:rPr lang="en-US" smtClean="0"/>
              <a:t>22/02/2019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F95425-E4BF-431C-B95A-DE8553EFE4BC}" type="datetimeFigureOut">
              <a:rPr lang="en-US" smtClean="0"/>
              <a:t>22/02/2019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F95425-E4BF-431C-B95A-DE8553EFE4BC}" type="datetimeFigureOut">
              <a:rPr lang="en-US" smtClean="0"/>
              <a:t>22/02/2019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F95425-E4BF-431C-B95A-DE8553EFE4BC}" type="datetimeFigureOut">
              <a:rPr lang="en-US" smtClean="0"/>
              <a:t>22/02/2019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F95425-E4BF-431C-B95A-DE8553EFE4BC}" type="datetimeFigureOut">
              <a:rPr lang="en-US" smtClean="0"/>
              <a:t>22/02/2019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F95425-E4BF-431C-B95A-DE8553EFE4BC}" type="datetimeFigureOut">
              <a:rPr lang="en-US" smtClean="0"/>
              <a:t>22/02/2019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F95425-E4BF-431C-B95A-DE8553EFE4BC}" type="datetimeFigureOut">
              <a:rPr lang="en-US" smtClean="0"/>
              <a:t>22/02/2019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F95425-E4BF-431C-B95A-DE8553EFE4BC}" type="datetimeFigureOut">
              <a:rPr lang="en-US" smtClean="0"/>
              <a:t>22/02/2019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F95425-E4BF-431C-B95A-DE8553EFE4BC}" type="datetimeFigureOut">
              <a:rPr lang="en-US" smtClean="0"/>
              <a:t>22/02/2019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127FDB-BF4C-4A2D-9B97-2BCF91B24A7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F95425-E4BF-431C-B95A-DE8553EFE4BC}" type="datetimeFigureOut">
              <a:rPr lang="en-US" smtClean="0"/>
              <a:t>22/02/2019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127FDB-BF4C-4A2D-9B97-2BCF91B24A7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2400" dirty="0" smtClean="0">
                <a:latin typeface="Euphemia" pitchFamily="34" charset="0"/>
              </a:rPr>
              <a:t>“Pitfalls of National Consciousness” :From </a:t>
            </a:r>
            <a:r>
              <a:rPr lang="en-US" sz="2400" dirty="0" err="1" smtClean="0">
                <a:latin typeface="Euphemia" pitchFamily="34" charset="0"/>
              </a:rPr>
              <a:t>Rabindranath</a:t>
            </a:r>
            <a:r>
              <a:rPr lang="en-US" sz="2400" dirty="0" smtClean="0">
                <a:latin typeface="Euphemia" pitchFamily="34" charset="0"/>
              </a:rPr>
              <a:t> Tagore to Frantz Fanon: A Psychoanalytic Perspective</a:t>
            </a:r>
            <a:endParaRPr lang="en-US" sz="2400" dirty="0">
              <a:latin typeface="Euphemia" pitchFamily="34" charset="0"/>
            </a:endParaRPr>
          </a:p>
        </p:txBody>
      </p:sp>
      <p:sp>
        <p:nvSpPr>
          <p:cNvPr id="3" name="Subtitle 2"/>
          <p:cNvSpPr>
            <a:spLocks noGrp="1"/>
          </p:cNvSpPr>
          <p:nvPr>
            <p:ph type="subTitle" idx="1"/>
          </p:nvPr>
        </p:nvSpPr>
        <p:spPr/>
        <p:txBody>
          <a:bodyPr>
            <a:normAutofit/>
          </a:bodyPr>
          <a:lstStyle/>
          <a:p>
            <a:r>
              <a:rPr lang="en-US" sz="2400" dirty="0" err="1" smtClean="0">
                <a:solidFill>
                  <a:srgbClr val="0070C0"/>
                </a:solidFill>
                <a:latin typeface="Lucida Handwriting" pitchFamily="66" charset="0"/>
              </a:rPr>
              <a:t>Debashis</a:t>
            </a:r>
            <a:r>
              <a:rPr lang="en-US" sz="2400" dirty="0" smtClean="0">
                <a:solidFill>
                  <a:srgbClr val="0070C0"/>
                </a:solidFill>
                <a:latin typeface="Lucida Handwriting" pitchFamily="66" charset="0"/>
              </a:rPr>
              <a:t> </a:t>
            </a:r>
            <a:r>
              <a:rPr lang="en-US" sz="2400" dirty="0" err="1" smtClean="0">
                <a:solidFill>
                  <a:srgbClr val="0070C0"/>
                </a:solidFill>
                <a:latin typeface="Lucida Handwriting" pitchFamily="66" charset="0"/>
              </a:rPr>
              <a:t>Bandyopadhyay</a:t>
            </a:r>
            <a:endParaRPr lang="en-US" sz="2400" dirty="0">
              <a:solidFill>
                <a:srgbClr val="0070C0"/>
              </a:solidFill>
              <a:latin typeface="Lucida Handwriting"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2400" dirty="0" smtClean="0"/>
              <a:t>Tagore’s </a:t>
            </a:r>
            <a:r>
              <a:rPr lang="en-US" sz="2400" i="1" dirty="0" smtClean="0"/>
              <a:t>Visit to China</a:t>
            </a:r>
            <a:r>
              <a:rPr lang="en-US" sz="2400" dirty="0" smtClean="0"/>
              <a:t>, 1924</a:t>
            </a:r>
            <a:endParaRPr lang="en-US" sz="2400" dirty="0"/>
          </a:p>
        </p:txBody>
      </p:sp>
      <p:graphicFrame>
        <p:nvGraphicFramePr>
          <p:cNvPr id="4" name="Content Placeholder 3"/>
          <p:cNvGraphicFramePr>
            <a:graphicFrameLocks noGrp="1"/>
          </p:cNvGraphicFramePr>
          <p:nvPr>
            <p:ph idx="1"/>
          </p:nvPr>
        </p:nvGraphicFramePr>
        <p:xfrm>
          <a:off x="457200" y="1066800"/>
          <a:ext cx="82296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457200"/>
          </a:xfrm>
        </p:spPr>
        <p:txBody>
          <a:bodyPr>
            <a:normAutofit/>
          </a:bodyPr>
          <a:lstStyle/>
          <a:p>
            <a:r>
              <a:rPr lang="en-US" sz="2400" dirty="0" smtClean="0"/>
              <a:t>Fanon’s Impression of National Consciousness</a:t>
            </a:r>
            <a:endParaRPr lang="en-US" sz="2400" dirty="0"/>
          </a:p>
        </p:txBody>
      </p:sp>
      <p:sp>
        <p:nvSpPr>
          <p:cNvPr id="3" name="Content Placeholder 2"/>
          <p:cNvSpPr>
            <a:spLocks noGrp="1"/>
          </p:cNvSpPr>
          <p:nvPr>
            <p:ph idx="1"/>
          </p:nvPr>
        </p:nvSpPr>
        <p:spPr>
          <a:xfrm>
            <a:off x="457200" y="1066800"/>
            <a:ext cx="8229600" cy="5562600"/>
          </a:xfrm>
        </p:spPr>
        <p:txBody>
          <a:bodyPr>
            <a:normAutofit/>
          </a:bodyPr>
          <a:lstStyle/>
          <a:p>
            <a:r>
              <a:rPr lang="en-US" sz="2000" dirty="0" smtClean="0">
                <a:solidFill>
                  <a:schemeClr val="accent1">
                    <a:lumMod val="50000"/>
                  </a:schemeClr>
                </a:solidFill>
                <a:latin typeface="+mj-lt"/>
              </a:rPr>
              <a:t>After Independence, nationalism might morph into ultra-nationalism to chauvinism and to racism: like anti-</a:t>
            </a:r>
            <a:r>
              <a:rPr lang="en-US" sz="2000" dirty="0" err="1" smtClean="0">
                <a:solidFill>
                  <a:schemeClr val="accent1">
                    <a:lumMod val="50000"/>
                  </a:schemeClr>
                </a:solidFill>
                <a:latin typeface="+mj-lt"/>
              </a:rPr>
              <a:t>Dahoman</a:t>
            </a:r>
            <a:r>
              <a:rPr lang="en-US" sz="2000" dirty="0" smtClean="0">
                <a:solidFill>
                  <a:schemeClr val="accent1">
                    <a:lumMod val="50000"/>
                  </a:schemeClr>
                </a:solidFill>
                <a:latin typeface="+mj-lt"/>
              </a:rPr>
              <a:t> and anti-Voltaic movements in Ivory Coast; anti-Sudanese movement in Senegal; anti-Nigerian movement in Ghana</a:t>
            </a:r>
          </a:p>
          <a:p>
            <a:endParaRPr lang="en-US" sz="2000" dirty="0">
              <a:solidFill>
                <a:schemeClr val="accent1">
                  <a:lumMod val="50000"/>
                </a:schemeClr>
              </a:solidFill>
              <a:latin typeface="+mj-lt"/>
            </a:endParaRPr>
          </a:p>
          <a:p>
            <a:r>
              <a:rPr lang="en-US" sz="2000" dirty="0" smtClean="0">
                <a:solidFill>
                  <a:schemeClr val="accent1">
                    <a:lumMod val="50000"/>
                  </a:schemeClr>
                </a:solidFill>
                <a:latin typeface="+mj-lt"/>
              </a:rPr>
              <a:t>Micro-national chauvinism can turn to tribalism as in the case of the </a:t>
            </a:r>
            <a:r>
              <a:rPr lang="en-US" sz="2000" dirty="0" err="1" smtClean="0">
                <a:solidFill>
                  <a:schemeClr val="accent1">
                    <a:lumMod val="50000"/>
                  </a:schemeClr>
                </a:solidFill>
                <a:latin typeface="+mj-lt"/>
              </a:rPr>
              <a:t>Wolofs</a:t>
            </a:r>
            <a:r>
              <a:rPr lang="en-US" sz="2000" dirty="0" smtClean="0">
                <a:solidFill>
                  <a:schemeClr val="accent1">
                    <a:lumMod val="50000"/>
                  </a:schemeClr>
                </a:solidFill>
                <a:latin typeface="+mj-lt"/>
              </a:rPr>
              <a:t> in Senegal</a:t>
            </a:r>
          </a:p>
          <a:p>
            <a:endParaRPr lang="en-US" sz="2000" dirty="0">
              <a:solidFill>
                <a:schemeClr val="accent1">
                  <a:lumMod val="50000"/>
                </a:schemeClr>
              </a:solidFill>
              <a:latin typeface="+mj-lt"/>
            </a:endParaRPr>
          </a:p>
          <a:p>
            <a:r>
              <a:rPr lang="en-US" sz="2000" dirty="0" smtClean="0">
                <a:solidFill>
                  <a:schemeClr val="accent1">
                    <a:lumMod val="50000"/>
                  </a:schemeClr>
                </a:solidFill>
                <a:latin typeface="+mj-lt"/>
              </a:rPr>
              <a:t>Nationals in places rich in resources wish to segregate from other nationals</a:t>
            </a:r>
          </a:p>
          <a:p>
            <a:endParaRPr lang="en-US" sz="2000" dirty="0">
              <a:solidFill>
                <a:schemeClr val="accent1">
                  <a:lumMod val="50000"/>
                </a:schemeClr>
              </a:solidFill>
              <a:latin typeface="+mj-lt"/>
            </a:endParaRPr>
          </a:p>
          <a:p>
            <a:r>
              <a:rPr lang="en-US" sz="2000" dirty="0" smtClean="0">
                <a:solidFill>
                  <a:schemeClr val="accent1">
                    <a:lumMod val="50000"/>
                  </a:schemeClr>
                </a:solidFill>
                <a:latin typeface="+mj-lt"/>
              </a:rPr>
              <a:t>Pre-colonial enmities between tribes might resurface:</a:t>
            </a:r>
          </a:p>
          <a:p>
            <a:pPr>
              <a:buNone/>
            </a:pPr>
            <a:r>
              <a:rPr lang="en-US" sz="2000" dirty="0"/>
              <a:t>	</a:t>
            </a:r>
            <a:r>
              <a:rPr lang="en-US" sz="2000" i="1" dirty="0" smtClean="0">
                <a:solidFill>
                  <a:schemeClr val="accent6">
                    <a:lumMod val="50000"/>
                  </a:schemeClr>
                </a:solidFill>
              </a:rPr>
              <a:t> “In the country districts and the bush, minor confraternities, local  religions and </a:t>
            </a:r>
            <a:r>
              <a:rPr lang="en-US" sz="2000" i="1" dirty="0" err="1" smtClean="0">
                <a:solidFill>
                  <a:schemeClr val="accent6">
                    <a:lumMod val="50000"/>
                  </a:schemeClr>
                </a:solidFill>
              </a:rPr>
              <a:t>maraboutic</a:t>
            </a:r>
            <a:r>
              <a:rPr lang="en-US" sz="2000" i="1" dirty="0" smtClean="0">
                <a:solidFill>
                  <a:schemeClr val="accent6">
                    <a:lumMod val="50000"/>
                  </a:schemeClr>
                </a:solidFill>
              </a:rPr>
              <a:t> cults will show a new vitality and will once more take up their round of excommunication”</a:t>
            </a:r>
          </a:p>
          <a:p>
            <a:pPr>
              <a:buNone/>
            </a:pPr>
            <a:endParaRPr lang="en-US" sz="2000" i="1" dirty="0" smtClean="0">
              <a:solidFill>
                <a:schemeClr val="accent6">
                  <a:lumMod val="50000"/>
                </a:schemeClr>
              </a:solidFill>
            </a:endParaRPr>
          </a:p>
          <a:p>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Fanon on National Consciousness</a:t>
            </a:r>
            <a:endParaRPr lang="en-US" sz="2400" dirty="0"/>
          </a:p>
        </p:txBody>
      </p:sp>
      <p:sp>
        <p:nvSpPr>
          <p:cNvPr id="3" name="Content Placeholder 2"/>
          <p:cNvSpPr>
            <a:spLocks noGrp="1"/>
          </p:cNvSpPr>
          <p:nvPr>
            <p:ph idx="4294967295"/>
          </p:nvPr>
        </p:nvSpPr>
        <p:spPr>
          <a:xfrm>
            <a:off x="0" y="1143000"/>
            <a:ext cx="8229600" cy="5486400"/>
          </a:xfrm>
        </p:spPr>
        <p:txBody>
          <a:bodyPr>
            <a:normAutofit/>
          </a:bodyPr>
          <a:lstStyle/>
          <a:p>
            <a:r>
              <a:rPr lang="en-US" sz="2000" dirty="0" smtClean="0"/>
              <a:t>Colonialism which was shaken by the desire for African liberation and unity is re-invoked again after the Independence:</a:t>
            </a:r>
          </a:p>
          <a:p>
            <a:pPr>
              <a:buNone/>
            </a:pPr>
            <a:r>
              <a:rPr lang="en-US" sz="2000" dirty="0"/>
              <a:t>	</a:t>
            </a:r>
            <a:r>
              <a:rPr lang="en-US" sz="2000" i="1" dirty="0" smtClean="0">
                <a:solidFill>
                  <a:srgbClr val="C00000"/>
                </a:solidFill>
              </a:rPr>
              <a:t> In Senegal the newspaper New Africa distils hatred of Islam and Arabs</a:t>
            </a:r>
          </a:p>
          <a:p>
            <a:pPr>
              <a:buNone/>
            </a:pPr>
            <a:endParaRPr lang="en-US" sz="2000" i="1" dirty="0">
              <a:solidFill>
                <a:srgbClr val="C00000"/>
              </a:solidFill>
            </a:endParaRPr>
          </a:p>
          <a:p>
            <a:r>
              <a:rPr lang="en-US" sz="2000" dirty="0" smtClean="0"/>
              <a:t>Enmity against Islam was fanned by the missionaries by using the historical past as an alibi: the Arab occupation had paved the way for European colonization.</a:t>
            </a:r>
          </a:p>
          <a:p>
            <a:endParaRPr lang="en-US" sz="2000" dirty="0"/>
          </a:p>
          <a:p>
            <a:r>
              <a:rPr lang="en-US" sz="2000" dirty="0" smtClean="0"/>
              <a:t>Religious hatred changes into racial hatred between the blacks and the whites – the south of Sahara people </a:t>
            </a:r>
            <a:r>
              <a:rPr lang="en-US" sz="2000" dirty="0" err="1" smtClean="0"/>
              <a:t>vs</a:t>
            </a:r>
            <a:r>
              <a:rPr lang="en-US" sz="2000" dirty="0" smtClean="0"/>
              <a:t> the north of Sahara people.</a:t>
            </a:r>
          </a:p>
          <a:p>
            <a:endParaRPr lang="en-US" sz="2000" dirty="0"/>
          </a:p>
          <a:p>
            <a:r>
              <a:rPr lang="en-US" sz="2000" dirty="0" smtClean="0"/>
              <a:t>The Western bourgeoisie’s hatred of the niggers and Arabs is covered up by showcasing gestures of equality to the sub-men</a:t>
            </a:r>
            <a:endParaRPr lang="en-US"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3657600"/>
          </a:xfrm>
        </p:spPr>
        <p:txBody>
          <a:bodyPr>
            <a:normAutofit/>
          </a:bodyPr>
          <a:lstStyle/>
          <a:p>
            <a:r>
              <a:rPr lang="en-US" sz="8000" dirty="0" smtClean="0">
                <a:solidFill>
                  <a:srgbClr val="002060"/>
                </a:solidFill>
                <a:latin typeface="Lucida Handwriting" pitchFamily="66" charset="0"/>
              </a:rPr>
              <a:t>THE END</a:t>
            </a:r>
            <a:endParaRPr lang="en-US" sz="8000" dirty="0">
              <a:solidFill>
                <a:srgbClr val="002060"/>
              </a:solidFill>
              <a:latin typeface="Lucida Handwriting" pitchFamily="66"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Administrator\Pictures\Rabindranath tagore.jpg"/>
          <p:cNvPicPr>
            <a:picLocks noChangeAspect="1" noChangeArrowheads="1"/>
          </p:cNvPicPr>
          <p:nvPr/>
        </p:nvPicPr>
        <p:blipFill>
          <a:blip r:embed="rId2"/>
          <a:srcRect/>
          <a:stretch>
            <a:fillRect/>
          </a:stretch>
        </p:blipFill>
        <p:spPr bwMode="auto">
          <a:xfrm>
            <a:off x="1447800" y="762000"/>
            <a:ext cx="2743200" cy="4419599"/>
          </a:xfrm>
          <a:prstGeom prst="rect">
            <a:avLst/>
          </a:prstGeom>
          <a:noFill/>
        </p:spPr>
      </p:pic>
      <p:pic>
        <p:nvPicPr>
          <p:cNvPr id="1028" name="Picture 4" descr="C:\Users\Administrator\Pictures\Frantz Fanon.jpg"/>
          <p:cNvPicPr>
            <a:picLocks noChangeAspect="1" noChangeArrowheads="1"/>
          </p:cNvPicPr>
          <p:nvPr/>
        </p:nvPicPr>
        <p:blipFill>
          <a:blip r:embed="rId3"/>
          <a:srcRect/>
          <a:stretch>
            <a:fillRect/>
          </a:stretch>
        </p:blipFill>
        <p:spPr bwMode="auto">
          <a:xfrm>
            <a:off x="5257800" y="838200"/>
            <a:ext cx="2819400" cy="4419599"/>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C:\Users\Administrator\Pictures\sigmund-freud-9302400-1-402.jpg"/>
          <p:cNvPicPr>
            <a:picLocks noChangeAspect="1" noChangeArrowheads="1"/>
          </p:cNvPicPr>
          <p:nvPr/>
        </p:nvPicPr>
        <p:blipFill>
          <a:blip r:embed="rId2"/>
          <a:srcRect/>
          <a:stretch>
            <a:fillRect/>
          </a:stretch>
        </p:blipFill>
        <p:spPr bwMode="auto">
          <a:xfrm>
            <a:off x="914400" y="914400"/>
            <a:ext cx="3352800" cy="4648200"/>
          </a:xfrm>
          <a:prstGeom prst="rect">
            <a:avLst/>
          </a:prstGeom>
          <a:noFill/>
        </p:spPr>
      </p:pic>
      <p:pic>
        <p:nvPicPr>
          <p:cNvPr id="23555" name="Picture 3" descr="C:\Users\Administrator\Pictures\Lacan.jpg"/>
          <p:cNvPicPr>
            <a:picLocks noChangeAspect="1" noChangeArrowheads="1"/>
          </p:cNvPicPr>
          <p:nvPr/>
        </p:nvPicPr>
        <p:blipFill>
          <a:blip r:embed="rId3"/>
          <a:srcRect/>
          <a:stretch>
            <a:fillRect/>
          </a:stretch>
        </p:blipFill>
        <p:spPr bwMode="auto">
          <a:xfrm>
            <a:off x="4953000" y="914400"/>
            <a:ext cx="3505200" cy="46482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 name="Picture Placeholder 4" descr="Benedict Anderson.jpg"/>
          <p:cNvPicPr>
            <a:picLocks noGrp="1" noChangeAspect="1"/>
          </p:cNvPicPr>
          <p:nvPr>
            <p:ph type="pic" idx="1"/>
          </p:nvPr>
        </p:nvPicPr>
        <p:blipFill>
          <a:blip r:embed="rId2"/>
          <a:srcRect t="24078" b="24078"/>
          <a:stretch>
            <a:fillRect/>
          </a:stretch>
        </p:blipFill>
        <p:spPr/>
      </p:pic>
      <p:sp>
        <p:nvSpPr>
          <p:cNvPr id="4" name="Text Placeholder 3"/>
          <p:cNvSpPr>
            <a:spLocks noGrp="1"/>
          </p:cNvSpPr>
          <p:nvPr>
            <p:ph type="body" sz="half" idx="2"/>
          </p:nvPr>
        </p:nvSpPr>
        <p:spPr>
          <a:xfrm>
            <a:off x="1792288" y="6096000"/>
            <a:ext cx="5486400" cy="381000"/>
          </a:xfrm>
        </p:spPr>
        <p:txBody>
          <a:bodyPr>
            <a:normAutofit/>
          </a:bodyPr>
          <a:lstStyle/>
          <a:p>
            <a:r>
              <a:rPr lang="en-US" dirty="0" smtClean="0"/>
              <a:t>                                 Benedict Anderson  1936 - 2015</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381000"/>
          </a:xfrm>
        </p:spPr>
        <p:txBody>
          <a:bodyPr>
            <a:noAutofit/>
          </a:bodyPr>
          <a:lstStyle/>
          <a:p>
            <a:r>
              <a:rPr lang="en-US" sz="2000" dirty="0" smtClean="0"/>
              <a:t>Anderson’s Linguistic Origin of Nationalism</a:t>
            </a:r>
            <a:endParaRPr lang="en-US" sz="2000" dirty="0"/>
          </a:p>
        </p:txBody>
      </p:sp>
      <p:sp>
        <p:nvSpPr>
          <p:cNvPr id="3" name="Content Placeholder 2"/>
          <p:cNvSpPr>
            <a:spLocks noGrp="1"/>
          </p:cNvSpPr>
          <p:nvPr>
            <p:ph idx="1"/>
          </p:nvPr>
        </p:nvSpPr>
        <p:spPr>
          <a:xfrm>
            <a:off x="457200" y="762000"/>
            <a:ext cx="8229600" cy="5715000"/>
          </a:xfrm>
        </p:spPr>
        <p:txBody>
          <a:bodyPr>
            <a:normAutofit/>
          </a:bodyPr>
          <a:lstStyle/>
          <a:p>
            <a:r>
              <a:rPr lang="en-US" sz="2000" dirty="0" err="1" smtClean="0"/>
              <a:t>Esoterization</a:t>
            </a:r>
            <a:r>
              <a:rPr lang="en-US" sz="2000" dirty="0" smtClean="0"/>
              <a:t> of Latin; the Reformation; and the haphazard development of administrative vernaculars</a:t>
            </a:r>
          </a:p>
          <a:p>
            <a:endParaRPr lang="en-US" sz="2000" dirty="0"/>
          </a:p>
          <a:p>
            <a:r>
              <a:rPr lang="en-US" sz="2000" dirty="0" smtClean="0"/>
              <a:t>Print capitalism and the fatality of human linguistic diversity- creation of </a:t>
            </a:r>
            <a:r>
              <a:rPr lang="en-US" sz="2000" dirty="0" err="1" smtClean="0"/>
              <a:t>monoglot</a:t>
            </a:r>
            <a:r>
              <a:rPr lang="en-US" sz="2000" dirty="0" smtClean="0"/>
              <a:t> mass reading public</a:t>
            </a:r>
          </a:p>
          <a:p>
            <a:endParaRPr lang="en-US" sz="2000" dirty="0"/>
          </a:p>
          <a:p>
            <a:r>
              <a:rPr lang="en-US" sz="2000" dirty="0" smtClean="0"/>
              <a:t>The print languages laid the bases for national consciousnesses:</a:t>
            </a:r>
          </a:p>
          <a:p>
            <a:endParaRPr lang="en-US" sz="2000" dirty="0" smtClean="0"/>
          </a:p>
          <a:p>
            <a:pPr marL="914400" lvl="1" indent="-514350">
              <a:buFont typeface="+mj-lt"/>
              <a:buAutoNum type="romanUcPeriod"/>
            </a:pPr>
            <a:r>
              <a:rPr lang="en-US" sz="1400" i="1" dirty="0" smtClean="0">
                <a:solidFill>
                  <a:schemeClr val="accent4">
                    <a:lumMod val="50000"/>
                  </a:schemeClr>
                </a:solidFill>
                <a:latin typeface="Leelawadee" pitchFamily="34" charset="-34"/>
                <a:cs typeface="Leelawadee" pitchFamily="34" charset="-34"/>
              </a:rPr>
              <a:t>They created unified fields of exchange and communications below Latin and above the spoken vernaculars</a:t>
            </a:r>
          </a:p>
          <a:p>
            <a:pPr marL="400050" indent="-400050">
              <a:buNone/>
            </a:pPr>
            <a:endParaRPr lang="en-US" sz="1800" i="1" dirty="0">
              <a:solidFill>
                <a:schemeClr val="accent4">
                  <a:lumMod val="50000"/>
                </a:schemeClr>
              </a:solidFill>
              <a:latin typeface="Leelawadee" pitchFamily="34" charset="-34"/>
              <a:cs typeface="Leelawadee" pitchFamily="34" charset="-34"/>
            </a:endParaRPr>
          </a:p>
          <a:p>
            <a:pPr marL="800100" lvl="1" indent="-400050">
              <a:buFont typeface="+mj-lt"/>
              <a:buAutoNum type="romanUcPeriod"/>
            </a:pPr>
            <a:r>
              <a:rPr lang="en-US" sz="1400" i="1" dirty="0" smtClean="0">
                <a:solidFill>
                  <a:schemeClr val="accent4">
                    <a:lumMod val="50000"/>
                  </a:schemeClr>
                </a:solidFill>
                <a:latin typeface="Leelawadee" pitchFamily="34" charset="-34"/>
                <a:cs typeface="Leelawadee" pitchFamily="34" charset="-34"/>
              </a:rPr>
              <a:t>Print  capitalism gave a new fixity to language: it helped to build the image of antiquity central to the notion of a nation</a:t>
            </a:r>
          </a:p>
          <a:p>
            <a:pPr marL="400050" indent="-400050">
              <a:buFont typeface="+mj-lt"/>
              <a:buAutoNum type="romanUcPeriod"/>
            </a:pPr>
            <a:endParaRPr lang="en-US" sz="1800" i="1" dirty="0">
              <a:solidFill>
                <a:schemeClr val="accent4">
                  <a:lumMod val="50000"/>
                </a:schemeClr>
              </a:solidFill>
              <a:latin typeface="Leelawadee" pitchFamily="34" charset="-34"/>
              <a:cs typeface="Leelawadee" pitchFamily="34" charset="-34"/>
            </a:endParaRPr>
          </a:p>
          <a:p>
            <a:pPr marL="800100" lvl="1" indent="-400050">
              <a:buFont typeface="+mj-lt"/>
              <a:buAutoNum type="romanUcPeriod"/>
            </a:pPr>
            <a:r>
              <a:rPr lang="en-US" sz="1400" i="1" dirty="0" smtClean="0">
                <a:solidFill>
                  <a:schemeClr val="accent4">
                    <a:lumMod val="50000"/>
                  </a:schemeClr>
                </a:solidFill>
                <a:latin typeface="Leelawadee" pitchFamily="34" charset="-34"/>
                <a:cs typeface="Leelawadee" pitchFamily="34" charset="-34"/>
              </a:rPr>
              <a:t>Print capitalism created languages of power: certain dialects are inevitably closer to the print forms; their disadvantaged cousins, </a:t>
            </a:r>
            <a:r>
              <a:rPr lang="en-US" sz="1400" i="1" dirty="0" err="1" smtClean="0">
                <a:solidFill>
                  <a:schemeClr val="accent4">
                    <a:lumMod val="50000"/>
                  </a:schemeClr>
                </a:solidFill>
                <a:latin typeface="Leelawadee" pitchFamily="34" charset="-34"/>
                <a:cs typeface="Leelawadee" pitchFamily="34" charset="-34"/>
              </a:rPr>
              <a:t>assimilable</a:t>
            </a:r>
            <a:r>
              <a:rPr lang="en-US" sz="1400" i="1" dirty="0" smtClean="0">
                <a:solidFill>
                  <a:schemeClr val="accent4">
                    <a:lumMod val="50000"/>
                  </a:schemeClr>
                </a:solidFill>
                <a:latin typeface="Leelawadee" pitchFamily="34" charset="-34"/>
                <a:cs typeface="Leelawadee" pitchFamily="34" charset="-34"/>
              </a:rPr>
              <a:t> to the emerging print form, lost caste </a:t>
            </a:r>
            <a:endParaRPr lang="en-US" sz="1600" i="1" dirty="0">
              <a:solidFill>
                <a:schemeClr val="accent4">
                  <a:lumMod val="50000"/>
                </a:schemeClr>
              </a:solidFill>
              <a:latin typeface="Leelawadee" pitchFamily="34" charset="-34"/>
              <a:cs typeface="Leelawadee" pitchFamily="34" charset="-34"/>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sz="3200" dirty="0" smtClean="0"/>
              <a:t>Tagore’s </a:t>
            </a:r>
            <a:r>
              <a:rPr lang="en-US" sz="3200" i="1" dirty="0" smtClean="0"/>
              <a:t>Nationalism</a:t>
            </a:r>
            <a:r>
              <a:rPr lang="en-US" sz="3200" dirty="0" smtClean="0"/>
              <a:t>, 1917</a:t>
            </a:r>
            <a:endParaRPr lang="en-US" sz="3200" dirty="0"/>
          </a:p>
        </p:txBody>
      </p:sp>
      <p:sp>
        <p:nvSpPr>
          <p:cNvPr id="3" name="Content Placeholder 2"/>
          <p:cNvSpPr>
            <a:spLocks noGrp="1"/>
          </p:cNvSpPr>
          <p:nvPr>
            <p:ph idx="1"/>
          </p:nvPr>
        </p:nvSpPr>
        <p:spPr>
          <a:xfrm>
            <a:off x="457200" y="1219200"/>
            <a:ext cx="8229600" cy="5257800"/>
          </a:xfrm>
        </p:spPr>
        <p:txBody>
          <a:bodyPr>
            <a:normAutofit/>
          </a:bodyPr>
          <a:lstStyle/>
          <a:p>
            <a:pPr algn="just">
              <a:buNone/>
            </a:pPr>
            <a:r>
              <a:rPr lang="en-US" sz="2000" dirty="0" smtClean="0"/>
              <a:t>	</a:t>
            </a:r>
            <a:r>
              <a:rPr lang="en-US" sz="2800" dirty="0" smtClean="0">
                <a:solidFill>
                  <a:srgbClr val="0070C0"/>
                </a:solidFill>
                <a:latin typeface="Latha" pitchFamily="34" charset="0"/>
                <a:cs typeface="Latha" pitchFamily="34" charset="0"/>
              </a:rPr>
              <a:t>Tagore subscribes to an idea of nationalism that seeks not just political freedom for the Nation but equal rights for all its citizens. Where other nationalisms insisted on a homogeneity of attitudes and world views, the idea of India respected and even celebrated the linguistic, cultural and religious diversity of its peoples. This idea of India was inclusive outside its borders, prepared to overlook the horrors of colonialism once colonialism had formally ended, to forge new and equitable relations with all the countries and peoples of the world.</a:t>
            </a:r>
            <a:endParaRPr lang="en-US" sz="2800" dirty="0">
              <a:solidFill>
                <a:srgbClr val="0070C0"/>
              </a:solidFill>
              <a:latin typeface="Latha" pitchFamily="34" charset="0"/>
              <a:cs typeface="Latha"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a:bodyPr>
          <a:lstStyle/>
          <a:p>
            <a:r>
              <a:rPr lang="en-US" sz="2400" dirty="0" smtClean="0"/>
              <a:t>Tagore’s </a:t>
            </a:r>
            <a:r>
              <a:rPr lang="en-US" sz="2400" i="1" dirty="0" smtClean="0"/>
              <a:t>Nationalism</a:t>
            </a:r>
            <a:r>
              <a:rPr lang="en-US" sz="2400" dirty="0" smtClean="0"/>
              <a:t> contd.</a:t>
            </a:r>
            <a:endParaRPr lang="en-US" sz="2400" dirty="0"/>
          </a:p>
        </p:txBody>
      </p:sp>
      <p:sp>
        <p:nvSpPr>
          <p:cNvPr id="3" name="Content Placeholder 2"/>
          <p:cNvSpPr>
            <a:spLocks noGrp="1"/>
          </p:cNvSpPr>
          <p:nvPr>
            <p:ph idx="1"/>
          </p:nvPr>
        </p:nvSpPr>
        <p:spPr>
          <a:xfrm>
            <a:off x="457200" y="914400"/>
            <a:ext cx="8229600" cy="5486400"/>
          </a:xfrm>
        </p:spPr>
        <p:txBody>
          <a:bodyPr>
            <a:normAutofit/>
          </a:bodyPr>
          <a:lstStyle/>
          <a:p>
            <a:pPr algn="just">
              <a:buNone/>
            </a:pPr>
            <a:r>
              <a:rPr lang="en-US" sz="2800" dirty="0" smtClean="0"/>
              <a:t> 	</a:t>
            </a:r>
            <a:r>
              <a:rPr lang="en-US" sz="4000" i="1" dirty="0" smtClean="0">
                <a:solidFill>
                  <a:srgbClr val="002060"/>
                </a:solidFill>
                <a:latin typeface="Arabic Typesetting" pitchFamily="66" charset="-78"/>
                <a:cs typeface="Arabic Typesetting" pitchFamily="66" charset="-78"/>
              </a:rPr>
              <a:t>There is one safety for us upon which we may count, and that is that we can claim Europe herself as our ally in our resistance to her temptations and to her violent encroachments; for she has ever carried her own standards of perfection, by which we can measure her falls and gauge her degrees of failure, by which we can call her by her own tribunal and put her to shame.</a:t>
            </a:r>
            <a:endParaRPr lang="en-US" sz="4000" i="1" dirty="0">
              <a:solidFill>
                <a:srgbClr val="002060"/>
              </a:solidFill>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US" sz="3200" dirty="0" smtClean="0"/>
              <a:t>Tagore’s </a:t>
            </a:r>
            <a:r>
              <a:rPr lang="en-US" sz="3200" i="1" dirty="0" smtClean="0"/>
              <a:t>Creative Unity</a:t>
            </a:r>
            <a:r>
              <a:rPr lang="en-US" sz="3200" dirty="0" smtClean="0"/>
              <a:t>, 1922</a:t>
            </a:r>
            <a:endParaRPr lang="en-US" sz="3200" dirty="0"/>
          </a:p>
        </p:txBody>
      </p:sp>
      <p:graphicFrame>
        <p:nvGraphicFramePr>
          <p:cNvPr id="4" name="Content Placeholder 3"/>
          <p:cNvGraphicFramePr>
            <a:graphicFrameLocks noGrp="1"/>
          </p:cNvGraphicFramePr>
          <p:nvPr>
            <p:ph idx="1"/>
          </p:nvPr>
        </p:nvGraphicFramePr>
        <p:xfrm>
          <a:off x="457200" y="1219200"/>
          <a:ext cx="82296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fontScale="90000"/>
          </a:bodyPr>
          <a:lstStyle/>
          <a:p>
            <a:r>
              <a:rPr lang="en-US" dirty="0" smtClean="0"/>
              <a:t>Tagore’s two paths of the West in the East</a:t>
            </a:r>
            <a:endParaRPr lang="en-US" dirty="0"/>
          </a:p>
        </p:txBody>
      </p:sp>
      <p:graphicFrame>
        <p:nvGraphicFramePr>
          <p:cNvPr id="4" name="Content Placeholder 3"/>
          <p:cNvGraphicFramePr>
            <a:graphicFrameLocks noGrp="1"/>
          </p:cNvGraphicFramePr>
          <p:nvPr>
            <p:ph idx="1"/>
          </p:nvPr>
        </p:nvGraphicFramePr>
        <p:xfrm>
          <a:off x="457200" y="990600"/>
          <a:ext cx="8229600"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791</TotalTime>
  <Words>436</Words>
  <Application>Microsoft Office PowerPoint</Application>
  <PresentationFormat>On-screen Show (4:3)</PresentationFormat>
  <Paragraphs>51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“Pitfalls of National Consciousness” :From Rabindranath Tagore to Frantz Fanon: A Psychoanalytic Perspective</vt:lpstr>
      <vt:lpstr>Slide 2</vt:lpstr>
      <vt:lpstr>Slide 3</vt:lpstr>
      <vt:lpstr>Slide 4</vt:lpstr>
      <vt:lpstr>Anderson’s Linguistic Origin of Nationalism</vt:lpstr>
      <vt:lpstr>Tagore’s Nationalism, 1917</vt:lpstr>
      <vt:lpstr>Tagore’s Nationalism contd.</vt:lpstr>
      <vt:lpstr>Tagore’s Creative Unity, 1922</vt:lpstr>
      <vt:lpstr>Tagore’s two paths of the West in the East</vt:lpstr>
      <vt:lpstr>Tagore’s Visit to China, 1924</vt:lpstr>
      <vt:lpstr>Fanon’s Impression of National Consciousness</vt:lpstr>
      <vt:lpstr>Fanon on National Consciousness</vt:lpstr>
      <vt:lpstr>THE END</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Corporate Edition</dc:creator>
  <cp:lastModifiedBy>Corporate Edition</cp:lastModifiedBy>
  <cp:revision>73</cp:revision>
  <dcterms:created xsi:type="dcterms:W3CDTF">2019-02-22T05:09:26Z</dcterms:created>
  <dcterms:modified xsi:type="dcterms:W3CDTF">2019-02-22T18:20:45Z</dcterms:modified>
</cp:coreProperties>
</file>