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686019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92DEB8-B0F5-475E-B979-EE86BD59879F}" type="datetimeFigureOut">
              <a:rPr lang="en-US" smtClean="0"/>
              <a:t>21/04/2020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404292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1380897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0310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4108949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40190863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1682653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2448771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2736682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2366219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2268267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92DEB8-B0F5-475E-B979-EE86BD59879F}" type="datetimeFigureOut">
              <a:rPr lang="en-US" smtClean="0"/>
              <a:t>21/04/2020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2974734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92DEB8-B0F5-475E-B979-EE86BD59879F}" type="datetimeFigureOut">
              <a:rPr lang="en-US" smtClean="0"/>
              <a:t>21/04/2020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3410512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1261758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286288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AF92DEB8-B0F5-475E-B979-EE86BD59879F}" type="datetimeFigureOut">
              <a:rPr lang="en-US" smtClean="0"/>
              <a:t>21/04/2020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3749222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92DEB8-B0F5-475E-B979-EE86BD59879F}" type="datetimeFigureOut">
              <a:rPr lang="en-US" smtClean="0"/>
              <a:t>21/04/2020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53F6E4-82A6-4852-9DE5-DCF85563CEA7}" type="slidenum">
              <a:rPr lang="en-US" smtClean="0"/>
              <a:t>‹#›</a:t>
            </a:fld>
            <a:endParaRPr lang="en-US"/>
          </a:p>
        </p:txBody>
      </p:sp>
    </p:spTree>
    <p:extLst>
      <p:ext uri="{BB962C8B-B14F-4D97-AF65-F5344CB8AC3E}">
        <p14:creationId xmlns:p14="http://schemas.microsoft.com/office/powerpoint/2010/main" val="931345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F92DEB8-B0F5-475E-B979-EE86BD59879F}" type="datetimeFigureOut">
              <a:rPr lang="en-US" smtClean="0"/>
              <a:t>21/04/2020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853F6E4-82A6-4852-9DE5-DCF85563CEA7}" type="slidenum">
              <a:rPr lang="en-US" smtClean="0"/>
              <a:t>‹#›</a:t>
            </a:fld>
            <a:endParaRPr lang="en-US"/>
          </a:p>
        </p:txBody>
      </p:sp>
    </p:spTree>
    <p:extLst>
      <p:ext uri="{BB962C8B-B14F-4D97-AF65-F5344CB8AC3E}">
        <p14:creationId xmlns:p14="http://schemas.microsoft.com/office/powerpoint/2010/main" val="213179399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8615" y="641445"/>
            <a:ext cx="9908274" cy="3425587"/>
          </a:xfrm>
        </p:spPr>
        <p:txBody>
          <a:bodyPr/>
          <a:lstStyle/>
          <a:p>
            <a:r>
              <a:rPr lang="en-US" dirty="0" smtClean="0"/>
              <a:t>SIN AND REDEMPTION IN JAMES JOYCE’S A PORTRAIT …</a:t>
            </a:r>
            <a:endParaRPr lang="en-US" dirty="0"/>
          </a:p>
        </p:txBody>
      </p:sp>
    </p:spTree>
    <p:extLst>
      <p:ext uri="{BB962C8B-B14F-4D97-AF65-F5344CB8AC3E}">
        <p14:creationId xmlns:p14="http://schemas.microsoft.com/office/powerpoint/2010/main" val="4914854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THREE </a:t>
            </a:r>
            <a:endParaRPr lang="en-US" dirty="0"/>
          </a:p>
        </p:txBody>
      </p:sp>
      <p:sp>
        <p:nvSpPr>
          <p:cNvPr id="3" name="Content Placeholder 2"/>
          <p:cNvSpPr>
            <a:spLocks noGrp="1"/>
          </p:cNvSpPr>
          <p:nvPr>
            <p:ph idx="1"/>
          </p:nvPr>
        </p:nvSpPr>
        <p:spPr/>
        <p:txBody>
          <a:bodyPr>
            <a:normAutofit/>
          </a:bodyPr>
          <a:lstStyle/>
          <a:p>
            <a:r>
              <a:rPr lang="en-US" dirty="0" smtClean="0"/>
              <a:t>Religious aspect – </a:t>
            </a:r>
            <a:r>
              <a:rPr lang="en-US" dirty="0"/>
              <a:t>“The plague of Catholicism</a:t>
            </a:r>
            <a:r>
              <a:rPr lang="en-US" dirty="0" smtClean="0"/>
              <a:t>” - Roman Catholicism is one of the two imperialisms (other being British Imperialism</a:t>
            </a:r>
          </a:p>
          <a:p>
            <a:r>
              <a:rPr lang="en-US" dirty="0"/>
              <a:t>The central conflict – between the phantasmal, unreal, illusory and the real – Stephen’s fear, anguish and remorse are real, even his sins of the flesh are real but the heavens, the hells and the good life prescribed by the church is purely illusory masquerading as real</a:t>
            </a:r>
          </a:p>
          <a:p>
            <a:r>
              <a:rPr lang="en-US" dirty="0" smtClean="0"/>
              <a:t>Dominant Theme – Sin and subsequent redemption – “Another life! A life of grace and virtue and happiness! It was true. It was not a dream from which he would wake. The past was past.”</a:t>
            </a:r>
          </a:p>
          <a:p>
            <a:r>
              <a:rPr lang="en-US" dirty="0" smtClean="0"/>
              <a:t>Connection with the previous chapter – “from the evil seed of lust all the other deadly sins had sprung forth”</a:t>
            </a:r>
          </a:p>
        </p:txBody>
      </p:sp>
    </p:spTree>
    <p:extLst>
      <p:ext uri="{BB962C8B-B14F-4D97-AF65-F5344CB8AC3E}">
        <p14:creationId xmlns:p14="http://schemas.microsoft.com/office/powerpoint/2010/main" val="31441153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A catalogue </a:t>
            </a:r>
            <a:r>
              <a:rPr lang="en-US" dirty="0"/>
              <a:t>of sins at the beginning of the chapter </a:t>
            </a:r>
            <a:r>
              <a:rPr lang="en-US" dirty="0" smtClean="0"/>
              <a:t>–  “it was his own soul going forth to experience, unfolding itself sin by sin…”</a:t>
            </a:r>
            <a:endParaRPr lang="en-US" dirty="0"/>
          </a:p>
          <a:p>
            <a:pPr>
              <a:buFont typeface="Courier New" panose="02070309020205020404" pitchFamily="49" charset="0"/>
              <a:buChar char="o"/>
            </a:pPr>
            <a:r>
              <a:rPr lang="en-US" dirty="0"/>
              <a:t>G</a:t>
            </a:r>
            <a:r>
              <a:rPr lang="en-US" dirty="0" smtClean="0"/>
              <a:t>luttony – “He hoped there would be stew for dinner, turnips and carrots and bruised potatoes and fat mutton pieces to be ladled out in thick peppered </a:t>
            </a:r>
            <a:r>
              <a:rPr lang="en-US" dirty="0" err="1" smtClean="0"/>
              <a:t>flourfattened</a:t>
            </a:r>
            <a:r>
              <a:rPr lang="en-US" dirty="0" smtClean="0"/>
              <a:t> sauce. Stuff it into you, his belly counselled him.”</a:t>
            </a:r>
          </a:p>
          <a:p>
            <a:pPr>
              <a:buFont typeface="Courier New" panose="02070309020205020404" pitchFamily="49" charset="0"/>
              <a:buChar char="o"/>
            </a:pPr>
            <a:r>
              <a:rPr lang="en-US" dirty="0" smtClean="0"/>
              <a:t>Lust – “a sudden call to his </a:t>
            </a:r>
            <a:r>
              <a:rPr lang="en-US" dirty="0" err="1" smtClean="0"/>
              <a:t>sinloving</a:t>
            </a:r>
            <a:r>
              <a:rPr lang="en-US" dirty="0" smtClean="0"/>
              <a:t> soul from their soft perfumed flesh. Yet as he prowled in quest of that call, his senses, stultified only by his desire…”; “… the drawling jargon of greeting …”</a:t>
            </a:r>
          </a:p>
          <a:p>
            <a:pPr>
              <a:buFont typeface="Courier New" panose="02070309020205020404" pitchFamily="49" charset="0"/>
              <a:buChar char="o"/>
            </a:pPr>
            <a:r>
              <a:rPr lang="en-US" dirty="0" smtClean="0"/>
              <a:t>Sloth – both physical and spiritual – “the equation on the page of his scribbler began to spread out a widening tail, eyed and starred like a peacock’s”; “a cold lucid indifference reigned in his soul”</a:t>
            </a:r>
            <a:endParaRPr lang="en-US" dirty="0"/>
          </a:p>
          <a:p>
            <a:endParaRPr lang="en-US" dirty="0"/>
          </a:p>
        </p:txBody>
      </p:sp>
    </p:spTree>
    <p:extLst>
      <p:ext uri="{BB962C8B-B14F-4D97-AF65-F5344CB8AC3E}">
        <p14:creationId xmlns:p14="http://schemas.microsoft.com/office/powerpoint/2010/main" val="30972854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a:bodyPr>
          <a:lstStyle/>
          <a:p>
            <a:pPr>
              <a:buFont typeface="Courier New" panose="02070309020205020404" pitchFamily="49" charset="0"/>
              <a:buChar char="o"/>
            </a:pPr>
            <a:r>
              <a:rPr lang="en-US" dirty="0" smtClean="0"/>
              <a:t>Pride – “a certain pride, a certain awe, withheld him from offering to god even one prayer at night”</a:t>
            </a:r>
          </a:p>
          <a:p>
            <a:pPr>
              <a:buFont typeface="Courier New" panose="02070309020205020404" pitchFamily="49" charset="0"/>
              <a:buChar char="o"/>
            </a:pPr>
            <a:r>
              <a:rPr lang="en-US" dirty="0" smtClean="0"/>
              <a:t>It is also pride that leads Stephen to think that his sins are too grave for </a:t>
            </a:r>
            <a:r>
              <a:rPr lang="en-US" dirty="0" err="1" smtClean="0"/>
              <a:t>rorgiveness</a:t>
            </a:r>
            <a:r>
              <a:rPr lang="en-US" dirty="0" smtClean="0"/>
              <a:t>.</a:t>
            </a:r>
          </a:p>
          <a:p>
            <a:pPr>
              <a:buFont typeface="Courier New" panose="02070309020205020404" pitchFamily="49" charset="0"/>
              <a:buChar char="o"/>
            </a:pPr>
            <a:r>
              <a:rPr lang="en-US" dirty="0" smtClean="0"/>
              <a:t>Anger – “a dull glowering anger” – contempt for his fellow mates</a:t>
            </a:r>
          </a:p>
          <a:p>
            <a:pPr>
              <a:buFont typeface="Courier New" panose="02070309020205020404" pitchFamily="49" charset="0"/>
              <a:buChar char="o"/>
            </a:pPr>
            <a:endParaRPr lang="en-US" dirty="0" smtClean="0"/>
          </a:p>
          <a:p>
            <a:r>
              <a:rPr lang="en-US" dirty="0" smtClean="0"/>
              <a:t>Father </a:t>
            </a:r>
            <a:r>
              <a:rPr lang="en-US" dirty="0" err="1" smtClean="0"/>
              <a:t>Arnall’s</a:t>
            </a:r>
            <a:r>
              <a:rPr lang="en-US" dirty="0" smtClean="0"/>
              <a:t> hellfire sermon – essentially discusses ‘the last things’ – Death, Judgment, Hell and Heaven – concerned with “the dark portals that close our earthly existence”</a:t>
            </a:r>
          </a:p>
          <a:p>
            <a:r>
              <a:rPr lang="en-US" dirty="0" smtClean="0"/>
              <a:t>The </a:t>
            </a:r>
            <a:r>
              <a:rPr lang="en-US" dirty="0"/>
              <a:t>hellfire </a:t>
            </a:r>
            <a:r>
              <a:rPr lang="en-US" dirty="0" smtClean="0"/>
              <a:t>sermon – usually divided into four different parts</a:t>
            </a:r>
            <a:endParaRPr lang="en-US" dirty="0"/>
          </a:p>
        </p:txBody>
      </p:sp>
    </p:spTree>
    <p:extLst>
      <p:ext uri="{BB962C8B-B14F-4D97-AF65-F5344CB8AC3E}">
        <p14:creationId xmlns:p14="http://schemas.microsoft.com/office/powerpoint/2010/main" val="472272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 …</a:t>
            </a:r>
            <a:endParaRPr lang="en-US" dirty="0"/>
          </a:p>
        </p:txBody>
      </p:sp>
      <p:sp>
        <p:nvSpPr>
          <p:cNvPr id="3" name="Content Placeholder 2"/>
          <p:cNvSpPr>
            <a:spLocks noGrp="1"/>
          </p:cNvSpPr>
          <p:nvPr>
            <p:ph idx="1"/>
          </p:nvPr>
        </p:nvSpPr>
        <p:spPr/>
        <p:txBody>
          <a:bodyPr>
            <a:normAutofit lnSpcReduction="10000"/>
          </a:bodyPr>
          <a:lstStyle/>
          <a:p>
            <a:pPr>
              <a:buFont typeface="Courier New" panose="02070309020205020404" pitchFamily="49" charset="0"/>
              <a:buChar char="o"/>
            </a:pPr>
            <a:r>
              <a:rPr lang="en-US" dirty="0"/>
              <a:t>First </a:t>
            </a:r>
            <a:r>
              <a:rPr lang="en-US" dirty="0" smtClean="0"/>
              <a:t>part of the sermon </a:t>
            </a:r>
            <a:r>
              <a:rPr lang="en-US" dirty="0"/>
              <a:t>– brief – why did God create mankind? – “to do God’s holy will and to save our immortal souls – salvation (deliverance from sin and its </a:t>
            </a:r>
            <a:r>
              <a:rPr lang="en-US" dirty="0" smtClean="0"/>
              <a:t>consequences of </a:t>
            </a:r>
            <a:r>
              <a:rPr lang="en-US" dirty="0"/>
              <a:t>the immortal soul from mortal sin (whether in thought or action</a:t>
            </a:r>
            <a:r>
              <a:rPr lang="en-US" dirty="0" smtClean="0"/>
              <a:t>)</a:t>
            </a:r>
          </a:p>
          <a:p>
            <a:pPr>
              <a:buFont typeface="Courier New" panose="02070309020205020404" pitchFamily="49" charset="0"/>
              <a:buChar char="o"/>
            </a:pPr>
            <a:r>
              <a:rPr lang="en-US" dirty="0" smtClean="0"/>
              <a:t>Second </a:t>
            </a:r>
            <a:r>
              <a:rPr lang="en-US" dirty="0" smtClean="0"/>
              <a:t>part of the sermon  </a:t>
            </a:r>
            <a:r>
              <a:rPr lang="en-US" dirty="0" smtClean="0"/>
              <a:t>– physical existence of hell – “dark and foul smelling prison, an abode of demons and lost souls, filled with fire and smoke  … </a:t>
            </a:r>
            <a:r>
              <a:rPr lang="en-US" dirty="0"/>
              <a:t>the prisoners are heaped together </a:t>
            </a:r>
            <a:r>
              <a:rPr lang="en-US" dirty="0" smtClean="0"/>
              <a:t>in their awful prison, the walls of which are said to four thousand miles thick” – the prisoners are packed so tightly together that they can’t move.</a:t>
            </a:r>
          </a:p>
          <a:p>
            <a:pPr>
              <a:buFont typeface="Courier New" panose="02070309020205020404" pitchFamily="49" charset="0"/>
              <a:buChar char="o"/>
            </a:pPr>
            <a:r>
              <a:rPr lang="en-US" dirty="0" smtClean="0"/>
              <a:t>Third part of the sermon </a:t>
            </a:r>
            <a:r>
              <a:rPr lang="en-US" dirty="0" smtClean="0"/>
              <a:t>- Physical and psychological torments – the fire of hell – </a:t>
            </a:r>
            <a:r>
              <a:rPr lang="en-US" dirty="0" smtClean="0"/>
              <a:t>the spirit is tortured by torturing </a:t>
            </a:r>
            <a:r>
              <a:rPr lang="en-US" dirty="0" smtClean="0"/>
              <a:t>every sense of the flesh one by one – evil company of the tormentors (the devils) who reproach the lost souls with hatred and disgust. </a:t>
            </a:r>
            <a:endParaRPr lang="en-US" dirty="0"/>
          </a:p>
        </p:txBody>
      </p:sp>
    </p:spTree>
    <p:extLst>
      <p:ext uri="{BB962C8B-B14F-4D97-AF65-F5344CB8AC3E}">
        <p14:creationId xmlns:p14="http://schemas.microsoft.com/office/powerpoint/2010/main" val="2213519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smtClean="0"/>
              <a:t>Last and the most important part of the sermon </a:t>
            </a:r>
            <a:r>
              <a:rPr lang="en-US" dirty="0"/>
              <a:t>– </a:t>
            </a:r>
            <a:r>
              <a:rPr lang="en-US" dirty="0" smtClean="0"/>
              <a:t>describes the catalogue of spiritual pains:</a:t>
            </a:r>
          </a:p>
          <a:p>
            <a:pPr>
              <a:buFont typeface="Wingdings" panose="05000000000000000000" pitchFamily="2" charset="2"/>
              <a:buChar char="§"/>
            </a:pPr>
            <a:r>
              <a:rPr lang="en-US" dirty="0" smtClean="0"/>
              <a:t>Pain of loss – the greatest spiritual pain – loss of the grace of god, removed from the light and affection of god – separation from god is the single greatest pain for the damned</a:t>
            </a:r>
          </a:p>
          <a:p>
            <a:pPr>
              <a:buFont typeface="Wingdings" panose="05000000000000000000" pitchFamily="2" charset="2"/>
              <a:buChar char="§"/>
            </a:pPr>
            <a:r>
              <a:rPr lang="en-US" dirty="0" smtClean="0"/>
              <a:t>Pain of conscience – 1. memory of past pleasures – the past pleasures are viewed with disgust 2. a late and fruitless sorrow for the sins committed – sees the malice of his sin as god himself sees it. 3. realizes that he deliberately chose not to repent and therefore must suffer damnation for eternity – it is true in the case of Stephen </a:t>
            </a:r>
            <a:r>
              <a:rPr lang="en-US" dirty="0" err="1" smtClean="0"/>
              <a:t>Dedalus</a:t>
            </a:r>
            <a:r>
              <a:rPr lang="en-US" dirty="0" smtClean="0"/>
              <a:t>’ sin – he got many opportunities to repent for his sins but chose not to – he commits the sin of pride by not repenting.</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2186126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
            </a:pPr>
            <a:r>
              <a:rPr lang="en-US" dirty="0" smtClean="0"/>
              <a:t>Pain of extension – in hell all of your sins are dealt with as one long interconnecting sin – one sin lends greater force to another sin – the internal faculties are tormented one by one – the fancy with terrible images, the sensitive faculty with alternate longing and rage, the mind and understanding with an interior darkness</a:t>
            </a:r>
          </a:p>
          <a:p>
            <a:pPr>
              <a:buFont typeface="Wingdings" panose="05000000000000000000" pitchFamily="2" charset="2"/>
              <a:buChar char="§"/>
            </a:pPr>
            <a:r>
              <a:rPr lang="en-US" dirty="0" smtClean="0"/>
              <a:t>Pain of intensity– the torments (both physical and spiritual) are of extreme intensity – you cannot lessen the torments in hell through habit – they are also of continual variety.</a:t>
            </a:r>
          </a:p>
          <a:p>
            <a:pPr>
              <a:buFont typeface="Wingdings" panose="05000000000000000000" pitchFamily="2" charset="2"/>
              <a:buChar char="§"/>
            </a:pPr>
            <a:r>
              <a:rPr lang="en-US" dirty="0" smtClean="0"/>
              <a:t>Pain of eternity – the torments last forever.</a:t>
            </a:r>
          </a:p>
          <a:p>
            <a:pPr>
              <a:buFont typeface="Wingdings" panose="05000000000000000000" pitchFamily="2" charset="2"/>
              <a:buChar char="Ø"/>
            </a:pPr>
            <a:r>
              <a:rPr lang="en-US" dirty="0" smtClean="0"/>
              <a:t>An image of personal hell – Stephen dreams of hell after the sermon gets over and he goes home </a:t>
            </a:r>
          </a:p>
          <a:p>
            <a:pPr>
              <a:buFont typeface="Wingdings" panose="05000000000000000000" pitchFamily="2" charset="2"/>
              <a:buChar char="Ø"/>
            </a:pPr>
            <a:r>
              <a:rPr lang="en-US" dirty="0" smtClean="0"/>
              <a:t>Repentance – he repents for his sins by going to confession and confessing his sins – at the end of the chapter takes holy communion – welcomes “Another life! A life of grace and virtue and happiness!”</a:t>
            </a:r>
          </a:p>
          <a:p>
            <a:pPr marL="0" indent="0">
              <a:buNone/>
            </a:pPr>
            <a:endParaRPr lang="en-US" dirty="0"/>
          </a:p>
        </p:txBody>
      </p:sp>
    </p:spTree>
    <p:extLst>
      <p:ext uri="{BB962C8B-B14F-4D97-AF65-F5344CB8AC3E}">
        <p14:creationId xmlns:p14="http://schemas.microsoft.com/office/powerpoint/2010/main" val="37021829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246</TotalTime>
  <Words>886</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Century Gothic</vt:lpstr>
      <vt:lpstr>Courier New</vt:lpstr>
      <vt:lpstr>Wingdings</vt:lpstr>
      <vt:lpstr>Wingdings 3</vt:lpstr>
      <vt:lpstr>Ion</vt:lpstr>
      <vt:lpstr>SIN AND REDEMPTION IN JAMES JOYCE’S A PORTRAIT …</vt:lpstr>
      <vt:lpstr>CHAPTER THREE </vt:lpstr>
      <vt:lpstr>Cont…</vt:lpstr>
      <vt:lpstr>Cont…</vt:lpstr>
      <vt:lpstr>Continued …</vt:lpstr>
      <vt:lpstr>Cont…</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AND REDEMPTION IN JAMES JOYCE’S A PORTRAIT …</dc:title>
  <dc:creator>acer</dc:creator>
  <cp:lastModifiedBy>acer</cp:lastModifiedBy>
  <cp:revision>24</cp:revision>
  <dcterms:created xsi:type="dcterms:W3CDTF">2020-02-11T04:02:04Z</dcterms:created>
  <dcterms:modified xsi:type="dcterms:W3CDTF">2020-04-21T14:22:14Z</dcterms:modified>
</cp:coreProperties>
</file>